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16"/>
  </p:notesMasterIdLst>
  <p:sldIdLst>
    <p:sldId id="265" r:id="rId2"/>
    <p:sldId id="442" r:id="rId3"/>
    <p:sldId id="399" r:id="rId4"/>
    <p:sldId id="444" r:id="rId5"/>
    <p:sldId id="447" r:id="rId6"/>
    <p:sldId id="448" r:id="rId7"/>
    <p:sldId id="449" r:id="rId8"/>
    <p:sldId id="446" r:id="rId9"/>
    <p:sldId id="450" r:id="rId10"/>
    <p:sldId id="451" r:id="rId11"/>
    <p:sldId id="452" r:id="rId12"/>
    <p:sldId id="454" r:id="rId13"/>
    <p:sldId id="455" r:id="rId14"/>
    <p:sldId id="402" r:id="rId15"/>
  </p:sldIdLst>
  <p:sldSz cx="9144000" cy="6858000" type="screen4x3"/>
  <p:notesSz cx="6858000" cy="9144000"/>
  <p:custDataLst>
    <p:tags r:id="rId17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zh18@mails.tsinghua.edu.cn" initials="j" lastIdx="3" clrIdx="0"/>
  <p:cmAuthor id="2" name="peggiehu" initials="h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84038" autoAdjust="0"/>
  </p:normalViewPr>
  <p:slideViewPr>
    <p:cSldViewPr snapToGrid="0" showGuides="1">
      <p:cViewPr varScale="1">
        <p:scale>
          <a:sx n="76" d="100"/>
          <a:sy n="76" d="100"/>
        </p:scale>
        <p:origin x="58" y="667"/>
      </p:cViewPr>
      <p:guideLst>
        <p:guide orient="horz" pos="2081"/>
        <p:guide pos="2880"/>
      </p:guideLst>
    </p:cSldViewPr>
  </p:slideViewPr>
  <p:outlineViewPr>
    <p:cViewPr>
      <p:scale>
        <a:sx n="33" d="100"/>
        <a:sy n="33" d="100"/>
      </p:scale>
      <p:origin x="0" y="-41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1C11719B-BBE5-4345-9208-398DBBE63672}" type="datetime1">
              <a:rPr lang="zh-CN" altLang="en-US"/>
              <a:t>2024/6/30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/>
              <a:t>单击此处编辑母版文本样式</a:t>
            </a:r>
          </a:p>
          <a:p>
            <a:pPr>
              <a:defRPr/>
            </a:pPr>
            <a:r>
              <a:rPr lang="zh-CN"/>
              <a:t>第二级</a:t>
            </a:r>
          </a:p>
          <a:p>
            <a:pPr>
              <a:defRPr/>
            </a:pPr>
            <a:r>
              <a:rPr lang="zh-CN"/>
              <a:t>第三级</a:t>
            </a:r>
          </a:p>
          <a:p>
            <a:pPr>
              <a:defRPr/>
            </a:pPr>
            <a:r>
              <a:rPr lang="zh-CN"/>
              <a:t>第四级</a:t>
            </a:r>
          </a:p>
          <a:p>
            <a:pPr>
              <a:defRPr/>
            </a:pPr>
            <a:r>
              <a:rPr lang="zh-CN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EBC6B618-C734-4FAF-A756-BD7DBCA4A5F9}" type="slidenum">
              <a:rPr lang="zh-CN" altLang="en-US"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C11719B-BBE5-4345-9208-398DBBE63672}" type="datetime1">
              <a:rPr lang="zh-CN" altLang="en-US" smtClean="0"/>
              <a:t>2024/6/30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C6B618-C734-4FAF-A756-BD7DBCA4A5F9}" type="slidenum">
              <a:rPr lang="zh-CN" altLang="en-US" smtClean="0"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C11719B-BBE5-4345-9208-398DBBE63672}" type="datetime1">
              <a:rPr lang="zh-CN" altLang="en-US" smtClean="0"/>
              <a:t>2024/6/30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C6B618-C734-4FAF-A756-BD7DBCA4A5F9}" type="slidenum">
              <a:rPr lang="zh-CN" altLang="en-US" smtClean="0"/>
              <a:t>10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C11719B-BBE5-4345-9208-398DBBE63672}" type="datetime1">
              <a:rPr lang="zh-CN" altLang="en-US" smtClean="0"/>
              <a:t>2024/6/30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C6B618-C734-4FAF-A756-BD7DBCA4A5F9}" type="slidenum">
              <a:rPr lang="zh-CN" altLang="en-US" smtClean="0"/>
              <a:t>11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C11719B-BBE5-4345-9208-398DBBE63672}" type="datetime1">
              <a:rPr lang="zh-CN" altLang="en-US" smtClean="0"/>
              <a:t>2024/6/30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C6B618-C734-4FAF-A756-BD7DBCA4A5F9}" type="slidenum">
              <a:rPr lang="zh-CN" altLang="en-US" smtClean="0"/>
              <a:t>12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C11719B-BBE5-4345-9208-398DBBE63672}" type="datetime1">
              <a:rPr lang="zh-CN" altLang="en-US" smtClean="0"/>
              <a:t>2024/6/30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C6B618-C734-4FAF-A756-BD7DBCA4A5F9}" type="slidenum">
              <a:rPr lang="zh-CN" altLang="en-US" smtClean="0"/>
              <a:t>13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C11719B-BBE5-4345-9208-398DBBE63672}" type="datetime1">
              <a:rPr lang="zh-CN" altLang="en-US" smtClean="0"/>
              <a:t>2024/6/30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C6B618-C734-4FAF-A756-BD7DBCA4A5F9}" type="slidenum">
              <a:rPr lang="zh-CN" altLang="en-US" smtClean="0"/>
              <a:t>14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C11719B-BBE5-4345-9208-398DBBE63672}" type="datetime1">
              <a:rPr lang="zh-CN" altLang="en-US" smtClean="0"/>
              <a:t>2024/6/30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C6B618-C734-4FAF-A756-BD7DBCA4A5F9}" type="slidenum">
              <a:rPr lang="zh-CN" altLang="en-US" smtClean="0"/>
              <a:t>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C11719B-BBE5-4345-9208-398DBBE63672}" type="datetime1">
              <a:rPr lang="zh-CN" altLang="en-US" smtClean="0"/>
              <a:t>2024/6/30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C6B618-C734-4FAF-A756-BD7DBCA4A5F9}" type="slidenum">
              <a:rPr lang="zh-CN" altLang="en-US" smtClean="0"/>
              <a:t>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C11719B-BBE5-4345-9208-398DBBE63672}" type="datetime1">
              <a:rPr lang="zh-CN" altLang="en-US" smtClean="0"/>
              <a:t>2024/6/30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C6B618-C734-4FAF-A756-BD7DBCA4A5F9}" type="slidenum">
              <a:rPr lang="zh-CN" altLang="en-US" smtClean="0"/>
              <a:t>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C11719B-BBE5-4345-9208-398DBBE63672}" type="datetime1">
              <a:rPr lang="zh-CN" altLang="en-US" smtClean="0"/>
              <a:t>2024/6/30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C6B618-C734-4FAF-A756-BD7DBCA4A5F9}" type="slidenum">
              <a:rPr lang="zh-CN" altLang="en-US" smtClean="0"/>
              <a:t>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C11719B-BBE5-4345-9208-398DBBE63672}" type="datetime1">
              <a:rPr lang="zh-CN" altLang="en-US" smtClean="0"/>
              <a:t>2024/6/30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C6B618-C734-4FAF-A756-BD7DBCA4A5F9}" type="slidenum">
              <a:rPr lang="zh-CN" altLang="en-US" smtClean="0"/>
              <a:t>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C11719B-BBE5-4345-9208-398DBBE63672}" type="datetime1">
              <a:rPr lang="zh-CN" altLang="en-US" smtClean="0"/>
              <a:t>2024/6/30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C6B618-C734-4FAF-A756-BD7DBCA4A5F9}" type="slidenum">
              <a:rPr lang="zh-CN" altLang="en-US" smtClean="0"/>
              <a:t>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C11719B-BBE5-4345-9208-398DBBE63672}" type="datetime1">
              <a:rPr lang="zh-CN" altLang="en-US" smtClean="0"/>
              <a:t>2024/6/30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C6B618-C734-4FAF-A756-BD7DBCA4A5F9}" type="slidenum">
              <a:rPr lang="zh-CN" altLang="en-US" smtClean="0"/>
              <a:t>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C11719B-BBE5-4345-9208-398DBBE63672}" type="datetime1">
              <a:rPr lang="zh-CN" altLang="en-US" smtClean="0"/>
              <a:t>2024/6/30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C6B618-C734-4FAF-A756-BD7DBCA4A5F9}" type="slidenum">
              <a:rPr lang="zh-CN" altLang="en-US" smtClean="0"/>
              <a:t>9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9BA29-8E84-4D8D-BDE4-5EDE59E36E84}" type="datetime1">
              <a:rPr lang="zh-CN" altLang="en-US"/>
              <a:t>2024/6/30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C0A58-D04E-4F82-8796-862FDF038084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BA40B-038A-40D3-8164-E93296038C01}" type="datetime1">
              <a:rPr lang="zh-CN" altLang="en-US"/>
              <a:t>2024/6/30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5A5BF-4378-4E57-BF6F-D3733C27B98C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6C9CC-C61B-4889-84CD-334C89EE8C4A}" type="datetime1">
              <a:rPr lang="zh-CN" altLang="en-US"/>
              <a:t>2024/6/30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07604-D7F0-4052-B138-71B2038D6BA1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C1D96-01AB-4152-A428-A91D32132C96}" type="datetime1">
              <a:rPr lang="zh-CN" altLang="en-US"/>
              <a:t>2024/6/30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4CB5F-5428-4E6B-9604-046CCDABA15D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7FDD0-FE50-4040-97E1-D12D3741FA27}" type="datetime1">
              <a:rPr lang="zh-CN" altLang="en-US"/>
              <a:t>2024/6/30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FF056-3F98-47E6-8244-09B1E8BA499D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6319A-37E0-402A-B4DC-B09E8C547AC4}" type="datetime1">
              <a:rPr lang="zh-CN" altLang="en-US"/>
              <a:t>2024/6/30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E3E57-70F2-46AF-B796-AD64BE2FF0DE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CBF47-D4EC-46A1-880D-BB538197BA24}" type="datetime1">
              <a:rPr lang="zh-CN" altLang="en-US"/>
              <a:t>2024/6/30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DB257-84DE-4179-A0AC-A1A39554DFC4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AE1C2-00F0-4202-909E-064D69B69A19}" type="datetime1">
              <a:rPr lang="zh-CN" altLang="en-US"/>
              <a:t>2024/6/30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B32EB-A31E-4A82-B03F-CDF85E2D50B3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2D320-94A4-44AC-AF81-917E3B3A0EC6}" type="datetime1">
              <a:rPr lang="zh-CN" altLang="en-US"/>
              <a:t>2024/6/30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8B7E3-9010-40B7-8B3A-9126E264B345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3A3DC-B161-4E3F-ADB2-C57207BE88DA}" type="datetime1">
              <a:rPr lang="zh-CN" altLang="en-US"/>
              <a:t>2024/6/30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A50F8-D466-43A1-987D-9E22A8F6DBB2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6A769-AC11-4ED1-B0CB-0C5DFCF2C220}" type="datetime1">
              <a:rPr lang="zh-CN" altLang="en-US"/>
              <a:t>2024/6/30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CEA11-C1C1-4F76-A020-0CA49E557A0C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7B8C9-5A6E-4D7A-B43E-CDC3010744B0}" type="datetime1">
              <a:rPr lang="zh-CN" altLang="en-US"/>
              <a:t>2024/6/30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C81D5-5881-4B07-98B0-F93E6CD3BE5F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FFFFFF"/>
            </a:gs>
            <a:gs pos="45999">
              <a:srgbClr val="F2F2F2"/>
            </a:gs>
            <a:gs pos="100000">
              <a:srgbClr val="D8D8D8"/>
            </a:gs>
          </a:gsLst>
          <a:path path="rect">
            <a:fillToRect l="50000" t="129999" r="50000" b="129999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C74E7A4-1C4E-4FFB-A301-B00F4E30A409}" type="datetime1">
              <a:rPr lang="zh-CN" altLang="en-US"/>
              <a:t>2024/6/30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B19E7A7-D34F-4BD1-8491-DE0D6B99F3CE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image" Target="../media/image2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GIF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GIF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10"/>
          <p:cNvSpPr>
            <a:spLocks noChangeArrowheads="1"/>
          </p:cNvSpPr>
          <p:nvPr/>
        </p:nvSpPr>
        <p:spPr bwMode="auto">
          <a:xfrm>
            <a:off x="0" y="0"/>
            <a:ext cx="9144000" cy="3955415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TextBox 5"/>
          <p:cNvSpPr>
            <a:spLocks noChangeArrowheads="1"/>
          </p:cNvSpPr>
          <p:nvPr/>
        </p:nvSpPr>
        <p:spPr bwMode="auto">
          <a:xfrm>
            <a:off x="0" y="2181860"/>
            <a:ext cx="9367520" cy="164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文楷体" panose="02010600040101010101" pitchFamily="2" charset="-122"/>
              </a:rPr>
              <a:t>论文速读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文楷体" panose="02010600040101010101" pitchFamily="2" charset="-122"/>
              </a:rPr>
              <a:t>26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文楷体" panose="02010600040101010101" pitchFamily="2" charset="-122"/>
              </a:rPr>
              <a:t>：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文楷体" panose="02010600040101010101" pitchFamily="2" charset="-122"/>
              </a:rPr>
              <a:t>KAN：Kolmogorov-Arnold Networks</a:t>
            </a:r>
          </a:p>
        </p:txBody>
      </p:sp>
      <p:sp>
        <p:nvSpPr>
          <p:cNvPr id="3078" name="矩形 9"/>
          <p:cNvSpPr>
            <a:spLocks noChangeArrowheads="1"/>
          </p:cNvSpPr>
          <p:nvPr/>
        </p:nvSpPr>
        <p:spPr bwMode="auto">
          <a:xfrm>
            <a:off x="163513" y="6210300"/>
            <a:ext cx="423862" cy="423863"/>
          </a:xfrm>
          <a:prstGeom prst="rect">
            <a:avLst/>
          </a:prstGeom>
          <a:solidFill>
            <a:srgbClr val="5C307D"/>
          </a:solidFill>
          <a:ln w="12700">
            <a:solidFill>
              <a:srgbClr val="7F7F7F"/>
            </a:solidFill>
            <a:beve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9" name="TextBox 90"/>
          <p:cNvSpPr>
            <a:spLocks noChangeArrowheads="1"/>
          </p:cNvSpPr>
          <p:nvPr/>
        </p:nvSpPr>
        <p:spPr bwMode="auto">
          <a:xfrm>
            <a:off x="435709" y="4677909"/>
            <a:ext cx="7731125" cy="68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文楷体" panose="02010600040101010101" pitchFamily="2" charset="-122"/>
              </a:rPr>
              <a:t> 2024.5</a:t>
            </a:r>
            <a:endParaRPr lang="en-US" sz="3200" b="1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华文楷体" panose="02010600040101010101" pitchFamily="2" charset="-122"/>
            </a:endParaRPr>
          </a:p>
        </p:txBody>
      </p:sp>
      <p:sp>
        <p:nvSpPr>
          <p:cNvPr id="3080" name="直接连接符 6"/>
          <p:cNvSpPr>
            <a:spLocks noChangeShapeType="1"/>
          </p:cNvSpPr>
          <p:nvPr/>
        </p:nvSpPr>
        <p:spPr bwMode="auto">
          <a:xfrm>
            <a:off x="163513" y="6626225"/>
            <a:ext cx="4408487" cy="1588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81" name="组合 27"/>
          <p:cNvGrpSpPr/>
          <p:nvPr/>
        </p:nvGrpSpPr>
        <p:grpSpPr bwMode="auto">
          <a:xfrm>
            <a:off x="111760" y="4075748"/>
            <a:ext cx="9144000" cy="57150"/>
            <a:chOff x="0" y="0"/>
            <a:chExt cx="8816454" cy="66133"/>
          </a:xfrm>
        </p:grpSpPr>
        <p:sp>
          <p:nvSpPr>
            <p:cNvPr id="3083" name="矩形 28"/>
            <p:cNvSpPr>
              <a:spLocks noChangeArrowheads="1"/>
            </p:cNvSpPr>
            <p:nvPr/>
          </p:nvSpPr>
          <p:spPr bwMode="auto">
            <a:xfrm>
              <a:off x="0" y="0"/>
              <a:ext cx="5800300" cy="65989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4" name="矩形 29"/>
            <p:cNvSpPr>
              <a:spLocks noChangeArrowheads="1"/>
            </p:cNvSpPr>
            <p:nvPr/>
          </p:nvSpPr>
          <p:spPr bwMode="auto">
            <a:xfrm>
              <a:off x="5856027" y="144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3082" name="图片 3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266700"/>
            <a:ext cx="3136900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图片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70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矩形 2"/>
          <p:cNvSpPr>
            <a:spLocks noChangeArrowheads="1"/>
          </p:cNvSpPr>
          <p:nvPr/>
        </p:nvSpPr>
        <p:spPr bwMode="auto">
          <a:xfrm>
            <a:off x="0" y="0"/>
            <a:ext cx="9144000" cy="46038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9" name="直接连接符 5"/>
          <p:cNvSpPr>
            <a:spLocks noChangeShapeType="1"/>
          </p:cNvSpPr>
          <p:nvPr/>
        </p:nvSpPr>
        <p:spPr bwMode="auto">
          <a:xfrm>
            <a:off x="-11113" y="1200150"/>
            <a:ext cx="9144001" cy="1588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0" name="矩形 9"/>
          <p:cNvSpPr>
            <a:spLocks noChangeArrowheads="1"/>
          </p:cNvSpPr>
          <p:nvPr/>
        </p:nvSpPr>
        <p:spPr bwMode="auto">
          <a:xfrm>
            <a:off x="0" y="6640513"/>
            <a:ext cx="9144000" cy="217487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文本框 12"/>
          <p:cNvSpPr>
            <a:spLocks noChangeArrowheads="1"/>
          </p:cNvSpPr>
          <p:nvPr/>
        </p:nvSpPr>
        <p:spPr bwMode="auto">
          <a:xfrm>
            <a:off x="2870200" y="361693"/>
            <a:ext cx="5661241" cy="5835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楷体" panose="02010600040101010101" pitchFamily="2" charset="-122"/>
              </a:rPr>
              <a:t>4.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楷体" panose="02010600040101010101" pitchFamily="2" charset="-122"/>
              </a:rPr>
              <a:t>多层的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楷体" panose="02010600040101010101" pitchFamily="2" charset="-122"/>
              </a:rPr>
              <a:t>KAN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27050" y="1349375"/>
                <a:ext cx="7926070" cy="3074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1</a:t>
                </a:r>
                <a:r>
                  <a:rPr lang="zh-CN" altLang="en-US" sz="24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）一个</a:t>
                </a:r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L</a:t>
                </a:r>
                <a:r>
                  <a:rPr lang="zh-CN" altLang="en-US" sz="24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层</a:t>
                </a:r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KAN</a:t>
                </a:r>
                <a:r>
                  <a:rPr lang="zh-CN" altLang="en-US" sz="24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网络</a:t>
                </a:r>
              </a:p>
              <a:p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r>
                  <a:rPr lang="zh-CN" altLang="en-US" sz="24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2</a:t>
                </a:r>
                <a:r>
                  <a:rPr lang="zh-CN" altLang="en-US" sz="24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）每层的节点数都是</a:t>
                </a:r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N</a:t>
                </a:r>
              </a:p>
              <a:p>
                <a:endPara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r>
                  <a:rPr lang="zh-CN" altLang="en-US" sz="24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3</a:t>
                </a:r>
                <a:r>
                  <a:rPr lang="zh-CN" altLang="en-US" sz="24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）样条函数取阶数为</a:t>
                </a:r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3</a:t>
                </a:r>
                <a:r>
                  <a:rPr lang="zh-CN" altLang="en-US" sz="24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，并且分为</a:t>
                </a:r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G</a:t>
                </a:r>
                <a:r>
                  <a:rPr lang="zh-CN" altLang="en-US" sz="24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个区间。</a:t>
                </a:r>
              </a:p>
              <a:p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r>
                  <a:rPr lang="zh-CN" altLang="en-US" sz="24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则总参数量为（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𝑵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𝟐</m:t>
                        </m:r>
                      </m:sup>
                    </m:sSup>
                    <m:r>
                      <a:rPr lang="en-US" altLang="zh-CN" sz="2400" b="1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𝑳</m:t>
                    </m:r>
                    <m:r>
                      <a:rPr lang="en-US" altLang="zh-CN" sz="2400" b="1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（</m:t>
                    </m:r>
                    <m:r>
                      <a:rPr lang="en-US" altLang="zh-CN" sz="2400" b="1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𝑮</m:t>
                    </m:r>
                    <m:r>
                      <a:rPr lang="en-US" altLang="zh-CN" sz="2400" b="1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+</m:t>
                    </m:r>
                    <m:r>
                      <a:rPr lang="en-US" altLang="zh-CN" sz="2400" b="1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𝟑</m:t>
                    </m:r>
                    <m:r>
                      <a:rPr lang="en-US" altLang="zh-CN" sz="2400" b="1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）</m:t>
                    </m:r>
                  </m:oMath>
                </a14:m>
                <a:r>
                  <a:rPr lang="zh-CN" altLang="en-US" sz="24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），若为</a:t>
                </a:r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MLP</a:t>
                </a:r>
                <a:r>
                  <a:rPr lang="zh-CN" altLang="en-US" sz="24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仅有（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𝑵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𝟐</m:t>
                        </m:r>
                      </m:sup>
                    </m:sSup>
                    <m:r>
                      <a:rPr lang="en-US" altLang="zh-CN" sz="2400" b="1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𝑳</m:t>
                    </m:r>
                  </m:oMath>
                </a14:m>
                <a:r>
                  <a:rPr lang="zh-CN" altLang="en-US" sz="24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）个参数，</a:t>
                </a:r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KAN</a:t>
                </a:r>
                <a:r>
                  <a:rPr lang="zh-CN" altLang="en-US" sz="24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貌似参数量更高。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50" y="1349375"/>
                <a:ext cx="7926070" cy="307467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497840" y="4836795"/>
            <a:ext cx="79362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但是实验发现，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KAN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通常需要比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ML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小得多的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NN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就可以达到更好的效果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图片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70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矩形 2"/>
          <p:cNvSpPr>
            <a:spLocks noChangeArrowheads="1"/>
          </p:cNvSpPr>
          <p:nvPr/>
        </p:nvSpPr>
        <p:spPr bwMode="auto">
          <a:xfrm>
            <a:off x="0" y="0"/>
            <a:ext cx="9144000" cy="46038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9" name="直接连接符 5"/>
          <p:cNvSpPr>
            <a:spLocks noChangeShapeType="1"/>
          </p:cNvSpPr>
          <p:nvPr/>
        </p:nvSpPr>
        <p:spPr bwMode="auto">
          <a:xfrm>
            <a:off x="-11113" y="1200150"/>
            <a:ext cx="9144001" cy="1588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0" name="矩形 9"/>
          <p:cNvSpPr>
            <a:spLocks noChangeArrowheads="1"/>
          </p:cNvSpPr>
          <p:nvPr/>
        </p:nvSpPr>
        <p:spPr bwMode="auto">
          <a:xfrm>
            <a:off x="0" y="6640513"/>
            <a:ext cx="9144000" cy="217487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文本框 12"/>
          <p:cNvSpPr>
            <a:spLocks noChangeArrowheads="1"/>
          </p:cNvSpPr>
          <p:nvPr/>
        </p:nvSpPr>
        <p:spPr bwMode="auto">
          <a:xfrm>
            <a:off x="2870200" y="361693"/>
            <a:ext cx="5661241" cy="5835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楷体" panose="02010600040101010101" pitchFamily="2" charset="-122"/>
              </a:rPr>
              <a:t>5.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楷体" panose="02010600040101010101" pitchFamily="2" charset="-122"/>
              </a:rPr>
              <a:t>逼近能力和缩放能力的讨论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02945" y="1378585"/>
            <a:ext cx="7922895" cy="4734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文章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7-9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页</a:t>
            </a:r>
          </a:p>
          <a:p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）证明了多层的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样条函数可以逼近复杂函数，对于每一层采用不同的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intervals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，并且这个逼近过程不会出现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MLP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中存在的维度灾难的影响：即增加网络的深度，不会使得数据的稀疏性和处理的复杂度极度增加。</a:t>
            </a:r>
          </a:p>
          <a:p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）缩放定律：讲解了随着参数数量的增加，模型表现能力可以提升，并且对比了几种理论，如何应用他们指导神经网络的设计。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图片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70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矩形 2"/>
          <p:cNvSpPr>
            <a:spLocks noChangeArrowheads="1"/>
          </p:cNvSpPr>
          <p:nvPr/>
        </p:nvSpPr>
        <p:spPr bwMode="auto">
          <a:xfrm>
            <a:off x="0" y="0"/>
            <a:ext cx="9144000" cy="46038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9" name="直接连接符 5"/>
          <p:cNvSpPr>
            <a:spLocks noChangeShapeType="1"/>
          </p:cNvSpPr>
          <p:nvPr/>
        </p:nvSpPr>
        <p:spPr bwMode="auto">
          <a:xfrm>
            <a:off x="-11113" y="1200150"/>
            <a:ext cx="9144001" cy="1588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0" name="矩形 9"/>
          <p:cNvSpPr>
            <a:spLocks noChangeArrowheads="1"/>
          </p:cNvSpPr>
          <p:nvPr/>
        </p:nvSpPr>
        <p:spPr bwMode="auto">
          <a:xfrm>
            <a:off x="0" y="6640513"/>
            <a:ext cx="9144000" cy="217487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文本框 12"/>
          <p:cNvSpPr>
            <a:spLocks noChangeArrowheads="1"/>
          </p:cNvSpPr>
          <p:nvPr/>
        </p:nvSpPr>
        <p:spPr bwMode="auto">
          <a:xfrm>
            <a:off x="2870200" y="361693"/>
            <a:ext cx="5661241" cy="5835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楷体" panose="02010600040101010101" pitchFamily="2" charset="-122"/>
              </a:rPr>
              <a:t>6.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楷体" panose="02010600040101010101" pitchFamily="2" charset="-122"/>
              </a:rPr>
              <a:t>新的训练方式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02945" y="1378585"/>
            <a:ext cx="7922895" cy="4734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 descr="捕获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10" y="1456690"/>
            <a:ext cx="7955915" cy="43872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4680" y="5992495"/>
            <a:ext cx="79457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可以先让样条的间隔较粗，然后在训练过程中使其更加精细。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图片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70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矩形 2"/>
          <p:cNvSpPr>
            <a:spLocks noChangeArrowheads="1"/>
          </p:cNvSpPr>
          <p:nvPr/>
        </p:nvSpPr>
        <p:spPr bwMode="auto">
          <a:xfrm>
            <a:off x="0" y="0"/>
            <a:ext cx="9144000" cy="46038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9" name="直接连接符 5"/>
          <p:cNvSpPr>
            <a:spLocks noChangeShapeType="1"/>
          </p:cNvSpPr>
          <p:nvPr/>
        </p:nvSpPr>
        <p:spPr bwMode="auto">
          <a:xfrm>
            <a:off x="-11113" y="1200150"/>
            <a:ext cx="9144001" cy="1588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0" name="矩形 9"/>
          <p:cNvSpPr>
            <a:spLocks noChangeArrowheads="1"/>
          </p:cNvSpPr>
          <p:nvPr/>
        </p:nvSpPr>
        <p:spPr bwMode="auto">
          <a:xfrm>
            <a:off x="0" y="6640513"/>
            <a:ext cx="9144000" cy="217487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文本框 12"/>
          <p:cNvSpPr>
            <a:spLocks noChangeArrowheads="1"/>
          </p:cNvSpPr>
          <p:nvPr/>
        </p:nvSpPr>
        <p:spPr bwMode="auto">
          <a:xfrm>
            <a:off x="2870200" y="361693"/>
            <a:ext cx="5661241" cy="5835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楷体" panose="02010600040101010101" pitchFamily="2" charset="-122"/>
              </a:rPr>
              <a:t>7.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楷体" panose="02010600040101010101" pitchFamily="2" charset="-122"/>
              </a:rPr>
              <a:t>可解释的网络训练算法</a:t>
            </a:r>
          </a:p>
        </p:txBody>
      </p:sp>
      <p:pic>
        <p:nvPicPr>
          <p:cNvPr id="5" name="图片 4" descr="捕获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10" y="1456690"/>
            <a:ext cx="8170545" cy="4640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图片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70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矩形 2"/>
          <p:cNvSpPr>
            <a:spLocks noChangeArrowheads="1"/>
          </p:cNvSpPr>
          <p:nvPr/>
        </p:nvSpPr>
        <p:spPr bwMode="auto">
          <a:xfrm>
            <a:off x="0" y="0"/>
            <a:ext cx="9144000" cy="46038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9" name="直接连接符 5"/>
          <p:cNvSpPr>
            <a:spLocks noChangeShapeType="1"/>
          </p:cNvSpPr>
          <p:nvPr/>
        </p:nvSpPr>
        <p:spPr bwMode="auto">
          <a:xfrm>
            <a:off x="-11113" y="1200150"/>
            <a:ext cx="9144001" cy="1588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0" name="矩形 9"/>
          <p:cNvSpPr>
            <a:spLocks noChangeArrowheads="1"/>
          </p:cNvSpPr>
          <p:nvPr/>
        </p:nvSpPr>
        <p:spPr bwMode="auto">
          <a:xfrm>
            <a:off x="0" y="6640513"/>
            <a:ext cx="9144000" cy="217487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TextBox 29"/>
          <p:cNvSpPr>
            <a:spLocks noChangeArrowheads="1"/>
          </p:cNvSpPr>
          <p:nvPr/>
        </p:nvSpPr>
        <p:spPr bwMode="auto">
          <a:xfrm>
            <a:off x="247669" y="1486913"/>
            <a:ext cx="8648662" cy="90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342900" indent="-342900"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23670" y="2561590"/>
            <a:ext cx="6771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103245" y="2829560"/>
            <a:ext cx="293751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图片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70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矩形 2"/>
          <p:cNvSpPr>
            <a:spLocks noChangeArrowheads="1"/>
          </p:cNvSpPr>
          <p:nvPr/>
        </p:nvSpPr>
        <p:spPr bwMode="auto">
          <a:xfrm>
            <a:off x="0" y="0"/>
            <a:ext cx="9144000" cy="46038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9" name="直接连接符 5"/>
          <p:cNvSpPr>
            <a:spLocks noChangeShapeType="1"/>
          </p:cNvSpPr>
          <p:nvPr/>
        </p:nvSpPr>
        <p:spPr bwMode="auto">
          <a:xfrm>
            <a:off x="-11113" y="1200150"/>
            <a:ext cx="9144001" cy="1588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0" name="矩形 9"/>
          <p:cNvSpPr>
            <a:spLocks noChangeArrowheads="1"/>
          </p:cNvSpPr>
          <p:nvPr/>
        </p:nvSpPr>
        <p:spPr bwMode="auto">
          <a:xfrm>
            <a:off x="0" y="6640513"/>
            <a:ext cx="9144000" cy="217487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文本框 12"/>
          <p:cNvSpPr>
            <a:spLocks noChangeArrowheads="1"/>
          </p:cNvSpPr>
          <p:nvPr/>
        </p:nvSpPr>
        <p:spPr bwMode="auto">
          <a:xfrm>
            <a:off x="2870200" y="361693"/>
            <a:ext cx="5661241" cy="5835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楷体" panose="02010600040101010101" pitchFamily="2" charset="-122"/>
              </a:rPr>
              <a:t>1.KA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楷体" panose="02010600040101010101" pitchFamily="2" charset="-122"/>
              </a:rPr>
              <a:t>定理</a:t>
            </a:r>
          </a:p>
        </p:txBody>
      </p:sp>
      <p:pic>
        <p:nvPicPr>
          <p:cNvPr id="3" name="图片 2" descr="捕获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35" y="1313815"/>
            <a:ext cx="7835265" cy="3644265"/>
          </a:xfrm>
          <a:prstGeom prst="rect">
            <a:avLst/>
          </a:prstGeom>
        </p:spPr>
      </p:pic>
      <p:pic>
        <p:nvPicPr>
          <p:cNvPr id="2" name="图片 1" descr="捕获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135" y="5057140"/>
            <a:ext cx="5053965" cy="913130"/>
          </a:xfrm>
          <a:prstGeom prst="rect">
            <a:avLst/>
          </a:prstGeom>
        </p:spPr>
      </p:pic>
      <p:pic>
        <p:nvPicPr>
          <p:cNvPr id="4" name="图片 3" descr="捕获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7545" y="5275580"/>
            <a:ext cx="3269615" cy="4368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6275" y="5978525"/>
            <a:ext cx="8237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这些一元函数可能是非光滑的，甚至分型的，非常难以学习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图片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70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矩形 2"/>
          <p:cNvSpPr>
            <a:spLocks noChangeArrowheads="1"/>
          </p:cNvSpPr>
          <p:nvPr/>
        </p:nvSpPr>
        <p:spPr bwMode="auto">
          <a:xfrm>
            <a:off x="0" y="0"/>
            <a:ext cx="9144000" cy="46038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9" name="直接连接符 5"/>
          <p:cNvSpPr>
            <a:spLocks noChangeShapeType="1"/>
          </p:cNvSpPr>
          <p:nvPr/>
        </p:nvSpPr>
        <p:spPr bwMode="auto">
          <a:xfrm>
            <a:off x="-11113" y="1200150"/>
            <a:ext cx="9144001" cy="1588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0" name="矩形 9"/>
          <p:cNvSpPr>
            <a:spLocks noChangeArrowheads="1"/>
          </p:cNvSpPr>
          <p:nvPr/>
        </p:nvSpPr>
        <p:spPr bwMode="auto">
          <a:xfrm>
            <a:off x="0" y="6640513"/>
            <a:ext cx="9144000" cy="217487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TextBox 29"/>
          <p:cNvSpPr>
            <a:spLocks noChangeArrowheads="1"/>
          </p:cNvSpPr>
          <p:nvPr/>
        </p:nvSpPr>
        <p:spPr bwMode="auto">
          <a:xfrm>
            <a:off x="247669" y="1486913"/>
            <a:ext cx="8648662" cy="90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342900" indent="-342900"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2"/>
          <p:cNvSpPr>
            <a:spLocks noChangeArrowheads="1"/>
          </p:cNvSpPr>
          <p:nvPr/>
        </p:nvSpPr>
        <p:spPr bwMode="auto">
          <a:xfrm>
            <a:off x="2870200" y="361693"/>
            <a:ext cx="5661241" cy="5835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楷体" panose="02010600040101010101" pitchFamily="2" charset="-122"/>
              </a:rPr>
              <a:t>2.KAN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华文楷体" panose="02010600040101010101" pitchFamily="2" charset="-122"/>
              </a:rPr>
              <a:t>网络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26440" y="1565275"/>
            <a:ext cx="8072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 </a:t>
            </a:r>
          </a:p>
        </p:txBody>
      </p:sp>
      <p:pic>
        <p:nvPicPr>
          <p:cNvPr id="4" name="图片 3" descr="捕获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1295400"/>
            <a:ext cx="8420100" cy="5242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图片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70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矩形 2"/>
          <p:cNvSpPr>
            <a:spLocks noChangeArrowheads="1"/>
          </p:cNvSpPr>
          <p:nvPr/>
        </p:nvSpPr>
        <p:spPr bwMode="auto">
          <a:xfrm>
            <a:off x="0" y="0"/>
            <a:ext cx="9144000" cy="46038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9" name="直接连接符 5"/>
          <p:cNvSpPr>
            <a:spLocks noChangeShapeType="1"/>
          </p:cNvSpPr>
          <p:nvPr/>
        </p:nvSpPr>
        <p:spPr bwMode="auto">
          <a:xfrm>
            <a:off x="-11113" y="1200150"/>
            <a:ext cx="9144001" cy="1588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0" name="矩形 9"/>
          <p:cNvSpPr>
            <a:spLocks noChangeArrowheads="1"/>
          </p:cNvSpPr>
          <p:nvPr/>
        </p:nvSpPr>
        <p:spPr bwMode="auto">
          <a:xfrm>
            <a:off x="0" y="6640513"/>
            <a:ext cx="9144000" cy="217487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文本框 12"/>
          <p:cNvSpPr>
            <a:spLocks noChangeArrowheads="1"/>
          </p:cNvSpPr>
          <p:nvPr/>
        </p:nvSpPr>
        <p:spPr bwMode="auto">
          <a:xfrm>
            <a:off x="2870200" y="361693"/>
            <a:ext cx="5661241" cy="5835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楷体" panose="02010600040101010101" pitchFamily="2" charset="-122"/>
              </a:rPr>
              <a:t>3.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楷体" panose="02010600040101010101" pitchFamily="2" charset="-122"/>
              </a:rPr>
              <a:t>多项式拟合）</a:t>
            </a:r>
          </a:p>
        </p:txBody>
      </p:sp>
      <p:pic>
        <p:nvPicPr>
          <p:cNvPr id="6" name="图片 5" descr="捕获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50" y="1703705"/>
            <a:ext cx="6667500" cy="3703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250315" y="5508625"/>
                <a:ext cx="6677025" cy="956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多项式拟合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𝒇</m:t>
                      </m:r>
                      <m:r>
                        <a:rPr lang="en-US" altLang="zh-CN" sz="2800" b="1" i="1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800" b="1" i="1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𝒙</m:t>
                      </m:r>
                      <m:r>
                        <a:rPr lang="en-US" altLang="zh-CN" sz="2800" b="1" i="1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800" b="1" i="1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𝒂</m:t>
                      </m:r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𝟓</m:t>
                          </m:r>
                        </m:sup>
                      </m:sSup>
                      <m:r>
                        <a:rPr lang="en-US" altLang="zh-CN" sz="2800" b="1" i="1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800" b="1" i="1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𝒃</m:t>
                      </m:r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𝟒</m:t>
                          </m:r>
                        </m:sup>
                      </m:sSup>
                      <m:r>
                        <a:rPr lang="en-US" altLang="zh-CN" sz="2800" b="1" i="1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800" b="1" i="1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𝒄</m:t>
                      </m:r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𝟑</m:t>
                          </m:r>
                        </m:sup>
                      </m:sSup>
                      <m:r>
                        <a:rPr lang="en-US" altLang="zh-CN" sz="2800" b="1" i="1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𝒅𝒙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 panose="02040503050406030204" charset="0"/>
                              <a:ea typeface="微软雅黑" panose="020B0503020204020204" pitchFamily="34" charset="-122"/>
                              <a:cs typeface="Cambria Math" panose="02040503050406030204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800" b="1" i="1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800" b="1" i="1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𝒆𝒙</m:t>
                      </m:r>
                      <m:r>
                        <a:rPr lang="en-US" altLang="zh-CN" sz="2800" b="1" i="1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800" b="1" i="1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𝒇</m:t>
                      </m:r>
                    </m:oMath>
                  </m:oMathPara>
                </a14:m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315" y="5508625"/>
                <a:ext cx="6677025" cy="95694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图片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70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矩形 2"/>
          <p:cNvSpPr>
            <a:spLocks noChangeArrowheads="1"/>
          </p:cNvSpPr>
          <p:nvPr/>
        </p:nvSpPr>
        <p:spPr bwMode="auto">
          <a:xfrm>
            <a:off x="0" y="0"/>
            <a:ext cx="9144000" cy="46038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9" name="直接连接符 5"/>
          <p:cNvSpPr>
            <a:spLocks noChangeShapeType="1"/>
          </p:cNvSpPr>
          <p:nvPr/>
        </p:nvSpPr>
        <p:spPr bwMode="auto">
          <a:xfrm>
            <a:off x="-11113" y="1200150"/>
            <a:ext cx="9144001" cy="1588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0" name="矩形 9"/>
          <p:cNvSpPr>
            <a:spLocks noChangeArrowheads="1"/>
          </p:cNvSpPr>
          <p:nvPr/>
        </p:nvSpPr>
        <p:spPr bwMode="auto">
          <a:xfrm>
            <a:off x="0" y="6640513"/>
            <a:ext cx="9144000" cy="217487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文本框 12"/>
          <p:cNvSpPr>
            <a:spLocks noChangeArrowheads="1"/>
          </p:cNvSpPr>
          <p:nvPr/>
        </p:nvSpPr>
        <p:spPr bwMode="auto">
          <a:xfrm>
            <a:off x="2870200" y="361693"/>
            <a:ext cx="5661241" cy="5835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楷体" panose="02010600040101010101" pitchFamily="2" charset="-122"/>
              </a:rPr>
              <a:t>3.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楷体" panose="02010600040101010101" pitchFamily="2" charset="-122"/>
              </a:rPr>
              <a:t>贝塞尔曲线（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楷体" panose="02010600040101010101" pitchFamily="2" charset="-122"/>
              </a:rPr>
              <a:t>Bezier Curve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楷体" panose="02010600040101010101" pitchFamily="2" charset="-122"/>
              </a:rPr>
              <a:t>）</a:t>
            </a:r>
          </a:p>
        </p:txBody>
      </p:sp>
      <p:pic>
        <p:nvPicPr>
          <p:cNvPr id="2" name="图片 1" descr="捕获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530" y="1456690"/>
            <a:ext cx="5974080" cy="42754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26540" y="5799455"/>
            <a:ext cx="60458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个控制点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阶贝塞尔函数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图片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70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矩形 2"/>
          <p:cNvSpPr>
            <a:spLocks noChangeArrowheads="1"/>
          </p:cNvSpPr>
          <p:nvPr/>
        </p:nvSpPr>
        <p:spPr bwMode="auto">
          <a:xfrm>
            <a:off x="0" y="0"/>
            <a:ext cx="9144000" cy="46038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9" name="直接连接符 5"/>
          <p:cNvSpPr>
            <a:spLocks noChangeShapeType="1"/>
          </p:cNvSpPr>
          <p:nvPr/>
        </p:nvSpPr>
        <p:spPr bwMode="auto">
          <a:xfrm>
            <a:off x="-11113" y="1200150"/>
            <a:ext cx="9144001" cy="1588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0" name="矩形 9"/>
          <p:cNvSpPr>
            <a:spLocks noChangeArrowheads="1"/>
          </p:cNvSpPr>
          <p:nvPr/>
        </p:nvSpPr>
        <p:spPr bwMode="auto">
          <a:xfrm>
            <a:off x="0" y="6640513"/>
            <a:ext cx="9144000" cy="217487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文本框 12"/>
          <p:cNvSpPr>
            <a:spLocks noChangeArrowheads="1"/>
          </p:cNvSpPr>
          <p:nvPr/>
        </p:nvSpPr>
        <p:spPr bwMode="auto">
          <a:xfrm>
            <a:off x="2870200" y="361693"/>
            <a:ext cx="5661241" cy="5835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楷体" panose="02010600040101010101" pitchFamily="2" charset="-122"/>
              </a:rPr>
              <a:t>3.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楷体" panose="02010600040101010101" pitchFamily="2" charset="-122"/>
              </a:rPr>
              <a:t>贝塞尔曲线（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楷体" panose="02010600040101010101" pitchFamily="2" charset="-122"/>
              </a:rPr>
              <a:t>Bezier Curve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楷体" panose="02010600040101010101" pitchFamily="2" charset="-122"/>
              </a:rPr>
              <a:t>）</a:t>
            </a:r>
          </a:p>
        </p:txBody>
      </p:sp>
      <p:pic>
        <p:nvPicPr>
          <p:cNvPr id="5" name="图片 4" descr="202003041136565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55" y="1370330"/>
            <a:ext cx="3377565" cy="1407795"/>
          </a:xfrm>
          <a:prstGeom prst="rect">
            <a:avLst/>
          </a:prstGeom>
        </p:spPr>
      </p:pic>
      <p:pic>
        <p:nvPicPr>
          <p:cNvPr id="7" name="图片 6" descr="捕获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6120" y="1768475"/>
            <a:ext cx="4402455" cy="611505"/>
          </a:xfrm>
          <a:prstGeom prst="rect">
            <a:avLst/>
          </a:prstGeom>
        </p:spPr>
      </p:pic>
      <p:pic>
        <p:nvPicPr>
          <p:cNvPr id="9" name="图片 8" descr="202003041132294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355" y="2931795"/>
            <a:ext cx="3429000" cy="1428750"/>
          </a:xfrm>
          <a:prstGeom prst="rect">
            <a:avLst/>
          </a:prstGeom>
        </p:spPr>
      </p:pic>
      <p:pic>
        <p:nvPicPr>
          <p:cNvPr id="10" name="图片 9" descr="捕获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8455" y="2684145"/>
            <a:ext cx="2148840" cy="1318260"/>
          </a:xfrm>
          <a:prstGeom prst="rect">
            <a:avLst/>
          </a:prstGeom>
        </p:spPr>
      </p:pic>
      <p:pic>
        <p:nvPicPr>
          <p:cNvPr id="11" name="图片 10" descr="2020030411351129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355" y="4504690"/>
            <a:ext cx="3429000" cy="1428750"/>
          </a:xfrm>
          <a:prstGeom prst="rect">
            <a:avLst/>
          </a:prstGeom>
        </p:spPr>
      </p:pic>
      <p:pic>
        <p:nvPicPr>
          <p:cNvPr id="14" name="图片 13" descr="捕获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16120" y="4907280"/>
            <a:ext cx="4200525" cy="828675"/>
          </a:xfrm>
          <a:prstGeom prst="rect">
            <a:avLst/>
          </a:prstGeom>
        </p:spPr>
      </p:pic>
      <p:pic>
        <p:nvPicPr>
          <p:cNvPr id="15" name="图片 14" descr="捕获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59935" y="4019550"/>
            <a:ext cx="4358640" cy="4191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08940" y="6076315"/>
            <a:ext cx="8509000" cy="4210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当点数较多的时候，可以选择生成多条贝塞尔曲线进行拼接。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图片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70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矩形 2"/>
          <p:cNvSpPr>
            <a:spLocks noChangeArrowheads="1"/>
          </p:cNvSpPr>
          <p:nvPr/>
        </p:nvSpPr>
        <p:spPr bwMode="auto">
          <a:xfrm>
            <a:off x="0" y="0"/>
            <a:ext cx="9144000" cy="46038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9" name="直接连接符 5"/>
          <p:cNvSpPr>
            <a:spLocks noChangeShapeType="1"/>
          </p:cNvSpPr>
          <p:nvPr/>
        </p:nvSpPr>
        <p:spPr bwMode="auto">
          <a:xfrm>
            <a:off x="-11113" y="1200150"/>
            <a:ext cx="9144001" cy="1588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0" name="矩形 9"/>
          <p:cNvSpPr>
            <a:spLocks noChangeArrowheads="1"/>
          </p:cNvSpPr>
          <p:nvPr/>
        </p:nvSpPr>
        <p:spPr bwMode="auto">
          <a:xfrm>
            <a:off x="0" y="6640513"/>
            <a:ext cx="9144000" cy="217487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文本框 12"/>
          <p:cNvSpPr>
            <a:spLocks noChangeArrowheads="1"/>
          </p:cNvSpPr>
          <p:nvPr/>
        </p:nvSpPr>
        <p:spPr bwMode="auto">
          <a:xfrm>
            <a:off x="2870200" y="361693"/>
            <a:ext cx="5661241" cy="5835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楷体" panose="02010600040101010101" pitchFamily="2" charset="-122"/>
              </a:rPr>
              <a:t>4.B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楷体" panose="02010600040101010101" pitchFamily="2" charset="-122"/>
              </a:rPr>
              <a:t>样条函数（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楷体" panose="02010600040101010101" pitchFamily="2" charset="-122"/>
              </a:rPr>
              <a:t>B-splines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楷体" panose="02010600040101010101" pitchFamily="2" charset="-122"/>
              </a:rPr>
              <a:t>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26085" y="1456690"/>
            <a:ext cx="8105140" cy="4210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pic>
        <p:nvPicPr>
          <p:cNvPr id="3" name="图片 2" descr="捕获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85" y="1456690"/>
            <a:ext cx="8749665" cy="2419985"/>
          </a:xfrm>
          <a:prstGeom prst="rect">
            <a:avLst/>
          </a:prstGeom>
        </p:spPr>
      </p:pic>
      <p:pic>
        <p:nvPicPr>
          <p:cNvPr id="6" name="图片 5" descr="捕获"/>
          <p:cNvPicPr>
            <a:picLocks noChangeAspect="1"/>
          </p:cNvPicPr>
          <p:nvPr/>
        </p:nvPicPr>
        <p:blipFill>
          <a:blip r:embed="rId5"/>
          <a:srcRect l="24469"/>
          <a:stretch>
            <a:fillRect/>
          </a:stretch>
        </p:blipFill>
        <p:spPr>
          <a:xfrm>
            <a:off x="5533390" y="3934460"/>
            <a:ext cx="2914650" cy="2648585"/>
          </a:xfrm>
          <a:prstGeom prst="rect">
            <a:avLst/>
          </a:prstGeom>
        </p:spPr>
      </p:pic>
      <p:pic>
        <p:nvPicPr>
          <p:cNvPr id="8" name="图片 7" descr="捕获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485" y="4245610"/>
            <a:ext cx="5158105" cy="1618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图片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70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矩形 2"/>
          <p:cNvSpPr>
            <a:spLocks noChangeArrowheads="1"/>
          </p:cNvSpPr>
          <p:nvPr/>
        </p:nvSpPr>
        <p:spPr bwMode="auto">
          <a:xfrm>
            <a:off x="0" y="0"/>
            <a:ext cx="9144000" cy="46038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9" name="直接连接符 5"/>
          <p:cNvSpPr>
            <a:spLocks noChangeShapeType="1"/>
          </p:cNvSpPr>
          <p:nvPr/>
        </p:nvSpPr>
        <p:spPr bwMode="auto">
          <a:xfrm>
            <a:off x="-11113" y="1200150"/>
            <a:ext cx="9144001" cy="1588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0" name="矩形 9"/>
          <p:cNvSpPr>
            <a:spLocks noChangeArrowheads="1"/>
          </p:cNvSpPr>
          <p:nvPr/>
        </p:nvSpPr>
        <p:spPr bwMode="auto">
          <a:xfrm>
            <a:off x="0" y="6640513"/>
            <a:ext cx="9144000" cy="217487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文本框 12"/>
          <p:cNvSpPr>
            <a:spLocks noChangeArrowheads="1"/>
          </p:cNvSpPr>
          <p:nvPr/>
        </p:nvSpPr>
        <p:spPr bwMode="auto">
          <a:xfrm>
            <a:off x="2870200" y="361693"/>
            <a:ext cx="5661241" cy="5835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楷体" panose="02010600040101010101" pitchFamily="2" charset="-122"/>
              </a:rPr>
              <a:t>4.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楷体" panose="02010600040101010101" pitchFamily="2" charset="-122"/>
              </a:rPr>
              <a:t>多层的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楷体" panose="02010600040101010101" pitchFamily="2" charset="-122"/>
              </a:rPr>
              <a:t>KAN</a:t>
            </a:r>
          </a:p>
        </p:txBody>
      </p:sp>
      <p:pic>
        <p:nvPicPr>
          <p:cNvPr id="5" name="图片 4" descr="捕获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430" y="1868170"/>
            <a:ext cx="6755130" cy="2152015"/>
          </a:xfrm>
          <a:prstGeom prst="rect">
            <a:avLst/>
          </a:prstGeom>
        </p:spPr>
      </p:pic>
      <p:pic>
        <p:nvPicPr>
          <p:cNvPr id="6" name="图片 5" descr="捕获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1430" y="4295775"/>
            <a:ext cx="6807835" cy="828040"/>
          </a:xfrm>
          <a:prstGeom prst="rect">
            <a:avLst/>
          </a:prstGeom>
        </p:spPr>
      </p:pic>
      <p:pic>
        <p:nvPicPr>
          <p:cNvPr id="7" name="图片 6" descr="捕获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3010" y="5277485"/>
            <a:ext cx="6755765" cy="664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图片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70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矩形 2"/>
          <p:cNvSpPr>
            <a:spLocks noChangeArrowheads="1"/>
          </p:cNvSpPr>
          <p:nvPr/>
        </p:nvSpPr>
        <p:spPr bwMode="auto">
          <a:xfrm>
            <a:off x="0" y="0"/>
            <a:ext cx="9144000" cy="46038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9" name="直接连接符 5"/>
          <p:cNvSpPr>
            <a:spLocks noChangeShapeType="1"/>
          </p:cNvSpPr>
          <p:nvPr/>
        </p:nvSpPr>
        <p:spPr bwMode="auto">
          <a:xfrm>
            <a:off x="-11113" y="1200150"/>
            <a:ext cx="9144001" cy="1588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0" name="矩形 9"/>
          <p:cNvSpPr>
            <a:spLocks noChangeArrowheads="1"/>
          </p:cNvSpPr>
          <p:nvPr/>
        </p:nvSpPr>
        <p:spPr bwMode="auto">
          <a:xfrm>
            <a:off x="0" y="6640513"/>
            <a:ext cx="9144000" cy="217487"/>
          </a:xfrm>
          <a:prstGeom prst="rect">
            <a:avLst/>
          </a:prstGeom>
          <a:solidFill>
            <a:srgbClr val="5C307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文本框 12"/>
          <p:cNvSpPr>
            <a:spLocks noChangeArrowheads="1"/>
          </p:cNvSpPr>
          <p:nvPr/>
        </p:nvSpPr>
        <p:spPr bwMode="auto">
          <a:xfrm>
            <a:off x="2870200" y="361693"/>
            <a:ext cx="5661241" cy="5835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楷体" panose="02010600040101010101" pitchFamily="2" charset="-122"/>
              </a:rPr>
              <a:t>4.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楷体" panose="02010600040101010101" pitchFamily="2" charset="-122"/>
              </a:rPr>
              <a:t>多层的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楷体" panose="02010600040101010101" pitchFamily="2" charset="-122"/>
              </a:rPr>
              <a:t>KAN</a:t>
            </a:r>
          </a:p>
        </p:txBody>
      </p:sp>
      <p:pic>
        <p:nvPicPr>
          <p:cNvPr id="2" name="图片 1" descr="捕获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1255" y="4505960"/>
            <a:ext cx="4525645" cy="1096010"/>
          </a:xfrm>
          <a:prstGeom prst="rect">
            <a:avLst/>
          </a:prstGeom>
        </p:spPr>
      </p:pic>
      <p:pic>
        <p:nvPicPr>
          <p:cNvPr id="3" name="图片 2" descr="捕获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810" y="1877060"/>
            <a:ext cx="4530090" cy="22212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7050" y="1349375"/>
            <a:ext cx="7042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加入残差机制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033145" y="5694680"/>
                <a:ext cx="7226300" cy="1008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选择三次样条函数，可训练的参数为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b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800" b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𝐢</m:t>
                        </m:r>
                      </m:sub>
                    </m:sSub>
                    <m:r>
                      <a:rPr lang="en-US" altLang="zh-CN" sz="2800" b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，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b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𝐁</m:t>
                        </m:r>
                      </m:e>
                      <m:sub>
                        <m:r>
                          <a:rPr lang="en-US" altLang="zh-CN" sz="2800" b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𝐢</m:t>
                        </m:r>
                      </m:sub>
                    </m:sSub>
                    <m:r>
                      <a:rPr lang="zh-CN" altLang="en-US" sz="2800" b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选取</m:t>
                    </m:r>
                    <m:sSub>
                      <m:sSubPr>
                        <m:ctrlPr>
                          <a:rPr lang="zh-CN" altLang="en-US" sz="28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b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𝐁</m:t>
                        </m:r>
                      </m:e>
                      <m:sub>
                        <m:r>
                          <a:rPr lang="en-US" altLang="zh-CN" sz="2800" b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𝐢</m:t>
                        </m:r>
                        <m:r>
                          <a:rPr lang="en-US" altLang="zh-CN" sz="2800" b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800" b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800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，非可训练参数。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145" y="5694680"/>
                <a:ext cx="7226300" cy="100838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7e4c049b-42c7-48b4-a49b-bd9a32b3a466"/>
  <p:tag name="COMMONDATA" val="eyJoZGlkIjoiNTQ1NWQ1YTEzN2VmNTFlZWU1MzViYWQ0YzNhMmIxMWMifQ==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403</Words>
  <Application>Microsoft Office PowerPoint</Application>
  <PresentationFormat>全屏显示(4:3)</PresentationFormat>
  <Paragraphs>66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SAMSUNG</dc:creator>
  <cp:lastModifiedBy>lizhong zhang</cp:lastModifiedBy>
  <cp:revision>478</cp:revision>
  <dcterms:created xsi:type="dcterms:W3CDTF">2014-08-08T13:32:00Z</dcterms:created>
  <dcterms:modified xsi:type="dcterms:W3CDTF">2024-06-30T09:41:28Z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53E4D1D6F9D5406A9866A5F837DDEAE4_13</vt:lpwstr>
  </property>
</Properties>
</file>