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火"/>
          <p:cNvSpPr/>
          <p:nvPr/>
        </p:nvSpPr>
        <p:spPr>
          <a:xfrm>
            <a:off x="5463399" y="2608815"/>
            <a:ext cx="1163602" cy="1360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8" h="21600" fill="norm" stroke="1" extrusionOk="0">
                <a:moveTo>
                  <a:pt x="11239" y="0"/>
                </a:moveTo>
                <a:cubicBezTo>
                  <a:pt x="2970" y="4003"/>
                  <a:pt x="2989" y="11005"/>
                  <a:pt x="3722" y="14791"/>
                </a:cubicBezTo>
                <a:cubicBezTo>
                  <a:pt x="2739" y="13911"/>
                  <a:pt x="1717" y="12459"/>
                  <a:pt x="1372" y="10120"/>
                </a:cubicBezTo>
                <a:cubicBezTo>
                  <a:pt x="-1043" y="14091"/>
                  <a:pt x="-153" y="18364"/>
                  <a:pt x="3127" y="21600"/>
                </a:cubicBezTo>
                <a:cubicBezTo>
                  <a:pt x="4667" y="20445"/>
                  <a:pt x="8635" y="16716"/>
                  <a:pt x="8134" y="10564"/>
                </a:cubicBezTo>
                <a:cubicBezTo>
                  <a:pt x="10070" y="11636"/>
                  <a:pt x="11307" y="14756"/>
                  <a:pt x="11441" y="17747"/>
                </a:cubicBezTo>
                <a:cubicBezTo>
                  <a:pt x="12400" y="16981"/>
                  <a:pt x="13309" y="15598"/>
                  <a:pt x="13699" y="14116"/>
                </a:cubicBezTo>
                <a:cubicBezTo>
                  <a:pt x="15274" y="15860"/>
                  <a:pt x="16001" y="18709"/>
                  <a:pt x="15599" y="21600"/>
                </a:cubicBezTo>
                <a:cubicBezTo>
                  <a:pt x="15613" y="21600"/>
                  <a:pt x="15624" y="21600"/>
                  <a:pt x="15637" y="21600"/>
                </a:cubicBezTo>
                <a:cubicBezTo>
                  <a:pt x="20557" y="18093"/>
                  <a:pt x="19757" y="8611"/>
                  <a:pt x="13922" y="5682"/>
                </a:cubicBezTo>
                <a:cubicBezTo>
                  <a:pt x="14632" y="7271"/>
                  <a:pt x="14621" y="8912"/>
                  <a:pt x="14346" y="10290"/>
                </a:cubicBezTo>
                <a:cubicBezTo>
                  <a:pt x="12223" y="8105"/>
                  <a:pt x="9861" y="5847"/>
                  <a:pt x="11239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BERT从零详细解读"/>
          <p:cNvSpPr txBox="1"/>
          <p:nvPr/>
        </p:nvSpPr>
        <p:spPr>
          <a:xfrm>
            <a:off x="4171880" y="4533899"/>
            <a:ext cx="37466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BERT从零详细解读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859" y="4258716"/>
            <a:ext cx="10394843" cy="157446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LS向量不能代表语义信息"/>
          <p:cNvSpPr txBox="1"/>
          <p:nvPr/>
        </p:nvSpPr>
        <p:spPr>
          <a:xfrm>
            <a:off x="3056940" y="1301750"/>
            <a:ext cx="37667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CLS向量不能代表语义信息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.如何做预训练：MLM+NSP"/>
          <p:cNvSpPr txBox="1"/>
          <p:nvPr/>
        </p:nvSpPr>
        <p:spPr>
          <a:xfrm>
            <a:off x="3988181" y="4610100"/>
            <a:ext cx="502843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2.如何做预训练：MLM+NSP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无监督目标函数"/>
          <p:cNvSpPr txBox="1"/>
          <p:nvPr/>
        </p:nvSpPr>
        <p:spPr>
          <a:xfrm>
            <a:off x="1873250" y="37909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无监督目标函数</a:t>
            </a:r>
          </a:p>
        </p:txBody>
      </p:sp>
      <p:sp>
        <p:nvSpPr>
          <p:cNvPr id="190" name="AR"/>
          <p:cNvSpPr txBox="1"/>
          <p:nvPr/>
        </p:nvSpPr>
        <p:spPr>
          <a:xfrm>
            <a:off x="5303723" y="1471270"/>
            <a:ext cx="543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</a:t>
            </a:r>
          </a:p>
        </p:txBody>
      </p:sp>
      <p:sp>
        <p:nvSpPr>
          <p:cNvPr id="191" name="AE"/>
          <p:cNvSpPr txBox="1"/>
          <p:nvPr/>
        </p:nvSpPr>
        <p:spPr>
          <a:xfrm>
            <a:off x="5416600" y="5179670"/>
            <a:ext cx="520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AE</a:t>
            </a:r>
          </a:p>
        </p:txBody>
      </p:sp>
      <p:sp>
        <p:nvSpPr>
          <p:cNvPr id="192" name="一种是AR，也就是autoregressive，我们称之为自回归模型；只能考虑单侧的信息，典型的就是GPT"/>
          <p:cNvSpPr txBox="1"/>
          <p:nvPr/>
        </p:nvSpPr>
        <p:spPr>
          <a:xfrm>
            <a:off x="1003300" y="2397455"/>
            <a:ext cx="9534856" cy="742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7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1600">
                <a:solidFill>
                  <a:srgbClr val="333333"/>
                </a:solidFill>
              </a:defRPr>
            </a:pPr>
            <a:r>
              <a:t>一种是AR，也就是autoregressive，我们称之为自回归模型；只能考虑单侧的信息，典型的就是GPT</a:t>
            </a:r>
          </a:p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93" name="一种是AE，也就是autoencoding，我们称之为自编码模型；从损坏的输入数据中预测重建原始数据。可以使用上下文的信息"/>
          <p:cNvSpPr txBox="1"/>
          <p:nvPr/>
        </p:nvSpPr>
        <p:spPr>
          <a:xfrm>
            <a:off x="1130300" y="6616699"/>
            <a:ext cx="116235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317500" algn="l" defTabSz="457200">
              <a:lnSpc>
                <a:spcPts val="37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1600">
                <a:solidFill>
                  <a:srgbClr val="333333"/>
                </a:solidFill>
              </a:defRPr>
            </a:lvl1pPr>
          </a:lstStyle>
          <a:p>
            <a:pPr/>
            <a:r>
              <a:t>一种是AE，也就是autoencoding，我们称之为自编码模型；从损坏的输入数据中预测重建原始数据。可以使用上下文的信息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【我爱吃饭】"/>
          <p:cNvSpPr txBox="1"/>
          <p:nvPr/>
        </p:nvSpPr>
        <p:spPr>
          <a:xfrm>
            <a:off x="933450" y="12382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【我爱吃饭】</a:t>
            </a:r>
          </a:p>
        </p:txBody>
      </p:sp>
      <p:sp>
        <p:nvSpPr>
          <p:cNvPr id="196" name="AR"/>
          <p:cNvSpPr txBox="1"/>
          <p:nvPr/>
        </p:nvSpPr>
        <p:spPr>
          <a:xfrm>
            <a:off x="1442923" y="3223870"/>
            <a:ext cx="543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</a:t>
            </a:r>
          </a:p>
        </p:txBody>
      </p:sp>
      <p:sp>
        <p:nvSpPr>
          <p:cNvPr id="197" name="P(我爱吃饭) = P(我)P(爱|我)P(吃|我爱)P(饭|我爱吃)；"/>
          <p:cNvSpPr txBox="1"/>
          <p:nvPr/>
        </p:nvSpPr>
        <p:spPr>
          <a:xfrm>
            <a:off x="3390900" y="3200399"/>
            <a:ext cx="673095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500"/>
              </a:lnSpc>
              <a:defRPr b="0" sz="2300">
                <a:solidFill>
                  <a:srgbClr val="333333"/>
                </a:solidFill>
              </a:defRPr>
            </a:lvl1pPr>
          </a:lstStyle>
          <a:p>
            <a:pPr/>
            <a:r>
              <a:t>P(我爱吃饭) = P(我)P(爱|我)P(吃|我爱)P(饭|我爱吃)；</a:t>
            </a:r>
          </a:p>
        </p:txBody>
      </p:sp>
      <p:sp>
        <p:nvSpPr>
          <p:cNvPr id="198" name="AE"/>
          <p:cNvSpPr txBox="1"/>
          <p:nvPr/>
        </p:nvSpPr>
        <p:spPr>
          <a:xfrm>
            <a:off x="1454200" y="5357470"/>
            <a:ext cx="520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AE</a:t>
            </a:r>
          </a:p>
        </p:txBody>
      </p:sp>
      <p:sp>
        <p:nvSpPr>
          <p:cNvPr id="199" name="P(我爱吃饭|我爱mask饭)=P(吃|我爱饭)"/>
          <p:cNvSpPr txBox="1"/>
          <p:nvPr/>
        </p:nvSpPr>
        <p:spPr>
          <a:xfrm>
            <a:off x="3136899" y="6502400"/>
            <a:ext cx="544353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defRPr b="0" sz="2500">
                <a:solidFill>
                  <a:srgbClr val="333333"/>
                </a:solidFill>
              </a:defRPr>
            </a:lvl1pPr>
          </a:lstStyle>
          <a:p>
            <a:pPr/>
            <a:r>
              <a:t>P(我爱吃饭|我爱mask饭)=P(吃|我爱饭)</a:t>
            </a:r>
          </a:p>
        </p:txBody>
      </p:sp>
      <p:sp>
        <p:nvSpPr>
          <p:cNvPr id="200" name="mask之后：【我爱mask饭】"/>
          <p:cNvSpPr txBox="1"/>
          <p:nvPr/>
        </p:nvSpPr>
        <p:spPr>
          <a:xfrm>
            <a:off x="2721813" y="5480050"/>
            <a:ext cx="41321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mask之后：【我爱mask饭】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sk概率问题"/>
          <p:cNvSpPr txBox="1"/>
          <p:nvPr/>
        </p:nvSpPr>
        <p:spPr>
          <a:xfrm>
            <a:off x="1884781" y="1835150"/>
            <a:ext cx="2123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mask概率问题</a:t>
            </a:r>
          </a:p>
        </p:txBody>
      </p:sp>
      <p:sp>
        <p:nvSpPr>
          <p:cNvPr id="203" name="随机mask15%单词"/>
          <p:cNvSpPr txBox="1"/>
          <p:nvPr/>
        </p:nvSpPr>
        <p:spPr>
          <a:xfrm>
            <a:off x="788212" y="4438650"/>
            <a:ext cx="2766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随机mask15%单词</a:t>
            </a:r>
          </a:p>
        </p:txBody>
      </p:sp>
      <p:sp>
        <p:nvSpPr>
          <p:cNvPr id="204" name="10%替换成其他"/>
          <p:cNvSpPr txBox="1"/>
          <p:nvPr/>
        </p:nvSpPr>
        <p:spPr>
          <a:xfrm>
            <a:off x="4243781" y="3397250"/>
            <a:ext cx="2282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10%替换成其他</a:t>
            </a:r>
          </a:p>
        </p:txBody>
      </p:sp>
      <p:sp>
        <p:nvSpPr>
          <p:cNvPr id="205" name="10%保持不变"/>
          <p:cNvSpPr txBox="1"/>
          <p:nvPr/>
        </p:nvSpPr>
        <p:spPr>
          <a:xfrm>
            <a:off x="4523181" y="4616450"/>
            <a:ext cx="1977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10%保持不变</a:t>
            </a:r>
          </a:p>
        </p:txBody>
      </p:sp>
      <p:sp>
        <p:nvSpPr>
          <p:cNvPr id="206" name="80%替换为mask"/>
          <p:cNvSpPr txBox="1"/>
          <p:nvPr/>
        </p:nvSpPr>
        <p:spPr>
          <a:xfrm>
            <a:off x="4280712" y="6000750"/>
            <a:ext cx="2462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80%替换为mask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ask代码实践"/>
          <p:cNvSpPr txBox="1"/>
          <p:nvPr/>
        </p:nvSpPr>
        <p:spPr>
          <a:xfrm>
            <a:off x="1884781" y="1352550"/>
            <a:ext cx="2123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mask代码实践</a:t>
            </a:r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757" y="3597175"/>
            <a:ext cx="80645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SP任务"/>
          <p:cNvSpPr txBox="1"/>
          <p:nvPr/>
        </p:nvSpPr>
        <p:spPr>
          <a:xfrm>
            <a:off x="1788363" y="2317750"/>
            <a:ext cx="13508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NSP任务</a:t>
            </a:r>
          </a:p>
        </p:txBody>
      </p:sp>
      <p:sp>
        <p:nvSpPr>
          <p:cNvPr id="212" name="NSP样本如下:…"/>
          <p:cNvSpPr txBox="1"/>
          <p:nvPr/>
        </p:nvSpPr>
        <p:spPr>
          <a:xfrm>
            <a:off x="4089400" y="4429836"/>
            <a:ext cx="6246343" cy="201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1200"/>
              </a:spcBef>
              <a:defRPr b="0" sz="2100">
                <a:solidFill>
                  <a:srgbClr val="333333"/>
                </a:solidFill>
              </a:defRPr>
            </a:pPr>
            <a:r>
              <a:t>NSP样本如下:</a:t>
            </a:r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45000"/>
              <a:buFont typeface="Helvetica Neue"/>
              <a:buChar char="•"/>
              <a:defRPr b="0" sz="2100">
                <a:solidFill>
                  <a:srgbClr val="333333"/>
                </a:solidFill>
              </a:defRPr>
            </a:pPr>
            <a:r>
              <a:t>从训练语料库中取出两个连续的段落作为正样本</a:t>
            </a:r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45000"/>
              <a:buFont typeface="Helvetica Neue"/>
              <a:buChar char="•"/>
              <a:defRPr b="0" sz="2100">
                <a:solidFill>
                  <a:srgbClr val="333333"/>
                </a:solidFill>
              </a:defRPr>
            </a:pPr>
            <a:r>
              <a:t>从不同的文档中随机创建一对段落作为负样本</a:t>
            </a:r>
          </a:p>
          <a:p>
            <a:pPr algn="l" defTabSz="457200">
              <a:lnSpc>
                <a:spcPts val="3900"/>
              </a:lnSpc>
              <a:defRPr b="0" sz="21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3.提升BERT在下游任务中的效果"/>
          <p:cNvSpPr txBox="1"/>
          <p:nvPr/>
        </p:nvSpPr>
        <p:spPr>
          <a:xfrm>
            <a:off x="3682809" y="4089400"/>
            <a:ext cx="563918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3.提升BERT在下游任务中的效果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1. 谷歌中文bert"/>
          <p:cNvSpPr txBox="1"/>
          <p:nvPr/>
        </p:nvSpPr>
        <p:spPr>
          <a:xfrm>
            <a:off x="4686858" y="3219450"/>
            <a:ext cx="22594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谷歌中文bert</a:t>
            </a:r>
          </a:p>
        </p:txBody>
      </p:sp>
      <p:sp>
        <p:nvSpPr>
          <p:cNvPr id="217" name="2. 基于任务数据做未微调"/>
          <p:cNvSpPr txBox="1"/>
          <p:nvPr/>
        </p:nvSpPr>
        <p:spPr>
          <a:xfrm>
            <a:off x="4192981" y="4768850"/>
            <a:ext cx="3501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基于任务数据做未微调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我们可以分为四步骤走：…"/>
          <p:cNvSpPr txBox="1"/>
          <p:nvPr/>
        </p:nvSpPr>
        <p:spPr>
          <a:xfrm>
            <a:off x="457200" y="1154582"/>
            <a:ext cx="13055600" cy="7215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spcBef>
                <a:spcPts val="1200"/>
              </a:spcBef>
              <a:defRPr b="0" sz="2300">
                <a:solidFill>
                  <a:srgbClr val="333333"/>
                </a:solidFill>
              </a:defRPr>
            </a:pPr>
            <a:r>
              <a:t>我们可以分为四步骤走：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b="0" sz="2300">
                <a:solidFill>
                  <a:srgbClr val="333333"/>
                </a:solidFill>
              </a:defRPr>
            </a:pPr>
            <a:r>
              <a:t>比如做微博文本情感分析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2300">
                <a:solidFill>
                  <a:srgbClr val="333333"/>
                </a:solidFill>
              </a:defRPr>
            </a:pPr>
            <a:r>
              <a:t>在大量通用语料上训练一个LM（Pretrain）；--中文谷歌BERT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2300">
                <a:solidFill>
                  <a:srgbClr val="333333"/>
                </a:solidFill>
              </a:defRPr>
            </a:pPr>
            <a:r>
              <a:t>在相同领域 上继续训练LM（Domain transfer）；--在大量微博文本上继续训练这个BERT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2300">
                <a:solidFill>
                  <a:srgbClr val="333333"/>
                </a:solidFill>
              </a:defRPr>
            </a:pPr>
            <a:r>
              <a:t>在任务相关的小数据上继续训练LM（Task transfer）；---在微博情感文本上（有的文本不属于情感分析的范畴）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 startAt="1"/>
              <a:defRPr b="0" sz="2300">
                <a:solidFill>
                  <a:srgbClr val="333333"/>
                </a:solidFill>
              </a:defRPr>
            </a:pPr>
            <a:r>
              <a:t>在任务相关数据上做具体任务（Fine-tune）。-</a:t>
            </a:r>
          </a:p>
          <a:p>
            <a:pPr algn="l" defTabSz="457200">
              <a:lnSpc>
                <a:spcPct val="200000"/>
              </a:lnSpc>
              <a:defRPr b="0" sz="23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公众号.png" descr="公众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126" y="3300695"/>
            <a:ext cx="10332548" cy="508261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右下角【联系我】"/>
          <p:cNvSpPr txBox="1"/>
          <p:nvPr/>
        </p:nvSpPr>
        <p:spPr>
          <a:xfrm>
            <a:off x="3778250" y="15557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右下角【联系我】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1.动态mask"/>
          <p:cNvSpPr txBox="1"/>
          <p:nvPr/>
        </p:nvSpPr>
        <p:spPr>
          <a:xfrm>
            <a:off x="2964180" y="2114550"/>
            <a:ext cx="1767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1.动态mask</a:t>
            </a:r>
          </a:p>
        </p:txBody>
      </p:sp>
      <p:sp>
        <p:nvSpPr>
          <p:cNvPr id="222" name="1.ngram-mask"/>
          <p:cNvSpPr txBox="1"/>
          <p:nvPr/>
        </p:nvSpPr>
        <p:spPr>
          <a:xfrm>
            <a:off x="2738627" y="3312770"/>
            <a:ext cx="22189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1.ngram-mask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参数："/>
          <p:cNvSpPr txBox="1"/>
          <p:nvPr/>
        </p:nvSpPr>
        <p:spPr>
          <a:xfrm>
            <a:off x="2072182" y="2290420"/>
            <a:ext cx="1113436" cy="8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参数：</a:t>
            </a:r>
          </a:p>
        </p:txBody>
      </p:sp>
      <p:sp>
        <p:nvSpPr>
          <p:cNvPr id="225" name="数据增强/自蒸馏/外部知识融入"/>
          <p:cNvSpPr txBox="1"/>
          <p:nvPr/>
        </p:nvSpPr>
        <p:spPr>
          <a:xfrm>
            <a:off x="1264869" y="4616450"/>
            <a:ext cx="43028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数据增强/自蒸馏/外部知识融入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BERT整体模型架构…"/>
          <p:cNvSpPr txBox="1"/>
          <p:nvPr/>
        </p:nvSpPr>
        <p:spPr>
          <a:xfrm>
            <a:off x="1028700" y="1550644"/>
            <a:ext cx="8848929" cy="573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spcBef>
                <a:spcPts val="1200"/>
              </a:spcBef>
              <a:defRPr b="0" sz="3100">
                <a:solidFill>
                  <a:srgbClr val="333333"/>
                </a:solidFill>
              </a:defRPr>
            </a:pPr>
            <a:r>
              <a:t>1.BERT整体模型架构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b="0" sz="3100">
                <a:solidFill>
                  <a:srgbClr val="333333"/>
                </a:solidFill>
              </a:defRPr>
            </a:pPr>
            <a:r>
              <a:t>2.如何做BERT预训练：参数+MLM+NSP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b="0" sz="3100">
                <a:solidFill>
                  <a:srgbClr val="333333"/>
                </a:solidFill>
              </a:defRPr>
            </a:pPr>
            <a:r>
              <a:t>3.如何微调BERT，提升BERT在下游任务中的效果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b="0" sz="3100">
                <a:solidFill>
                  <a:srgbClr val="333333"/>
                </a:solidFill>
              </a:defRPr>
            </a:pPr>
            <a:r>
              <a:t>4. 微调BERT做文本分类的代码解析。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BERT整体模型架构"/>
          <p:cNvSpPr txBox="1"/>
          <p:nvPr/>
        </p:nvSpPr>
        <p:spPr>
          <a:xfrm>
            <a:off x="5461000" y="3111500"/>
            <a:ext cx="380366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b="0" sz="3100">
                <a:solidFill>
                  <a:srgbClr val="333333"/>
                </a:solidFill>
              </a:defRPr>
            </a:lvl1pPr>
          </a:lstStyle>
          <a:p>
            <a:pPr/>
            <a:r>
              <a:t>1.BERT整体模型架构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991" y="1821755"/>
            <a:ext cx="3000711" cy="600142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矩形"/>
          <p:cNvSpPr/>
          <p:nvPr/>
        </p:nvSpPr>
        <p:spPr>
          <a:xfrm>
            <a:off x="2859571" y="5677070"/>
            <a:ext cx="5262238" cy="1977983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矩形"/>
          <p:cNvSpPr/>
          <p:nvPr/>
        </p:nvSpPr>
        <p:spPr>
          <a:xfrm>
            <a:off x="3039370" y="4172742"/>
            <a:ext cx="4902640" cy="129944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矩形"/>
          <p:cNvSpPr/>
          <p:nvPr/>
        </p:nvSpPr>
        <p:spPr>
          <a:xfrm>
            <a:off x="3039370" y="2764626"/>
            <a:ext cx="4902640" cy="1299448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1"/>
          <p:cNvSpPr txBox="1"/>
          <p:nvPr/>
        </p:nvSpPr>
        <p:spPr>
          <a:xfrm>
            <a:off x="9168653" y="643553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4" name="2"/>
          <p:cNvSpPr txBox="1"/>
          <p:nvPr/>
        </p:nvSpPr>
        <p:spPr>
          <a:xfrm>
            <a:off x="9168653" y="46462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" name="3"/>
          <p:cNvSpPr txBox="1"/>
          <p:nvPr/>
        </p:nvSpPr>
        <p:spPr>
          <a:xfrm>
            <a:off x="9168653" y="308044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" name="输入部分"/>
          <p:cNvSpPr txBox="1"/>
          <p:nvPr/>
        </p:nvSpPr>
        <p:spPr>
          <a:xfrm>
            <a:off x="10181766" y="640571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输入部分</a:t>
            </a:r>
          </a:p>
        </p:txBody>
      </p:sp>
      <p:sp>
        <p:nvSpPr>
          <p:cNvPr id="137" name="注意力机制"/>
          <p:cNvSpPr txBox="1"/>
          <p:nvPr/>
        </p:nvSpPr>
        <p:spPr>
          <a:xfrm>
            <a:off x="10029366" y="46164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注意力机制</a:t>
            </a:r>
          </a:p>
        </p:txBody>
      </p:sp>
      <p:sp>
        <p:nvSpPr>
          <p:cNvPr id="138" name="前馈神经网络"/>
          <p:cNvSpPr txBox="1"/>
          <p:nvPr/>
        </p:nvSpPr>
        <p:spPr>
          <a:xfrm>
            <a:off x="9876966" y="305062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前馈神经网络</a:t>
            </a:r>
          </a:p>
        </p:txBody>
      </p:sp>
      <p:sp>
        <p:nvSpPr>
          <p:cNvPr id="139" name="BERT基础架构-encoder"/>
          <p:cNvSpPr txBox="1"/>
          <p:nvPr/>
        </p:nvSpPr>
        <p:spPr>
          <a:xfrm>
            <a:off x="755649" y="643629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BERT基础架构-encoder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ncoder"/>
          <p:cNvSpPr/>
          <p:nvPr/>
        </p:nvSpPr>
        <p:spPr>
          <a:xfrm>
            <a:off x="2060070" y="398536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2" name="Encoder"/>
          <p:cNvSpPr/>
          <p:nvPr/>
        </p:nvSpPr>
        <p:spPr>
          <a:xfrm>
            <a:off x="2060070" y="4732943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3" name="Encoder"/>
          <p:cNvSpPr/>
          <p:nvPr/>
        </p:nvSpPr>
        <p:spPr>
          <a:xfrm>
            <a:off x="1958470" y="5423567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4" name="Encoder"/>
          <p:cNvSpPr/>
          <p:nvPr/>
        </p:nvSpPr>
        <p:spPr>
          <a:xfrm>
            <a:off x="2060070" y="6107800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5" name="Encoder"/>
          <p:cNvSpPr/>
          <p:nvPr/>
        </p:nvSpPr>
        <p:spPr>
          <a:xfrm>
            <a:off x="2060070" y="6861775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6" name="Encoder"/>
          <p:cNvSpPr/>
          <p:nvPr/>
        </p:nvSpPr>
        <p:spPr>
          <a:xfrm>
            <a:off x="2009270" y="203779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7" name="Encoder"/>
          <p:cNvSpPr/>
          <p:nvPr/>
        </p:nvSpPr>
        <p:spPr>
          <a:xfrm>
            <a:off x="2009270" y="951363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8" name="Encoder"/>
          <p:cNvSpPr/>
          <p:nvPr/>
        </p:nvSpPr>
        <p:spPr>
          <a:xfrm>
            <a:off x="2009270" y="1638792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49" name="Encoder"/>
          <p:cNvSpPr/>
          <p:nvPr/>
        </p:nvSpPr>
        <p:spPr>
          <a:xfrm>
            <a:off x="2009270" y="232622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50" name="Encoder"/>
          <p:cNvSpPr/>
          <p:nvPr/>
        </p:nvSpPr>
        <p:spPr>
          <a:xfrm>
            <a:off x="2009270" y="3080194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51" name="Encoder"/>
          <p:cNvSpPr/>
          <p:nvPr/>
        </p:nvSpPr>
        <p:spPr>
          <a:xfrm>
            <a:off x="2060070" y="776694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52" name="Encoder"/>
          <p:cNvSpPr/>
          <p:nvPr/>
        </p:nvSpPr>
        <p:spPr>
          <a:xfrm>
            <a:off x="2060070" y="8520915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153" name="BERT base 12层"/>
          <p:cNvSpPr txBox="1"/>
          <p:nvPr/>
        </p:nvSpPr>
        <p:spPr>
          <a:xfrm>
            <a:off x="5282285" y="4616450"/>
            <a:ext cx="24402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BERT base 12层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我  爱  你"/>
          <p:cNvSpPr/>
          <p:nvPr/>
        </p:nvSpPr>
        <p:spPr>
          <a:xfrm>
            <a:off x="2598671" y="8468731"/>
            <a:ext cx="2428354" cy="819802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我  爱  你</a:t>
            </a:r>
          </a:p>
        </p:txBody>
      </p:sp>
      <p:sp>
        <p:nvSpPr>
          <p:cNvPr id="156" name="输入"/>
          <p:cNvSpPr txBox="1"/>
          <p:nvPr/>
        </p:nvSpPr>
        <p:spPr>
          <a:xfrm>
            <a:off x="2830332" y="7713166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57" name="I  LOVE  YOU"/>
          <p:cNvSpPr/>
          <p:nvPr/>
        </p:nvSpPr>
        <p:spPr>
          <a:xfrm>
            <a:off x="6713047" y="810749"/>
            <a:ext cx="2241092" cy="640715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I  LOVE  YOU</a:t>
            </a:r>
          </a:p>
        </p:txBody>
      </p:sp>
      <p:sp>
        <p:nvSpPr>
          <p:cNvPr id="158" name="线条"/>
          <p:cNvSpPr/>
          <p:nvPr/>
        </p:nvSpPr>
        <p:spPr>
          <a:xfrm flipV="1">
            <a:off x="7833592" y="1444943"/>
            <a:ext cx="1" cy="7677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输出"/>
          <p:cNvSpPr txBox="1"/>
          <p:nvPr/>
        </p:nvSpPr>
        <p:spPr>
          <a:xfrm>
            <a:off x="8215975" y="1625174"/>
            <a:ext cx="687048" cy="500730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/>
            </a:lvl1pPr>
          </a:lstStyle>
          <a:p>
            <a:pPr/>
            <a:r>
              <a:t>输出</a:t>
            </a:r>
          </a:p>
        </p:txBody>
      </p:sp>
      <p:grpSp>
        <p:nvGrpSpPr>
          <p:cNvPr id="175" name="成组"/>
          <p:cNvGrpSpPr/>
          <p:nvPr/>
        </p:nvGrpSpPr>
        <p:grpSpPr>
          <a:xfrm>
            <a:off x="2696559" y="2398363"/>
            <a:ext cx="6198858" cy="5123468"/>
            <a:chOff x="0" y="0"/>
            <a:chExt cx="6198857" cy="5123467"/>
          </a:xfrm>
        </p:grpSpPr>
        <p:grpSp>
          <p:nvGrpSpPr>
            <p:cNvPr id="173" name="成组"/>
            <p:cNvGrpSpPr/>
            <p:nvPr/>
          </p:nvGrpSpPr>
          <p:grpSpPr>
            <a:xfrm>
              <a:off x="0" y="0"/>
              <a:ext cx="6198858" cy="5123468"/>
              <a:chOff x="0" y="0"/>
              <a:chExt cx="6198857" cy="5123467"/>
            </a:xfrm>
          </p:grpSpPr>
          <p:sp>
            <p:nvSpPr>
              <p:cNvPr id="160" name="圆角矩形"/>
              <p:cNvSpPr/>
              <p:nvPr/>
            </p:nvSpPr>
            <p:spPr>
              <a:xfrm>
                <a:off x="0" y="0"/>
                <a:ext cx="6198858" cy="5123468"/>
              </a:xfrm>
              <a:prstGeom prst="roundRect">
                <a:avLst>
                  <a:gd name="adj" fmla="val 10378"/>
                </a:avLst>
              </a:prstGeom>
              <a:solidFill>
                <a:srgbClr val="FFFFFF"/>
              </a:solidFill>
              <a:ln w="25400" cap="flat">
                <a:solidFill>
                  <a:srgbClr val="AEAEA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1" name="Encoder"/>
              <p:cNvSpPr/>
              <p:nvPr/>
            </p:nvSpPr>
            <p:spPr>
              <a:xfrm>
                <a:off x="53191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2" name="Encoder"/>
              <p:cNvSpPr/>
              <p:nvPr/>
            </p:nvSpPr>
            <p:spPr>
              <a:xfrm>
                <a:off x="53191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3" name="Encoder"/>
              <p:cNvSpPr/>
              <p:nvPr/>
            </p:nvSpPr>
            <p:spPr>
              <a:xfrm>
                <a:off x="53191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4" name="Encoder"/>
              <p:cNvSpPr/>
              <p:nvPr/>
            </p:nvSpPr>
            <p:spPr>
              <a:xfrm>
                <a:off x="53191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5" name="Encoder"/>
              <p:cNvSpPr/>
              <p:nvPr/>
            </p:nvSpPr>
            <p:spPr>
              <a:xfrm>
                <a:off x="53191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6" name="Encoder"/>
              <p:cNvSpPr/>
              <p:nvPr/>
            </p:nvSpPr>
            <p:spPr>
              <a:xfrm>
                <a:off x="53191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67" name="Decoder"/>
              <p:cNvSpPr/>
              <p:nvPr/>
            </p:nvSpPr>
            <p:spPr>
              <a:xfrm>
                <a:off x="437976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68" name="Decoder"/>
              <p:cNvSpPr/>
              <p:nvPr/>
            </p:nvSpPr>
            <p:spPr>
              <a:xfrm>
                <a:off x="437976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69" name="Decoder"/>
              <p:cNvSpPr/>
              <p:nvPr/>
            </p:nvSpPr>
            <p:spPr>
              <a:xfrm>
                <a:off x="437976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0" name="Decoder"/>
              <p:cNvSpPr/>
              <p:nvPr/>
            </p:nvSpPr>
            <p:spPr>
              <a:xfrm>
                <a:off x="437976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1" name="Decoder"/>
              <p:cNvSpPr/>
              <p:nvPr/>
            </p:nvSpPr>
            <p:spPr>
              <a:xfrm>
                <a:off x="437976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2" name="Decoder"/>
              <p:cNvSpPr/>
              <p:nvPr/>
            </p:nvSpPr>
            <p:spPr>
              <a:xfrm>
                <a:off x="437976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</p:grpSp>
        <p:sp>
          <p:nvSpPr>
            <p:cNvPr id="174" name="线条"/>
            <p:cNvSpPr/>
            <p:nvPr/>
          </p:nvSpPr>
          <p:spPr>
            <a:xfrm flipV="1">
              <a:off x="2596206" y="2561733"/>
              <a:ext cx="7410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6" name="线条"/>
          <p:cNvSpPr/>
          <p:nvPr/>
        </p:nvSpPr>
        <p:spPr>
          <a:xfrm flipV="1">
            <a:off x="3812847" y="7579674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491" y="1618555"/>
            <a:ext cx="3000711" cy="600142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put=token emb + segment emb+ position emb"/>
          <p:cNvSpPr txBox="1"/>
          <p:nvPr/>
        </p:nvSpPr>
        <p:spPr>
          <a:xfrm>
            <a:off x="5173217" y="4149903"/>
            <a:ext cx="6581014" cy="43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sz="2200">
                <a:solidFill>
                  <a:srgbClr val="333333"/>
                </a:solidFill>
              </a:defRPr>
            </a:pPr>
            <a:r>
              <a:t>Input=token emb + segment emb+ position emb</a:t>
            </a:r>
            <a:r>
              <a:rPr b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3831778"/>
            <a:ext cx="10974922" cy="440914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Input=token emb + segment emb+ position emb"/>
          <p:cNvSpPr txBox="1"/>
          <p:nvPr/>
        </p:nvSpPr>
        <p:spPr>
          <a:xfrm>
            <a:off x="1172717" y="1432103"/>
            <a:ext cx="6581014" cy="43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sz="2200">
                <a:solidFill>
                  <a:srgbClr val="333333"/>
                </a:solidFill>
              </a:defRPr>
            </a:pPr>
            <a:r>
              <a:t>Input=token emb + segment emb+ position emb</a:t>
            </a:r>
            <a:r>
              <a:rPr b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