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c48ef3dd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c48ef3dd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c48ef3dd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c48ef3dd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c48ef3dd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48ef3dd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c48ef3dd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48ef3dd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c48ef3dd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48ef3dd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c48ef3dd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c48ef3dd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c48ef3dd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c48ef3dd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c48ef3dd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c48ef3dd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c48ef3dd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c48ef3dd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c48ef3dd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c48ef3dd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rxiv.org/pdf/1802.00998.pdf" TargetMode="External"/><Relationship Id="rId4" Type="http://schemas.openxmlformats.org/officeDocument/2006/relationships/hyperlink" Target="http://www.hockeyanalytics.com/Research_files/Regression_Based_Plus_Minus.pdf" TargetMode="External"/><Relationship Id="rId5" Type="http://schemas.openxmlformats.org/officeDocument/2006/relationships/hyperlink" Target="https://www.baseballprospectus.com/news/article/25514/moving-beyond-wowy-a-mixed-approach-to-measuring-catcher-framing/" TargetMode="External"/><Relationship Id="rId6" Type="http://schemas.openxmlformats.org/officeDocument/2006/relationships/hyperlink" Target="https://ourcodingclub.github.io/tutorials/mixed-mode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Adjusted D-Line Plus/Minus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 Dalrymple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Attempted to create an </a:t>
            </a:r>
            <a:r>
              <a:rPr lang="en"/>
              <a:t>adjusted</a:t>
            </a:r>
            <a:r>
              <a:rPr lang="en"/>
              <a:t> plus/minus model for defensive </a:t>
            </a:r>
            <a:r>
              <a:rPr lang="en"/>
              <a:t>linemen</a:t>
            </a:r>
            <a:endParaRPr/>
          </a:p>
          <a:p>
            <a:pPr indent="-311150" lvl="0" marL="457200" rtl="0" algn="l">
              <a:spcBef>
                <a:spcPts val="0"/>
              </a:spcBef>
              <a:spcAft>
                <a:spcPts val="0"/>
              </a:spcAft>
              <a:buSzPts val="1300"/>
              <a:buChar char="●"/>
            </a:pPr>
            <a:r>
              <a:rPr lang="en"/>
              <a:t>It didn’t work!</a:t>
            </a:r>
            <a:endParaRPr/>
          </a:p>
          <a:p>
            <a:pPr indent="-311150" lvl="0" marL="457200" rtl="0" algn="l">
              <a:spcBef>
                <a:spcPts val="0"/>
              </a:spcBef>
              <a:spcAft>
                <a:spcPts val="0"/>
              </a:spcAft>
              <a:buSzPts val="1300"/>
              <a:buChar char="●"/>
            </a:pPr>
            <a:r>
              <a:rPr lang="en"/>
              <a:t>This framework is still worth investigating further, especially if researcher has access to additional charting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55" name="Google Shape;155;p23"/>
          <p:cNvSpPr txBox="1"/>
          <p:nvPr>
            <p:ph idx="1" type="body"/>
          </p:nvPr>
        </p:nvSpPr>
        <p:spPr>
          <a:xfrm>
            <a:off x="729450" y="2078875"/>
            <a:ext cx="7688700" cy="275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Yurko, Ventura, Horowitz (2018): </a:t>
            </a:r>
            <a:r>
              <a:rPr lang="en"/>
              <a:t>nflWAR: A Reproducible Method for Offensive Player Evaluation in Football</a:t>
            </a:r>
            <a:endParaRPr/>
          </a:p>
          <a:p>
            <a:pPr indent="-298450" lvl="1" marL="914400" rtl="0" algn="l">
              <a:spcBef>
                <a:spcPts val="0"/>
              </a:spcBef>
              <a:spcAft>
                <a:spcPts val="0"/>
              </a:spcAft>
              <a:buSzPts val="1100"/>
              <a:buChar char="○"/>
            </a:pPr>
            <a:r>
              <a:rPr lang="en" u="sng">
                <a:solidFill>
                  <a:schemeClr val="hlink"/>
                </a:solidFill>
                <a:latin typeface="Arial"/>
                <a:ea typeface="Arial"/>
                <a:cs typeface="Arial"/>
                <a:sym typeface="Arial"/>
                <a:hlinkClick r:id="rId3"/>
              </a:rPr>
              <a:t>https://arxiv.org/pdf/1802.00998.pdf</a:t>
            </a:r>
            <a:endParaRPr/>
          </a:p>
          <a:p>
            <a:pPr indent="-311150" lvl="0" marL="457200" rtl="0" algn="l">
              <a:spcBef>
                <a:spcPts val="0"/>
              </a:spcBef>
              <a:spcAft>
                <a:spcPts val="0"/>
              </a:spcAft>
              <a:buSzPts val="1300"/>
              <a:buChar char="●"/>
            </a:pPr>
            <a:r>
              <a:rPr lang="en"/>
              <a:t>Macdonald (2001): </a:t>
            </a:r>
            <a:r>
              <a:rPr lang="en"/>
              <a:t>A Regression-Based Adjusted Plus-Minus Statistic for NHL Players</a:t>
            </a:r>
            <a:endParaRPr/>
          </a:p>
          <a:p>
            <a:pPr indent="-298450" lvl="1" marL="914400" rtl="0" algn="l">
              <a:spcBef>
                <a:spcPts val="0"/>
              </a:spcBef>
              <a:spcAft>
                <a:spcPts val="0"/>
              </a:spcAft>
              <a:buSzPts val="1100"/>
              <a:buChar char="○"/>
            </a:pPr>
            <a:r>
              <a:rPr lang="en" u="sng">
                <a:solidFill>
                  <a:schemeClr val="hlink"/>
                </a:solidFill>
                <a:latin typeface="Arial"/>
                <a:ea typeface="Arial"/>
                <a:cs typeface="Arial"/>
                <a:sym typeface="Arial"/>
                <a:hlinkClick r:id="rId4"/>
              </a:rPr>
              <a:t>http://www.hockeyanalytics.com/Research_files/Regression_Based_Plus_Minus.pdf</a:t>
            </a:r>
            <a:endParaRPr/>
          </a:p>
          <a:p>
            <a:pPr indent="-311150" lvl="0" marL="457200" rtl="0" algn="l">
              <a:lnSpc>
                <a:spcPct val="120000"/>
              </a:lnSpc>
              <a:spcBef>
                <a:spcPts val="0"/>
              </a:spcBef>
              <a:spcAft>
                <a:spcPts val="0"/>
              </a:spcAft>
              <a:buSzPts val="1300"/>
              <a:buChar char="●"/>
            </a:pPr>
            <a:r>
              <a:rPr lang="en"/>
              <a:t>Judge, Pavlidis, Brooks (2015): Moving Beyond WOWY: A Mixed Approach To Measuring Catcher Framing</a:t>
            </a:r>
            <a:endParaRPr/>
          </a:p>
          <a:p>
            <a:pPr indent="-298450" lvl="1" marL="914400" rtl="0" algn="l">
              <a:lnSpc>
                <a:spcPct val="120000"/>
              </a:lnSpc>
              <a:spcBef>
                <a:spcPts val="0"/>
              </a:spcBef>
              <a:spcAft>
                <a:spcPts val="0"/>
              </a:spcAft>
              <a:buSzPts val="1100"/>
              <a:buChar char="○"/>
            </a:pPr>
            <a:r>
              <a:rPr lang="en" u="sng">
                <a:solidFill>
                  <a:schemeClr val="hlink"/>
                </a:solidFill>
                <a:latin typeface="Arial"/>
                <a:ea typeface="Arial"/>
                <a:cs typeface="Arial"/>
                <a:sym typeface="Arial"/>
                <a:hlinkClick r:id="rId5"/>
              </a:rPr>
              <a:t>https://www.baseballprospectus.com/news/article/25514/moving-beyond-wowy-a-mixed-approach-to-measuring-catcher-framing/</a:t>
            </a:r>
            <a:endParaRPr b="1" sz="2300">
              <a:solidFill>
                <a:srgbClr val="EBEBEB"/>
              </a:solidFill>
              <a:latin typeface="Roboto"/>
              <a:ea typeface="Roboto"/>
              <a:cs typeface="Roboto"/>
              <a:sym typeface="Roboto"/>
            </a:endParaRPr>
          </a:p>
          <a:p>
            <a:pPr indent="-311150" lvl="0" marL="457200" rtl="0" algn="l">
              <a:spcBef>
                <a:spcPts val="0"/>
              </a:spcBef>
              <a:spcAft>
                <a:spcPts val="0"/>
              </a:spcAft>
              <a:buSzPts val="1300"/>
              <a:buChar char="●"/>
            </a:pPr>
            <a:r>
              <a:rPr lang="en"/>
              <a:t>Hajduk (2019): Introduction to Linear Mixed Models</a:t>
            </a:r>
            <a:endParaRPr/>
          </a:p>
          <a:p>
            <a:pPr indent="-298450" lvl="1" marL="914400" rtl="0" algn="l">
              <a:spcBef>
                <a:spcPts val="0"/>
              </a:spcBef>
              <a:spcAft>
                <a:spcPts val="0"/>
              </a:spcAft>
              <a:buSzPts val="1100"/>
              <a:buChar char="○"/>
            </a:pPr>
            <a:r>
              <a:rPr lang="en" u="sng">
                <a:solidFill>
                  <a:schemeClr val="hlink"/>
                </a:solidFill>
                <a:latin typeface="Arial"/>
                <a:ea typeface="Arial"/>
                <a:cs typeface="Arial"/>
                <a:sym typeface="Arial"/>
                <a:hlinkClick r:id="rId6"/>
              </a:rPr>
              <a:t>https://ourcodingclub.github.io/tutorials/mixed-models/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Investigation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Publicly available NFL data (nflscrapR and nflfastR) only include the names of players who possessed the ball during a play</a:t>
            </a:r>
            <a:endParaRPr/>
          </a:p>
          <a:p>
            <a:pPr indent="-311150" lvl="0" marL="457200" rtl="0" algn="l">
              <a:spcBef>
                <a:spcPts val="0"/>
              </a:spcBef>
              <a:spcAft>
                <a:spcPts val="0"/>
              </a:spcAft>
              <a:buSzPts val="1300"/>
              <a:buChar char="●"/>
            </a:pPr>
            <a:r>
              <a:rPr lang="en"/>
              <a:t>SIS charting data includes the names of every player lined up as a defensive linemen for every play</a:t>
            </a:r>
            <a:endParaRPr/>
          </a:p>
          <a:p>
            <a:pPr indent="-311150" lvl="0" marL="457200" rtl="0" algn="l">
              <a:spcBef>
                <a:spcPts val="0"/>
              </a:spcBef>
              <a:spcAft>
                <a:spcPts val="0"/>
              </a:spcAft>
              <a:buSzPts val="1300"/>
              <a:buChar char="●"/>
            </a:pPr>
            <a:r>
              <a:rPr lang="en"/>
              <a:t>Allows for the ability to fit an adjusted  plus/minus model for defensive linemen</a:t>
            </a:r>
            <a:endParaRPr/>
          </a:p>
          <a:p>
            <a:pPr indent="-311150" lvl="0" marL="457200" rtl="0" algn="l">
              <a:spcBef>
                <a:spcPts val="0"/>
              </a:spcBef>
              <a:spcAft>
                <a:spcPts val="0"/>
              </a:spcAft>
              <a:buSzPts val="1300"/>
              <a:buChar char="●"/>
            </a:pPr>
            <a:r>
              <a:rPr lang="en"/>
              <a:t>Adjusted plus/minus models are used in sports such as  hockey (Macdonald), where there is publically </a:t>
            </a:r>
            <a:r>
              <a:rPr lang="en"/>
              <a:t>available</a:t>
            </a:r>
            <a:r>
              <a:rPr lang="en"/>
              <a:t> data that indicates which players are involved on every play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Overview</a:t>
            </a:r>
            <a:endParaRPr/>
          </a:p>
        </p:txBody>
      </p:sp>
      <p:sp>
        <p:nvSpPr>
          <p:cNvPr id="99" name="Google Shape;99;p15"/>
          <p:cNvSpPr txBox="1"/>
          <p:nvPr>
            <p:ph idx="1" type="body"/>
          </p:nvPr>
        </p:nvSpPr>
        <p:spPr>
          <a:xfrm>
            <a:off x="729450" y="2078875"/>
            <a:ext cx="7688700" cy="268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Modeling EPA of individual  plays using a linear mixed effect model</a:t>
            </a:r>
            <a:endParaRPr/>
          </a:p>
          <a:p>
            <a:pPr indent="-311150" lvl="0" marL="457200" rtl="0" algn="l">
              <a:spcBef>
                <a:spcPts val="0"/>
              </a:spcBef>
              <a:spcAft>
                <a:spcPts val="0"/>
              </a:spcAft>
              <a:buSzPts val="1300"/>
              <a:buChar char="●"/>
            </a:pPr>
            <a:r>
              <a:rPr lang="en"/>
              <a:t>Fixed effects include indicator variables that indicate if a player is on the field for individual plays</a:t>
            </a:r>
            <a:endParaRPr/>
          </a:p>
          <a:p>
            <a:pPr indent="-311150" lvl="0" marL="457200" rtl="0" algn="l">
              <a:spcBef>
                <a:spcPts val="0"/>
              </a:spcBef>
              <a:spcAft>
                <a:spcPts val="0"/>
              </a:spcAft>
              <a:buSzPts val="1300"/>
              <a:buChar char="●"/>
            </a:pPr>
            <a:r>
              <a:rPr lang="en"/>
              <a:t>Intercept of model varies by the team on offense (the random effect) </a:t>
            </a:r>
            <a:endParaRPr/>
          </a:p>
          <a:p>
            <a:pPr indent="-311150" lvl="0" marL="457200" rtl="0" algn="l">
              <a:spcBef>
                <a:spcPts val="0"/>
              </a:spcBef>
              <a:spcAft>
                <a:spcPts val="0"/>
              </a:spcAft>
              <a:buSzPts val="1300"/>
              <a:buChar char="●"/>
            </a:pPr>
            <a:r>
              <a:rPr lang="en"/>
              <a:t>Linear mixed effect models have been used by the nflscrapR team to estimate offensive NFLwar and by Baseball Prospectus to estimate player impact on called strike probability</a:t>
            </a:r>
            <a:endParaRPr/>
          </a:p>
          <a:p>
            <a:pPr indent="-311150" lvl="0" marL="457200" rtl="0" algn="l">
              <a:spcBef>
                <a:spcPts val="0"/>
              </a:spcBef>
              <a:spcAft>
                <a:spcPts val="0"/>
              </a:spcAft>
              <a:buSzPts val="1300"/>
              <a:buChar char="●"/>
            </a:pPr>
            <a:r>
              <a:rPr lang="en"/>
              <a:t>Coefficient of player indicator variable is the points above average that player is expected to add to EPA for each play they are on their field</a:t>
            </a:r>
            <a:endParaRPr/>
          </a:p>
          <a:p>
            <a:pPr indent="-311150" lvl="0" marL="457200" rtl="0" algn="l">
              <a:spcBef>
                <a:spcPts val="0"/>
              </a:spcBef>
              <a:spcAft>
                <a:spcPts val="0"/>
              </a:spcAft>
              <a:buSzPts val="1300"/>
              <a:buChar char="●"/>
            </a:pPr>
            <a:r>
              <a:rPr lang="en"/>
              <a:t>Can then multiply the player’s points above average coefficient by the number of plays they are on the field in order to find the total points above average the player added</a:t>
            </a:r>
            <a:endParaRPr/>
          </a:p>
          <a:p>
            <a:pPr indent="-298450" lvl="1" marL="914400" rtl="0" algn="l">
              <a:spcBef>
                <a:spcPts val="0"/>
              </a:spcBef>
              <a:spcAft>
                <a:spcPts val="0"/>
              </a:spcAft>
              <a:buSzPts val="1100"/>
              <a:buChar char="○"/>
            </a:pPr>
            <a:r>
              <a:rPr lang="en"/>
              <a:t>This framework is very similar to what was used by the nflscrapR team to estimate offensive NFLwar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 (Top 20 Defensive Linemen)</a:t>
            </a:r>
            <a:endParaRPr/>
          </a:p>
        </p:txBody>
      </p:sp>
      <p:sp>
        <p:nvSpPr>
          <p:cNvPr id="105" name="Google Shape;105;p16"/>
          <p:cNvSpPr txBox="1"/>
          <p:nvPr>
            <p:ph idx="1" type="body"/>
          </p:nvPr>
        </p:nvSpPr>
        <p:spPr>
          <a:xfrm>
            <a:off x="4572000" y="2078875"/>
            <a:ext cx="38460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EPA is from the point of view of the offense, lower values are better for defensive players</a:t>
            </a:r>
            <a:endParaRPr/>
          </a:p>
          <a:p>
            <a:pPr indent="-311150" lvl="0" marL="457200" rtl="0" algn="l">
              <a:spcBef>
                <a:spcPts val="0"/>
              </a:spcBef>
              <a:spcAft>
                <a:spcPts val="0"/>
              </a:spcAft>
              <a:buSzPts val="1300"/>
              <a:buChar char="●"/>
            </a:pPr>
            <a:r>
              <a:rPr lang="en"/>
              <a:t>These players don’t really line up with my prior </a:t>
            </a:r>
            <a:r>
              <a:rPr lang="en"/>
              <a:t>belief</a:t>
            </a:r>
            <a:r>
              <a:rPr lang="en"/>
              <a:t> of the best of defensive linemen</a:t>
            </a:r>
            <a:endParaRPr/>
          </a:p>
        </p:txBody>
      </p:sp>
      <p:pic>
        <p:nvPicPr>
          <p:cNvPr id="106" name="Google Shape;106;p16"/>
          <p:cNvPicPr preferRelativeResize="0"/>
          <p:nvPr/>
        </p:nvPicPr>
        <p:blipFill>
          <a:blip r:embed="rId3">
            <a:alphaModFix/>
          </a:blip>
          <a:stretch>
            <a:fillRect/>
          </a:stretch>
        </p:blipFill>
        <p:spPr>
          <a:xfrm>
            <a:off x="377425" y="2078875"/>
            <a:ext cx="4267201" cy="21038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 (20 Worst Defensive Linemen)</a:t>
            </a:r>
            <a:endParaRPr/>
          </a:p>
        </p:txBody>
      </p:sp>
      <p:sp>
        <p:nvSpPr>
          <p:cNvPr id="112" name="Google Shape;112;p17"/>
          <p:cNvSpPr txBox="1"/>
          <p:nvPr>
            <p:ph idx="1" type="body"/>
          </p:nvPr>
        </p:nvSpPr>
        <p:spPr>
          <a:xfrm>
            <a:off x="4732750" y="2078888"/>
            <a:ext cx="3846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Multiple players that I was expecting to be ranked as  some of the best defensive linemen, are instead included in this list</a:t>
            </a:r>
            <a:endParaRPr/>
          </a:p>
        </p:txBody>
      </p:sp>
      <p:pic>
        <p:nvPicPr>
          <p:cNvPr id="113" name="Google Shape;113;p17"/>
          <p:cNvPicPr preferRelativeResize="0"/>
          <p:nvPr/>
        </p:nvPicPr>
        <p:blipFill>
          <a:blip r:embed="rId3">
            <a:alphaModFix/>
          </a:blip>
          <a:stretch>
            <a:fillRect/>
          </a:stretch>
        </p:blipFill>
        <p:spPr>
          <a:xfrm>
            <a:off x="304800" y="2085013"/>
            <a:ext cx="4267200" cy="22488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Predictions</a:t>
            </a:r>
            <a:endParaRPr/>
          </a:p>
        </p:txBody>
      </p:sp>
      <p:sp>
        <p:nvSpPr>
          <p:cNvPr id="119" name="Google Shape;119;p18"/>
          <p:cNvSpPr txBox="1"/>
          <p:nvPr>
            <p:ph idx="1" type="body"/>
          </p:nvPr>
        </p:nvSpPr>
        <p:spPr>
          <a:xfrm>
            <a:off x="4572000" y="2078875"/>
            <a:ext cx="38460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model doesn’t appear to predict the observed EPA </a:t>
            </a:r>
            <a:r>
              <a:rPr lang="en"/>
              <a:t>particularly</a:t>
            </a:r>
            <a:r>
              <a:rPr lang="en"/>
              <a:t> well </a:t>
            </a:r>
            <a:endParaRPr/>
          </a:p>
          <a:p>
            <a:pPr indent="-311150" lvl="0" marL="457200" rtl="0" algn="l">
              <a:spcBef>
                <a:spcPts val="0"/>
              </a:spcBef>
              <a:spcAft>
                <a:spcPts val="0"/>
              </a:spcAft>
              <a:buSzPts val="1300"/>
              <a:buChar char="●"/>
            </a:pPr>
            <a:r>
              <a:rPr lang="en"/>
              <a:t>This is in part due to the nature of the model</a:t>
            </a:r>
            <a:endParaRPr/>
          </a:p>
          <a:p>
            <a:pPr indent="-311150" lvl="0" marL="457200" rtl="0" algn="l">
              <a:spcBef>
                <a:spcPts val="0"/>
              </a:spcBef>
              <a:spcAft>
                <a:spcPts val="0"/>
              </a:spcAft>
              <a:buSzPts val="1300"/>
              <a:buChar char="●"/>
            </a:pPr>
            <a:r>
              <a:rPr lang="en"/>
              <a:t>If plays involve the same linemen and offensive team, then the model will predict the same EPA for each play</a:t>
            </a:r>
            <a:endParaRPr/>
          </a:p>
        </p:txBody>
      </p:sp>
      <p:pic>
        <p:nvPicPr>
          <p:cNvPr id="120" name="Google Shape;120;p18"/>
          <p:cNvPicPr preferRelativeResize="0"/>
          <p:nvPr/>
        </p:nvPicPr>
        <p:blipFill>
          <a:blip r:embed="rId3">
            <a:alphaModFix/>
          </a:blip>
          <a:stretch>
            <a:fillRect/>
          </a:stretch>
        </p:blipFill>
        <p:spPr>
          <a:xfrm>
            <a:off x="923925" y="1920525"/>
            <a:ext cx="2447925" cy="280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wrong with the model?</a:t>
            </a:r>
            <a:endParaRPr/>
          </a:p>
        </p:txBody>
      </p:sp>
      <p:sp>
        <p:nvSpPr>
          <p:cNvPr id="126" name="Google Shape;126;p19"/>
          <p:cNvSpPr txBox="1"/>
          <p:nvPr>
            <p:ph idx="1" type="body"/>
          </p:nvPr>
        </p:nvSpPr>
        <p:spPr>
          <a:xfrm>
            <a:off x="729450" y="2078875"/>
            <a:ext cx="7688700" cy="288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Theories </a:t>
            </a:r>
            <a:endParaRPr b="1"/>
          </a:p>
          <a:p>
            <a:pPr indent="-311150" lvl="0" marL="457200" rtl="0" algn="l">
              <a:spcBef>
                <a:spcPts val="0"/>
              </a:spcBef>
              <a:spcAft>
                <a:spcPts val="0"/>
              </a:spcAft>
              <a:buSzPts val="1300"/>
              <a:buChar char="●"/>
            </a:pPr>
            <a:r>
              <a:rPr lang="en"/>
              <a:t>A mistake might exist in the code used to </a:t>
            </a:r>
            <a:r>
              <a:rPr lang="en"/>
              <a:t>calculate</a:t>
            </a:r>
            <a:r>
              <a:rPr lang="en"/>
              <a:t> the model</a:t>
            </a:r>
            <a:endParaRPr/>
          </a:p>
          <a:p>
            <a:pPr indent="-298450" lvl="1" marL="914400" rtl="0" algn="l">
              <a:spcBef>
                <a:spcPts val="0"/>
              </a:spcBef>
              <a:spcAft>
                <a:spcPts val="0"/>
              </a:spcAft>
              <a:buSzPts val="1100"/>
              <a:buChar char="○"/>
            </a:pPr>
            <a:r>
              <a:rPr lang="en"/>
              <a:t>Very possible due to the time constraint of the challenge</a:t>
            </a:r>
            <a:endParaRPr/>
          </a:p>
          <a:p>
            <a:pPr indent="-298450" lvl="1" marL="914400" rtl="0" algn="l">
              <a:spcBef>
                <a:spcPts val="0"/>
              </a:spcBef>
              <a:spcAft>
                <a:spcPts val="0"/>
              </a:spcAft>
              <a:buSzPts val="1100"/>
              <a:buChar char="○"/>
            </a:pPr>
            <a:r>
              <a:rPr lang="en"/>
              <a:t>I’m hoping to review my work after the challenge to see if the model is working </a:t>
            </a:r>
            <a:r>
              <a:rPr lang="en"/>
              <a:t>properly</a:t>
            </a:r>
            <a:r>
              <a:rPr lang="en"/>
              <a:t> </a:t>
            </a:r>
            <a:endParaRPr/>
          </a:p>
          <a:p>
            <a:pPr indent="-311150" lvl="0" marL="457200" rtl="0" algn="l">
              <a:spcBef>
                <a:spcPts val="0"/>
              </a:spcBef>
              <a:spcAft>
                <a:spcPts val="0"/>
              </a:spcAft>
              <a:buSzPts val="1300"/>
              <a:buChar char="●"/>
            </a:pPr>
            <a:r>
              <a:rPr lang="en"/>
              <a:t>Not enough data to train an </a:t>
            </a:r>
            <a:r>
              <a:rPr lang="en"/>
              <a:t>adjusted</a:t>
            </a:r>
            <a:r>
              <a:rPr lang="en"/>
              <a:t> plus/minus model</a:t>
            </a:r>
            <a:endParaRPr/>
          </a:p>
          <a:p>
            <a:pPr indent="-298450" lvl="1" marL="914400" rtl="0" algn="l">
              <a:spcBef>
                <a:spcPts val="0"/>
              </a:spcBef>
              <a:spcAft>
                <a:spcPts val="0"/>
              </a:spcAft>
              <a:buSzPts val="1100"/>
              <a:buChar char="○"/>
            </a:pPr>
            <a:r>
              <a:rPr lang="en"/>
              <a:t>Trying to fit 693 individual player parameters on a dataset of 16793 plays</a:t>
            </a:r>
            <a:endParaRPr/>
          </a:p>
          <a:p>
            <a:pPr indent="-298450" lvl="1" marL="914400" rtl="0" algn="l">
              <a:spcBef>
                <a:spcPts val="0"/>
              </a:spcBef>
              <a:spcAft>
                <a:spcPts val="0"/>
              </a:spcAft>
              <a:buSzPts val="1100"/>
              <a:buChar char="○"/>
            </a:pPr>
            <a:r>
              <a:rPr lang="en"/>
              <a:t>Possible that half a season isn’t enough data to discern which players have most impact on EPA</a:t>
            </a:r>
            <a:endParaRPr/>
          </a:p>
          <a:p>
            <a:pPr indent="-311150" lvl="0" marL="457200" rtl="0" algn="l">
              <a:spcBef>
                <a:spcPts val="0"/>
              </a:spcBef>
              <a:spcAft>
                <a:spcPts val="0"/>
              </a:spcAft>
              <a:buSzPts val="1300"/>
              <a:buChar char="●"/>
            </a:pPr>
            <a:r>
              <a:rPr lang="en"/>
              <a:t>Defensive packages are two interdependent for a plus/minus model to work</a:t>
            </a:r>
            <a:endParaRPr/>
          </a:p>
          <a:p>
            <a:pPr indent="-298450" lvl="1" marL="914400" rtl="0" algn="l">
              <a:spcBef>
                <a:spcPts val="0"/>
              </a:spcBef>
              <a:spcAft>
                <a:spcPts val="0"/>
              </a:spcAft>
              <a:buSzPts val="1100"/>
              <a:buChar char="○"/>
            </a:pPr>
            <a:r>
              <a:rPr lang="en"/>
              <a:t>Other sports might have a greater variety in the grouping of players involved in a play</a:t>
            </a:r>
            <a:endParaRPr/>
          </a:p>
          <a:p>
            <a:pPr indent="-298450" lvl="1" marL="914400" rtl="0" algn="l">
              <a:spcBef>
                <a:spcPts val="0"/>
              </a:spcBef>
              <a:spcAft>
                <a:spcPts val="0"/>
              </a:spcAft>
              <a:buSzPts val="1100"/>
              <a:buChar char="○"/>
            </a:pPr>
            <a:r>
              <a:rPr lang="en"/>
              <a:t>Without this variety in defensive groups, the model might be unable to find which players are really </a:t>
            </a:r>
            <a:r>
              <a:rPr lang="en"/>
              <a:t>impacting</a:t>
            </a:r>
            <a:r>
              <a:rPr lang="en"/>
              <a:t> EPA </a:t>
            </a:r>
            <a:endParaRPr/>
          </a:p>
          <a:p>
            <a:pPr indent="-311150" lvl="0" marL="457200" rtl="0" algn="l">
              <a:spcBef>
                <a:spcPts val="0"/>
              </a:spcBef>
              <a:spcAft>
                <a:spcPts val="0"/>
              </a:spcAft>
              <a:buSzPts val="1300"/>
              <a:buChar char="●"/>
            </a:pPr>
            <a:r>
              <a:rPr lang="en"/>
              <a:t>Other </a:t>
            </a:r>
            <a:r>
              <a:rPr lang="en"/>
              <a:t>variables</a:t>
            </a:r>
            <a:r>
              <a:rPr lang="en"/>
              <a:t> should be included in the model, in order to better predict EPA</a:t>
            </a:r>
            <a:endParaRPr/>
          </a:p>
          <a:p>
            <a:pPr indent="0" lvl="0" marL="13716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Attempting to find points added by position</a:t>
            </a:r>
            <a:endParaRPr/>
          </a:p>
        </p:txBody>
      </p:sp>
      <p:sp>
        <p:nvSpPr>
          <p:cNvPr id="132" name="Google Shape;132;p20"/>
          <p:cNvSpPr txBox="1"/>
          <p:nvPr>
            <p:ph idx="1" type="body"/>
          </p:nvPr>
        </p:nvSpPr>
        <p:spPr>
          <a:xfrm>
            <a:off x="4572000" y="2078875"/>
            <a:ext cx="3846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Even though we have seen the model is subpar, I’m still going to attempt to answer the question of interest</a:t>
            </a:r>
            <a:endParaRPr/>
          </a:p>
          <a:p>
            <a:pPr indent="-311150" lvl="0" marL="457200" rtl="0" algn="l">
              <a:spcBef>
                <a:spcPts val="0"/>
              </a:spcBef>
              <a:spcAft>
                <a:spcPts val="0"/>
              </a:spcAft>
              <a:buSzPts val="1300"/>
              <a:buChar char="●"/>
            </a:pPr>
            <a:r>
              <a:rPr lang="en"/>
              <a:t>Found the sum of the total points added to EPA by position, and then divided by the number of players with that position in order to find the average PAA for each position</a:t>
            </a:r>
            <a:endParaRPr/>
          </a:p>
          <a:p>
            <a:pPr indent="-311150" lvl="0" marL="457200" rtl="0" algn="l">
              <a:spcBef>
                <a:spcPts val="0"/>
              </a:spcBef>
              <a:spcAft>
                <a:spcPts val="0"/>
              </a:spcAft>
              <a:buSzPts val="1300"/>
              <a:buChar char="●"/>
            </a:pPr>
            <a:r>
              <a:rPr lang="en"/>
              <a:t>Appears that DE and DT add more value than LB</a:t>
            </a:r>
            <a:endParaRPr/>
          </a:p>
        </p:txBody>
      </p:sp>
      <p:pic>
        <p:nvPicPr>
          <p:cNvPr id="133" name="Google Shape;133;p20"/>
          <p:cNvPicPr preferRelativeResize="0"/>
          <p:nvPr/>
        </p:nvPicPr>
        <p:blipFill>
          <a:blip r:embed="rId3">
            <a:alphaModFix/>
          </a:blip>
          <a:stretch>
            <a:fillRect/>
          </a:stretch>
        </p:blipFill>
        <p:spPr>
          <a:xfrm>
            <a:off x="291675" y="2571750"/>
            <a:ext cx="3898125" cy="77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Brightspot: Strongest and Weakest Offenses</a:t>
            </a:r>
            <a:endParaRPr/>
          </a:p>
        </p:txBody>
      </p:sp>
      <p:sp>
        <p:nvSpPr>
          <p:cNvPr id="139" name="Google Shape;139;p21"/>
          <p:cNvSpPr txBox="1"/>
          <p:nvPr>
            <p:ph idx="1" type="body"/>
          </p:nvPr>
        </p:nvSpPr>
        <p:spPr>
          <a:xfrm>
            <a:off x="4572000" y="2078875"/>
            <a:ext cx="3846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 does a better job  identifying team wide offensive strength</a:t>
            </a:r>
            <a:endParaRPr/>
          </a:p>
          <a:p>
            <a:pPr indent="0" lvl="0" marL="0" rtl="0" algn="l">
              <a:spcBef>
                <a:spcPts val="160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473875" y="2465825"/>
            <a:ext cx="1638300" cy="1600200"/>
          </a:xfrm>
          <a:prstGeom prst="rect">
            <a:avLst/>
          </a:prstGeom>
          <a:noFill/>
          <a:ln>
            <a:noFill/>
          </a:ln>
        </p:spPr>
      </p:pic>
      <p:pic>
        <p:nvPicPr>
          <p:cNvPr id="141" name="Google Shape;141;p21"/>
          <p:cNvPicPr preferRelativeResize="0"/>
          <p:nvPr/>
        </p:nvPicPr>
        <p:blipFill>
          <a:blip r:embed="rId4">
            <a:alphaModFix/>
          </a:blip>
          <a:stretch>
            <a:fillRect/>
          </a:stretch>
        </p:blipFill>
        <p:spPr>
          <a:xfrm>
            <a:off x="2607475" y="2456300"/>
            <a:ext cx="1638300" cy="1619250"/>
          </a:xfrm>
          <a:prstGeom prst="rect">
            <a:avLst/>
          </a:prstGeom>
          <a:noFill/>
          <a:ln>
            <a:noFill/>
          </a:ln>
        </p:spPr>
      </p:pic>
      <p:sp>
        <p:nvSpPr>
          <p:cNvPr id="142" name="Google Shape;142;p21"/>
          <p:cNvSpPr txBox="1"/>
          <p:nvPr>
            <p:ph idx="1" type="body"/>
          </p:nvPr>
        </p:nvSpPr>
        <p:spPr>
          <a:xfrm>
            <a:off x="837025" y="1989588"/>
            <a:ext cx="912000" cy="34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Strongest</a:t>
            </a:r>
            <a:endParaRPr/>
          </a:p>
        </p:txBody>
      </p:sp>
      <p:sp>
        <p:nvSpPr>
          <p:cNvPr id="143" name="Google Shape;143;p21"/>
          <p:cNvSpPr txBox="1"/>
          <p:nvPr>
            <p:ph idx="1" type="body"/>
          </p:nvPr>
        </p:nvSpPr>
        <p:spPr>
          <a:xfrm>
            <a:off x="2970625" y="2034813"/>
            <a:ext cx="912000" cy="34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Weakest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