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70" r:id="rId5"/>
    <p:sldId id="271" r:id="rId6"/>
    <p:sldId id="269" r:id="rId7"/>
    <p:sldId id="258" r:id="rId8"/>
    <p:sldId id="268" r:id="rId9"/>
    <p:sldId id="272" r:id="rId10"/>
    <p:sldId id="262" r:id="rId11"/>
    <p:sldId id="260" r:id="rId12"/>
    <p:sldId id="273" r:id="rId13"/>
    <p:sldId id="274" r:id="rId14"/>
    <p:sldId id="275" r:id="rId15"/>
    <p:sldId id="277" r:id="rId16"/>
    <p:sldId id="276" r:id="rId17"/>
    <p:sldId id="278" r:id="rId18"/>
    <p:sldId id="279" r:id="rId19"/>
    <p:sldId id="264" r:id="rId20"/>
    <p:sldId id="280" r:id="rId21"/>
    <p:sldId id="282" r:id="rId22"/>
    <p:sldId id="265" r:id="rId23"/>
    <p:sldId id="284" r:id="rId24"/>
    <p:sldId id="285" r:id="rId25"/>
    <p:sldId id="266" r:id="rId26"/>
    <p:sldId id="28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99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962E-8763-4A82-9BE4-6DBA88C3B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1791C07-3534-49C1-B88C-78264DB07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651870D-1660-4C02-8D4B-A3EA3171044E}"/>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25CCF711-A2FF-4EB0-94EB-5D260AF666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273303-2258-4FD2-A106-D03D2BFC8250}"/>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83703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41B5-7508-492F-974C-C95BB7C1671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0DF436-E0B0-464E-9900-80E35742D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F6A572-3AE9-42D4-993D-1021B0039E62}"/>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71A703A1-59EF-46BF-8594-B1C5DB11ED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37CC56-6DA0-4498-AA51-8F56755DA91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112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410AE-FA1C-418A-99D8-F0E9C3FECC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09C1E7-E880-4630-8991-D3E0E6B6D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0A8120-DFF2-42D8-8581-84F2F88E9D06}"/>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5219301B-2D08-4109-AF83-7C35C013F1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C25D80-62FE-4D6E-9062-BC9E3232159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241853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6466-9B0B-40B2-B8E1-E8E6BF1190F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E88278-9B9E-4308-8006-61436F9B0F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A79409-0B13-4D79-BFA9-9022356443D4}"/>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0F491D6B-02D0-4D7C-8FCE-52A4E1D69E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022568-E18A-411D-87F0-1AF93EE4EDBE}"/>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1696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B452-98F8-4CC8-B44E-289DE3496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66F7C56-8EAC-4143-826C-EFBF4124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DDF5F5-EA44-49DF-BD6C-D4B04CF0F280}"/>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D7B7C882-8863-46F4-8A5A-A0184B7ECB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3644BB-3258-47B3-85B1-BF1C4E4DA0A2}"/>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52663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5B83-6717-4524-8424-A37DBF49D9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7A1666B-4D4B-4F72-AB14-EA4162945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17B04D0-1775-48C2-AE3D-ED6869FA0D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384408-6AC3-4EA0-A7D3-D5BB10F126C7}"/>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30077336-67BA-4C99-A095-486A3E182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F4FAC1-2842-4646-B48E-463E8488E22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9123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4147-B4FE-40A2-8DDF-4CA82632C77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C10E50-CEA6-4DD7-B912-8FBB1F062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B7938-888B-469E-9969-2914E7929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C23A363-28D8-4CC6-B310-DC1852D53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91F41-DA5E-47DF-B1AB-1147253C9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34F6565-C6CE-4AE9-99C2-FEFA4EDF1F9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8" name="Footer Placeholder 7">
            <a:extLst>
              <a:ext uri="{FF2B5EF4-FFF2-40B4-BE49-F238E27FC236}">
                <a16:creationId xmlns:a16="http://schemas.microsoft.com/office/drawing/2014/main" id="{C0A50995-8D1A-4C3D-8D43-843FBAF6D1E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CF4A5F2-EF77-4249-BEBD-0CDCDFF442A0}"/>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48806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A628-AF10-4D57-B303-842ADB9D341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7931C3-3BC1-4273-9E48-877F713D0F9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4" name="Footer Placeholder 3">
            <a:extLst>
              <a:ext uri="{FF2B5EF4-FFF2-40B4-BE49-F238E27FC236}">
                <a16:creationId xmlns:a16="http://schemas.microsoft.com/office/drawing/2014/main" id="{44B33FFE-CD9F-415F-8AB7-5CBF1C20D6A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5747FFC-D38F-4199-97F9-BF0F22D01397}"/>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9986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18D0F-44E8-478C-B464-A285BEE7733C}"/>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3" name="Footer Placeholder 2">
            <a:extLst>
              <a:ext uri="{FF2B5EF4-FFF2-40B4-BE49-F238E27FC236}">
                <a16:creationId xmlns:a16="http://schemas.microsoft.com/office/drawing/2014/main" id="{651F9B3B-C647-4311-80E1-45BCCD47222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086790A-D350-4B9E-ADCF-B134F9544AB1}"/>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64924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572B-CCAF-4664-976F-F64F0052B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E47157C-C7E1-4FC2-9771-144382FDF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B96556-D15B-46C7-AB02-70426E855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FCD5E-5970-4FF8-A6C9-F41645169CC3}"/>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35AF8670-F3B1-46C5-B2CD-0CD0047A2F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EBDAC8-9044-4D1D-A50F-0B4F4D30A7AF}"/>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391890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2DD-5D08-4E32-9316-87AC05B7C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95536C0-16B3-4BD6-8B50-55B858AA6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15386B3-809A-4CF3-A1F1-C8CF66994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C7241-F44B-42DB-B72B-5E6855B34A8C}"/>
              </a:ext>
            </a:extLst>
          </p:cNvPr>
          <p:cNvSpPr>
            <a:spLocks noGrp="1"/>
          </p:cNvSpPr>
          <p:nvPr>
            <p:ph type="dt" sz="half" idx="10"/>
          </p:nvPr>
        </p:nvSpPr>
        <p:spPr/>
        <p:txBody>
          <a:bodyPr/>
          <a:lstStyle/>
          <a:p>
            <a:fld id="{5350B4AA-7540-46CB-9D1A-1D37BB6539DE}" type="datetimeFigureOut">
              <a:rPr lang="en-CA" smtClean="0"/>
              <a:t>2020-07-19</a:t>
            </a:fld>
            <a:endParaRPr lang="en-CA"/>
          </a:p>
        </p:txBody>
      </p:sp>
      <p:sp>
        <p:nvSpPr>
          <p:cNvPr id="6" name="Footer Placeholder 5">
            <a:extLst>
              <a:ext uri="{FF2B5EF4-FFF2-40B4-BE49-F238E27FC236}">
                <a16:creationId xmlns:a16="http://schemas.microsoft.com/office/drawing/2014/main" id="{93A6C2D4-931F-410B-993B-D1C0AF01092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E41B35-2793-4B06-9701-81CBC29CB58C}"/>
              </a:ext>
            </a:extLst>
          </p:cNvPr>
          <p:cNvSpPr>
            <a:spLocks noGrp="1"/>
          </p:cNvSpPr>
          <p:nvPr>
            <p:ph type="sldNum" sz="quarter" idx="12"/>
          </p:nvPr>
        </p:nvSpPr>
        <p:spPr/>
        <p:txBody>
          <a:bodyPr/>
          <a:lstStyle/>
          <a:p>
            <a:fld id="{C09B50F4-369C-40FB-AB1D-410435FE28FC}" type="slidenum">
              <a:rPr lang="en-CA" smtClean="0"/>
              <a:t>‹#›</a:t>
            </a:fld>
            <a:endParaRPr lang="en-CA"/>
          </a:p>
        </p:txBody>
      </p:sp>
    </p:spTree>
    <p:extLst>
      <p:ext uri="{BB962C8B-B14F-4D97-AF65-F5344CB8AC3E}">
        <p14:creationId xmlns:p14="http://schemas.microsoft.com/office/powerpoint/2010/main" val="1304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08540-D1F3-4B85-A390-CA0012E3F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D1A5ABF-607E-42CB-BCE0-C22CBC8ED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8A4AA5-118E-4E4D-8802-F5DA9E74E1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0B4AA-7540-46CB-9D1A-1D37BB6539DE}" type="datetimeFigureOut">
              <a:rPr lang="en-CA" smtClean="0"/>
              <a:t>2020-07-19</a:t>
            </a:fld>
            <a:endParaRPr lang="en-CA"/>
          </a:p>
        </p:txBody>
      </p:sp>
      <p:sp>
        <p:nvSpPr>
          <p:cNvPr id="5" name="Footer Placeholder 4">
            <a:extLst>
              <a:ext uri="{FF2B5EF4-FFF2-40B4-BE49-F238E27FC236}">
                <a16:creationId xmlns:a16="http://schemas.microsoft.com/office/drawing/2014/main" id="{B9FA238C-D644-4FDD-B9E8-D9AC3BF31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5A984C0-5043-4401-BBE8-B2CF8062B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B50F4-369C-40FB-AB1D-410435FE28FC}" type="slidenum">
              <a:rPr lang="en-CA" smtClean="0"/>
              <a:t>‹#›</a:t>
            </a:fld>
            <a:endParaRPr lang="en-CA"/>
          </a:p>
        </p:txBody>
      </p:sp>
    </p:spTree>
    <p:extLst>
      <p:ext uri="{BB962C8B-B14F-4D97-AF65-F5344CB8AC3E}">
        <p14:creationId xmlns:p14="http://schemas.microsoft.com/office/powerpoint/2010/main" val="15831211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E309D-4EB1-4EA2-BE34-8F44F3504E59}"/>
              </a:ext>
            </a:extLst>
          </p:cNvPr>
          <p:cNvSpPr>
            <a:spLocks noGrp="1"/>
          </p:cNvSpPr>
          <p:nvPr>
            <p:ph type="ctrTitle"/>
          </p:nvPr>
        </p:nvSpPr>
        <p:spPr>
          <a:xfrm>
            <a:off x="1524000" y="1231961"/>
            <a:ext cx="9144000" cy="2387600"/>
          </a:xfrm>
        </p:spPr>
        <p:txBody>
          <a:bodyPr>
            <a:normAutofit/>
          </a:bodyPr>
          <a:lstStyle/>
          <a:p>
            <a:r>
              <a:rPr lang="en-CA" dirty="0" err="1"/>
              <a:t>SportsInfoSolutions</a:t>
            </a:r>
            <a:br>
              <a:rPr lang="en-CA" dirty="0"/>
            </a:br>
            <a:r>
              <a:rPr lang="en-CA" sz="4400" dirty="0"/>
              <a:t>Analytics Challenge 2020</a:t>
            </a:r>
          </a:p>
        </p:txBody>
      </p:sp>
      <p:sp>
        <p:nvSpPr>
          <p:cNvPr id="3" name="Subtitle 2">
            <a:extLst>
              <a:ext uri="{FF2B5EF4-FFF2-40B4-BE49-F238E27FC236}">
                <a16:creationId xmlns:a16="http://schemas.microsoft.com/office/drawing/2014/main" id="{8F735C93-75F9-4B6A-A417-56A13BBA698C}"/>
              </a:ext>
            </a:extLst>
          </p:cNvPr>
          <p:cNvSpPr>
            <a:spLocks noGrp="1"/>
          </p:cNvSpPr>
          <p:nvPr>
            <p:ph type="subTitle" idx="1"/>
          </p:nvPr>
        </p:nvSpPr>
        <p:spPr>
          <a:xfrm>
            <a:off x="1524000" y="3803712"/>
            <a:ext cx="9144000" cy="1563686"/>
          </a:xfrm>
        </p:spPr>
        <p:txBody>
          <a:bodyPr>
            <a:normAutofit/>
          </a:bodyPr>
          <a:lstStyle/>
          <a:p>
            <a:r>
              <a:rPr lang="en-CA" dirty="0"/>
              <a:t>Matthew Karan</a:t>
            </a:r>
          </a:p>
        </p:txBody>
      </p:sp>
    </p:spTree>
    <p:extLst>
      <p:ext uri="{BB962C8B-B14F-4D97-AF65-F5344CB8AC3E}">
        <p14:creationId xmlns:p14="http://schemas.microsoft.com/office/powerpoint/2010/main" val="197675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a:t>Evaluation Metrics - PDIAD</a:t>
            </a:r>
            <a:endParaRPr lang="en-CA" dirty="0"/>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PDIAD (Positional Defensive Impact Average Differential) is the difference between each position’s impact and the overall defensive line impact. This metric is used to compare relative performance (above or below average) of each position on the defensive line.</a:t>
            </a:r>
          </a:p>
          <a:p>
            <a:endParaRPr lang="en-CA" dirty="0"/>
          </a:p>
          <a:p>
            <a:r>
              <a:rPr lang="en-CA" dirty="0"/>
              <a:t>Calculated by:</a:t>
            </a:r>
          </a:p>
          <a:p>
            <a:pPr lvl="1">
              <a:buFont typeface="Courier New" panose="02070309020205020404" pitchFamily="49" charset="0"/>
              <a:buChar char="o"/>
            </a:pPr>
            <a:r>
              <a:rPr lang="en-CA" dirty="0"/>
              <a:t>Difference between PDIWA and DIA</a:t>
            </a:r>
          </a:p>
        </p:txBody>
      </p:sp>
      <p:pic>
        <p:nvPicPr>
          <p:cNvPr id="4" name="Picture Placeholder 10" descr="A screenshot of a cell phone&#10;&#10;Description automatically generated">
            <a:extLst>
              <a:ext uri="{FF2B5EF4-FFF2-40B4-BE49-F238E27FC236}">
                <a16:creationId xmlns:a16="http://schemas.microsoft.com/office/drawing/2014/main" id="{82D9D9F9-8705-4B98-BFDA-CD93E6577979}"/>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240779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1043631" y="809898"/>
            <a:ext cx="9942716" cy="1554480"/>
          </a:xfrm>
        </p:spPr>
        <p:txBody>
          <a:bodyPr anchor="ctr">
            <a:normAutofit/>
          </a:bodyPr>
          <a:lstStyle/>
          <a:p>
            <a:r>
              <a:rPr lang="en-CA" sz="4800"/>
              <a:t>Gameplay Events Breakdown</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1045028" y="3017522"/>
            <a:ext cx="9941319" cy="3124658"/>
          </a:xfrm>
        </p:spPr>
        <p:txBody>
          <a:bodyPr anchor="ctr">
            <a:normAutofit/>
          </a:bodyPr>
          <a:lstStyle/>
          <a:p>
            <a:pPr marL="0" indent="0">
              <a:buNone/>
            </a:pPr>
            <a:r>
              <a:rPr lang="en-CA" sz="2000" dirty="0"/>
              <a:t>To calculate the scores for PDIRA and PDIPA, certain gameplay events were evaluated as having impact.</a:t>
            </a:r>
            <a:br>
              <a:rPr lang="en-CA" sz="2000" dirty="0"/>
            </a:br>
            <a:endParaRPr lang="en-CA" sz="2000" dirty="0"/>
          </a:p>
          <a:p>
            <a:r>
              <a:rPr lang="en-CA" sz="2000" dirty="0"/>
              <a:t>Rushing</a:t>
            </a:r>
          </a:p>
          <a:p>
            <a:pPr lvl="1">
              <a:buFont typeface="Courier New" panose="02070309020205020404" pitchFamily="49" charset="0"/>
              <a:buChar char="o"/>
            </a:pPr>
            <a:r>
              <a:rPr lang="en-CA" sz="2000" dirty="0"/>
              <a:t>Solo Tackle, Assisted Tackle, Tackle for Loss, Forced Fumble, Recovered Fumble, Safety</a:t>
            </a:r>
          </a:p>
          <a:p>
            <a:pPr lvl="1"/>
            <a:endParaRPr lang="en-CA" sz="2000" dirty="0"/>
          </a:p>
          <a:p>
            <a:r>
              <a:rPr lang="en-CA" sz="2000" dirty="0"/>
              <a:t>Passing</a:t>
            </a:r>
          </a:p>
          <a:p>
            <a:pPr lvl="1">
              <a:buFont typeface="Courier New" panose="02070309020205020404" pitchFamily="49" charset="0"/>
              <a:buChar char="o"/>
            </a:pPr>
            <a:r>
              <a:rPr lang="en-CA" sz="2000" dirty="0"/>
              <a:t>Solo Tackle, Assisted Tackle, Tackle for Loss, Solo Sack, Assisted Sack, Pressure, Forced Fumble, Recovered Fumble, Pass Breakup, Interception, Safety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69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a:t>Gameplay Events Breakdown - Rushing</a:t>
            </a:r>
            <a:endParaRPr lang="en-CA" dirty="0"/>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a:t>Breakdown for rushing plays to generate scores for PDIRA </a:t>
            </a:r>
          </a:p>
          <a:p>
            <a:endParaRPr lang="en-CA" dirty="0"/>
          </a:p>
        </p:txBody>
      </p:sp>
      <p:pic>
        <p:nvPicPr>
          <p:cNvPr id="5" name="Picture 4" descr="A close up of a map&#10;&#10;Description automatically generated">
            <a:extLst>
              <a:ext uri="{FF2B5EF4-FFF2-40B4-BE49-F238E27FC236}">
                <a16:creationId xmlns:a16="http://schemas.microsoft.com/office/drawing/2014/main" id="{4DE7DE08-CF4D-4FF3-8850-8DB437E53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5" y="2372545"/>
            <a:ext cx="7596127" cy="4323530"/>
          </a:xfrm>
          <a:prstGeom prst="rect">
            <a:avLst/>
          </a:prstGeom>
        </p:spPr>
      </p:pic>
    </p:spTree>
    <p:extLst>
      <p:ext uri="{BB962C8B-B14F-4D97-AF65-F5344CB8AC3E}">
        <p14:creationId xmlns:p14="http://schemas.microsoft.com/office/powerpoint/2010/main" val="285798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p:txBody>
          <a:bodyPr/>
          <a:lstStyle/>
          <a:p>
            <a:r>
              <a:rPr lang="en-CA" dirty="0"/>
              <a:t>Gameplay Events Breakdown - Passing</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p:txBody>
          <a:bodyPr/>
          <a:lstStyle/>
          <a:p>
            <a:r>
              <a:rPr lang="en-CA" dirty="0"/>
              <a:t>Breakdown for passing plays to generate scores for PDIPA</a:t>
            </a:r>
          </a:p>
          <a:p>
            <a:endParaRPr lang="en-CA" dirty="0"/>
          </a:p>
        </p:txBody>
      </p:sp>
      <p:pic>
        <p:nvPicPr>
          <p:cNvPr id="5" name="Picture 4">
            <a:extLst>
              <a:ext uri="{FF2B5EF4-FFF2-40B4-BE49-F238E27FC236}">
                <a16:creationId xmlns:a16="http://schemas.microsoft.com/office/drawing/2014/main" id="{4DE7DE08-CF4D-4FF3-8850-8DB437E53A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61461" y="2226679"/>
            <a:ext cx="6933182" cy="4469396"/>
          </a:xfrm>
          <a:prstGeom prst="rect">
            <a:avLst/>
          </a:prstGeom>
        </p:spPr>
      </p:pic>
    </p:spTree>
    <p:extLst>
      <p:ext uri="{BB962C8B-B14F-4D97-AF65-F5344CB8AC3E}">
        <p14:creationId xmlns:p14="http://schemas.microsoft.com/office/powerpoint/2010/main" val="375050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808638" y="386930"/>
            <a:ext cx="9236700" cy="1188950"/>
          </a:xfrm>
        </p:spPr>
        <p:txBody>
          <a:bodyPr anchor="b">
            <a:normAutofit/>
          </a:bodyPr>
          <a:lstStyle/>
          <a:p>
            <a:r>
              <a:rPr lang="en-CA" sz="5400"/>
              <a:t>Gameplay Events Breakdown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793660" y="2599509"/>
            <a:ext cx="10143668" cy="3435531"/>
          </a:xfrm>
        </p:spPr>
        <p:txBody>
          <a:bodyPr anchor="ctr">
            <a:normAutofit/>
          </a:bodyPr>
          <a:lstStyle/>
          <a:p>
            <a:r>
              <a:rPr lang="en-CA" sz="2400"/>
              <a:t>While most of the gameplay events are self explanatory, there are a few clarifications for some more involved scoring decisions. </a:t>
            </a:r>
            <a:br>
              <a:rPr lang="en-CA" sz="2400"/>
            </a:br>
            <a:endParaRPr lang="en-CA" sz="2400"/>
          </a:p>
          <a:p>
            <a:pPr lvl="1"/>
            <a:r>
              <a:rPr lang="en-CA" dirty="0"/>
              <a:t>Proximity to play</a:t>
            </a:r>
          </a:p>
          <a:p>
            <a:pPr lvl="1"/>
            <a:r>
              <a:rPr lang="en-CA" dirty="0"/>
              <a:t>Tackle for loss</a:t>
            </a:r>
          </a:p>
          <a:p>
            <a:pPr lvl="1"/>
            <a:r>
              <a:rPr lang="en-CA"/>
              <a:t>Redzone</a:t>
            </a:r>
            <a:r>
              <a:rPr lang="en-CA" dirty="0"/>
              <a:t> contribution</a:t>
            </a:r>
          </a:p>
          <a:p>
            <a:pPr lvl="1"/>
            <a:endParaRPr lang="en-CA" dirty="0"/>
          </a:p>
          <a:p>
            <a:pPr lvl="1"/>
            <a:endParaRPr lang="en-CA" dirty="0"/>
          </a:p>
          <a:p>
            <a:pPr marL="0" indent="0">
              <a:buNone/>
            </a:pPr>
            <a:endParaRPr lang="en-CA" sz="2400"/>
          </a:p>
        </p:txBody>
      </p:sp>
    </p:spTree>
    <p:extLst>
      <p:ext uri="{BB962C8B-B14F-4D97-AF65-F5344CB8AC3E}">
        <p14:creationId xmlns:p14="http://schemas.microsoft.com/office/powerpoint/2010/main" val="3393595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1043631" y="809898"/>
            <a:ext cx="9942716" cy="1554480"/>
          </a:xfrm>
        </p:spPr>
        <p:txBody>
          <a:bodyPr anchor="ctr">
            <a:normAutofit/>
          </a:bodyPr>
          <a:lstStyle/>
          <a:p>
            <a:r>
              <a:rPr lang="en-CA" sz="4800"/>
              <a:t>Gameplay Events Breakdown - Proximity</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1045028" y="3017522"/>
            <a:ext cx="9941319" cy="3124658"/>
          </a:xfrm>
        </p:spPr>
        <p:txBody>
          <a:bodyPr anchor="ctr">
            <a:normAutofit/>
          </a:bodyPr>
          <a:lstStyle/>
          <a:p>
            <a:r>
              <a:rPr lang="en-CA" sz="2400" dirty="0"/>
              <a:t>Proximity to play is used to determine if a player could be in the region to affect the play.</a:t>
            </a:r>
            <a:br>
              <a:rPr lang="en-CA" sz="2400" dirty="0"/>
            </a:br>
            <a:endParaRPr lang="en-CA" sz="2400" dirty="0"/>
          </a:p>
          <a:p>
            <a:r>
              <a:rPr lang="en-CA" sz="2400" dirty="0"/>
              <a:t>For </a:t>
            </a:r>
            <a:r>
              <a:rPr lang="en-CA" sz="2400" dirty="0">
                <a:solidFill>
                  <a:srgbClr val="7899D4"/>
                </a:solidFill>
              </a:rPr>
              <a:t>rushing</a:t>
            </a:r>
            <a:r>
              <a:rPr lang="en-CA" sz="2400" dirty="0"/>
              <a:t>:</a:t>
            </a:r>
          </a:p>
          <a:p>
            <a:pPr lvl="1"/>
            <a:r>
              <a:rPr lang="en-CA" dirty="0"/>
              <a:t>Did the player make a tackle: solo or assisted</a:t>
            </a:r>
          </a:p>
          <a:p>
            <a:pPr lvl="1"/>
            <a:r>
              <a:rPr lang="en-CA" dirty="0"/>
              <a:t>Was the player near the gap that the RB used</a:t>
            </a:r>
          </a:p>
          <a:p>
            <a:pPr lvl="1"/>
            <a:r>
              <a:rPr lang="en-CA" dirty="0"/>
              <a:t>Did the player have any other impact contributions</a:t>
            </a:r>
          </a:p>
          <a:p>
            <a:pPr lvl="2"/>
            <a:r>
              <a:rPr lang="en-CA" dirty="0"/>
              <a:t>Forced fumble, fumble recovery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46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1043631" y="809898"/>
            <a:ext cx="9942716" cy="1554480"/>
          </a:xfrm>
        </p:spPr>
        <p:txBody>
          <a:bodyPr anchor="ctr">
            <a:normAutofit/>
          </a:bodyPr>
          <a:lstStyle/>
          <a:p>
            <a:r>
              <a:rPr lang="en-CA" sz="4800"/>
              <a:t>Gameplay Events Breakdown - Proximity</a:t>
            </a:r>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1045028" y="3017522"/>
            <a:ext cx="9941319" cy="3124658"/>
          </a:xfrm>
        </p:spPr>
        <p:txBody>
          <a:bodyPr anchor="ctr">
            <a:normAutofit/>
          </a:bodyPr>
          <a:lstStyle/>
          <a:p>
            <a:r>
              <a:rPr lang="en-CA" sz="2400" dirty="0"/>
              <a:t>Proximity to play is used to determine if a player could be in the region to affect the play.</a:t>
            </a:r>
            <a:br>
              <a:rPr lang="en-CA" sz="2400" dirty="0"/>
            </a:br>
            <a:endParaRPr lang="en-CA" sz="2400" dirty="0"/>
          </a:p>
          <a:p>
            <a:r>
              <a:rPr lang="en-CA" sz="2400" dirty="0"/>
              <a:t>For </a:t>
            </a:r>
            <a:r>
              <a:rPr lang="en-CA" sz="2400" dirty="0">
                <a:solidFill>
                  <a:srgbClr val="7899D4"/>
                </a:solidFill>
              </a:rPr>
              <a:t>passing</a:t>
            </a:r>
            <a:r>
              <a:rPr lang="en-CA" sz="2400" dirty="0"/>
              <a:t>:</a:t>
            </a:r>
          </a:p>
          <a:p>
            <a:pPr lvl="1"/>
            <a:r>
              <a:rPr lang="en-CA" dirty="0"/>
              <a:t>Did the player make a tackle: solo or assisted, sack: solo or assisted</a:t>
            </a:r>
          </a:p>
          <a:p>
            <a:pPr lvl="1"/>
            <a:r>
              <a:rPr lang="en-CA" dirty="0"/>
              <a:t>Was the player rushing, did they get pressure on the QB</a:t>
            </a:r>
          </a:p>
          <a:p>
            <a:pPr lvl="1"/>
            <a:r>
              <a:rPr lang="en-CA" dirty="0"/>
              <a:t>Did the player have any other impact contributions</a:t>
            </a:r>
          </a:p>
          <a:p>
            <a:pPr lvl="2"/>
            <a:r>
              <a:rPr lang="en-CA" dirty="0"/>
              <a:t>Forced fumble, fumble recovery, pass breakup, interception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45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808638" y="386930"/>
            <a:ext cx="9236700" cy="1188950"/>
          </a:xfrm>
        </p:spPr>
        <p:txBody>
          <a:bodyPr anchor="b">
            <a:normAutofit/>
          </a:bodyPr>
          <a:lstStyle/>
          <a:p>
            <a:r>
              <a:rPr lang="en-CA" sz="3800"/>
              <a:t>Gameplay Events Breakdown – Tackle for Loss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793660" y="2599509"/>
            <a:ext cx="10143668" cy="3435531"/>
          </a:xfrm>
        </p:spPr>
        <p:txBody>
          <a:bodyPr anchor="ctr">
            <a:normAutofit/>
          </a:bodyPr>
          <a:lstStyle/>
          <a:p>
            <a:r>
              <a:rPr lang="en-CA" sz="1500" dirty="0"/>
              <a:t>Tackle for loss is used to determine if the offense made progress down the field.</a:t>
            </a:r>
          </a:p>
          <a:p>
            <a:r>
              <a:rPr lang="en-CA" sz="1500" dirty="0"/>
              <a:t>If progress was made, the defense position is penalized in two regards:</a:t>
            </a:r>
            <a:br>
              <a:rPr lang="en-CA" sz="1500" dirty="0"/>
            </a:br>
            <a:endParaRPr lang="en-CA" sz="1500" dirty="0"/>
          </a:p>
          <a:p>
            <a:pPr lvl="1"/>
            <a:r>
              <a:rPr lang="en-CA" sz="1500" dirty="0"/>
              <a:t>1) Percentage of progress made compared to remaining yards for the offense to score</a:t>
            </a:r>
          </a:p>
          <a:p>
            <a:pPr lvl="1"/>
            <a:r>
              <a:rPr lang="en-CA" sz="1500" dirty="0"/>
              <a:t>2) Percentage of progress made compared to remaining yards for the offense to achieve a first down</a:t>
            </a:r>
            <a:br>
              <a:rPr lang="en-CA" sz="1500" dirty="0"/>
            </a:br>
            <a:endParaRPr lang="en-CA" sz="1500" dirty="0"/>
          </a:p>
          <a:p>
            <a:r>
              <a:rPr lang="en-CA" sz="1500" dirty="0"/>
              <a:t>If progress was not made, the defense position is awarded points in two regards:</a:t>
            </a:r>
            <a:br>
              <a:rPr lang="en-CA" sz="1500" dirty="0"/>
            </a:br>
            <a:endParaRPr lang="en-CA" sz="1500" dirty="0"/>
          </a:p>
          <a:p>
            <a:pPr lvl="1"/>
            <a:r>
              <a:rPr lang="en-CA" sz="1500" dirty="0"/>
              <a:t>1) Percentage of yards the offense was pushed back compared to their original yards remaining to score</a:t>
            </a:r>
          </a:p>
          <a:p>
            <a:pPr lvl="1"/>
            <a:r>
              <a:rPr lang="en-CA" sz="1500" dirty="0"/>
              <a:t>2) Percentage of yards the offense was pushed back compared to their original yards remaining to achieve a first down</a:t>
            </a:r>
          </a:p>
        </p:txBody>
      </p:sp>
    </p:spTree>
    <p:extLst>
      <p:ext uri="{BB962C8B-B14F-4D97-AF65-F5344CB8AC3E}">
        <p14:creationId xmlns:p14="http://schemas.microsoft.com/office/powerpoint/2010/main" val="429097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DAE55-E723-4F0C-8E16-18F0ABD108D7}"/>
              </a:ext>
            </a:extLst>
          </p:cNvPr>
          <p:cNvSpPr>
            <a:spLocks noGrp="1"/>
          </p:cNvSpPr>
          <p:nvPr>
            <p:ph type="title"/>
          </p:nvPr>
        </p:nvSpPr>
        <p:spPr>
          <a:xfrm>
            <a:off x="808638" y="386930"/>
            <a:ext cx="9236700" cy="1188950"/>
          </a:xfrm>
        </p:spPr>
        <p:txBody>
          <a:bodyPr anchor="b">
            <a:normAutofit/>
          </a:bodyPr>
          <a:lstStyle/>
          <a:p>
            <a:r>
              <a:rPr lang="en-CA" sz="3800"/>
              <a:t>Gameplay Events Breakdown – Redzone Contribution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4C22CA-9744-4A00-A070-B7BC2FABAD9E}"/>
              </a:ext>
            </a:extLst>
          </p:cNvPr>
          <p:cNvSpPr>
            <a:spLocks noGrp="1"/>
          </p:cNvSpPr>
          <p:nvPr>
            <p:ph idx="1"/>
          </p:nvPr>
        </p:nvSpPr>
        <p:spPr>
          <a:xfrm>
            <a:off x="793660" y="2599509"/>
            <a:ext cx="10143668" cy="3435531"/>
          </a:xfrm>
        </p:spPr>
        <p:txBody>
          <a:bodyPr anchor="ctr">
            <a:normAutofit/>
          </a:bodyPr>
          <a:lstStyle/>
          <a:p>
            <a:r>
              <a:rPr lang="en-CA" sz="2400"/>
              <a:t>Redzone contribution is used to award the defensive position additional points for performing an impactful gameplay event within 20 yards of either endzone. </a:t>
            </a:r>
            <a:br>
              <a:rPr lang="en-CA" sz="2400"/>
            </a:br>
            <a:endParaRPr lang="en-CA" sz="2400"/>
          </a:p>
          <a:p>
            <a:r>
              <a:rPr lang="en-CA" sz="2400"/>
              <a:t>This is to indicate extra importance on the gameplay event where that defensive position either contributed to preventing offensive progress towards scoring on the defense side of the field, or contributed towards increasing the chance of a defensive score on the offense side of the field ie. safety. </a:t>
            </a:r>
          </a:p>
        </p:txBody>
      </p:sp>
    </p:spTree>
    <p:extLst>
      <p:ext uri="{BB962C8B-B14F-4D97-AF65-F5344CB8AC3E}">
        <p14:creationId xmlns:p14="http://schemas.microsoft.com/office/powerpoint/2010/main" val="335687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a:xfrm>
            <a:off x="1282963" y="1238080"/>
            <a:ext cx="9849751" cy="1349671"/>
          </a:xfrm>
        </p:spPr>
        <p:txBody>
          <a:bodyPr anchor="b">
            <a:normAutofit/>
          </a:bodyPr>
          <a:lstStyle/>
          <a:p>
            <a:r>
              <a:rPr lang="en-CA" sz="5400"/>
              <a:t>Conclusion</a:t>
            </a:r>
          </a:p>
        </p:txBody>
      </p:sp>
      <p:sp>
        <p:nvSpPr>
          <p:cNvPr id="3" name="Content Placeholder 2">
            <a:extLst>
              <a:ext uri="{FF2B5EF4-FFF2-40B4-BE49-F238E27FC236}">
                <a16:creationId xmlns:a16="http://schemas.microsoft.com/office/drawing/2014/main" id="{E3C821DC-8466-45BF-9652-4B2921121D09}"/>
              </a:ext>
            </a:extLst>
          </p:cNvPr>
          <p:cNvSpPr>
            <a:spLocks noGrp="1"/>
          </p:cNvSpPr>
          <p:nvPr>
            <p:ph idx="1"/>
          </p:nvPr>
        </p:nvSpPr>
        <p:spPr>
          <a:xfrm>
            <a:off x="1289304" y="2902913"/>
            <a:ext cx="9849751" cy="3032168"/>
          </a:xfrm>
        </p:spPr>
        <p:txBody>
          <a:bodyPr anchor="ctr">
            <a:normAutofit/>
          </a:bodyPr>
          <a:lstStyle/>
          <a:p>
            <a:r>
              <a:rPr lang="en-CA" sz="2000"/>
              <a:t>After calculating the scores, based on the PDIAD (Positional Defensive Impact Average Differential), the most valuable overall defensive line position is:</a:t>
            </a:r>
          </a:p>
          <a:p>
            <a:endParaRPr lang="en-CA" sz="2000"/>
          </a:p>
          <a:p>
            <a:r>
              <a:rPr lang="en-CA" sz="2000"/>
              <a:t>9 Tech, right side of field</a:t>
            </a:r>
          </a:p>
          <a:p>
            <a:pPr lvl="1"/>
            <a:r>
              <a:rPr lang="en-CA" sz="2000"/>
              <a:t>PDIAD value of 0.0865</a:t>
            </a:r>
          </a:p>
          <a:p>
            <a:pPr lvl="1"/>
            <a:endParaRPr lang="en-CA" sz="2000"/>
          </a:p>
          <a:p>
            <a:pPr marL="457200" lvl="1" indent="0">
              <a:buNone/>
            </a:pPr>
            <a:endParaRPr lang="en-CA" sz="2000"/>
          </a:p>
        </p:txBody>
      </p:sp>
    </p:spTree>
    <p:extLst>
      <p:ext uri="{BB962C8B-B14F-4D97-AF65-F5344CB8AC3E}">
        <p14:creationId xmlns:p14="http://schemas.microsoft.com/office/powerpoint/2010/main" val="137691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B21B5-8F6E-4340-B945-BC789D4E7510}"/>
              </a:ext>
            </a:extLst>
          </p:cNvPr>
          <p:cNvSpPr>
            <a:spLocks noGrp="1"/>
          </p:cNvSpPr>
          <p:nvPr>
            <p:ph type="title"/>
          </p:nvPr>
        </p:nvSpPr>
        <p:spPr>
          <a:xfrm>
            <a:off x="1043631" y="809898"/>
            <a:ext cx="9942716" cy="1554480"/>
          </a:xfrm>
        </p:spPr>
        <p:txBody>
          <a:bodyPr anchor="ctr">
            <a:normAutofit/>
          </a:bodyPr>
          <a:lstStyle/>
          <a:p>
            <a:r>
              <a:rPr lang="en-CA" sz="4800"/>
              <a:t>Evaluation Metrics</a:t>
            </a:r>
          </a:p>
        </p:txBody>
      </p:sp>
      <p:sp>
        <p:nvSpPr>
          <p:cNvPr id="3" name="Content Placeholder 2">
            <a:extLst>
              <a:ext uri="{FF2B5EF4-FFF2-40B4-BE49-F238E27FC236}">
                <a16:creationId xmlns:a16="http://schemas.microsoft.com/office/drawing/2014/main" id="{59BF1660-54F9-499A-ABD8-9BC1932EBBDB}"/>
              </a:ext>
            </a:extLst>
          </p:cNvPr>
          <p:cNvSpPr>
            <a:spLocks noGrp="1"/>
          </p:cNvSpPr>
          <p:nvPr>
            <p:ph idx="1"/>
          </p:nvPr>
        </p:nvSpPr>
        <p:spPr>
          <a:xfrm>
            <a:off x="1045028" y="3017522"/>
            <a:ext cx="9941319" cy="3124658"/>
          </a:xfrm>
        </p:spPr>
        <p:txBody>
          <a:bodyPr anchor="ctr">
            <a:normAutofit/>
          </a:bodyPr>
          <a:lstStyle/>
          <a:p>
            <a:pPr marL="0" indent="0">
              <a:buNone/>
            </a:pPr>
            <a:r>
              <a:rPr lang="en-CA" sz="1700"/>
              <a:t>To determine the most valuable defensive line position, the following metrics were developed to measure the impact of each defensive alignment through key gameplay events:</a:t>
            </a:r>
          </a:p>
          <a:p>
            <a:endParaRPr lang="en-CA" sz="1700"/>
          </a:p>
          <a:p>
            <a:pPr lvl="1"/>
            <a:r>
              <a:rPr lang="en-CA" sz="1700"/>
              <a:t>DIA – Defensive Impact Average</a:t>
            </a:r>
          </a:p>
          <a:p>
            <a:pPr lvl="1"/>
            <a:r>
              <a:rPr lang="en-CA" sz="1700"/>
              <a:t>DIRWA – Defensive Impact Rush Weighted Average</a:t>
            </a:r>
          </a:p>
          <a:p>
            <a:pPr lvl="1"/>
            <a:r>
              <a:rPr lang="en-CA" sz="1700"/>
              <a:t>DIPWA – Defensive Impact Pass Weighted Average</a:t>
            </a:r>
          </a:p>
          <a:p>
            <a:pPr lvl="1"/>
            <a:r>
              <a:rPr lang="en-CA" sz="1700"/>
              <a:t>PDIWA – Positional Defensive Impact Weighted Average</a:t>
            </a:r>
          </a:p>
          <a:p>
            <a:pPr lvl="1"/>
            <a:r>
              <a:rPr lang="en-CA" sz="1700"/>
              <a:t>PDIRA – Positional Defensive Impact Rush Average</a:t>
            </a:r>
          </a:p>
          <a:p>
            <a:pPr lvl="1"/>
            <a:r>
              <a:rPr lang="en-CA" sz="1700"/>
              <a:t>PDIPA – Positional Defensive Impact Pass Average</a:t>
            </a:r>
          </a:p>
          <a:p>
            <a:pPr lvl="1"/>
            <a:r>
              <a:rPr lang="en-CA" sz="1700"/>
              <a:t>PDIAD – Positional Defensive Impact Average Differential</a:t>
            </a:r>
          </a:p>
          <a:p>
            <a:pPr lvl="1"/>
            <a:endParaRPr lang="en-CA"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02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p:txBody>
          <a:bodyPr/>
          <a:lstStyle/>
          <a:p>
            <a:r>
              <a:rPr lang="en-CA" dirty="0"/>
              <a:t>Conclusion</a:t>
            </a:r>
          </a:p>
        </p:txBody>
      </p:sp>
      <p:pic>
        <p:nvPicPr>
          <p:cNvPr id="5" name="Content Placeholder 4" descr="A screenshot of a cell phone&#10;&#10;Description automatically generated">
            <a:extLst>
              <a:ext uri="{FF2B5EF4-FFF2-40B4-BE49-F238E27FC236}">
                <a16:creationId xmlns:a16="http://schemas.microsoft.com/office/drawing/2014/main" id="{8279590E-ACC8-4F18-9E4C-C404259D9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323823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0C0-997F-490E-B2DB-7CA80E832259}"/>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E3C821DC-8466-45BF-9652-4B2921121D09}"/>
              </a:ext>
            </a:extLst>
          </p:cNvPr>
          <p:cNvSpPr>
            <a:spLocks noGrp="1"/>
          </p:cNvSpPr>
          <p:nvPr>
            <p:ph idx="1"/>
          </p:nvPr>
        </p:nvSpPr>
        <p:spPr/>
        <p:txBody>
          <a:bodyPr/>
          <a:lstStyle/>
          <a:p>
            <a:r>
              <a:rPr lang="en-CA" dirty="0"/>
              <a:t>When compared against the PDIAD of all the other possible defensive alignments, players in 9 Tech on the right side of the field had the greatest overall impact.</a:t>
            </a:r>
          </a:p>
          <a:p>
            <a:pPr marL="457200" lvl="1" indent="0">
              <a:buNone/>
            </a:pPr>
            <a:endParaRPr lang="en-CA" dirty="0"/>
          </a:p>
        </p:txBody>
      </p:sp>
      <p:pic>
        <p:nvPicPr>
          <p:cNvPr id="4" name="Content Placeholder 4" descr="A screenshot of a cell phone&#10;&#10;Description automatically generated">
            <a:extLst>
              <a:ext uri="{FF2B5EF4-FFF2-40B4-BE49-F238E27FC236}">
                <a16:creationId xmlns:a16="http://schemas.microsoft.com/office/drawing/2014/main" id="{59A41970-7219-4950-99F9-34D5CF4C2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86" y="3027284"/>
            <a:ext cx="6374908" cy="3187455"/>
          </a:xfrm>
          <a:prstGeom prst="rect">
            <a:avLst/>
          </a:prstGeom>
        </p:spPr>
      </p:pic>
      <p:pic>
        <p:nvPicPr>
          <p:cNvPr id="5" name="Content Placeholder 4">
            <a:extLst>
              <a:ext uri="{FF2B5EF4-FFF2-40B4-BE49-F238E27FC236}">
                <a16:creationId xmlns:a16="http://schemas.microsoft.com/office/drawing/2014/main" id="{55F77E77-763C-4532-93AF-D5700702F8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1257" y="3231474"/>
            <a:ext cx="5805997" cy="2902999"/>
          </a:xfrm>
          <a:prstGeom prst="rect">
            <a:avLst/>
          </a:prstGeom>
        </p:spPr>
      </p:pic>
      <p:sp>
        <p:nvSpPr>
          <p:cNvPr id="6" name="TextBox 5">
            <a:extLst>
              <a:ext uri="{FF2B5EF4-FFF2-40B4-BE49-F238E27FC236}">
                <a16:creationId xmlns:a16="http://schemas.microsoft.com/office/drawing/2014/main" id="{E051FB58-A979-4A41-84EB-B68DBF443A5E}"/>
              </a:ext>
            </a:extLst>
          </p:cNvPr>
          <p:cNvSpPr txBox="1"/>
          <p:nvPr/>
        </p:nvSpPr>
        <p:spPr>
          <a:xfrm>
            <a:off x="701336" y="6214739"/>
            <a:ext cx="1804340" cy="276999"/>
          </a:xfrm>
          <a:prstGeom prst="rect">
            <a:avLst/>
          </a:prstGeom>
          <a:noFill/>
        </p:spPr>
        <p:txBody>
          <a:bodyPr wrap="none" rtlCol="0">
            <a:spAutoFit/>
          </a:bodyPr>
          <a:lstStyle/>
          <a:p>
            <a:r>
              <a:rPr lang="en-CA" sz="1200" i="1" dirty="0"/>
              <a:t>Left: PDIWA, Right: PDIAD</a:t>
            </a:r>
          </a:p>
        </p:txBody>
      </p:sp>
    </p:spTree>
    <p:extLst>
      <p:ext uri="{BB962C8B-B14F-4D97-AF65-F5344CB8AC3E}">
        <p14:creationId xmlns:p14="http://schemas.microsoft.com/office/powerpoint/2010/main" val="41921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a:xfrm>
            <a:off x="1043631" y="809898"/>
            <a:ext cx="9942716" cy="1554480"/>
          </a:xfrm>
        </p:spPr>
        <p:txBody>
          <a:bodyPr anchor="ctr">
            <a:normAutofit/>
          </a:bodyPr>
          <a:lstStyle/>
          <a:p>
            <a:r>
              <a:rPr lang="en-CA" sz="480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a:xfrm>
            <a:off x="1045028" y="3017522"/>
            <a:ext cx="9941319" cy="3124658"/>
          </a:xfrm>
        </p:spPr>
        <p:txBody>
          <a:bodyPr anchor="ctr">
            <a:normAutofit/>
          </a:bodyPr>
          <a:lstStyle/>
          <a:p>
            <a:r>
              <a:rPr lang="en-CA" sz="2400"/>
              <a:t>While PDIAD gives us the overall most impactful defensive alignment, it does not consider rush vs pass plays. </a:t>
            </a:r>
          </a:p>
          <a:p>
            <a:endParaRPr lang="en-CA" sz="2400" dirty="0"/>
          </a:p>
          <a:p>
            <a:r>
              <a:rPr lang="en-CA" sz="2400" dirty="0"/>
              <a:t>We find that the most valuable defensive position changes when isolating only rushing plays or only passing plays.</a:t>
            </a:r>
            <a:endParaRPr lang="en-CA"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1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p:txBody>
          <a:bodyPr/>
          <a:lstStyle/>
          <a:p>
            <a:r>
              <a:rPr lang="en-CA" dirty="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p:txBody>
          <a:bodyPr/>
          <a:lstStyle/>
          <a:p>
            <a:r>
              <a:rPr lang="en-CA" sz="2400" dirty="0"/>
              <a:t>If we consider only PDIRA (Positional Defensive Impact Rush Average) the most valuable position becomes 7 Tech, left side.</a:t>
            </a:r>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3DBE949F-DAA3-48D1-A58F-6FA7F7BA8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3116277"/>
            <a:ext cx="6095999" cy="3048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BBF1920-9DC8-46E0-A5B3-7233866E6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407" y="3041665"/>
            <a:ext cx="6270594" cy="3135298"/>
          </a:xfrm>
          <a:prstGeom prst="rect">
            <a:avLst/>
          </a:prstGeom>
        </p:spPr>
      </p:pic>
      <p:sp>
        <p:nvSpPr>
          <p:cNvPr id="9" name="TextBox 8">
            <a:extLst>
              <a:ext uri="{FF2B5EF4-FFF2-40B4-BE49-F238E27FC236}">
                <a16:creationId xmlns:a16="http://schemas.microsoft.com/office/drawing/2014/main" id="{CDC83E05-7B9B-4C22-84C8-E5499F1CBAEB}"/>
              </a:ext>
            </a:extLst>
          </p:cNvPr>
          <p:cNvSpPr txBox="1"/>
          <p:nvPr/>
        </p:nvSpPr>
        <p:spPr>
          <a:xfrm>
            <a:off x="701336" y="6525458"/>
            <a:ext cx="1841723" cy="276999"/>
          </a:xfrm>
          <a:prstGeom prst="rect">
            <a:avLst/>
          </a:prstGeom>
          <a:noFill/>
        </p:spPr>
        <p:txBody>
          <a:bodyPr wrap="none" rtlCol="0">
            <a:spAutoFit/>
          </a:bodyPr>
          <a:lstStyle/>
          <a:p>
            <a:r>
              <a:rPr lang="en-CA" sz="1200" i="1" dirty="0"/>
              <a:t>Left: PDIRA, Right: PDIARD</a:t>
            </a:r>
          </a:p>
        </p:txBody>
      </p:sp>
    </p:spTree>
    <p:extLst>
      <p:ext uri="{BB962C8B-B14F-4D97-AF65-F5344CB8AC3E}">
        <p14:creationId xmlns:p14="http://schemas.microsoft.com/office/powerpoint/2010/main" val="262109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F4F1-5FC1-4341-9B02-66B0C632B710}"/>
              </a:ext>
            </a:extLst>
          </p:cNvPr>
          <p:cNvSpPr>
            <a:spLocks noGrp="1"/>
          </p:cNvSpPr>
          <p:nvPr>
            <p:ph type="title"/>
          </p:nvPr>
        </p:nvSpPr>
        <p:spPr/>
        <p:txBody>
          <a:bodyPr/>
          <a:lstStyle/>
          <a:p>
            <a:r>
              <a:rPr lang="en-CA" dirty="0"/>
              <a:t>Different Context – Pass vs Rush</a:t>
            </a:r>
          </a:p>
        </p:txBody>
      </p:sp>
      <p:sp>
        <p:nvSpPr>
          <p:cNvPr id="3" name="Content Placeholder 2">
            <a:extLst>
              <a:ext uri="{FF2B5EF4-FFF2-40B4-BE49-F238E27FC236}">
                <a16:creationId xmlns:a16="http://schemas.microsoft.com/office/drawing/2014/main" id="{680306AB-D352-4845-83AC-0231D0D4838F}"/>
              </a:ext>
            </a:extLst>
          </p:cNvPr>
          <p:cNvSpPr>
            <a:spLocks noGrp="1"/>
          </p:cNvSpPr>
          <p:nvPr>
            <p:ph idx="1"/>
          </p:nvPr>
        </p:nvSpPr>
        <p:spPr/>
        <p:txBody>
          <a:bodyPr/>
          <a:lstStyle/>
          <a:p>
            <a:r>
              <a:rPr lang="en-CA" sz="2400" dirty="0"/>
              <a:t>If we consider only PDIPA (Positional Defensive Impact Pass Average) the most valuable position is still the same, as well as the 2</a:t>
            </a:r>
            <a:r>
              <a:rPr lang="en-CA" sz="2400" baseline="30000" dirty="0"/>
              <a:t>nd</a:t>
            </a:r>
            <a:r>
              <a:rPr lang="en-CA" sz="2400" dirty="0"/>
              <a:t> most valuable position. However, the 3</a:t>
            </a:r>
            <a:r>
              <a:rPr lang="en-CA" sz="2400" baseline="30000" dirty="0"/>
              <a:t>rd</a:t>
            </a:r>
            <a:r>
              <a:rPr lang="en-CA" sz="2400" dirty="0"/>
              <a:t> most valuable position changes to 4 Tech, left side from 7 Tech, left side</a:t>
            </a:r>
          </a:p>
          <a:p>
            <a:endParaRPr lang="en-CA" dirty="0"/>
          </a:p>
        </p:txBody>
      </p:sp>
      <p:pic>
        <p:nvPicPr>
          <p:cNvPr id="5" name="Picture 4">
            <a:extLst>
              <a:ext uri="{FF2B5EF4-FFF2-40B4-BE49-F238E27FC236}">
                <a16:creationId xmlns:a16="http://schemas.microsoft.com/office/drawing/2014/main" id="{3DBE949F-DAA3-48D1-A58F-6FA7F7BA89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8625" y="3195638"/>
            <a:ext cx="6095999" cy="3047999"/>
          </a:xfrm>
          <a:prstGeom prst="rect">
            <a:avLst/>
          </a:prstGeom>
        </p:spPr>
      </p:pic>
      <p:pic>
        <p:nvPicPr>
          <p:cNvPr id="7" name="Picture 6">
            <a:extLst>
              <a:ext uri="{FF2B5EF4-FFF2-40B4-BE49-F238E27FC236}">
                <a16:creationId xmlns:a16="http://schemas.microsoft.com/office/drawing/2014/main" id="{1BBF1920-9DC8-46E0-A5B3-7233866E67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21407" y="3108340"/>
            <a:ext cx="6270594" cy="3135297"/>
          </a:xfrm>
          <a:prstGeom prst="rect">
            <a:avLst/>
          </a:prstGeom>
        </p:spPr>
      </p:pic>
      <p:sp>
        <p:nvSpPr>
          <p:cNvPr id="9" name="TextBox 8">
            <a:extLst>
              <a:ext uri="{FF2B5EF4-FFF2-40B4-BE49-F238E27FC236}">
                <a16:creationId xmlns:a16="http://schemas.microsoft.com/office/drawing/2014/main" id="{CDC83E05-7B9B-4C22-84C8-E5499F1CBAEB}"/>
              </a:ext>
            </a:extLst>
          </p:cNvPr>
          <p:cNvSpPr txBox="1"/>
          <p:nvPr/>
        </p:nvSpPr>
        <p:spPr>
          <a:xfrm>
            <a:off x="701336" y="6525458"/>
            <a:ext cx="1841723" cy="276999"/>
          </a:xfrm>
          <a:prstGeom prst="rect">
            <a:avLst/>
          </a:prstGeom>
          <a:noFill/>
        </p:spPr>
        <p:txBody>
          <a:bodyPr wrap="none" rtlCol="0">
            <a:spAutoFit/>
          </a:bodyPr>
          <a:lstStyle/>
          <a:p>
            <a:r>
              <a:rPr lang="en-CA" sz="1200" i="1" dirty="0"/>
              <a:t>Left: PDIRA, Right: PDIARD</a:t>
            </a:r>
          </a:p>
        </p:txBody>
      </p:sp>
    </p:spTree>
    <p:extLst>
      <p:ext uri="{BB962C8B-B14F-4D97-AF65-F5344CB8AC3E}">
        <p14:creationId xmlns:p14="http://schemas.microsoft.com/office/powerpoint/2010/main" val="3095157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A3DE6-BE0D-4835-8AFC-DE0DF02122C9}"/>
              </a:ext>
            </a:extLst>
          </p:cNvPr>
          <p:cNvSpPr>
            <a:spLocks noGrp="1"/>
          </p:cNvSpPr>
          <p:nvPr>
            <p:ph type="title"/>
          </p:nvPr>
        </p:nvSpPr>
        <p:spPr>
          <a:xfrm>
            <a:off x="1043631" y="809898"/>
            <a:ext cx="9942716" cy="1554480"/>
          </a:xfrm>
        </p:spPr>
        <p:txBody>
          <a:bodyPr anchor="ctr">
            <a:normAutofit/>
          </a:bodyPr>
          <a:lstStyle/>
          <a:p>
            <a:r>
              <a:rPr lang="en-CA" sz="4800"/>
              <a:t>Assumptions</a:t>
            </a:r>
          </a:p>
        </p:txBody>
      </p:sp>
      <p:sp>
        <p:nvSpPr>
          <p:cNvPr id="3" name="Content Placeholder 2">
            <a:extLst>
              <a:ext uri="{FF2B5EF4-FFF2-40B4-BE49-F238E27FC236}">
                <a16:creationId xmlns:a16="http://schemas.microsoft.com/office/drawing/2014/main" id="{BC5F59E5-8A54-4D6F-AAA8-7563C7133ECC}"/>
              </a:ext>
            </a:extLst>
          </p:cNvPr>
          <p:cNvSpPr>
            <a:spLocks noGrp="1"/>
          </p:cNvSpPr>
          <p:nvPr>
            <p:ph idx="1"/>
          </p:nvPr>
        </p:nvSpPr>
        <p:spPr>
          <a:xfrm>
            <a:off x="1045028" y="3017522"/>
            <a:ext cx="9941319" cy="3124658"/>
          </a:xfrm>
        </p:spPr>
        <p:txBody>
          <a:bodyPr anchor="ctr">
            <a:normAutofit/>
          </a:bodyPr>
          <a:lstStyle/>
          <a:p>
            <a:r>
              <a:rPr lang="en-CA" sz="2200"/>
              <a:t>In performing the scoring calculations, some assumptions were made.</a:t>
            </a:r>
          </a:p>
          <a:p>
            <a:pPr lvl="1"/>
            <a:r>
              <a:rPr lang="en-CA" sz="2200"/>
              <a:t>For proximity to play, there is no definitive way to determine from the data provided whether a specific position was actually involved in the play, or close enough to the play to be considered involved. As such, points could be awarded or not awarded on plays where this assumption was made incorrectly.</a:t>
            </a:r>
          </a:p>
          <a:p>
            <a:pPr lvl="1"/>
            <a:r>
              <a:rPr lang="en-CA" sz="2200"/>
              <a:t>This analysis does not consider game score, time remaining, or progress into the NFL season. This is specifically an isolated look at the overall impact per defensive position on an average play. However there is the possibility that there are elements that contribute to better or worse performance. </a:t>
            </a:r>
          </a:p>
          <a:p>
            <a:pPr marL="457200" lvl="1" indent="0">
              <a:buNone/>
            </a:pPr>
            <a:endParaRPr lang="en-CA"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054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A3DE6-BE0D-4835-8AFC-DE0DF02122C9}"/>
              </a:ext>
            </a:extLst>
          </p:cNvPr>
          <p:cNvSpPr>
            <a:spLocks noGrp="1"/>
          </p:cNvSpPr>
          <p:nvPr>
            <p:ph type="title"/>
          </p:nvPr>
        </p:nvSpPr>
        <p:spPr>
          <a:xfrm>
            <a:off x="1043631" y="809898"/>
            <a:ext cx="9942716" cy="1554480"/>
          </a:xfrm>
        </p:spPr>
        <p:txBody>
          <a:bodyPr anchor="ctr">
            <a:normAutofit/>
          </a:bodyPr>
          <a:lstStyle/>
          <a:p>
            <a:r>
              <a:rPr lang="en-CA" sz="4800"/>
              <a:t>Assumptions</a:t>
            </a:r>
          </a:p>
        </p:txBody>
      </p:sp>
      <p:sp>
        <p:nvSpPr>
          <p:cNvPr id="3" name="Content Placeholder 2">
            <a:extLst>
              <a:ext uri="{FF2B5EF4-FFF2-40B4-BE49-F238E27FC236}">
                <a16:creationId xmlns:a16="http://schemas.microsoft.com/office/drawing/2014/main" id="{BC5F59E5-8A54-4D6F-AAA8-7563C7133ECC}"/>
              </a:ext>
            </a:extLst>
          </p:cNvPr>
          <p:cNvSpPr>
            <a:spLocks noGrp="1"/>
          </p:cNvSpPr>
          <p:nvPr>
            <p:ph idx="1"/>
          </p:nvPr>
        </p:nvSpPr>
        <p:spPr>
          <a:xfrm>
            <a:off x="1045028" y="3017522"/>
            <a:ext cx="9941319" cy="3124658"/>
          </a:xfrm>
        </p:spPr>
        <p:txBody>
          <a:bodyPr anchor="ctr">
            <a:normAutofit/>
          </a:bodyPr>
          <a:lstStyle/>
          <a:p>
            <a:pPr lvl="1"/>
            <a:r>
              <a:rPr lang="en-CA" dirty="0"/>
              <a:t>Defensive positions were set as their Tech positions for the plays. This does mean that the same player can, and likely will, have multiple defensive positions. However this analysis is not of individual players, but the average impact of each alignment across all plays recorded in that alignment. There is possibility that specific players could have an affect on the overall impact of a defensive alignment. </a:t>
            </a:r>
          </a:p>
          <a:p>
            <a:pPr marL="457200" lvl="1" indent="0">
              <a:buNone/>
            </a:pPr>
            <a:endParaRPr lang="en-CA"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8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F8B77-AD97-4DEC-9235-B8583BA601D1}"/>
              </a:ext>
            </a:extLst>
          </p:cNvPr>
          <p:cNvSpPr>
            <a:spLocks noGrp="1"/>
          </p:cNvSpPr>
          <p:nvPr>
            <p:ph type="title"/>
          </p:nvPr>
        </p:nvSpPr>
        <p:spPr>
          <a:xfrm>
            <a:off x="1282963" y="1238080"/>
            <a:ext cx="9849751" cy="1349671"/>
          </a:xfrm>
        </p:spPr>
        <p:txBody>
          <a:bodyPr anchor="b">
            <a:normAutofit/>
          </a:bodyPr>
          <a:lstStyle/>
          <a:p>
            <a:r>
              <a:rPr lang="en-CA" sz="5400"/>
              <a:t>Limitations &amp; Future Analysis</a:t>
            </a:r>
          </a:p>
        </p:txBody>
      </p:sp>
      <p:sp>
        <p:nvSpPr>
          <p:cNvPr id="3" name="Content Placeholder 2">
            <a:extLst>
              <a:ext uri="{FF2B5EF4-FFF2-40B4-BE49-F238E27FC236}">
                <a16:creationId xmlns:a16="http://schemas.microsoft.com/office/drawing/2014/main" id="{4979638E-9AD3-464E-BA7D-64A2C2E58AA8}"/>
              </a:ext>
            </a:extLst>
          </p:cNvPr>
          <p:cNvSpPr>
            <a:spLocks noGrp="1"/>
          </p:cNvSpPr>
          <p:nvPr>
            <p:ph idx="1"/>
          </p:nvPr>
        </p:nvSpPr>
        <p:spPr>
          <a:xfrm>
            <a:off x="1289304" y="2902913"/>
            <a:ext cx="9849751" cy="3032168"/>
          </a:xfrm>
        </p:spPr>
        <p:txBody>
          <a:bodyPr anchor="ctr">
            <a:normAutofit/>
          </a:bodyPr>
          <a:lstStyle/>
          <a:p>
            <a:r>
              <a:rPr lang="en-CA" sz="1900"/>
              <a:t>In regards to the PDIAD metrics used in this analysis, the following additional data would supplement the scoring process:</a:t>
            </a:r>
          </a:p>
          <a:p>
            <a:r>
              <a:rPr lang="en-CA" sz="1900"/>
              <a:t>Rushing:</a:t>
            </a:r>
          </a:p>
          <a:p>
            <a:pPr lvl="1"/>
            <a:r>
              <a:rPr lang="en-CA" sz="1900"/>
              <a:t>If designed gap was not used, what would it have been?</a:t>
            </a:r>
          </a:p>
          <a:p>
            <a:pPr lvl="1"/>
            <a:r>
              <a:rPr lang="en-CA" sz="1900"/>
              <a:t>X,Y Coordinates of each player</a:t>
            </a:r>
          </a:p>
          <a:p>
            <a:r>
              <a:rPr lang="en-CA" sz="1900"/>
              <a:t>Passing:</a:t>
            </a:r>
          </a:p>
          <a:p>
            <a:pPr lvl="1"/>
            <a:r>
              <a:rPr lang="en-CA" sz="1900"/>
              <a:t>Time to throw</a:t>
            </a:r>
          </a:p>
          <a:p>
            <a:pPr lvl="1"/>
            <a:r>
              <a:rPr lang="en-CA" sz="1900"/>
              <a:t>Angle of pass release to determine which defensive positions are nearby</a:t>
            </a:r>
          </a:p>
          <a:p>
            <a:pPr lvl="1"/>
            <a:r>
              <a:rPr lang="en-CA" sz="1900"/>
              <a:t>Did the QB leave the pocket? Was it schematic?</a:t>
            </a:r>
          </a:p>
        </p:txBody>
      </p:sp>
    </p:spTree>
    <p:extLst>
      <p:ext uri="{BB962C8B-B14F-4D97-AF65-F5344CB8AC3E}">
        <p14:creationId xmlns:p14="http://schemas.microsoft.com/office/powerpoint/2010/main" val="309662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B21B5-8F6E-4340-B945-BC789D4E751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dirty="0"/>
              <a:t>Evaluation Metrics</a:t>
            </a:r>
          </a:p>
        </p:txBody>
      </p:sp>
      <p:sp>
        <p:nvSpPr>
          <p:cNvPr id="29"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BF1660-54F9-499A-ABD8-9BC1932EBBDB}"/>
              </a:ext>
            </a:extLst>
          </p:cNvPr>
          <p:cNvSpPr>
            <a:spLocks noGrp="1"/>
          </p:cNvSpPr>
          <p:nvPr>
            <p:ph type="body" sz="half" idx="2"/>
          </p:nvPr>
        </p:nvSpPr>
        <p:spPr>
          <a:xfrm>
            <a:off x="793661" y="2252144"/>
            <a:ext cx="4530898" cy="3986815"/>
          </a:xfrm>
        </p:spPr>
        <p:txBody>
          <a:bodyPr vert="horz" lIns="91440" tIns="45720" rIns="91440" bIns="45720" rtlCol="0" anchor="ctr">
            <a:normAutofit/>
          </a:bodyPr>
          <a:lstStyle/>
          <a:p>
            <a:pPr indent="-228600">
              <a:buFont typeface="Arial" panose="020B0604020202020204" pitchFamily="34" charset="0"/>
              <a:buChar char="•"/>
            </a:pPr>
            <a:r>
              <a:rPr lang="en-US" sz="1000" dirty="0"/>
              <a:t>Metric Breakdown:</a:t>
            </a:r>
          </a:p>
          <a:p>
            <a:pPr marL="742950" lvl="1" indent="-228600">
              <a:buFont typeface="Arial" panose="020B0604020202020204" pitchFamily="34" charset="0"/>
              <a:buChar char="•"/>
            </a:pPr>
            <a:r>
              <a:rPr lang="en-US" sz="1000" dirty="0"/>
              <a:t>DIA – Defensive Impact Average</a:t>
            </a:r>
          </a:p>
          <a:p>
            <a:pPr marL="1085850" lvl="2" indent="-228600">
              <a:buFont typeface="Arial" panose="020B0604020202020204" pitchFamily="34" charset="0"/>
              <a:buChar char="•"/>
            </a:pPr>
            <a:r>
              <a:rPr lang="en-US" sz="1000" dirty="0"/>
              <a:t>Average of DIRA &amp; DIPA</a:t>
            </a:r>
            <a:br>
              <a:rPr lang="en-US" sz="1000" dirty="0"/>
            </a:br>
            <a:endParaRPr lang="en-US" sz="1000" dirty="0"/>
          </a:p>
          <a:p>
            <a:pPr marL="742950" lvl="1" indent="-228600">
              <a:buFont typeface="Arial" panose="020B0604020202020204" pitchFamily="34" charset="0"/>
              <a:buChar char="•"/>
            </a:pPr>
            <a:r>
              <a:rPr lang="en-US" sz="1000" dirty="0"/>
              <a:t>DIRWA – Defensive Impact Rush Weighted Average</a:t>
            </a:r>
          </a:p>
          <a:p>
            <a:pPr marL="1085850" lvl="2" indent="-228600">
              <a:buFont typeface="Arial" panose="020B0604020202020204" pitchFamily="34" charset="0"/>
              <a:buChar char="•"/>
            </a:pPr>
            <a:r>
              <a:rPr lang="en-US" sz="1000" dirty="0"/>
              <a:t>Weighted Average of PDIRA</a:t>
            </a:r>
            <a:br>
              <a:rPr lang="en-US" sz="1000" dirty="0"/>
            </a:br>
            <a:endParaRPr lang="en-US" sz="1000" dirty="0"/>
          </a:p>
          <a:p>
            <a:pPr marL="742950" lvl="1" indent="-228600">
              <a:buFont typeface="Arial" panose="020B0604020202020204" pitchFamily="34" charset="0"/>
              <a:buChar char="•"/>
            </a:pPr>
            <a:r>
              <a:rPr lang="en-US" sz="1000" dirty="0"/>
              <a:t>DIPWA – Defensive Impact Pass Weighted Average</a:t>
            </a:r>
          </a:p>
          <a:p>
            <a:pPr marL="1085850" lvl="2" indent="-228600">
              <a:buFont typeface="Arial" panose="020B0604020202020204" pitchFamily="34" charset="0"/>
              <a:buChar char="•"/>
            </a:pPr>
            <a:r>
              <a:rPr lang="en-US" sz="1000" dirty="0"/>
              <a:t>Weighted Average of PDIPA</a:t>
            </a:r>
            <a:br>
              <a:rPr lang="en-US" sz="1000" dirty="0"/>
            </a:br>
            <a:endParaRPr lang="en-US" sz="1000" dirty="0"/>
          </a:p>
          <a:p>
            <a:pPr marL="742950" lvl="1" indent="-228600">
              <a:buFont typeface="Arial" panose="020B0604020202020204" pitchFamily="34" charset="0"/>
              <a:buChar char="•"/>
            </a:pPr>
            <a:r>
              <a:rPr lang="en-US" sz="1000" dirty="0"/>
              <a:t>PDIWA – Positional Defensive Impact Weighted Average</a:t>
            </a:r>
          </a:p>
          <a:p>
            <a:pPr marL="1085850" lvl="2" indent="-228600">
              <a:buFont typeface="Arial" panose="020B0604020202020204" pitchFamily="34" charset="0"/>
              <a:buChar char="•"/>
            </a:pPr>
            <a:r>
              <a:rPr lang="en-US" sz="1000" dirty="0"/>
              <a:t>Average of PDIRA &amp; PDIPA</a:t>
            </a:r>
            <a:br>
              <a:rPr lang="en-US" sz="1000" dirty="0"/>
            </a:br>
            <a:endParaRPr lang="en-US" sz="1000" dirty="0"/>
          </a:p>
          <a:p>
            <a:pPr marL="742950" lvl="1" indent="-228600">
              <a:buFont typeface="Arial" panose="020B0604020202020204" pitchFamily="34" charset="0"/>
              <a:buChar char="•"/>
            </a:pPr>
            <a:r>
              <a:rPr lang="en-US" sz="1000" dirty="0"/>
              <a:t>PDIRA – Positional Defensive Impact Rush Average</a:t>
            </a:r>
          </a:p>
          <a:p>
            <a:pPr marL="1085850" lvl="2" indent="-228600">
              <a:buFont typeface="Arial" panose="020B0604020202020204" pitchFamily="34" charset="0"/>
              <a:buChar char="•"/>
            </a:pPr>
            <a:r>
              <a:rPr lang="en-US" sz="1000" dirty="0"/>
              <a:t>Average score of impact on rushing plays </a:t>
            </a:r>
            <a:br>
              <a:rPr lang="en-US" sz="1000" dirty="0"/>
            </a:br>
            <a:endParaRPr lang="en-US" sz="1000" dirty="0"/>
          </a:p>
          <a:p>
            <a:pPr marL="742950" lvl="1" indent="-228600">
              <a:buFont typeface="Arial" panose="020B0604020202020204" pitchFamily="34" charset="0"/>
              <a:buChar char="•"/>
            </a:pPr>
            <a:r>
              <a:rPr lang="en-US" sz="1000" dirty="0"/>
              <a:t>PDIPA – Positional Defensive Impact Pass Average</a:t>
            </a:r>
          </a:p>
          <a:p>
            <a:pPr marL="1085850" lvl="2" indent="-228600">
              <a:buFont typeface="Arial" panose="020B0604020202020204" pitchFamily="34" charset="0"/>
              <a:buChar char="•"/>
            </a:pPr>
            <a:r>
              <a:rPr lang="en-US" sz="1000" dirty="0"/>
              <a:t>Average score of impact on passing plays</a:t>
            </a:r>
            <a:br>
              <a:rPr lang="en-US" sz="1000" dirty="0"/>
            </a:br>
            <a:r>
              <a:rPr lang="en-US" sz="1000" dirty="0"/>
              <a:t>		</a:t>
            </a:r>
          </a:p>
          <a:p>
            <a:pPr marL="742950" lvl="1" indent="-228600">
              <a:buFont typeface="Arial" panose="020B0604020202020204" pitchFamily="34" charset="0"/>
              <a:buChar char="•"/>
            </a:pPr>
            <a:r>
              <a:rPr lang="en-US" sz="1000" dirty="0"/>
              <a:t>PDIAD – Positional Defensive Impact Average Differential</a:t>
            </a:r>
          </a:p>
          <a:p>
            <a:pPr marL="1085850" lvl="2" indent="-228600">
              <a:buFont typeface="Arial" panose="020B0604020202020204" pitchFamily="34" charset="0"/>
              <a:buChar char="•"/>
            </a:pPr>
            <a:r>
              <a:rPr lang="en-US" sz="1000" dirty="0"/>
              <a:t>Difference between PDIWA &amp; DIA</a:t>
            </a:r>
          </a:p>
        </p:txBody>
      </p:sp>
      <p:pic>
        <p:nvPicPr>
          <p:cNvPr id="11" name="Picture Placeholder 10" descr="A screenshot of a cell phone&#10;&#10;Description automatically generated">
            <a:extLst>
              <a:ext uri="{FF2B5EF4-FFF2-40B4-BE49-F238E27FC236}">
                <a16:creationId xmlns:a16="http://schemas.microsoft.com/office/drawing/2014/main" id="{70DFCFD6-F2DB-4E12-A9EF-1013409847F1}"/>
              </a:ext>
            </a:extLst>
          </p:cNvPr>
          <p:cNvPicPr preferRelativeResize="0">
            <a:picLocks noGrp="1" noChangeAspect="1"/>
          </p:cNvPicPr>
          <p:nvPr>
            <p:ph type="pic" idx="1"/>
          </p:nvPr>
        </p:nvPicPr>
        <p:blipFill rotWithShape="1">
          <a:blip r:embed="rId2">
            <a:extLst>
              <a:ext uri="{28A0092B-C50C-407E-A947-70E740481C1C}">
                <a14:useLocalDpi xmlns:a14="http://schemas.microsoft.com/office/drawing/2010/main" val="0"/>
              </a:ext>
            </a:extLst>
          </a:blip>
          <a:srcRect t="-1756" r="2" b="-6847"/>
          <a:stretch/>
        </p:blipFill>
        <p:spPr>
          <a:xfrm>
            <a:off x="5778470" y="2381250"/>
            <a:ext cx="5283340" cy="4089819"/>
          </a:xfrm>
          <a:prstGeom prst="rect">
            <a:avLst/>
          </a:prstGeom>
        </p:spPr>
      </p:pic>
      <p:sp>
        <p:nvSpPr>
          <p:cNvPr id="31"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766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A screenshot of a cell phone&#10;&#10;Description automatically generated">
            <a:extLst>
              <a:ext uri="{FF2B5EF4-FFF2-40B4-BE49-F238E27FC236}">
                <a16:creationId xmlns:a16="http://schemas.microsoft.com/office/drawing/2014/main" id="{796FE9FC-625E-4BEA-B05D-52E27D69BEA3}"/>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PDIRA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PDIRA (</a:t>
            </a:r>
            <a:r>
              <a:rPr lang="en-CA" i="1" dirty="0"/>
              <a:t>Positional</a:t>
            </a:r>
            <a:r>
              <a:rPr lang="en-CA" dirty="0"/>
              <a:t> Defensive Impact Rush Average) is a measurement of the average impact of a specific position on the defensive line against rushing plays. </a:t>
            </a:r>
          </a:p>
          <a:p>
            <a:endParaRPr lang="en-CA" dirty="0"/>
          </a:p>
          <a:p>
            <a:r>
              <a:rPr lang="en-CA" dirty="0"/>
              <a:t>Calculated by:</a:t>
            </a:r>
          </a:p>
          <a:p>
            <a:pPr lvl="1">
              <a:buFont typeface="Courier New" panose="02070309020205020404" pitchFamily="49" charset="0"/>
              <a:buChar char="o"/>
            </a:pPr>
            <a:r>
              <a:rPr lang="en-CA" dirty="0"/>
              <a:t>Each rushing play is evaluated for key gameplay </a:t>
            </a:r>
            <a:br>
              <a:rPr lang="en-CA" dirty="0"/>
            </a:br>
            <a:r>
              <a:rPr lang="en-CA" dirty="0"/>
              <a:t>events. These events add or subtract points. </a:t>
            </a:r>
          </a:p>
          <a:p>
            <a:pPr lvl="1">
              <a:buFont typeface="Courier New" panose="02070309020205020404" pitchFamily="49" charset="0"/>
              <a:buChar char="o"/>
            </a:pPr>
            <a:r>
              <a:rPr lang="en-CA" dirty="0"/>
              <a:t>PDIRA is the average of this score for all </a:t>
            </a:r>
            <a:br>
              <a:rPr lang="en-CA" dirty="0"/>
            </a:br>
            <a:r>
              <a:rPr lang="en-CA" dirty="0"/>
              <a:t>rushing plays per position</a:t>
            </a:r>
          </a:p>
          <a:p>
            <a:pPr marL="457200" lvl="1" indent="0">
              <a:buNone/>
            </a:pPr>
            <a:endParaRPr lang="en-CA" dirty="0"/>
          </a:p>
          <a:p>
            <a:pPr marL="457200" lvl="1" indent="0">
              <a:buNone/>
            </a:pPr>
            <a:endParaRPr lang="en-CA" dirty="0"/>
          </a:p>
        </p:txBody>
      </p:sp>
    </p:spTree>
    <p:extLst>
      <p:ext uri="{BB962C8B-B14F-4D97-AF65-F5344CB8AC3E}">
        <p14:creationId xmlns:p14="http://schemas.microsoft.com/office/powerpoint/2010/main" val="263156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PDIPA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PDIPA (</a:t>
            </a:r>
            <a:r>
              <a:rPr lang="en-CA" i="1" dirty="0"/>
              <a:t>Positional</a:t>
            </a:r>
            <a:r>
              <a:rPr lang="en-CA" dirty="0"/>
              <a:t> Defensive Impact Pass Average) is a measurement of the average impact of a specific position on the defensive line against passing plays. </a:t>
            </a:r>
          </a:p>
          <a:p>
            <a:endParaRPr lang="en-CA" dirty="0"/>
          </a:p>
          <a:p>
            <a:r>
              <a:rPr lang="en-CA" dirty="0"/>
              <a:t>Calculated by:</a:t>
            </a:r>
          </a:p>
          <a:p>
            <a:pPr lvl="1">
              <a:buFont typeface="Courier New" panose="02070309020205020404" pitchFamily="49" charset="0"/>
              <a:buChar char="o"/>
            </a:pPr>
            <a:r>
              <a:rPr lang="en-CA" dirty="0"/>
              <a:t>Each passing play is evaluated for key gameplay</a:t>
            </a:r>
            <a:br>
              <a:rPr lang="en-CA" dirty="0"/>
            </a:br>
            <a:r>
              <a:rPr lang="en-CA" dirty="0"/>
              <a:t> events. These events add or subtract points. </a:t>
            </a:r>
          </a:p>
          <a:p>
            <a:pPr lvl="1">
              <a:buFont typeface="Courier New" panose="02070309020205020404" pitchFamily="49" charset="0"/>
              <a:buChar char="o"/>
            </a:pPr>
            <a:r>
              <a:rPr lang="en-CA" dirty="0"/>
              <a:t>PDIPA is the average of this score for all passing</a:t>
            </a:r>
            <a:br>
              <a:rPr lang="en-CA" dirty="0"/>
            </a:br>
            <a:r>
              <a:rPr lang="en-CA" dirty="0"/>
              <a:t> plays per position</a:t>
            </a:r>
          </a:p>
          <a:p>
            <a:pPr marL="457200" lvl="1" indent="0">
              <a:buNone/>
            </a:pPr>
            <a:endParaRPr lang="en-CA" dirty="0"/>
          </a:p>
          <a:p>
            <a:pPr marL="457200" lvl="1" indent="0">
              <a:buNone/>
            </a:pPr>
            <a:endParaRPr lang="en-CA" dirty="0"/>
          </a:p>
        </p:txBody>
      </p:sp>
      <p:pic>
        <p:nvPicPr>
          <p:cNvPr id="4" name="Picture Placeholder 10" descr="A screenshot of a cell phone&#10;&#10;Description automatically generated">
            <a:extLst>
              <a:ext uri="{FF2B5EF4-FFF2-40B4-BE49-F238E27FC236}">
                <a16:creationId xmlns:a16="http://schemas.microsoft.com/office/drawing/2014/main" id="{6E4241A2-ECA4-4FE9-B669-9A388CCCA569}"/>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68055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PDIWA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PDIWA (</a:t>
            </a:r>
            <a:r>
              <a:rPr lang="en-CA" i="1" dirty="0"/>
              <a:t>Positional</a:t>
            </a:r>
            <a:r>
              <a:rPr lang="en-CA" dirty="0"/>
              <a:t> Defensive Impact Weighted Average) is a measurement of the average impact of a specific position on the defensive line cumulative of rushing and passing plays.</a:t>
            </a:r>
          </a:p>
          <a:p>
            <a:endParaRPr lang="en-CA" dirty="0"/>
          </a:p>
          <a:p>
            <a:r>
              <a:rPr lang="en-CA" dirty="0"/>
              <a:t>Calculated by:</a:t>
            </a:r>
          </a:p>
          <a:p>
            <a:pPr lvl="1">
              <a:buFont typeface="Courier New" panose="02070309020205020404" pitchFamily="49" charset="0"/>
              <a:buChar char="o"/>
            </a:pPr>
            <a:r>
              <a:rPr lang="en-CA" dirty="0"/>
              <a:t>Weighted average of PDIRA &amp; PDIPA</a:t>
            </a:r>
          </a:p>
          <a:p>
            <a:pPr marL="457200" lvl="1" indent="0">
              <a:buNone/>
            </a:pPr>
            <a:endParaRPr lang="en-CA" dirty="0"/>
          </a:p>
          <a:p>
            <a:pPr marL="457200" lvl="1" indent="0">
              <a:buNone/>
            </a:pPr>
            <a:endParaRPr lang="en-CA" dirty="0"/>
          </a:p>
        </p:txBody>
      </p:sp>
      <p:sp>
        <p:nvSpPr>
          <p:cNvPr id="7" name="Rectangle 3">
            <a:extLst>
              <a:ext uri="{FF2B5EF4-FFF2-40B4-BE49-F238E27FC236}">
                <a16:creationId xmlns:a16="http://schemas.microsoft.com/office/drawing/2014/main" id="{DAB37BF6-7CA7-4DBC-8073-E04ACD429AFA}"/>
              </a:ext>
            </a:extLst>
          </p:cNvPr>
          <p:cNvSpPr>
            <a:spLocks noChangeArrowheads="1"/>
          </p:cNvSpPr>
          <p:nvPr/>
        </p:nvSpPr>
        <p:spPr bwMode="auto">
          <a:xfrm>
            <a:off x="1609725" y="4611639"/>
            <a:ext cx="5244421"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9B7C6"/>
                </a:solidFill>
                <a:effectLst/>
                <a:latin typeface="JetBrains Mono"/>
              </a:rPr>
              <a:t>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pdia_w_avg</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a:t>
            </a:r>
            <a:br>
              <a:rPr kumimoji="0" lang="en-US" altLang="en-US" b="0" i="0" u="none" strike="noStrike" cap="none" normalizeH="0" baseline="0" dirty="0">
                <a:ln>
                  <a:noFill/>
                </a:ln>
                <a:solidFill>
                  <a:srgbClr val="A9B7C6"/>
                </a:solidFill>
                <a:effectLst/>
                <a:latin typeface="JetBrains Mono"/>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Placeholder 10" descr="A screenshot of a cell phone&#10;&#10;Description automatically generated">
            <a:extLst>
              <a:ext uri="{FF2B5EF4-FFF2-40B4-BE49-F238E27FC236}">
                <a16:creationId xmlns:a16="http://schemas.microsoft.com/office/drawing/2014/main" id="{91D737BA-6D90-4212-A62C-EA798C7B304F}"/>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51289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DIRWA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DIRWA (Defensive Impact Rush Weighted Average) is the weighted average score for the entire defensive line against rushing plays.</a:t>
            </a:r>
          </a:p>
          <a:p>
            <a:pPr marL="0" indent="0">
              <a:buNone/>
            </a:pPr>
            <a:br>
              <a:rPr lang="en-CA" dirty="0"/>
            </a:br>
            <a:endParaRPr lang="en-CA" dirty="0"/>
          </a:p>
          <a:p>
            <a:r>
              <a:rPr lang="en-CA" dirty="0"/>
              <a:t>Calculated by:</a:t>
            </a:r>
          </a:p>
          <a:p>
            <a:pPr lvl="1">
              <a:buFont typeface="Courier New" panose="02070309020205020404" pitchFamily="49" charset="0"/>
              <a:buChar char="o"/>
            </a:pPr>
            <a:r>
              <a:rPr lang="en-CA" dirty="0"/>
              <a:t>Weighted average of PDIRA</a:t>
            </a:r>
          </a:p>
          <a:p>
            <a:pPr marL="457200" lvl="1" indent="0">
              <a:buNone/>
            </a:pPr>
            <a:endParaRPr lang="en-CA" dirty="0"/>
          </a:p>
          <a:p>
            <a:pPr marL="457200" lvl="1" indent="0">
              <a:buNone/>
            </a:pPr>
            <a:endParaRPr lang="en-CA" dirty="0"/>
          </a:p>
        </p:txBody>
      </p:sp>
      <p:sp>
        <p:nvSpPr>
          <p:cNvPr id="5" name="Rectangle 2">
            <a:extLst>
              <a:ext uri="{FF2B5EF4-FFF2-40B4-BE49-F238E27FC236}">
                <a16:creationId xmlns:a16="http://schemas.microsoft.com/office/drawing/2014/main" id="{3707FBB6-98B9-477F-840F-F427F5F0FAB7}"/>
              </a:ext>
            </a:extLst>
          </p:cNvPr>
          <p:cNvSpPr>
            <a:spLocks noChangeArrowheads="1"/>
          </p:cNvSpPr>
          <p:nvPr/>
        </p:nvSpPr>
        <p:spPr bwMode="auto">
          <a:xfrm>
            <a:off x="1589102" y="4491126"/>
            <a:ext cx="5265044"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JetBrains Mono"/>
              </a:rPr>
              <a:t>pdira_sum</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pdira_count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pdira_count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dira_w_avg</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pdira_sum</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pdira_count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Placeholder 10" descr="A screenshot of a cell phone&#10;&#10;Description automatically generated">
            <a:extLst>
              <a:ext uri="{FF2B5EF4-FFF2-40B4-BE49-F238E27FC236}">
                <a16:creationId xmlns:a16="http://schemas.microsoft.com/office/drawing/2014/main" id="{0B0F3736-058C-4B74-A79F-0655183FFC43}"/>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42854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DIPWA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DIPWA (Defensive Impact Pass Weighted Average) is the weighted average score for the entire defensive line against passing plays.</a:t>
            </a:r>
          </a:p>
          <a:p>
            <a:pPr marL="0" indent="0">
              <a:buNone/>
            </a:pPr>
            <a:br>
              <a:rPr lang="en-CA" dirty="0"/>
            </a:br>
            <a:endParaRPr lang="en-CA" dirty="0"/>
          </a:p>
          <a:p>
            <a:r>
              <a:rPr lang="en-CA" dirty="0"/>
              <a:t>Calculated by:</a:t>
            </a:r>
          </a:p>
          <a:p>
            <a:pPr lvl="1">
              <a:buFont typeface="Courier New" panose="02070309020205020404" pitchFamily="49" charset="0"/>
              <a:buChar char="o"/>
            </a:pPr>
            <a:r>
              <a:rPr lang="en-CA" dirty="0"/>
              <a:t>Weighted average of PDIPA</a:t>
            </a:r>
          </a:p>
          <a:p>
            <a:pPr marL="457200" lvl="1" indent="0">
              <a:buNone/>
            </a:pPr>
            <a:endParaRPr lang="en-CA" dirty="0"/>
          </a:p>
          <a:p>
            <a:pPr marL="457200" lvl="1" indent="0">
              <a:buNone/>
            </a:pPr>
            <a:endParaRPr lang="en-CA" dirty="0"/>
          </a:p>
        </p:txBody>
      </p:sp>
      <p:sp>
        <p:nvSpPr>
          <p:cNvPr id="5" name="Rectangle 2">
            <a:extLst>
              <a:ext uri="{FF2B5EF4-FFF2-40B4-BE49-F238E27FC236}">
                <a16:creationId xmlns:a16="http://schemas.microsoft.com/office/drawing/2014/main" id="{3707FBB6-98B9-477F-840F-F427F5F0FAB7}"/>
              </a:ext>
            </a:extLst>
          </p:cNvPr>
          <p:cNvSpPr>
            <a:spLocks noChangeArrowheads="1"/>
          </p:cNvSpPr>
          <p:nvPr/>
        </p:nvSpPr>
        <p:spPr bwMode="auto">
          <a:xfrm>
            <a:off x="1589102" y="4491126"/>
            <a:ext cx="5265044" cy="923330"/>
          </a:xfrm>
          <a:prstGeom prst="rect">
            <a:avLst/>
          </a:prstGeom>
          <a:solidFill>
            <a:schemeClr val="tx1">
              <a:lumMod val="75000"/>
              <a:lumOff val="2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JetBrains Mono"/>
              </a:rPr>
              <a:t>pdipa_sum</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pdipa_sum</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pdipa_count</a:t>
            </a:r>
            <a:r>
              <a:rPr kumimoji="0" lang="en-US" altLang="en-US" b="0" i="0" u="none" strike="noStrike" cap="none" normalizeH="0" baseline="0" dirty="0">
                <a:ln>
                  <a:noFill/>
                </a:ln>
                <a:solidFill>
                  <a:srgbClr val="A9B7C6"/>
                </a:solidFill>
                <a:effectLst/>
                <a:latin typeface="JetBrains Mono"/>
              </a:rPr>
              <a:t> = df[</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err="1">
                <a:ln>
                  <a:noFill/>
                </a:ln>
                <a:solidFill>
                  <a:srgbClr val="6A8759"/>
                </a:solidFill>
                <a:effectLst/>
                <a:latin typeface="JetBrains Mono"/>
              </a:rPr>
              <a:t>pdipa_count</a:t>
            </a:r>
            <a:r>
              <a:rPr kumimoji="0" lang="en-US" altLang="en-US" b="0" i="0" u="none" strike="noStrike" cap="none" normalizeH="0" baseline="0" dirty="0">
                <a:ln>
                  <a:noFill/>
                </a:ln>
                <a:solidFill>
                  <a:srgbClr val="6A8759"/>
                </a:solidFill>
                <a:effectLst/>
                <a:latin typeface="JetBrains Mono"/>
              </a:rPr>
              <a:t>'</a:t>
            </a:r>
            <a:r>
              <a:rPr kumimoji="0" lang="en-US" altLang="en-US" b="0" i="0" u="none" strike="noStrike" cap="none" normalizeH="0" baseline="0" dirty="0">
                <a:ln>
                  <a:noFill/>
                </a:ln>
                <a:solidFill>
                  <a:srgbClr val="A9B7C6"/>
                </a:solidFill>
                <a:effectLst/>
                <a:latin typeface="JetBrains Mono"/>
              </a:rPr>
              <a:t>].sum()</a:t>
            </a:r>
            <a:br>
              <a:rPr kumimoji="0" lang="en-US" altLang="en-US" b="0" i="0" u="none" strike="noStrike" cap="none" normalizeH="0" baseline="0" dirty="0">
                <a:ln>
                  <a:noFill/>
                </a:ln>
                <a:solidFill>
                  <a:srgbClr val="A9B7C6"/>
                </a:solidFill>
                <a:effectLst/>
                <a:latin typeface="JetBrains Mono"/>
              </a:rPr>
            </a:br>
            <a:r>
              <a:rPr kumimoji="0" lang="en-US" altLang="en-US" b="0" i="0" u="none" strike="noStrike" cap="none" normalizeH="0" baseline="0" dirty="0" err="1">
                <a:ln>
                  <a:noFill/>
                </a:ln>
                <a:solidFill>
                  <a:srgbClr val="A9B7C6"/>
                </a:solidFill>
                <a:effectLst/>
                <a:latin typeface="JetBrains Mono"/>
              </a:rPr>
              <a:t>dipa_w_avg</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pdipa_sum</a:t>
            </a:r>
            <a:r>
              <a:rPr kumimoji="0" lang="en-US" altLang="en-US" b="0" i="0" u="none" strike="noStrike" cap="none" normalizeH="0" baseline="0" dirty="0">
                <a:ln>
                  <a:noFill/>
                </a:ln>
                <a:solidFill>
                  <a:srgbClr val="A9B7C6"/>
                </a:solidFill>
                <a:effectLst/>
                <a:latin typeface="JetBrains Mono"/>
              </a:rPr>
              <a:t> / </a:t>
            </a:r>
            <a:r>
              <a:rPr kumimoji="0" lang="en-US" altLang="en-US" b="0" i="0" u="none" strike="noStrike" cap="none" normalizeH="0" baseline="0" dirty="0" err="1">
                <a:ln>
                  <a:noFill/>
                </a:ln>
                <a:solidFill>
                  <a:srgbClr val="A9B7C6"/>
                </a:solidFill>
                <a:effectLst/>
                <a:latin typeface="JetBrains Mono"/>
              </a:rPr>
              <a:t>pdipa_count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Placeholder 10" descr="A screenshot of a cell phone&#10;&#10;Description automatically generated">
            <a:extLst>
              <a:ext uri="{FF2B5EF4-FFF2-40B4-BE49-F238E27FC236}">
                <a16:creationId xmlns:a16="http://schemas.microsoft.com/office/drawing/2014/main" id="{EE5957B0-DF80-4E2C-BFDD-4ACA8130FAE5}"/>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290090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1A9E-2F61-440A-BA12-D84F3B033A08}"/>
              </a:ext>
            </a:extLst>
          </p:cNvPr>
          <p:cNvSpPr>
            <a:spLocks noGrp="1"/>
          </p:cNvSpPr>
          <p:nvPr>
            <p:ph type="title"/>
          </p:nvPr>
        </p:nvSpPr>
        <p:spPr/>
        <p:txBody>
          <a:bodyPr/>
          <a:lstStyle/>
          <a:p>
            <a:pPr algn="ctr"/>
            <a:r>
              <a:rPr lang="en-CA" dirty="0"/>
              <a:t>Evaluation Metrics - DIA</a:t>
            </a:r>
          </a:p>
        </p:txBody>
      </p:sp>
      <p:sp>
        <p:nvSpPr>
          <p:cNvPr id="3" name="Content Placeholder 2">
            <a:extLst>
              <a:ext uri="{FF2B5EF4-FFF2-40B4-BE49-F238E27FC236}">
                <a16:creationId xmlns:a16="http://schemas.microsoft.com/office/drawing/2014/main" id="{F0D8F883-E7BC-4992-B701-A68240144F5B}"/>
              </a:ext>
            </a:extLst>
          </p:cNvPr>
          <p:cNvSpPr>
            <a:spLocks noGrp="1"/>
          </p:cNvSpPr>
          <p:nvPr>
            <p:ph idx="1"/>
          </p:nvPr>
        </p:nvSpPr>
        <p:spPr/>
        <p:txBody>
          <a:bodyPr/>
          <a:lstStyle/>
          <a:p>
            <a:r>
              <a:rPr lang="en-CA" dirty="0"/>
              <a:t>DIA (Defensive Impact Average) is a measurement of the average impact of the entire defensive line. This metric is used as a baseline for which to compare against all the possible defensive line positions.</a:t>
            </a:r>
          </a:p>
          <a:p>
            <a:endParaRPr lang="en-CA" dirty="0"/>
          </a:p>
          <a:p>
            <a:r>
              <a:rPr lang="en-CA" dirty="0"/>
              <a:t>Calculated by:</a:t>
            </a:r>
          </a:p>
          <a:p>
            <a:pPr lvl="1">
              <a:buFont typeface="Courier New" panose="02070309020205020404" pitchFamily="49" charset="0"/>
              <a:buChar char="o"/>
            </a:pPr>
            <a:r>
              <a:rPr lang="en-CA" dirty="0"/>
              <a:t>Average of DIRWA &amp; DIPWA</a:t>
            </a:r>
          </a:p>
        </p:txBody>
      </p:sp>
      <p:pic>
        <p:nvPicPr>
          <p:cNvPr id="4" name="Picture Placeholder 10" descr="A screenshot of a cell phone&#10;&#10;Description automatically generated">
            <a:extLst>
              <a:ext uri="{FF2B5EF4-FFF2-40B4-BE49-F238E27FC236}">
                <a16:creationId xmlns:a16="http://schemas.microsoft.com/office/drawing/2014/main" id="{36DB725C-1F86-461D-AB7C-1E7F8E2F1576}"/>
              </a:ext>
            </a:extLst>
          </p:cNvPr>
          <p:cNvPicPr preferRelativeResize="0">
            <a:picLocks noChangeAspect="1"/>
          </p:cNvPicPr>
          <p:nvPr/>
        </p:nvPicPr>
        <p:blipFill rotWithShape="1">
          <a:blip r:embed="rId2">
            <a:extLst>
              <a:ext uri="{28A0092B-C50C-407E-A947-70E740481C1C}">
                <a14:useLocalDpi xmlns:a14="http://schemas.microsoft.com/office/drawing/2010/main" val="0"/>
              </a:ext>
            </a:extLst>
          </a:blip>
          <a:srcRect l="-131" r="-131"/>
          <a:stretch/>
        </p:blipFill>
        <p:spPr>
          <a:xfrm>
            <a:off x="7558912" y="3638550"/>
            <a:ext cx="3090122" cy="2439988"/>
          </a:xfrm>
          <a:prstGeom prst="rect">
            <a:avLst/>
          </a:prstGeom>
        </p:spPr>
      </p:pic>
    </p:spTree>
    <p:extLst>
      <p:ext uri="{BB962C8B-B14F-4D97-AF65-F5344CB8AC3E}">
        <p14:creationId xmlns:p14="http://schemas.microsoft.com/office/powerpoint/2010/main" val="81659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1618</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JetBrains Mono</vt:lpstr>
      <vt:lpstr>Office Theme</vt:lpstr>
      <vt:lpstr>SportsInfoSolutions Analytics Challenge 2020</vt:lpstr>
      <vt:lpstr>Evaluation Metrics</vt:lpstr>
      <vt:lpstr>Evaluation Metrics</vt:lpstr>
      <vt:lpstr>Evaluation Metrics - PDIRA</vt:lpstr>
      <vt:lpstr>Evaluation Metrics - PDIPA</vt:lpstr>
      <vt:lpstr>Evaluation Metrics - PDIWA</vt:lpstr>
      <vt:lpstr>Evaluation Metrics - DIRWA</vt:lpstr>
      <vt:lpstr>Evaluation Metrics - DIPWA</vt:lpstr>
      <vt:lpstr>Evaluation Metrics - DIA</vt:lpstr>
      <vt:lpstr>Evaluation Metrics - PDIAD</vt:lpstr>
      <vt:lpstr>Gameplay Events Breakdown</vt:lpstr>
      <vt:lpstr>Gameplay Events Breakdown - Rushing</vt:lpstr>
      <vt:lpstr>Gameplay Events Breakdown - Passing</vt:lpstr>
      <vt:lpstr>Gameplay Events Breakdown</vt:lpstr>
      <vt:lpstr>Gameplay Events Breakdown - Proximity</vt:lpstr>
      <vt:lpstr>Gameplay Events Breakdown - Proximity</vt:lpstr>
      <vt:lpstr>Gameplay Events Breakdown – Tackle for Loss</vt:lpstr>
      <vt:lpstr>Gameplay Events Breakdown – Redzone Contribution</vt:lpstr>
      <vt:lpstr>Conclusion</vt:lpstr>
      <vt:lpstr>Conclusion</vt:lpstr>
      <vt:lpstr>Conclusion</vt:lpstr>
      <vt:lpstr>Different Context – Pass vs Rush</vt:lpstr>
      <vt:lpstr>Different Context – Pass vs Rush</vt:lpstr>
      <vt:lpstr>Different Context – Pass vs Rush</vt:lpstr>
      <vt:lpstr>Assumptions</vt:lpstr>
      <vt:lpstr>Assumptions</vt:lpstr>
      <vt:lpstr>Limitations &amp; 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SportsInfoSolutions Analytics Challenge 2020</dc:title>
  <dc:creator>matt.karan93@gmail.com</dc:creator>
  <cp:lastModifiedBy>matt.karan93@gmail.com</cp:lastModifiedBy>
  <cp:revision>3</cp:revision>
  <dcterms:created xsi:type="dcterms:W3CDTF">2020-07-20T03:34:42Z</dcterms:created>
  <dcterms:modified xsi:type="dcterms:W3CDTF">2020-07-20T03:46:18Z</dcterms:modified>
</cp:coreProperties>
</file>