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9E7CF9D-7101-4BEA-94D9-759C4D41E868}">
  <a:tblStyle styleId="{29E7CF9D-7101-4BEA-94D9-759C4D41E8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c660f64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660f64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65f22220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65f22220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65f2222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65f2222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65f22220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65f22220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65f22220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65f22220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65f2222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65f2222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65f22220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65f22220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660f64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660f64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65f22220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5f22220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c660f64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660f64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65f2222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5f2222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c660f642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c660f642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c660f64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c660f64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c660f64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c660f64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c660f64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c660f64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c660f642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c660f642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65f2222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65f2222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65f22220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65f22220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65f22220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65f22220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65f22220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65f22220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c660f64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c660f64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65f2222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65f2222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c660f64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c660f64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65f22220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65f22220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65f22220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5f22220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5f2222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5f2222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65f222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5f222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65f22220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5f22220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65f2222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65f2222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65f2222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65f2222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7250"/>
            <a:ext cx="8520600" cy="116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Sports Info Solutions D-Line Analytics Challenge</a:t>
            </a:r>
            <a:r>
              <a:rPr lang="en" sz="4700"/>
              <a:t> </a:t>
            </a:r>
            <a:endParaRPr sz="4700"/>
          </a:p>
        </p:txBody>
      </p:sp>
      <p:sp>
        <p:nvSpPr>
          <p:cNvPr id="55" name="Google Shape;55;p13"/>
          <p:cNvSpPr txBox="1"/>
          <p:nvPr>
            <p:ph idx="1" type="subTitle"/>
          </p:nvPr>
        </p:nvSpPr>
        <p:spPr>
          <a:xfrm>
            <a:off x="265975" y="2342625"/>
            <a:ext cx="8520600" cy="18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By Emmett Kiernan</a:t>
            </a:r>
            <a:endParaRPr>
              <a:solidFill>
                <a:srgbClr val="FF0000"/>
              </a:solidFill>
            </a:endParaRPr>
          </a:p>
          <a:p>
            <a:pPr indent="0" lvl="0" marL="0" rtl="0" algn="ctr">
              <a:spcBef>
                <a:spcPts val="0"/>
              </a:spcBef>
              <a:spcAft>
                <a:spcPts val="0"/>
              </a:spcAft>
              <a:buNone/>
            </a:pPr>
            <a:r>
              <a:rPr lang="en" sz="2000">
                <a:solidFill>
                  <a:srgbClr val="FF0000"/>
                </a:solidFill>
              </a:rPr>
              <a:t>Northeastern University Economics M.S. Recent Graduate</a:t>
            </a:r>
            <a:endParaRPr sz="2000">
              <a:solidFill>
                <a:srgbClr val="FF0000"/>
              </a:solidFill>
            </a:endParaRPr>
          </a:p>
          <a:p>
            <a:pPr indent="0" lvl="0" marL="0" rtl="0" algn="ctr">
              <a:spcBef>
                <a:spcPts val="0"/>
              </a:spcBef>
              <a:spcAft>
                <a:spcPts val="0"/>
              </a:spcAft>
              <a:buNone/>
            </a:pPr>
            <a:r>
              <a:rPr lang="en" sz="2000">
                <a:solidFill>
                  <a:srgbClr val="FF0000"/>
                </a:solidFill>
              </a:rPr>
              <a:t>2019 Kaggle NFL Big Data Bowl 97th Percentile Finisher</a:t>
            </a:r>
            <a:endParaRPr sz="2000">
              <a:solidFill>
                <a:srgbClr val="FF0000"/>
              </a:solidFill>
            </a:endParaRPr>
          </a:p>
          <a:p>
            <a:pPr indent="0" lvl="0" marL="0" rtl="0" algn="ctr">
              <a:spcBef>
                <a:spcPts val="0"/>
              </a:spcBef>
              <a:spcAft>
                <a:spcPts val="0"/>
              </a:spcAft>
              <a:buNone/>
            </a:pPr>
            <a:r>
              <a:rPr lang="en" sz="2000">
                <a:solidFill>
                  <a:srgbClr val="FF0000"/>
                </a:solidFill>
              </a:rPr>
              <a:t>Former Subpar D-III Defensive Lineman</a:t>
            </a:r>
            <a:endParaRPr sz="2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Pass Rush Model: Top Performers</a:t>
            </a:r>
            <a:endParaRPr>
              <a:solidFill>
                <a:srgbClr val="000000"/>
              </a:solidFill>
            </a:endParaRPr>
          </a:p>
        </p:txBody>
      </p:sp>
      <p:graphicFrame>
        <p:nvGraphicFramePr>
          <p:cNvPr id="113" name="Google Shape;113;p22"/>
          <p:cNvGraphicFramePr/>
          <p:nvPr/>
        </p:nvGraphicFramePr>
        <p:xfrm>
          <a:off x="769575" y="1571900"/>
          <a:ext cx="3000000" cy="3000000"/>
        </p:xfrm>
        <a:graphic>
          <a:graphicData uri="http://schemas.openxmlformats.org/drawingml/2006/table">
            <a:tbl>
              <a:tblPr>
                <a:noFill/>
                <a:tableStyleId>{29E7CF9D-7101-4BEA-94D9-759C4D41E868}</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Best </a:t>
                      </a:r>
                      <a:r>
                        <a:rPr b="1" lang="en">
                          <a:solidFill>
                            <a:srgbClr val="FF0000"/>
                          </a:solidFill>
                        </a:rPr>
                        <a:t>Edge Intercepts: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Best </a:t>
                      </a:r>
                      <a:r>
                        <a:rPr b="1" lang="en">
                          <a:solidFill>
                            <a:srgbClr val="274E13"/>
                          </a:solidFill>
                        </a:rPr>
                        <a:t>Tackle Intercepts: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Best </a:t>
                      </a:r>
                      <a:r>
                        <a:rPr b="1" lang="en">
                          <a:solidFill>
                            <a:srgbClr val="0000FF"/>
                          </a:solidFill>
                        </a:rPr>
                        <a:t>Nose Intercepts: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1. Shaq Barrett</a:t>
                      </a:r>
                      <a:r>
                        <a:rPr lang="en">
                          <a:solidFill>
                            <a:schemeClr val="dk1"/>
                          </a:solidFill>
                        </a:rPr>
                        <a:t>, TB</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 Aaron Donald, LA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a:t>
                      </a:r>
                      <a:r>
                        <a:rPr lang="en">
                          <a:solidFill>
                            <a:schemeClr val="dk1"/>
                          </a:solidFill>
                        </a:rPr>
                        <a:t>Kenny Clark, GB</a:t>
                      </a:r>
                      <a:endParaRPr/>
                    </a:p>
                  </a:txBody>
                  <a:tcPr marT="91425" marB="91425" marR="91425" marL="91425"/>
                </a:tc>
              </a:tr>
              <a:tr h="378100">
                <a:tc>
                  <a:txBody>
                    <a:bodyPr/>
                    <a:lstStyle/>
                    <a:p>
                      <a:pPr indent="0" lvl="0" marL="0" rtl="0" algn="l">
                        <a:spcBef>
                          <a:spcPts val="0"/>
                        </a:spcBef>
                        <a:spcAft>
                          <a:spcPts val="0"/>
                        </a:spcAft>
                        <a:buNone/>
                      </a:pPr>
                      <a:r>
                        <a:rPr lang="en"/>
                        <a:t>2. Za’Darius Smith</a:t>
                      </a:r>
                      <a:r>
                        <a:rPr lang="en"/>
                        <a:t>, GB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2</a:t>
                      </a:r>
                      <a:r>
                        <a:rPr lang="en">
                          <a:solidFill>
                            <a:schemeClr val="dk1"/>
                          </a:solidFill>
                        </a:rPr>
                        <a:t>. Cam Heyward, PIT</a:t>
                      </a:r>
                      <a:endParaRPr/>
                    </a:p>
                  </a:txBody>
                  <a:tcPr marT="91425" marB="91425" marR="91425" marL="91425"/>
                </a:tc>
                <a:tc>
                  <a:txBody>
                    <a:bodyPr/>
                    <a:lstStyle/>
                    <a:p>
                      <a:pPr indent="0" lvl="0" marL="0" rtl="0" algn="l">
                        <a:spcBef>
                          <a:spcPts val="0"/>
                        </a:spcBef>
                        <a:spcAft>
                          <a:spcPts val="0"/>
                        </a:spcAft>
                        <a:buNone/>
                      </a:pPr>
                      <a:r>
                        <a:rPr lang="en"/>
                        <a:t>2. </a:t>
                      </a:r>
                      <a:r>
                        <a:rPr lang="en"/>
                        <a:t>Javon Hargrave, PIT</a:t>
                      </a:r>
                      <a:endParaRPr/>
                    </a:p>
                  </a:txBody>
                  <a:tcPr marT="91425" marB="91425" marR="91425" marL="91425"/>
                </a:tc>
              </a:tr>
              <a:tr h="378100">
                <a:tc>
                  <a:txBody>
                    <a:bodyPr/>
                    <a:lstStyle/>
                    <a:p>
                      <a:pPr indent="0" lvl="0" marL="0" rtl="0" algn="l">
                        <a:spcBef>
                          <a:spcPts val="0"/>
                        </a:spcBef>
                        <a:spcAft>
                          <a:spcPts val="0"/>
                        </a:spcAft>
                        <a:buNone/>
                      </a:pPr>
                      <a:r>
                        <a:rPr lang="en"/>
                        <a:t>3. T.J. Watt</a:t>
                      </a:r>
                      <a:r>
                        <a:rPr lang="en"/>
                        <a:t>, PIT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3</a:t>
                      </a:r>
                      <a:r>
                        <a:rPr lang="en">
                          <a:solidFill>
                            <a:schemeClr val="dk1"/>
                          </a:solidFill>
                        </a:rPr>
                        <a:t>. Chris Jones, KC</a:t>
                      </a:r>
                      <a:endParaRPr/>
                    </a:p>
                  </a:txBody>
                  <a:tcPr marT="91425" marB="91425" marR="91425" marL="91425"/>
                </a:tc>
                <a:tc>
                  <a:txBody>
                    <a:bodyPr/>
                    <a:lstStyle/>
                    <a:p>
                      <a:pPr indent="0" lvl="0" marL="0" rtl="0" algn="l">
                        <a:spcBef>
                          <a:spcPts val="0"/>
                        </a:spcBef>
                        <a:spcAft>
                          <a:spcPts val="0"/>
                        </a:spcAft>
                        <a:buNone/>
                      </a:pPr>
                      <a:r>
                        <a:rPr lang="en"/>
                        <a:t>3. Armon Watts, MIN</a:t>
                      </a:r>
                      <a:endParaRPr/>
                    </a:p>
                  </a:txBody>
                  <a:tcPr marT="91425" marB="91425" marR="91425" marL="91425"/>
                </a:tc>
              </a:tr>
              <a:tr h="378100">
                <a:tc>
                  <a:txBody>
                    <a:bodyPr/>
                    <a:lstStyle/>
                    <a:p>
                      <a:pPr indent="0" lvl="0" marL="0" rtl="0" algn="l">
                        <a:spcBef>
                          <a:spcPts val="0"/>
                        </a:spcBef>
                        <a:spcAft>
                          <a:spcPts val="0"/>
                        </a:spcAft>
                        <a:buNone/>
                      </a:pPr>
                      <a:r>
                        <a:rPr lang="en"/>
                        <a:t>4. Trey Flowers, DET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4</a:t>
                      </a:r>
                      <a:r>
                        <a:rPr lang="en">
                          <a:solidFill>
                            <a:schemeClr val="dk1"/>
                          </a:solidFill>
                        </a:rPr>
                        <a:t>. Joey Bosa, LAC</a:t>
                      </a:r>
                      <a:endParaRPr/>
                    </a:p>
                  </a:txBody>
                  <a:tcPr marT="91425" marB="91425" marR="91425" marL="91425"/>
                </a:tc>
                <a:tc>
                  <a:txBody>
                    <a:bodyPr/>
                    <a:lstStyle/>
                    <a:p>
                      <a:pPr indent="0" lvl="0" marL="0" rtl="0" algn="l">
                        <a:spcBef>
                          <a:spcPts val="0"/>
                        </a:spcBef>
                        <a:spcAft>
                          <a:spcPts val="0"/>
                        </a:spcAft>
                        <a:buNone/>
                      </a:pPr>
                      <a:r>
                        <a:rPr lang="en"/>
                        <a:t>4. Vita Vea, TB</a:t>
                      </a:r>
                      <a:endParaRPr/>
                    </a:p>
                  </a:txBody>
                  <a:tcPr marT="91425" marB="91425" marR="91425" marL="91425"/>
                </a:tc>
              </a:tr>
              <a:tr h="378100">
                <a:tc>
                  <a:txBody>
                    <a:bodyPr/>
                    <a:lstStyle/>
                    <a:p>
                      <a:pPr indent="0" lvl="0" marL="0" rtl="0" algn="l">
                        <a:spcBef>
                          <a:spcPts val="0"/>
                        </a:spcBef>
                        <a:spcAft>
                          <a:spcPts val="0"/>
                        </a:spcAft>
                        <a:buNone/>
                      </a:pPr>
                      <a:r>
                        <a:rPr lang="en"/>
                        <a:t>5. Shaq Lawson, BUF</a:t>
                      </a:r>
                      <a:endParaRPr/>
                    </a:p>
                  </a:txBody>
                  <a:tcPr marT="91425" marB="91425" marR="91425" marL="91425"/>
                </a:tc>
                <a:tc>
                  <a:txBody>
                    <a:bodyPr/>
                    <a:lstStyle/>
                    <a:p>
                      <a:pPr indent="0" lvl="0" marL="0" rtl="0" algn="l">
                        <a:spcBef>
                          <a:spcPts val="0"/>
                        </a:spcBef>
                        <a:spcAft>
                          <a:spcPts val="0"/>
                        </a:spcAft>
                        <a:buNone/>
                      </a:pPr>
                      <a:r>
                        <a:rPr lang="en"/>
                        <a:t>5. D.J. Reader, HOU</a:t>
                      </a:r>
                      <a:endParaRPr/>
                    </a:p>
                  </a:txBody>
                  <a:tcPr marT="91425" marB="91425" marR="91425" marL="91425"/>
                </a:tc>
                <a:tc>
                  <a:txBody>
                    <a:bodyPr/>
                    <a:lstStyle/>
                    <a:p>
                      <a:pPr indent="0" lvl="0" marL="0" rtl="0" algn="l">
                        <a:spcBef>
                          <a:spcPts val="0"/>
                        </a:spcBef>
                        <a:spcAft>
                          <a:spcPts val="0"/>
                        </a:spcAft>
                        <a:buNone/>
                      </a:pPr>
                      <a:r>
                        <a:rPr lang="en"/>
                        <a:t>5. Mike Pennel, KC</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04475" y="9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Pass Rush</a:t>
            </a:r>
            <a:r>
              <a:rPr lang="en">
                <a:solidFill>
                  <a:srgbClr val="0000FF"/>
                </a:solidFill>
              </a:rPr>
              <a:t> Model: Return On Investment</a:t>
            </a:r>
            <a:endParaRPr>
              <a:solidFill>
                <a:srgbClr val="0000FF"/>
              </a:solidFill>
            </a:endParaRPr>
          </a:p>
        </p:txBody>
      </p:sp>
      <p:pic>
        <p:nvPicPr>
          <p:cNvPr id="119" name="Google Shape;119;p23"/>
          <p:cNvPicPr preferRelativeResize="0"/>
          <p:nvPr/>
        </p:nvPicPr>
        <p:blipFill>
          <a:blip r:embed="rId3">
            <a:alphaModFix/>
          </a:blip>
          <a:stretch>
            <a:fillRect/>
          </a:stretch>
        </p:blipFill>
        <p:spPr>
          <a:xfrm>
            <a:off x="831300" y="667250"/>
            <a:ext cx="7481405" cy="417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Conclusions</a:t>
            </a:r>
            <a:endParaRPr>
              <a:solidFill>
                <a:srgbClr val="0000FF"/>
              </a:solidFill>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While controlling for </a:t>
            </a:r>
            <a:r>
              <a:rPr lang="en">
                <a:solidFill>
                  <a:srgbClr val="000000"/>
                </a:solidFill>
              </a:rPr>
              <a:t>alignment</a:t>
            </a:r>
            <a:r>
              <a:rPr lang="en">
                <a:solidFill>
                  <a:srgbClr val="000000"/>
                </a:solidFill>
              </a:rPr>
              <a:t> and situation, the distribution between all three positions is similar. Edge and Tackle also produce similar return on investment when it comes to pressures. However, Edge pressures occur on a higher percentage of snaps, have a greater impact on the play result, and teams give more pass rushing snaps to the position. The data clearly shows that Edge is the most most valuable D-Line position for defending the pass. </a:t>
            </a:r>
            <a:endParaRPr>
              <a:solidFill>
                <a:srgbClr val="000000"/>
              </a:solidFill>
            </a:endParaRPr>
          </a:p>
          <a:p>
            <a:pPr indent="0" lvl="0" marL="0" rtl="0" algn="l">
              <a:spcBef>
                <a:spcPts val="1600"/>
              </a:spcBef>
              <a:spcAft>
                <a:spcPts val="0"/>
              </a:spcAft>
              <a:buNone/>
            </a:pPr>
            <a:r>
              <a:rPr lang="en">
                <a:solidFill>
                  <a:srgbClr val="000000"/>
                </a:solidFill>
              </a:rPr>
              <a:t>All of the above reasons also hold true as to why Tackle is more valuable to pass rush than Nose, other than pressure’s effect on play outcome. Additionally, the </a:t>
            </a:r>
            <a:r>
              <a:rPr lang="en">
                <a:solidFill>
                  <a:srgbClr val="000000"/>
                </a:solidFill>
              </a:rPr>
              <a:t>difference in </a:t>
            </a:r>
            <a:r>
              <a:rPr lang="en">
                <a:solidFill>
                  <a:srgbClr val="000000"/>
                </a:solidFill>
              </a:rPr>
              <a:t>return on investment between the two positions widens the gap even further.</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9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Pass Rush Model: Assumptions and Limitations</a:t>
            </a:r>
            <a:endParaRPr/>
          </a:p>
        </p:txBody>
      </p:sp>
      <p:sp>
        <p:nvSpPr>
          <p:cNvPr id="131" name="Google Shape;131;p25"/>
          <p:cNvSpPr txBox="1"/>
          <p:nvPr>
            <p:ph idx="1" type="body"/>
          </p:nvPr>
        </p:nvSpPr>
        <p:spPr>
          <a:xfrm>
            <a:off x="311700" y="907075"/>
            <a:ext cx="8520600" cy="39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biggest limitations are not knowing the talent of the offensive lineman blocking each player, which players are being double teamed, or the impact coverage had on creating the pressure. </a:t>
            </a:r>
            <a:endParaRPr sz="1600">
              <a:solidFill>
                <a:srgbClr val="000000"/>
              </a:solidFill>
            </a:endParaRPr>
          </a:p>
          <a:p>
            <a:pPr indent="0" lvl="0" marL="0" rtl="0" algn="l">
              <a:spcBef>
                <a:spcPts val="1600"/>
              </a:spcBef>
              <a:spcAft>
                <a:spcPts val="0"/>
              </a:spcAft>
              <a:buNone/>
            </a:pPr>
            <a:r>
              <a:rPr lang="en" sz="1600">
                <a:solidFill>
                  <a:srgbClr val="000000"/>
                </a:solidFill>
              </a:rPr>
              <a:t>While I do believe focusing on pressures more than sacks is the correct decision in any sample due to the latter being a rare event, with more weeks of data I would certainly have paid more attention to them. It is reassuring to see that even with just eight weeks of data, the two metrics follow the same patterns while comparing rates by down and position. </a:t>
            </a:r>
            <a:endParaRPr sz="1600">
              <a:solidFill>
                <a:srgbClr val="000000"/>
              </a:solidFill>
            </a:endParaRPr>
          </a:p>
          <a:p>
            <a:pPr indent="0" lvl="0" marL="0" rtl="0" algn="l">
              <a:spcBef>
                <a:spcPts val="1600"/>
              </a:spcBef>
              <a:spcAft>
                <a:spcPts val="1600"/>
              </a:spcAft>
              <a:buClr>
                <a:schemeClr val="dk1"/>
              </a:buClr>
              <a:buSzPts val="1100"/>
              <a:buFont typeface="Arial"/>
              <a:buNone/>
            </a:pPr>
            <a:r>
              <a:rPr lang="en" sz="1600">
                <a:solidFill>
                  <a:srgbClr val="000000"/>
                </a:solidFill>
              </a:rPr>
              <a:t>The partial pooling element in accessing the player intercepts is extremely valuable for dealing with players of different sample sizes. One future improvement would be using priors to regress players to different means. For example, Myles Garrett likely deserves to be punished less for his small sample size than a player without the same draft capital and past production.</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Run Defense Models</a:t>
            </a:r>
            <a:endParaRPr>
              <a:solidFill>
                <a:srgbClr val="0000FF"/>
              </a:solidFill>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Using statistics to divide up individual defensive player impact on run plays is a bit more difficult than with pass rushing, but having </a:t>
            </a:r>
            <a:r>
              <a:rPr lang="en">
                <a:solidFill>
                  <a:srgbClr val="000000"/>
                </a:solidFill>
              </a:rPr>
              <a:t>alignment</a:t>
            </a:r>
            <a:r>
              <a:rPr lang="en">
                <a:solidFill>
                  <a:srgbClr val="000000"/>
                </a:solidFill>
              </a:rPr>
              <a:t> data makes things slightly easier. I will test out three different metrics to try and assess the importance and talent distribution of the three defensive line positions: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Negative EPA Tackles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Gap Changes Forced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Adjusted Success Rate on Defender’s Side of Ball</a:t>
            </a:r>
            <a:endParaRPr>
              <a:solidFill>
                <a:srgbClr val="000000"/>
              </a:solidFill>
            </a:endParaRPr>
          </a:p>
          <a:p>
            <a:pPr indent="0" lvl="0" marL="0" rtl="0" algn="l">
              <a:spcBef>
                <a:spcPts val="1600"/>
              </a:spcBef>
              <a:spcAft>
                <a:spcPts val="0"/>
              </a:spcAft>
              <a:buNone/>
            </a:pPr>
            <a:r>
              <a:rPr lang="en">
                <a:solidFill>
                  <a:srgbClr val="000000"/>
                </a:solidFill>
              </a:rPr>
              <a:t>All of these models use mixed effects, so just like with the pass rush results, partial pooling allows for fair comparisons of players with different amounts of snaps.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Intro</a:t>
            </a:r>
            <a:endParaRPr>
              <a:solidFill>
                <a:srgbClr val="0000FF"/>
              </a:solidFill>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00"/>
                </a:solidFill>
              </a:rPr>
              <a:t>If a defensive lineman makes a tackle on a run play with negative EPA, they clearly helped their team. While it is true that the player who makes the tackle is often not </a:t>
            </a:r>
            <a:r>
              <a:rPr lang="en" sz="2200">
                <a:solidFill>
                  <a:srgbClr val="000000"/>
                </a:solidFill>
              </a:rPr>
              <a:t>solely</a:t>
            </a:r>
            <a:r>
              <a:rPr lang="en" sz="2200">
                <a:solidFill>
                  <a:srgbClr val="000000"/>
                </a:solidFill>
              </a:rPr>
              <a:t> </a:t>
            </a:r>
            <a:r>
              <a:rPr lang="en" sz="2200">
                <a:solidFill>
                  <a:srgbClr val="000000"/>
                </a:solidFill>
              </a:rPr>
              <a:t>responsible</a:t>
            </a:r>
            <a:r>
              <a:rPr lang="en" sz="2200">
                <a:solidFill>
                  <a:srgbClr val="000000"/>
                </a:solidFill>
              </a:rPr>
              <a:t> for stopping the rush, making or assisting the tackle is likely an indicator that the defensive player had at least some role in the outcome.</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8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By Position</a:t>
            </a:r>
            <a:endParaRPr>
              <a:solidFill>
                <a:srgbClr val="0000FF"/>
              </a:solidFill>
            </a:endParaRPr>
          </a:p>
        </p:txBody>
      </p:sp>
      <p:sp>
        <p:nvSpPr>
          <p:cNvPr id="149" name="Google Shape;149;p28"/>
          <p:cNvSpPr txBox="1"/>
          <p:nvPr>
            <p:ph idx="1" type="body"/>
          </p:nvPr>
        </p:nvSpPr>
        <p:spPr>
          <a:xfrm>
            <a:off x="456025" y="1151163"/>
            <a:ext cx="2966100" cy="360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Noses make negative EPA tackles at the highest rate on all downs but third.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sample sizes are much larger on the early downs, as indicated by the size of the points. </a:t>
            </a:r>
            <a:endParaRPr>
              <a:solidFill>
                <a:srgbClr val="000000"/>
              </a:solidFill>
            </a:endParaRPr>
          </a:p>
        </p:txBody>
      </p:sp>
      <p:pic>
        <p:nvPicPr>
          <p:cNvPr id="150" name="Google Shape;150;p28"/>
          <p:cNvPicPr preferRelativeResize="0"/>
          <p:nvPr/>
        </p:nvPicPr>
        <p:blipFill>
          <a:blip r:embed="rId3">
            <a:alphaModFix/>
          </a:blip>
          <a:stretch>
            <a:fillRect/>
          </a:stretch>
        </p:blipFill>
        <p:spPr>
          <a:xfrm>
            <a:off x="3743525" y="992850"/>
            <a:ext cx="4339000" cy="375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Model</a:t>
            </a:r>
            <a:endParaRPr>
              <a:solidFill>
                <a:srgbClr val="0000FF"/>
              </a:solidFill>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Linear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Filter for only run plays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Negative EPA Tackles = as.factor(Down) + ToGo + RunGap + Technique + (1 | Player)</a:t>
            </a:r>
            <a:endParaRPr>
              <a:solidFill>
                <a:srgbClr val="FF0000"/>
              </a:solidFill>
            </a:endParaRPr>
          </a:p>
          <a:p>
            <a:pPr indent="-342900" lvl="0" marL="457200" rtl="0" algn="l">
              <a:spcBef>
                <a:spcPts val="1000"/>
              </a:spcBef>
              <a:spcAft>
                <a:spcPts val="1000"/>
              </a:spcAft>
              <a:buClr>
                <a:schemeClr val="dk1"/>
              </a:buClr>
              <a:buSzPts val="1800"/>
              <a:buChar char="●"/>
            </a:pPr>
            <a:r>
              <a:rPr lang="en">
                <a:solidFill>
                  <a:schemeClr val="dk1"/>
                </a:solidFill>
              </a:rPr>
              <a:t>This also could have been treated as an ordered logistic model, due to tackles only taking values of 0, .5, or 1</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25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Negative EPA Tackles: Distribution</a:t>
            </a:r>
            <a:endParaRPr>
              <a:solidFill>
                <a:srgbClr val="0000FF"/>
              </a:solidFill>
            </a:endParaRPr>
          </a:p>
        </p:txBody>
      </p:sp>
      <p:sp>
        <p:nvSpPr>
          <p:cNvPr id="162" name="Google Shape;162;p30"/>
          <p:cNvSpPr txBox="1"/>
          <p:nvPr>
            <p:ph idx="1" type="body"/>
          </p:nvPr>
        </p:nvSpPr>
        <p:spPr>
          <a:xfrm>
            <a:off x="425100" y="1065725"/>
            <a:ext cx="3770100" cy="363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While controlling for situation and technique, Noses have a much wider distribution. They also have more players with positive values, showing that they produce more Negative EPA Tackles than the other positions, even with control variables in place. We will see on the next slide, however, Tackles produce more return on investment with this metric.</a:t>
            </a:r>
            <a:endParaRPr>
              <a:solidFill>
                <a:srgbClr val="000000"/>
              </a:solidFill>
            </a:endParaRPr>
          </a:p>
        </p:txBody>
      </p:sp>
      <p:pic>
        <p:nvPicPr>
          <p:cNvPr id="163" name="Google Shape;163;p30"/>
          <p:cNvPicPr preferRelativeResize="0"/>
          <p:nvPr/>
        </p:nvPicPr>
        <p:blipFill>
          <a:blip r:embed="rId3">
            <a:alphaModFix/>
          </a:blip>
          <a:stretch>
            <a:fillRect/>
          </a:stretch>
        </p:blipFill>
        <p:spPr>
          <a:xfrm>
            <a:off x="4347600" y="877925"/>
            <a:ext cx="4625530" cy="400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16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Negative EPA Tackles: Return On Investment</a:t>
            </a:r>
            <a:endParaRPr>
              <a:solidFill>
                <a:srgbClr val="0000FF"/>
              </a:solidFill>
            </a:endParaRPr>
          </a:p>
        </p:txBody>
      </p:sp>
      <p:pic>
        <p:nvPicPr>
          <p:cNvPr id="169" name="Google Shape;169;p31"/>
          <p:cNvPicPr preferRelativeResize="0"/>
          <p:nvPr/>
        </p:nvPicPr>
        <p:blipFill>
          <a:blip r:embed="rId3">
            <a:alphaModFix/>
          </a:blip>
          <a:stretch>
            <a:fillRect/>
          </a:stretch>
        </p:blipFill>
        <p:spPr>
          <a:xfrm>
            <a:off x="896000" y="739400"/>
            <a:ext cx="7352006" cy="409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Initial Data Adjustments</a:t>
            </a:r>
            <a:endParaRPr>
              <a:solidFill>
                <a:srgbClr val="0000FF"/>
              </a:solidFill>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Filter out Spikes and QB Kneels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Remove players not listed as DL or LB, as well as those who rushed on fewer than 50% of passing snaps</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Add a column for standardized player value. Uses </a:t>
            </a:r>
            <a:r>
              <a:rPr lang="en">
                <a:solidFill>
                  <a:srgbClr val="000000"/>
                </a:solidFill>
              </a:rPr>
              <a:t>OverTheCap pick value from Lee Sharpe’s GitHub</a:t>
            </a:r>
            <a:r>
              <a:rPr lang="en">
                <a:solidFill>
                  <a:srgbClr val="000000"/>
                </a:solidFill>
              </a:rPr>
              <a:t> </a:t>
            </a:r>
            <a:r>
              <a:rPr lang="en">
                <a:solidFill>
                  <a:srgbClr val="000000"/>
                </a:solidFill>
              </a:rPr>
              <a:t>for drafted players still on rookie contract</a:t>
            </a:r>
            <a:r>
              <a:rPr lang="en">
                <a:solidFill>
                  <a:srgbClr val="000000"/>
                </a:solidFill>
              </a:rPr>
              <a:t> and SpotTrac’s 2019 average salary for all others. A value of 1.0 equates to one standard deviation greater than the mean salary/draft value for all players in the sample across all positions.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EPA Tackles: Top Performers</a:t>
            </a:r>
            <a:endParaRPr/>
          </a:p>
        </p:txBody>
      </p:sp>
      <p:graphicFrame>
        <p:nvGraphicFramePr>
          <p:cNvPr id="175" name="Google Shape;175;p32"/>
          <p:cNvGraphicFramePr/>
          <p:nvPr/>
        </p:nvGraphicFramePr>
        <p:xfrm>
          <a:off x="941000" y="1594750"/>
          <a:ext cx="3000000" cy="3000000"/>
        </p:xfrm>
        <a:graphic>
          <a:graphicData uri="http://schemas.openxmlformats.org/drawingml/2006/table">
            <a:tbl>
              <a:tblPr>
                <a:noFill/>
                <a:tableStyleId>{29E7CF9D-7101-4BEA-94D9-759C4D41E868}</a:tableStyleId>
              </a:tblPr>
              <a:tblGrid>
                <a:gridCol w="2595950"/>
                <a:gridCol w="2435925"/>
                <a:gridCol w="2480450"/>
              </a:tblGrid>
              <a:tr h="378100">
                <a:tc>
                  <a:txBody>
                    <a:bodyPr/>
                    <a:lstStyle/>
                    <a:p>
                      <a:pPr indent="0" lvl="0" marL="0" rtl="0" algn="l">
                        <a:spcBef>
                          <a:spcPts val="0"/>
                        </a:spcBef>
                        <a:spcAft>
                          <a:spcPts val="0"/>
                        </a:spcAft>
                        <a:buNone/>
                      </a:pPr>
                      <a:r>
                        <a:rPr b="1" lang="en">
                          <a:solidFill>
                            <a:srgbClr val="FF0000"/>
                          </a:solidFill>
                        </a:rPr>
                        <a:t>Best Edge Intercepts: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Best Tackle Intercepts: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Best Nose Intercepts: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1. Vince Biegel, GB</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 William Gholston, TB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Mike Pennel, KC</a:t>
                      </a:r>
                      <a:endParaRPr/>
                    </a:p>
                  </a:txBody>
                  <a:tcPr marT="91425" marB="91425" marR="91425" marL="91425"/>
                </a:tc>
              </a:tr>
              <a:tr h="378100">
                <a:tc>
                  <a:txBody>
                    <a:bodyPr/>
                    <a:lstStyle/>
                    <a:p>
                      <a:pPr indent="0" lvl="0" marL="0" rtl="0" algn="l">
                        <a:spcBef>
                          <a:spcPts val="0"/>
                        </a:spcBef>
                        <a:spcAft>
                          <a:spcPts val="0"/>
                        </a:spcAft>
                        <a:buNone/>
                      </a:pPr>
                      <a:r>
                        <a:rPr lang="en"/>
                        <a:t>2. DeMarcus Lawrence, DAL</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 Jonathan Allen, WAS</a:t>
                      </a:r>
                      <a:endParaRPr/>
                    </a:p>
                  </a:txBody>
                  <a:tcPr marT="91425" marB="91425" marR="91425" marL="91425"/>
                </a:tc>
                <a:tc>
                  <a:txBody>
                    <a:bodyPr/>
                    <a:lstStyle/>
                    <a:p>
                      <a:pPr indent="0" lvl="0" marL="0" rtl="0" algn="l">
                        <a:spcBef>
                          <a:spcPts val="0"/>
                        </a:spcBef>
                        <a:spcAft>
                          <a:spcPts val="0"/>
                        </a:spcAft>
                        <a:buNone/>
                      </a:pPr>
                      <a:r>
                        <a:rPr lang="en"/>
                        <a:t>2. Mike Purcell, DEN</a:t>
                      </a:r>
                      <a:endParaRPr/>
                    </a:p>
                  </a:txBody>
                  <a:tcPr marT="91425" marB="91425" marR="91425" marL="91425"/>
                </a:tc>
              </a:tr>
              <a:tr h="378100">
                <a:tc>
                  <a:txBody>
                    <a:bodyPr/>
                    <a:lstStyle/>
                    <a:p>
                      <a:pPr indent="0" lvl="0" marL="0" rtl="0" algn="l">
                        <a:spcBef>
                          <a:spcPts val="0"/>
                        </a:spcBef>
                        <a:spcAft>
                          <a:spcPts val="0"/>
                        </a:spcAft>
                        <a:buNone/>
                      </a:pPr>
                      <a:r>
                        <a:rPr lang="en"/>
                        <a:t>3. Carlos Dunlap, CIN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 Jeffery Simmons, LAC</a:t>
                      </a:r>
                      <a:endParaRPr/>
                    </a:p>
                  </a:txBody>
                  <a:tcPr marT="91425" marB="91425" marR="91425" marL="91425"/>
                </a:tc>
                <a:tc>
                  <a:txBody>
                    <a:bodyPr/>
                    <a:lstStyle/>
                    <a:p>
                      <a:pPr indent="0" lvl="0" marL="0" rtl="0" algn="l">
                        <a:spcBef>
                          <a:spcPts val="0"/>
                        </a:spcBef>
                        <a:spcAft>
                          <a:spcPts val="0"/>
                        </a:spcAft>
                        <a:buNone/>
                      </a:pPr>
                      <a:r>
                        <a:rPr lang="en"/>
                        <a:t>3. </a:t>
                      </a:r>
                      <a:r>
                        <a:rPr lang="en">
                          <a:solidFill>
                            <a:schemeClr val="dk1"/>
                          </a:solidFill>
                        </a:rPr>
                        <a:t>Dalvin Tomlinson, NYG</a:t>
                      </a:r>
                      <a:endParaRPr/>
                    </a:p>
                  </a:txBody>
                  <a:tcPr marT="91425" marB="91425" marR="91425" marL="91425"/>
                </a:tc>
              </a:tr>
              <a:tr h="378100">
                <a:tc>
                  <a:txBody>
                    <a:bodyPr/>
                    <a:lstStyle/>
                    <a:p>
                      <a:pPr indent="0" lvl="0" marL="0" rtl="0" algn="l">
                        <a:spcBef>
                          <a:spcPts val="0"/>
                        </a:spcBef>
                        <a:spcAft>
                          <a:spcPts val="0"/>
                        </a:spcAft>
                        <a:buNone/>
                      </a:pPr>
                      <a:r>
                        <a:rPr lang="en"/>
                        <a:t>4. </a:t>
                      </a:r>
                      <a:r>
                        <a:rPr lang="en">
                          <a:solidFill>
                            <a:schemeClr val="dk1"/>
                          </a:solidFill>
                        </a:rPr>
                        <a:t>Markus Golden, NYG</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 Lawrence Guy, NE</a:t>
                      </a:r>
                      <a:endParaRPr/>
                    </a:p>
                  </a:txBody>
                  <a:tcPr marT="91425" marB="91425" marR="91425" marL="91425"/>
                </a:tc>
                <a:tc>
                  <a:txBody>
                    <a:bodyPr/>
                    <a:lstStyle/>
                    <a:p>
                      <a:pPr indent="0" lvl="0" marL="0" rtl="0" algn="l">
                        <a:spcBef>
                          <a:spcPts val="0"/>
                        </a:spcBef>
                        <a:spcAft>
                          <a:spcPts val="0"/>
                        </a:spcAft>
                        <a:buNone/>
                      </a:pPr>
                      <a:r>
                        <a:rPr lang="en"/>
                        <a:t>4. </a:t>
                      </a:r>
                      <a:r>
                        <a:rPr lang="en">
                          <a:solidFill>
                            <a:schemeClr val="dk1"/>
                          </a:solidFill>
                        </a:rPr>
                        <a:t>Damon Harrison, DET</a:t>
                      </a:r>
                      <a:endParaRPr/>
                    </a:p>
                  </a:txBody>
                  <a:tcPr marT="91425" marB="91425" marR="91425" marL="91425"/>
                </a:tc>
              </a:tr>
              <a:tr h="378100">
                <a:tc>
                  <a:txBody>
                    <a:bodyPr/>
                    <a:lstStyle/>
                    <a:p>
                      <a:pPr indent="0" lvl="0" marL="0" rtl="0" algn="l">
                        <a:spcBef>
                          <a:spcPts val="0"/>
                        </a:spcBef>
                        <a:spcAft>
                          <a:spcPts val="0"/>
                        </a:spcAft>
                        <a:buNone/>
                      </a:pPr>
                      <a:r>
                        <a:rPr lang="en"/>
                        <a:t>5. Matt Judon, BAL</a:t>
                      </a:r>
                      <a:endParaRPr/>
                    </a:p>
                  </a:txBody>
                  <a:tcPr marT="91425" marB="91425" marR="91425" marL="91425"/>
                </a:tc>
                <a:tc>
                  <a:txBody>
                    <a:bodyPr/>
                    <a:lstStyle/>
                    <a:p>
                      <a:pPr indent="0" lvl="0" marL="0" rtl="0" algn="l">
                        <a:spcBef>
                          <a:spcPts val="0"/>
                        </a:spcBef>
                        <a:spcAft>
                          <a:spcPts val="0"/>
                        </a:spcAft>
                        <a:buNone/>
                      </a:pPr>
                      <a:r>
                        <a:rPr lang="en"/>
                        <a:t>5. Ed Oliver, BUF</a:t>
                      </a:r>
                      <a:endParaRPr/>
                    </a:p>
                  </a:txBody>
                  <a:tcPr marT="91425" marB="91425" marR="91425" marL="91425"/>
                </a:tc>
                <a:tc>
                  <a:txBody>
                    <a:bodyPr/>
                    <a:lstStyle/>
                    <a:p>
                      <a:pPr indent="0" lvl="0" marL="0" rtl="0" algn="l">
                        <a:spcBef>
                          <a:spcPts val="0"/>
                        </a:spcBef>
                        <a:spcAft>
                          <a:spcPts val="0"/>
                        </a:spcAft>
                        <a:buNone/>
                      </a:pPr>
                      <a:r>
                        <a:rPr lang="en"/>
                        <a:t>5. </a:t>
                      </a:r>
                      <a:r>
                        <a:rPr lang="en">
                          <a:solidFill>
                            <a:schemeClr val="dk1"/>
                          </a:solidFill>
                        </a:rPr>
                        <a:t>Larry Ogunjobi, CLE</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a:t>
            </a:r>
            <a:r>
              <a:rPr lang="en">
                <a:solidFill>
                  <a:srgbClr val="0000FF"/>
                </a:solidFill>
              </a:rPr>
              <a:t>: Model</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Logit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Fitler for rushing plays toward the direction where the defensive player lined up, unless they are in a 0 Technique</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Success = as.factor(Down) + ToGo + RunGap + (1|Offensive Team) + (1|Name)</a:t>
            </a:r>
            <a:endParaRPr>
              <a:solidFill>
                <a:srgbClr val="FF0000"/>
              </a:solidFill>
            </a:endParaRPr>
          </a:p>
          <a:p>
            <a:pPr indent="-342900" lvl="0" marL="457200" rtl="0" algn="l">
              <a:spcBef>
                <a:spcPts val="1000"/>
              </a:spcBef>
              <a:spcAft>
                <a:spcPts val="0"/>
              </a:spcAft>
              <a:buClr>
                <a:schemeClr val="dk1"/>
              </a:buClr>
              <a:buSzPts val="1800"/>
              <a:buChar char="●"/>
            </a:pPr>
            <a:r>
              <a:rPr lang="en">
                <a:solidFill>
                  <a:schemeClr val="dk1"/>
                </a:solidFill>
              </a:rPr>
              <a:t>Offensive team is being controlled for here</a:t>
            </a:r>
            <a:endParaRPr>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33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 Model</a:t>
            </a:r>
            <a:endParaRPr/>
          </a:p>
        </p:txBody>
      </p:sp>
      <p:sp>
        <p:nvSpPr>
          <p:cNvPr id="187" name="Google Shape;187;p34"/>
          <p:cNvSpPr txBox="1"/>
          <p:nvPr>
            <p:ph idx="1" type="body"/>
          </p:nvPr>
        </p:nvSpPr>
        <p:spPr>
          <a:xfrm>
            <a:off x="311700" y="955900"/>
            <a:ext cx="389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More evidence toward Nose having both the widest distribution for run stuffing ability. While the means are similar for all three positions, Noses also appear to have the highest impact players for creating unsuccessful rushing plays.</a:t>
            </a:r>
            <a:endParaRPr>
              <a:solidFill>
                <a:srgbClr val="000000"/>
              </a:solidFill>
            </a:endParaRPr>
          </a:p>
          <a:p>
            <a:pPr indent="0" lvl="0" marL="0" rtl="0" algn="l">
              <a:spcBef>
                <a:spcPts val="1000"/>
              </a:spcBef>
              <a:spcAft>
                <a:spcPts val="1000"/>
              </a:spcAft>
              <a:buNone/>
            </a:pPr>
            <a:r>
              <a:rPr i="1" lang="en">
                <a:solidFill>
                  <a:srgbClr val="000000"/>
                </a:solidFill>
              </a:rPr>
              <a:t>Note: Since negative intercept is being used, being on the right side of the x-axis is still a positive, despite a value of success = 1 being a bad thing.</a:t>
            </a:r>
            <a:endParaRPr i="1">
              <a:solidFill>
                <a:srgbClr val="000000"/>
              </a:solidFill>
            </a:endParaRPr>
          </a:p>
        </p:txBody>
      </p:sp>
      <p:pic>
        <p:nvPicPr>
          <p:cNvPr id="188" name="Google Shape;188;p34"/>
          <p:cNvPicPr preferRelativeResize="0"/>
          <p:nvPr/>
        </p:nvPicPr>
        <p:blipFill>
          <a:blip r:embed="rId3">
            <a:alphaModFix/>
          </a:blip>
          <a:stretch>
            <a:fillRect/>
          </a:stretch>
        </p:blipFill>
        <p:spPr>
          <a:xfrm>
            <a:off x="4357800" y="1017725"/>
            <a:ext cx="4411340"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229225" y="9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Rushing Success Model: Return on Investment</a:t>
            </a:r>
            <a:endParaRPr>
              <a:solidFill>
                <a:srgbClr val="0000FF"/>
              </a:solidFill>
            </a:endParaRPr>
          </a:p>
        </p:txBody>
      </p:sp>
      <p:pic>
        <p:nvPicPr>
          <p:cNvPr id="194" name="Google Shape;194;p35"/>
          <p:cNvPicPr preferRelativeResize="0"/>
          <p:nvPr/>
        </p:nvPicPr>
        <p:blipFill>
          <a:blip r:embed="rId3">
            <a:alphaModFix/>
          </a:blip>
          <a:stretch>
            <a:fillRect/>
          </a:stretch>
        </p:blipFill>
        <p:spPr>
          <a:xfrm>
            <a:off x="831325" y="739425"/>
            <a:ext cx="7481362" cy="41714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Rushing Success Rate: Top Performers</a:t>
            </a:r>
            <a:endParaRPr/>
          </a:p>
        </p:txBody>
      </p:sp>
      <p:graphicFrame>
        <p:nvGraphicFramePr>
          <p:cNvPr id="200" name="Google Shape;200;p36"/>
          <p:cNvGraphicFramePr/>
          <p:nvPr/>
        </p:nvGraphicFramePr>
        <p:xfrm>
          <a:off x="769575" y="1571900"/>
          <a:ext cx="3000000" cy="3000000"/>
        </p:xfrm>
        <a:graphic>
          <a:graphicData uri="http://schemas.openxmlformats.org/drawingml/2006/table">
            <a:tbl>
              <a:tblPr>
                <a:noFill/>
                <a:tableStyleId>{29E7CF9D-7101-4BEA-94D9-759C4D41E868}</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Best Edge Intercepts: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Best Tackle Intercepts: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Best Nose Intercepts: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1. Justin Houston, KC</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r>
                        <a:rPr lang="en">
                          <a:solidFill>
                            <a:schemeClr val="dk1"/>
                          </a:solidFill>
                        </a:rPr>
                        <a:t>. D.J. Reader, HOU</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Grover Stewart, IND</a:t>
                      </a:r>
                      <a:endParaRPr/>
                    </a:p>
                  </a:txBody>
                  <a:tcPr marT="91425" marB="91425" marR="91425" marL="91425"/>
                </a:tc>
              </a:tr>
              <a:tr h="378100">
                <a:tc>
                  <a:txBody>
                    <a:bodyPr/>
                    <a:lstStyle/>
                    <a:p>
                      <a:pPr indent="0" lvl="0" marL="0" rtl="0" algn="l">
                        <a:spcBef>
                          <a:spcPts val="0"/>
                        </a:spcBef>
                        <a:spcAft>
                          <a:spcPts val="0"/>
                        </a:spcAft>
                        <a:buNone/>
                      </a:pPr>
                      <a:r>
                        <a:rPr lang="en"/>
                        <a:t>2. Khalil Mack, CHI</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 Tyson Alualu, PIT</a:t>
                      </a:r>
                      <a:endParaRPr/>
                    </a:p>
                  </a:txBody>
                  <a:tcPr marT="91425" marB="91425" marR="91425" marL="91425"/>
                </a:tc>
                <a:tc>
                  <a:txBody>
                    <a:bodyPr/>
                    <a:lstStyle/>
                    <a:p>
                      <a:pPr indent="0" lvl="0" marL="0" rtl="0" algn="l">
                        <a:spcBef>
                          <a:spcPts val="0"/>
                        </a:spcBef>
                        <a:spcAft>
                          <a:spcPts val="0"/>
                        </a:spcAft>
                        <a:buNone/>
                      </a:pPr>
                      <a:r>
                        <a:rPr lang="en"/>
                        <a:t>2. Damon Harrison, DET</a:t>
                      </a:r>
                      <a:endParaRPr/>
                    </a:p>
                  </a:txBody>
                  <a:tcPr marT="91425" marB="91425" marR="91425" marL="91425"/>
                </a:tc>
              </a:tr>
              <a:tr h="378100">
                <a:tc>
                  <a:txBody>
                    <a:bodyPr/>
                    <a:lstStyle/>
                    <a:p>
                      <a:pPr indent="0" lvl="0" marL="0" rtl="0" algn="l">
                        <a:spcBef>
                          <a:spcPts val="0"/>
                        </a:spcBef>
                        <a:spcAft>
                          <a:spcPts val="0"/>
                        </a:spcAft>
                        <a:buNone/>
                      </a:pPr>
                      <a:r>
                        <a:rPr lang="en"/>
                        <a:t>3. Dante Fowler, LA</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 Leonard Williams, NYG</a:t>
                      </a:r>
                      <a:endParaRPr/>
                    </a:p>
                  </a:txBody>
                  <a:tcPr marT="91425" marB="91425" marR="91425" marL="91425"/>
                </a:tc>
                <a:tc>
                  <a:txBody>
                    <a:bodyPr/>
                    <a:lstStyle/>
                    <a:p>
                      <a:pPr indent="0" lvl="0" marL="0" rtl="0" algn="l">
                        <a:spcBef>
                          <a:spcPts val="0"/>
                        </a:spcBef>
                        <a:spcAft>
                          <a:spcPts val="0"/>
                        </a:spcAft>
                        <a:buNone/>
                      </a:pPr>
                      <a:r>
                        <a:rPr lang="en"/>
                        <a:t>3. Nick Williams, CHI</a:t>
                      </a:r>
                      <a:endParaRPr/>
                    </a:p>
                  </a:txBody>
                  <a:tcPr marT="91425" marB="91425" marR="91425" marL="91425"/>
                </a:tc>
              </a:tr>
              <a:tr h="378100">
                <a:tc>
                  <a:txBody>
                    <a:bodyPr/>
                    <a:lstStyle/>
                    <a:p>
                      <a:pPr indent="0" lvl="0" marL="0" rtl="0" algn="l">
                        <a:spcBef>
                          <a:spcPts val="0"/>
                        </a:spcBef>
                        <a:spcAft>
                          <a:spcPts val="0"/>
                        </a:spcAft>
                        <a:buNone/>
                      </a:pPr>
                      <a:r>
                        <a:rPr lang="en"/>
                        <a:t>4. Brandon Graham, PHI</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 Fletcher Cox, PHI</a:t>
                      </a:r>
                      <a:endParaRPr/>
                    </a:p>
                  </a:txBody>
                  <a:tcPr marT="91425" marB="91425" marR="91425" marL="91425"/>
                </a:tc>
                <a:tc>
                  <a:txBody>
                    <a:bodyPr/>
                    <a:lstStyle/>
                    <a:p>
                      <a:pPr indent="0" lvl="0" marL="0" rtl="0" algn="l">
                        <a:spcBef>
                          <a:spcPts val="0"/>
                        </a:spcBef>
                        <a:spcAft>
                          <a:spcPts val="0"/>
                        </a:spcAft>
                        <a:buNone/>
                      </a:pPr>
                      <a:r>
                        <a:rPr lang="en"/>
                        <a:t>4. D.J. Jones, SF</a:t>
                      </a:r>
                      <a:endParaRPr/>
                    </a:p>
                  </a:txBody>
                  <a:tcPr marT="91425" marB="91425" marR="91425" marL="91425"/>
                </a:tc>
              </a:tr>
              <a:tr h="378100">
                <a:tc>
                  <a:txBody>
                    <a:bodyPr/>
                    <a:lstStyle/>
                    <a:p>
                      <a:pPr indent="0" lvl="0" marL="0" rtl="0" algn="l">
                        <a:spcBef>
                          <a:spcPts val="0"/>
                        </a:spcBef>
                        <a:spcAft>
                          <a:spcPts val="0"/>
                        </a:spcAft>
                        <a:buNone/>
                      </a:pPr>
                      <a:r>
                        <a:rPr lang="en"/>
                        <a:t>5. Bud Dupree, PIT</a:t>
                      </a:r>
                      <a:endParaRPr/>
                    </a:p>
                  </a:txBody>
                  <a:tcPr marT="91425" marB="91425" marR="91425" marL="91425"/>
                </a:tc>
                <a:tc>
                  <a:txBody>
                    <a:bodyPr/>
                    <a:lstStyle/>
                    <a:p>
                      <a:pPr indent="0" lvl="0" marL="0" rtl="0" algn="l">
                        <a:spcBef>
                          <a:spcPts val="0"/>
                        </a:spcBef>
                        <a:spcAft>
                          <a:spcPts val="0"/>
                        </a:spcAft>
                        <a:buNone/>
                      </a:pPr>
                      <a:r>
                        <a:rPr lang="en"/>
                        <a:t>5. Henry Anderson, NYJ</a:t>
                      </a:r>
                      <a:endParaRPr/>
                    </a:p>
                  </a:txBody>
                  <a:tcPr marT="91425" marB="91425" marR="91425" marL="91425"/>
                </a:tc>
                <a:tc>
                  <a:txBody>
                    <a:bodyPr/>
                    <a:lstStyle/>
                    <a:p>
                      <a:pPr indent="0" lvl="0" marL="0" rtl="0" algn="l">
                        <a:spcBef>
                          <a:spcPts val="0"/>
                        </a:spcBef>
                        <a:spcAft>
                          <a:spcPts val="0"/>
                        </a:spcAft>
                        <a:buNone/>
                      </a:pPr>
                      <a:r>
                        <a:rPr lang="en"/>
                        <a:t>5. Malcom Brown, NO</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Gap Changes Forced</a:t>
            </a:r>
            <a:r>
              <a:rPr lang="en">
                <a:solidFill>
                  <a:srgbClr val="0000FF"/>
                </a:solidFill>
              </a:rPr>
              <a:t>: Intro</a:t>
            </a:r>
            <a:endParaRPr>
              <a:solidFill>
                <a:srgbClr val="0000FF"/>
              </a:solidFill>
            </a:endParaRPr>
          </a:p>
        </p:txBody>
      </p:sp>
      <p:sp>
        <p:nvSpPr>
          <p:cNvPr id="206" name="Google Shape;206;p37"/>
          <p:cNvSpPr txBox="1"/>
          <p:nvPr>
            <p:ph idx="1" type="body"/>
          </p:nvPr>
        </p:nvSpPr>
        <p:spPr>
          <a:xfrm>
            <a:off x="311700" y="1152475"/>
            <a:ext cx="8520600" cy="37023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solidFill>
                  <a:srgbClr val="000000"/>
                </a:solidFill>
              </a:rPr>
              <a:t>Plays where the runner is</a:t>
            </a:r>
            <a:r>
              <a:rPr lang="en">
                <a:solidFill>
                  <a:srgbClr val="000000"/>
                </a:solidFill>
              </a:rPr>
              <a:t> forced to use a non-designated have a lower average EPA of .06. This is one of the few situations where the defensive line controls the outcome with little noise from other players. I am crediting a defensive player with a role in forcing a gap change if the run was toward their side. The reason for doing this rather than just for plays toward the gap they lined up at, is that </a:t>
            </a:r>
            <a:r>
              <a:rPr lang="en">
                <a:solidFill>
                  <a:srgbClr val="000000"/>
                </a:solidFill>
              </a:rPr>
              <a:t>oftentimes</a:t>
            </a:r>
            <a:r>
              <a:rPr lang="en">
                <a:solidFill>
                  <a:srgbClr val="000000"/>
                </a:solidFill>
              </a:rPr>
              <a:t> an unexpected player in the backfield forces a change before the runner can even get to the gap. It also increases the sample size for each player and accounts for twists and stunts where the D-line are </a:t>
            </a:r>
            <a:r>
              <a:rPr lang="en">
                <a:solidFill>
                  <a:srgbClr val="000000"/>
                </a:solidFill>
              </a:rPr>
              <a:t>responsible</a:t>
            </a:r>
            <a:r>
              <a:rPr lang="en">
                <a:solidFill>
                  <a:srgbClr val="000000"/>
                </a:solidFill>
              </a:rPr>
              <a:t> for different gaps than where they lined up before the snap. Additionally, assigning exact gap </a:t>
            </a:r>
            <a:r>
              <a:rPr lang="en">
                <a:solidFill>
                  <a:srgbClr val="000000"/>
                </a:solidFill>
              </a:rPr>
              <a:t>responsibilities</a:t>
            </a:r>
            <a:r>
              <a:rPr lang="en">
                <a:solidFill>
                  <a:srgbClr val="000000"/>
                </a:solidFill>
              </a:rPr>
              <a:t> is trickier for Edge defenders and run plays toward the C and D gaps, even if there are no twists taking place. </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Gap Changes Forced</a:t>
            </a:r>
            <a:r>
              <a:rPr lang="en">
                <a:solidFill>
                  <a:srgbClr val="0000FF"/>
                </a:solidFill>
              </a:rPr>
              <a:t>: Model</a:t>
            </a:r>
            <a:endParaRPr>
              <a:solidFill>
                <a:srgbClr val="0000FF"/>
              </a:solidFill>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Mixed Effects Logit Model</a:t>
            </a:r>
            <a:endParaRPr>
              <a:solidFill>
                <a:srgbClr val="000000"/>
              </a:solidFill>
            </a:endParaRPr>
          </a:p>
          <a:p>
            <a:pPr indent="-342900" lvl="0" marL="457200" rtl="0" algn="l">
              <a:spcBef>
                <a:spcPts val="1000"/>
              </a:spcBef>
              <a:spcAft>
                <a:spcPts val="0"/>
              </a:spcAft>
              <a:buClr>
                <a:srgbClr val="000000"/>
              </a:buClr>
              <a:buSzPts val="1800"/>
              <a:buChar char="●"/>
            </a:pPr>
            <a:r>
              <a:rPr lang="en">
                <a:solidFill>
                  <a:schemeClr val="dk1"/>
                </a:solidFill>
              </a:rPr>
              <a:t>Fitler for rushing plays toward the direction where the defensive player lined up, unless they are in a 0 Technique</a:t>
            </a:r>
            <a:endParaRPr>
              <a:solidFill>
                <a:srgbClr val="000000"/>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Used Designated Gap = RunGap + (1 | Player)</a:t>
            </a:r>
            <a:endParaRPr>
              <a:solidFill>
                <a:srgbClr val="FF0000"/>
              </a:solidFill>
            </a:endParaRPr>
          </a:p>
          <a:p>
            <a:pPr indent="-342900" lvl="0" marL="457200" rtl="0" algn="l">
              <a:spcBef>
                <a:spcPts val="1000"/>
              </a:spcBef>
              <a:spcAft>
                <a:spcPts val="1000"/>
              </a:spcAft>
              <a:buClr>
                <a:schemeClr val="dk1"/>
              </a:buClr>
              <a:buSzPts val="1800"/>
              <a:buChar char="●"/>
            </a:pPr>
            <a:r>
              <a:rPr lang="en">
                <a:solidFill>
                  <a:schemeClr val="dk1"/>
                </a:solidFill>
              </a:rPr>
              <a:t>There is not much need for control variables here, as I feel they would all add noise to the model</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Gap Changes Forced</a:t>
            </a:r>
            <a:r>
              <a:rPr lang="en">
                <a:solidFill>
                  <a:srgbClr val="0000FF"/>
                </a:solidFill>
              </a:rPr>
              <a:t>: Distribution</a:t>
            </a:r>
            <a:endParaRPr>
              <a:solidFill>
                <a:srgbClr val="0000FF"/>
              </a:solidFill>
            </a:endParaRPr>
          </a:p>
          <a:p>
            <a:pPr indent="0" lvl="0" marL="0" rtl="0" algn="l">
              <a:spcBef>
                <a:spcPts val="0"/>
              </a:spcBef>
              <a:spcAft>
                <a:spcPts val="0"/>
              </a:spcAft>
              <a:buNone/>
            </a:pPr>
            <a:r>
              <a:t/>
            </a:r>
            <a:endParaRPr/>
          </a:p>
        </p:txBody>
      </p:sp>
      <p:sp>
        <p:nvSpPr>
          <p:cNvPr id="218" name="Google Shape;218;p39"/>
          <p:cNvSpPr txBox="1"/>
          <p:nvPr>
            <p:ph idx="1" type="body"/>
          </p:nvPr>
        </p:nvSpPr>
        <p:spPr>
          <a:xfrm>
            <a:off x="257950" y="1533875"/>
            <a:ext cx="3986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More evidence toward Nose having the widest distribution for run stuffing ability, as well as having the players with the highest impact over expectation.</a:t>
            </a:r>
            <a:endParaRPr>
              <a:solidFill>
                <a:srgbClr val="000000"/>
              </a:solidFill>
            </a:endParaRPr>
          </a:p>
        </p:txBody>
      </p:sp>
      <p:pic>
        <p:nvPicPr>
          <p:cNvPr id="219" name="Google Shape;219;p39"/>
          <p:cNvPicPr preferRelativeResize="0"/>
          <p:nvPr/>
        </p:nvPicPr>
        <p:blipFill>
          <a:blip r:embed="rId3">
            <a:alphaModFix/>
          </a:blip>
          <a:stretch>
            <a:fillRect/>
          </a:stretch>
        </p:blipFill>
        <p:spPr>
          <a:xfrm>
            <a:off x="4244650" y="1017713"/>
            <a:ext cx="4411340"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11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Gap Changes Forced</a:t>
            </a:r>
            <a:r>
              <a:rPr lang="en">
                <a:solidFill>
                  <a:srgbClr val="0000FF"/>
                </a:solidFill>
              </a:rPr>
              <a:t>: Return on Investment</a:t>
            </a:r>
            <a:endParaRPr/>
          </a:p>
        </p:txBody>
      </p:sp>
      <p:pic>
        <p:nvPicPr>
          <p:cNvPr id="225" name="Google Shape;225;p40"/>
          <p:cNvPicPr preferRelativeResize="0"/>
          <p:nvPr/>
        </p:nvPicPr>
        <p:blipFill>
          <a:blip r:embed="rId3">
            <a:alphaModFix/>
          </a:blip>
          <a:stretch>
            <a:fillRect/>
          </a:stretch>
        </p:blipFill>
        <p:spPr>
          <a:xfrm>
            <a:off x="849788" y="687875"/>
            <a:ext cx="7444416" cy="4150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 Changes Forced: Top Performers</a:t>
            </a:r>
            <a:endParaRPr/>
          </a:p>
        </p:txBody>
      </p:sp>
      <p:graphicFrame>
        <p:nvGraphicFramePr>
          <p:cNvPr id="231" name="Google Shape;231;p41"/>
          <p:cNvGraphicFramePr/>
          <p:nvPr/>
        </p:nvGraphicFramePr>
        <p:xfrm>
          <a:off x="769575" y="1571900"/>
          <a:ext cx="3000000" cy="3000000"/>
        </p:xfrm>
        <a:graphic>
          <a:graphicData uri="http://schemas.openxmlformats.org/drawingml/2006/table">
            <a:tbl>
              <a:tblPr>
                <a:noFill/>
                <a:tableStyleId>{29E7CF9D-7101-4BEA-94D9-759C4D41E868}</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Best Edge Intercepts: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Best Tackle Intercepts: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Best Nose Intercepts: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1. Danielle Hunter, MIN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 Shamar Stephen, MIN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Dalvin Tomlinson, NYG</a:t>
                      </a:r>
                      <a:endParaRPr/>
                    </a:p>
                  </a:txBody>
                  <a:tcPr marT="91425" marB="91425" marR="91425" marL="91425"/>
                </a:tc>
              </a:tr>
              <a:tr h="378100">
                <a:tc>
                  <a:txBody>
                    <a:bodyPr/>
                    <a:lstStyle/>
                    <a:p>
                      <a:pPr indent="0" lvl="0" marL="0" rtl="0" algn="l">
                        <a:spcBef>
                          <a:spcPts val="0"/>
                        </a:spcBef>
                        <a:spcAft>
                          <a:spcPts val="0"/>
                        </a:spcAft>
                        <a:buNone/>
                      </a:pPr>
                      <a:r>
                        <a:rPr lang="en"/>
                        <a:t>2. Maxx Crosby, OAK</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 Dean Lowry, GB</a:t>
                      </a:r>
                      <a:endParaRPr/>
                    </a:p>
                  </a:txBody>
                  <a:tcPr marT="91425" marB="91425" marR="91425" marL="91425"/>
                </a:tc>
                <a:tc>
                  <a:txBody>
                    <a:bodyPr/>
                    <a:lstStyle/>
                    <a:p>
                      <a:pPr indent="0" lvl="0" marL="0" rtl="0" algn="l">
                        <a:spcBef>
                          <a:spcPts val="0"/>
                        </a:spcBef>
                        <a:spcAft>
                          <a:spcPts val="0"/>
                        </a:spcAft>
                        <a:buNone/>
                      </a:pPr>
                      <a:r>
                        <a:rPr lang="en"/>
                        <a:t>2. Mike Purcell, DEN</a:t>
                      </a:r>
                      <a:endParaRPr/>
                    </a:p>
                  </a:txBody>
                  <a:tcPr marT="91425" marB="91425" marR="91425" marL="91425"/>
                </a:tc>
              </a:tr>
              <a:tr h="378100">
                <a:tc>
                  <a:txBody>
                    <a:bodyPr/>
                    <a:lstStyle/>
                    <a:p>
                      <a:pPr indent="0" lvl="0" marL="0" rtl="0" algn="l">
                        <a:spcBef>
                          <a:spcPts val="0"/>
                        </a:spcBef>
                        <a:spcAft>
                          <a:spcPts val="0"/>
                        </a:spcAft>
                        <a:buNone/>
                      </a:pPr>
                      <a:r>
                        <a:rPr lang="en"/>
                        <a:t>3. Von Miller, DEN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 B.J. Hill, NYG</a:t>
                      </a:r>
                      <a:endParaRPr/>
                    </a:p>
                  </a:txBody>
                  <a:tcPr marT="91425" marB="91425" marR="91425" marL="91425"/>
                </a:tc>
                <a:tc>
                  <a:txBody>
                    <a:bodyPr/>
                    <a:lstStyle/>
                    <a:p>
                      <a:pPr indent="0" lvl="0" marL="0" rtl="0" algn="l">
                        <a:spcBef>
                          <a:spcPts val="0"/>
                        </a:spcBef>
                        <a:spcAft>
                          <a:spcPts val="0"/>
                        </a:spcAft>
                        <a:buNone/>
                      </a:pPr>
                      <a:r>
                        <a:rPr lang="en"/>
                        <a:t>3. Javon Hargrave, PIT</a:t>
                      </a:r>
                      <a:endParaRPr/>
                    </a:p>
                  </a:txBody>
                  <a:tcPr marT="91425" marB="91425" marR="91425" marL="91425"/>
                </a:tc>
              </a:tr>
              <a:tr h="378100">
                <a:tc>
                  <a:txBody>
                    <a:bodyPr/>
                    <a:lstStyle/>
                    <a:p>
                      <a:pPr indent="0" lvl="0" marL="0" rtl="0" algn="l">
                        <a:spcBef>
                          <a:spcPts val="0"/>
                        </a:spcBef>
                        <a:spcAft>
                          <a:spcPts val="0"/>
                        </a:spcAft>
                        <a:buNone/>
                      </a:pPr>
                      <a:r>
                        <a:rPr lang="en"/>
                        <a:t>4. </a:t>
                      </a:r>
                      <a:r>
                        <a:rPr lang="en">
                          <a:solidFill>
                            <a:schemeClr val="dk1"/>
                          </a:solidFill>
                        </a:rPr>
                        <a:t>Everson Griffen, MIN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 Shelby Harris, DEN</a:t>
                      </a:r>
                      <a:endParaRPr/>
                    </a:p>
                  </a:txBody>
                  <a:tcPr marT="91425" marB="91425" marR="91425" marL="91425"/>
                </a:tc>
                <a:tc>
                  <a:txBody>
                    <a:bodyPr/>
                    <a:lstStyle/>
                    <a:p>
                      <a:pPr indent="0" lvl="0" marL="0" rtl="0" algn="l">
                        <a:spcBef>
                          <a:spcPts val="0"/>
                        </a:spcBef>
                        <a:spcAft>
                          <a:spcPts val="0"/>
                        </a:spcAft>
                        <a:buNone/>
                      </a:pPr>
                      <a:r>
                        <a:rPr lang="en"/>
                        <a:t>4. Corey Peters, AZ</a:t>
                      </a:r>
                      <a:endParaRPr/>
                    </a:p>
                  </a:txBody>
                  <a:tcPr marT="91425" marB="91425" marR="91425" marL="91425"/>
                </a:tc>
              </a:tr>
              <a:tr h="378100">
                <a:tc>
                  <a:txBody>
                    <a:bodyPr/>
                    <a:lstStyle/>
                    <a:p>
                      <a:pPr indent="0" lvl="0" marL="0" rtl="0" algn="l">
                        <a:spcBef>
                          <a:spcPts val="0"/>
                        </a:spcBef>
                        <a:spcAft>
                          <a:spcPts val="0"/>
                        </a:spcAft>
                        <a:buNone/>
                      </a:pPr>
                      <a:r>
                        <a:rPr lang="en"/>
                        <a:t>5. Markus Golden, NYG</a:t>
                      </a:r>
                      <a:endParaRPr/>
                    </a:p>
                  </a:txBody>
                  <a:tcPr marT="91425" marB="91425" marR="91425" marL="91425"/>
                </a:tc>
                <a:tc>
                  <a:txBody>
                    <a:bodyPr/>
                    <a:lstStyle/>
                    <a:p>
                      <a:pPr indent="0" lvl="0" marL="0" rtl="0" algn="l">
                        <a:spcBef>
                          <a:spcPts val="0"/>
                        </a:spcBef>
                        <a:spcAft>
                          <a:spcPts val="0"/>
                        </a:spcAft>
                        <a:buNone/>
                      </a:pPr>
                      <a:r>
                        <a:rPr lang="en"/>
                        <a:t>5. John Atkins, DET</a:t>
                      </a:r>
                      <a:endParaRPr/>
                    </a:p>
                  </a:txBody>
                  <a:tcPr marT="91425" marB="91425" marR="91425" marL="91425"/>
                </a:tc>
                <a:tc>
                  <a:txBody>
                    <a:bodyPr/>
                    <a:lstStyle/>
                    <a:p>
                      <a:pPr indent="0" lvl="0" marL="0" rtl="0" algn="l">
                        <a:spcBef>
                          <a:spcPts val="0"/>
                        </a:spcBef>
                        <a:spcAft>
                          <a:spcPts val="0"/>
                        </a:spcAft>
                        <a:buNone/>
                      </a:pPr>
                      <a:r>
                        <a:rPr lang="en"/>
                        <a:t>5. Christian Covington, DAL</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Position Definitions:</a:t>
            </a:r>
            <a:endParaRPr>
              <a:solidFill>
                <a:srgbClr val="434343"/>
              </a:solidFill>
            </a:endParaRPr>
          </a:p>
        </p:txBody>
      </p:sp>
      <p:sp>
        <p:nvSpPr>
          <p:cNvPr id="67" name="Google Shape;67;p15"/>
          <p:cNvSpPr txBox="1"/>
          <p:nvPr>
            <p:ph idx="1" type="body"/>
          </p:nvPr>
        </p:nvSpPr>
        <p:spPr>
          <a:xfrm>
            <a:off x="264000" y="789063"/>
            <a:ext cx="8616000" cy="173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a:t>
            </a:r>
            <a:r>
              <a:rPr lang="en" sz="1500">
                <a:solidFill>
                  <a:srgbClr val="000000"/>
                </a:solidFill>
              </a:rPr>
              <a:t>he SIS data really helps clarify vague roster positions which don’t always translate between schemes. I d</a:t>
            </a:r>
            <a:r>
              <a:rPr lang="en" sz="1500">
                <a:solidFill>
                  <a:srgbClr val="000000"/>
                </a:solidFill>
              </a:rPr>
              <a:t>ivided players into three position groups using</a:t>
            </a:r>
            <a:r>
              <a:rPr lang="en" sz="1500">
                <a:solidFill>
                  <a:srgbClr val="000000"/>
                </a:solidFill>
              </a:rPr>
              <a:t> K-Means Clustering on player alignment data: </a:t>
            </a:r>
            <a:r>
              <a:rPr b="1" lang="en" sz="1500">
                <a:solidFill>
                  <a:srgbClr val="000000"/>
                </a:solidFill>
              </a:rPr>
              <a:t>Edge</a:t>
            </a:r>
            <a:r>
              <a:rPr lang="en" sz="1500">
                <a:solidFill>
                  <a:srgbClr val="000000"/>
                </a:solidFill>
              </a:rPr>
              <a:t> (LBs and pass rushing DEs), </a:t>
            </a:r>
            <a:r>
              <a:rPr b="1" lang="en" sz="1500">
                <a:solidFill>
                  <a:srgbClr val="000000"/>
                </a:solidFill>
              </a:rPr>
              <a:t>Tackle </a:t>
            </a:r>
            <a:r>
              <a:rPr lang="en" sz="1500">
                <a:solidFill>
                  <a:srgbClr val="000000"/>
                </a:solidFill>
              </a:rPr>
              <a:t>(mostly 3-4 DEs and pass rushing DTs), </a:t>
            </a:r>
            <a:r>
              <a:rPr b="1" lang="en" sz="1500">
                <a:solidFill>
                  <a:srgbClr val="000000"/>
                </a:solidFill>
              </a:rPr>
              <a:t>Nose </a:t>
            </a:r>
            <a:r>
              <a:rPr lang="en" sz="1500">
                <a:solidFill>
                  <a:srgbClr val="000000"/>
                </a:solidFill>
              </a:rPr>
              <a:t>(mostly 3-4 NTs and run stuffing DTs). See the table below for some examples of what kinds of players fall under each cluster. This allows an easy comparison between schemes, as outside linebackers in 3-4 defenses hold similar responsibilities to defensive ends in 4-3 schemes.</a:t>
            </a:r>
            <a:endParaRPr sz="1500">
              <a:solidFill>
                <a:srgbClr val="000000"/>
              </a:solidFill>
            </a:endParaRPr>
          </a:p>
        </p:txBody>
      </p:sp>
      <p:graphicFrame>
        <p:nvGraphicFramePr>
          <p:cNvPr id="68" name="Google Shape;68;p15"/>
          <p:cNvGraphicFramePr/>
          <p:nvPr/>
        </p:nvGraphicFramePr>
        <p:xfrm>
          <a:off x="955125" y="2571750"/>
          <a:ext cx="3000000" cy="3000000"/>
        </p:xfrm>
        <a:graphic>
          <a:graphicData uri="http://schemas.openxmlformats.org/drawingml/2006/table">
            <a:tbl>
              <a:tblPr>
                <a:noFill/>
                <a:tableStyleId>{29E7CF9D-7101-4BEA-94D9-759C4D41E868}</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Edge Snap Leaders: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Tackle Snap Leaders: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Nose Snap Leaders: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Jason Pierre-Paul, TB (493)</a:t>
                      </a:r>
                      <a:endParaRPr/>
                    </a:p>
                  </a:txBody>
                  <a:tcPr marT="91425" marB="91425" marR="91425" marL="91425"/>
                </a:tc>
                <a:tc>
                  <a:txBody>
                    <a:bodyPr/>
                    <a:lstStyle/>
                    <a:p>
                      <a:pPr indent="0" lvl="0" marL="0" rtl="0" algn="l">
                        <a:spcBef>
                          <a:spcPts val="0"/>
                        </a:spcBef>
                        <a:spcAft>
                          <a:spcPts val="0"/>
                        </a:spcAft>
                        <a:buNone/>
                      </a:pPr>
                      <a:r>
                        <a:rPr lang="en"/>
                        <a:t>Cam Heyward, PIT (474)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Kenny Clark, GB (410)</a:t>
                      </a:r>
                      <a:endParaRPr/>
                    </a:p>
                  </a:txBody>
                  <a:tcPr marT="91425" marB="91425" marR="91425" marL="91425"/>
                </a:tc>
              </a:tr>
              <a:tr h="378100">
                <a:tc>
                  <a:txBody>
                    <a:bodyPr/>
                    <a:lstStyle/>
                    <a:p>
                      <a:pPr indent="0" lvl="0" marL="0" rtl="0" algn="l">
                        <a:spcBef>
                          <a:spcPts val="0"/>
                        </a:spcBef>
                        <a:spcAft>
                          <a:spcPts val="0"/>
                        </a:spcAft>
                        <a:buNone/>
                      </a:pPr>
                      <a:r>
                        <a:rPr lang="en"/>
                        <a:t>Chandler Jones, AZ (492)</a:t>
                      </a:r>
                      <a:endParaRPr/>
                    </a:p>
                  </a:txBody>
                  <a:tcPr marT="91425" marB="91425" marR="91425" marL="91425"/>
                </a:tc>
                <a:tc>
                  <a:txBody>
                    <a:bodyPr/>
                    <a:lstStyle/>
                    <a:p>
                      <a:pPr indent="0" lvl="0" marL="0" rtl="0" algn="l">
                        <a:spcBef>
                          <a:spcPts val="0"/>
                        </a:spcBef>
                        <a:spcAft>
                          <a:spcPts val="0"/>
                        </a:spcAft>
                        <a:buNone/>
                      </a:pPr>
                      <a:r>
                        <a:rPr lang="en"/>
                        <a:t>DeForest Buckner, SF (461)</a:t>
                      </a:r>
                      <a:endParaRPr/>
                    </a:p>
                  </a:txBody>
                  <a:tcPr marT="91425" marB="91425" marR="91425" marL="91425"/>
                </a:tc>
                <a:tc>
                  <a:txBody>
                    <a:bodyPr/>
                    <a:lstStyle/>
                    <a:p>
                      <a:pPr indent="0" lvl="0" marL="0" rtl="0" algn="l">
                        <a:spcBef>
                          <a:spcPts val="0"/>
                        </a:spcBef>
                        <a:spcAft>
                          <a:spcPts val="0"/>
                        </a:spcAft>
                        <a:buNone/>
                      </a:pPr>
                      <a:r>
                        <a:rPr lang="en"/>
                        <a:t>Javon Hargrave, PIT (410)</a:t>
                      </a:r>
                      <a:endParaRPr/>
                    </a:p>
                  </a:txBody>
                  <a:tcPr marT="91425" marB="91425" marR="91425" marL="91425"/>
                </a:tc>
              </a:tr>
              <a:tr h="378100">
                <a:tc>
                  <a:txBody>
                    <a:bodyPr/>
                    <a:lstStyle/>
                    <a:p>
                      <a:pPr indent="0" lvl="0" marL="0" rtl="0" algn="l">
                        <a:spcBef>
                          <a:spcPts val="0"/>
                        </a:spcBef>
                        <a:spcAft>
                          <a:spcPts val="0"/>
                        </a:spcAft>
                        <a:buNone/>
                      </a:pPr>
                      <a:r>
                        <a:rPr lang="en"/>
                        <a:t>Bud Dupree, PIT (476)</a:t>
                      </a:r>
                      <a:endParaRPr/>
                    </a:p>
                  </a:txBody>
                  <a:tcPr marT="91425" marB="91425" marR="91425" marL="91425"/>
                </a:tc>
                <a:tc>
                  <a:txBody>
                    <a:bodyPr/>
                    <a:lstStyle/>
                    <a:p>
                      <a:pPr indent="0" lvl="0" marL="0" rtl="0" algn="l">
                        <a:spcBef>
                          <a:spcPts val="0"/>
                        </a:spcBef>
                        <a:spcAft>
                          <a:spcPts val="0"/>
                        </a:spcAft>
                        <a:buNone/>
                      </a:pPr>
                      <a:r>
                        <a:rPr lang="en"/>
                        <a:t>Ndamukong Suh, TB (455)</a:t>
                      </a:r>
                      <a:endParaRPr/>
                    </a:p>
                  </a:txBody>
                  <a:tcPr marT="91425" marB="91425" marR="91425" marL="91425"/>
                </a:tc>
                <a:tc>
                  <a:txBody>
                    <a:bodyPr/>
                    <a:lstStyle/>
                    <a:p>
                      <a:pPr indent="0" lvl="0" marL="0" rtl="0" algn="l">
                        <a:spcBef>
                          <a:spcPts val="0"/>
                        </a:spcBef>
                        <a:spcAft>
                          <a:spcPts val="0"/>
                        </a:spcAft>
                        <a:buNone/>
                      </a:pPr>
                      <a:r>
                        <a:rPr lang="en"/>
                        <a:t>Vita Vea, TB (406)</a:t>
                      </a:r>
                      <a:endParaRPr/>
                    </a:p>
                  </a:txBody>
                  <a:tcPr marT="91425" marB="91425" marR="91425" marL="91425"/>
                </a:tc>
              </a:tr>
              <a:tr h="378100">
                <a:tc>
                  <a:txBody>
                    <a:bodyPr/>
                    <a:lstStyle/>
                    <a:p>
                      <a:pPr indent="0" lvl="0" marL="0" rtl="0" algn="l">
                        <a:spcBef>
                          <a:spcPts val="0"/>
                        </a:spcBef>
                        <a:spcAft>
                          <a:spcPts val="0"/>
                        </a:spcAft>
                        <a:buNone/>
                      </a:pPr>
                      <a:r>
                        <a:rPr lang="en"/>
                        <a:t>Khalil Mack, CHI (467)</a:t>
                      </a:r>
                      <a:endParaRPr/>
                    </a:p>
                  </a:txBody>
                  <a:tcPr marT="91425" marB="91425" marR="91425" marL="91425"/>
                </a:tc>
                <a:tc>
                  <a:txBody>
                    <a:bodyPr/>
                    <a:lstStyle/>
                    <a:p>
                      <a:pPr indent="0" lvl="0" marL="0" rtl="0" algn="l">
                        <a:spcBef>
                          <a:spcPts val="0"/>
                        </a:spcBef>
                        <a:spcAft>
                          <a:spcPts val="0"/>
                        </a:spcAft>
                        <a:buNone/>
                      </a:pPr>
                      <a:r>
                        <a:rPr lang="en"/>
                        <a:t>Christian Wilkins, MIA (412)</a:t>
                      </a:r>
                      <a:endParaRPr/>
                    </a:p>
                  </a:txBody>
                  <a:tcPr marT="91425" marB="91425" marR="91425" marL="91425"/>
                </a:tc>
                <a:tc>
                  <a:txBody>
                    <a:bodyPr/>
                    <a:lstStyle/>
                    <a:p>
                      <a:pPr indent="0" lvl="0" marL="0" rtl="0" algn="l">
                        <a:spcBef>
                          <a:spcPts val="0"/>
                        </a:spcBef>
                        <a:spcAft>
                          <a:spcPts val="0"/>
                        </a:spcAft>
                        <a:buNone/>
                      </a:pPr>
                      <a:r>
                        <a:rPr lang="en"/>
                        <a:t>Larry Ogunjobi, CLE (377)</a:t>
                      </a:r>
                      <a:endParaRPr/>
                    </a:p>
                  </a:txBody>
                  <a:tcPr marT="91425" marB="91425" marR="91425" marL="91425"/>
                </a:tc>
              </a:tr>
              <a:tr h="378100">
                <a:tc>
                  <a:txBody>
                    <a:bodyPr/>
                    <a:lstStyle/>
                    <a:p>
                      <a:pPr indent="0" lvl="0" marL="0" rtl="0" algn="l">
                        <a:spcBef>
                          <a:spcPts val="0"/>
                        </a:spcBef>
                        <a:spcAft>
                          <a:spcPts val="0"/>
                        </a:spcAft>
                        <a:buNone/>
                      </a:pPr>
                      <a:r>
                        <a:rPr lang="en"/>
                        <a:t>Nick Bosa, SF (466)</a:t>
                      </a:r>
                      <a:endParaRPr/>
                    </a:p>
                  </a:txBody>
                  <a:tcPr marT="91425" marB="91425" marR="91425" marL="91425"/>
                </a:tc>
                <a:tc>
                  <a:txBody>
                    <a:bodyPr/>
                    <a:lstStyle/>
                    <a:p>
                      <a:pPr indent="0" lvl="0" marL="0" rtl="0" algn="l">
                        <a:spcBef>
                          <a:spcPts val="0"/>
                        </a:spcBef>
                        <a:spcAft>
                          <a:spcPts val="0"/>
                        </a:spcAft>
                        <a:buNone/>
                      </a:pPr>
                      <a:r>
                        <a:rPr lang="en"/>
                        <a:t>Aaron Donald, LA (411)</a:t>
                      </a:r>
                      <a:endParaRPr/>
                    </a:p>
                  </a:txBody>
                  <a:tcPr marT="91425" marB="91425" marR="91425" marL="91425"/>
                </a:tc>
                <a:tc>
                  <a:txBody>
                    <a:bodyPr/>
                    <a:lstStyle/>
                    <a:p>
                      <a:pPr indent="0" lvl="0" marL="0" rtl="0" algn="l">
                        <a:spcBef>
                          <a:spcPts val="0"/>
                        </a:spcBef>
                        <a:spcAft>
                          <a:spcPts val="0"/>
                        </a:spcAft>
                        <a:buNone/>
                      </a:pPr>
                      <a:r>
                        <a:rPr lang="en"/>
                        <a:t>Davon Godchaux, MIA (370)</a:t>
                      </a:r>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Rushing Conclusions</a:t>
            </a:r>
            <a:endParaRPr>
              <a:solidFill>
                <a:srgbClr val="0000FF"/>
              </a:solidFill>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Of the three rushing metrics, I consider Negative EPA Tackles to be the most important, as it requires the fewest assumptions about other players. Next would be Rushing Side Success Rate, which has the most impact on game results, but is harder to divide up credit. Last is Gap Changes Forced, which was fun to explore, but has a sample size issue, as well as limitations with dividing up credit. </a:t>
            </a:r>
            <a:endParaRPr>
              <a:solidFill>
                <a:srgbClr val="000000"/>
              </a:solidFill>
            </a:endParaRPr>
          </a:p>
          <a:p>
            <a:pPr indent="0" lvl="0" marL="0" rtl="0" algn="l">
              <a:spcBef>
                <a:spcPts val="1600"/>
              </a:spcBef>
              <a:spcAft>
                <a:spcPts val="1600"/>
              </a:spcAft>
              <a:buNone/>
            </a:pPr>
            <a:r>
              <a:rPr lang="en">
                <a:solidFill>
                  <a:srgbClr val="000000"/>
                </a:solidFill>
              </a:rPr>
              <a:t>Noses create negative EPA tackles at the highest rate and have the fattest tails for all three intercepts. Return on investment appears to be quite random and likely mostly attributed to noise. </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7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Final Conclusions</a:t>
            </a:r>
            <a:endParaRPr>
              <a:solidFill>
                <a:srgbClr val="0000FF"/>
              </a:solidFill>
            </a:endParaRPr>
          </a:p>
        </p:txBody>
      </p:sp>
      <p:sp>
        <p:nvSpPr>
          <p:cNvPr id="243" name="Google Shape;243;p43"/>
          <p:cNvSpPr txBox="1"/>
          <p:nvPr>
            <p:ph idx="1" type="body"/>
          </p:nvPr>
        </p:nvSpPr>
        <p:spPr>
          <a:xfrm>
            <a:off x="236175" y="651350"/>
            <a:ext cx="8520600" cy="402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AutoNum type="arabicParenR"/>
            </a:pPr>
            <a:r>
              <a:rPr b="1" lang="en" sz="1500">
                <a:solidFill>
                  <a:srgbClr val="FF0000"/>
                </a:solidFill>
              </a:rPr>
              <a:t>What is the most important defensive position?</a:t>
            </a:r>
            <a:r>
              <a:rPr lang="en" sz="1500">
                <a:solidFill>
                  <a:srgbClr val="000000"/>
                </a:solidFill>
              </a:rPr>
              <a:t> </a:t>
            </a:r>
            <a:r>
              <a:rPr lang="en" sz="1500">
                <a:solidFill>
                  <a:srgbClr val="000000"/>
                </a:solidFill>
              </a:rPr>
              <a:t>Edge defender is the most valuable defensive position. It is a passing league and Edge is clearly the most important position when it comes to pressuring the passer. I consider Tackle the second most important overall, as the position’s return on draft/FA investment for generating quarterback pressure is so much greater than the ROI for Noses in the run game.</a:t>
            </a:r>
            <a:endParaRPr sz="1500">
              <a:solidFill>
                <a:srgbClr val="000000"/>
              </a:solidFill>
            </a:endParaRPr>
          </a:p>
          <a:p>
            <a:pPr indent="-323850" lvl="0" marL="457200" rtl="0" algn="l">
              <a:spcBef>
                <a:spcPts val="1000"/>
              </a:spcBef>
              <a:spcAft>
                <a:spcPts val="0"/>
              </a:spcAft>
              <a:buClr>
                <a:srgbClr val="000000"/>
              </a:buClr>
              <a:buSzPts val="1500"/>
              <a:buAutoNum type="arabicParenR"/>
            </a:pPr>
            <a:r>
              <a:rPr b="1" lang="en" sz="1500">
                <a:solidFill>
                  <a:srgbClr val="FF0000"/>
                </a:solidFill>
                <a:highlight>
                  <a:srgbClr val="FFFFFF"/>
                </a:highlight>
              </a:rPr>
              <a:t>What is the nature of the distribution of talent between the defensive line positions? </a:t>
            </a:r>
            <a:r>
              <a:rPr lang="en" sz="1500">
                <a:solidFill>
                  <a:srgbClr val="000000"/>
                </a:solidFill>
                <a:highlight>
                  <a:srgbClr val="FFFFFF"/>
                </a:highlight>
              </a:rPr>
              <a:t>When controlling for both game situation and technique, Nose has the widest distribution. This would not be recognized with traditional defensive statistics. Edge and Tackle have quite similar distributions for all four metrics evaluated.</a:t>
            </a:r>
            <a:endParaRPr b="1" sz="1500">
              <a:solidFill>
                <a:srgbClr val="000000"/>
              </a:solidFill>
              <a:highlight>
                <a:srgbClr val="FFFFFF"/>
              </a:highlight>
            </a:endParaRPr>
          </a:p>
          <a:p>
            <a:pPr indent="-323850" lvl="0" marL="457200" rtl="0" algn="l">
              <a:spcBef>
                <a:spcPts val="1000"/>
              </a:spcBef>
              <a:spcAft>
                <a:spcPts val="1000"/>
              </a:spcAft>
              <a:buClr>
                <a:srgbClr val="000000"/>
              </a:buClr>
              <a:buSzPts val="1500"/>
              <a:buAutoNum type="arabicParenR"/>
            </a:pPr>
            <a:r>
              <a:rPr b="1" lang="en" sz="1500">
                <a:solidFill>
                  <a:srgbClr val="FF0000"/>
                </a:solidFill>
                <a:highlight>
                  <a:srgbClr val="FFFFFF"/>
                </a:highlight>
              </a:rPr>
              <a:t>In which in-game or roster construction scenarios would the answer to Question 1 change? </a:t>
            </a:r>
            <a:r>
              <a:rPr lang="en" sz="1500">
                <a:solidFill>
                  <a:srgbClr val="000000"/>
                </a:solidFill>
                <a:highlight>
                  <a:srgbClr val="FFFFFF"/>
                </a:highlight>
              </a:rPr>
              <a:t>Tackles cost less than Edges, both in the draft and in free agency, so if a team did not have the resources to get a premier Edge, finding a quality Tackle could be the next best option. In a situation where a team needed to prioritize stopping the run over the pass, Edge could become the most important. However, most analytics people would almost always want to encourage an opponent to run the ball more.</a:t>
            </a:r>
            <a:endParaRPr sz="15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90737" y="210200"/>
            <a:ext cx="8562522" cy="4826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836549"/>
            <a:ext cx="3380100" cy="1863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On average, teams dedicate the most salary/draft resources on </a:t>
            </a:r>
            <a:r>
              <a:rPr b="1" lang="en">
                <a:solidFill>
                  <a:srgbClr val="000000"/>
                </a:solidFill>
              </a:rPr>
              <a:t>Edge</a:t>
            </a:r>
            <a:r>
              <a:rPr lang="en">
                <a:solidFill>
                  <a:srgbClr val="000000"/>
                </a:solidFill>
              </a:rPr>
              <a:t> players</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b="1" lang="en">
                <a:solidFill>
                  <a:srgbClr val="000000"/>
                </a:solidFill>
              </a:rPr>
              <a:t>Tackle</a:t>
            </a:r>
            <a:r>
              <a:rPr lang="en">
                <a:solidFill>
                  <a:srgbClr val="000000"/>
                </a:solidFill>
              </a:rPr>
              <a:t> has the widest dispersion amongst teams </a:t>
            </a:r>
            <a:endParaRPr>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a:solidFill>
                  <a:srgbClr val="000000"/>
                </a:solidFill>
              </a:rPr>
              <a:t>This gives us a solid prior for positional value</a:t>
            </a:r>
            <a:endParaRPr>
              <a:solidFill>
                <a:srgbClr val="000000"/>
              </a:solidFill>
            </a:endParaRPr>
          </a:p>
        </p:txBody>
      </p:sp>
      <p:sp>
        <p:nvSpPr>
          <p:cNvPr id="79" name="Google Shape;79;p17"/>
          <p:cNvSpPr txBox="1"/>
          <p:nvPr/>
        </p:nvSpPr>
        <p:spPr>
          <a:xfrm>
            <a:off x="311700" y="3731475"/>
            <a:ext cx="39867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0000"/>
                </a:solidFill>
              </a:rPr>
              <a:t>Note: Average position resources spent per team is measured on a per player-snap basis, so more Edges being on the field or on a roster does not impact the results.</a:t>
            </a:r>
            <a:endParaRPr i="1" sz="1500">
              <a:solidFill>
                <a:srgbClr val="FF0000"/>
              </a:solidFill>
            </a:endParaRPr>
          </a:p>
        </p:txBody>
      </p:sp>
      <p:sp>
        <p:nvSpPr>
          <p:cNvPr id="80" name="Google Shape;80;p17"/>
          <p:cNvSpPr txBox="1"/>
          <p:nvPr>
            <p:ph type="title"/>
          </p:nvPr>
        </p:nvSpPr>
        <p:spPr>
          <a:xfrm>
            <a:off x="311700" y="202025"/>
            <a:ext cx="358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Resource Distribution</a:t>
            </a:r>
            <a:endParaRPr>
              <a:solidFill>
                <a:srgbClr val="434343"/>
              </a:solidFill>
            </a:endParaRPr>
          </a:p>
        </p:txBody>
      </p:sp>
      <p:pic>
        <p:nvPicPr>
          <p:cNvPr id="81" name="Google Shape;81;p17"/>
          <p:cNvPicPr preferRelativeResize="0"/>
          <p:nvPr/>
        </p:nvPicPr>
        <p:blipFill>
          <a:blip r:embed="rId3">
            <a:alphaModFix/>
          </a:blip>
          <a:stretch>
            <a:fillRect/>
          </a:stretch>
        </p:blipFill>
        <p:spPr>
          <a:xfrm>
            <a:off x="4298400" y="690625"/>
            <a:ext cx="4586950" cy="397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Pressure and Sack Rates By Position</a:t>
            </a:r>
            <a:endParaRPr>
              <a:solidFill>
                <a:srgbClr val="434343"/>
              </a:solidFill>
            </a:endParaRPr>
          </a:p>
        </p:txBody>
      </p:sp>
      <p:pic>
        <p:nvPicPr>
          <p:cNvPr id="87" name="Google Shape;87;p18"/>
          <p:cNvPicPr preferRelativeResize="0"/>
          <p:nvPr/>
        </p:nvPicPr>
        <p:blipFill>
          <a:blip r:embed="rId3">
            <a:alphaModFix/>
          </a:blip>
          <a:stretch>
            <a:fillRect/>
          </a:stretch>
        </p:blipFill>
        <p:spPr>
          <a:xfrm>
            <a:off x="311700" y="1108275"/>
            <a:ext cx="4113475" cy="3562975"/>
          </a:xfrm>
          <a:prstGeom prst="rect">
            <a:avLst/>
          </a:prstGeom>
          <a:noFill/>
          <a:ln>
            <a:noFill/>
          </a:ln>
        </p:spPr>
      </p:pic>
      <p:pic>
        <p:nvPicPr>
          <p:cNvPr id="88" name="Google Shape;88;p18"/>
          <p:cNvPicPr preferRelativeResize="0"/>
          <p:nvPr/>
        </p:nvPicPr>
        <p:blipFill>
          <a:blip r:embed="rId4">
            <a:alphaModFix/>
          </a:blip>
          <a:stretch>
            <a:fillRect/>
          </a:stretch>
        </p:blipFill>
        <p:spPr>
          <a:xfrm>
            <a:off x="4784400" y="1108263"/>
            <a:ext cx="4218025" cy="3653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Not All Pressures Are Created Equal?</a:t>
            </a:r>
            <a:endParaRPr>
              <a:solidFill>
                <a:srgbClr val="0000FF"/>
              </a:solidFill>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I fit t</a:t>
            </a:r>
            <a:r>
              <a:rPr lang="en">
                <a:solidFill>
                  <a:srgbClr val="000000"/>
                </a:solidFill>
              </a:rPr>
              <a:t>wo models to assess the impact of a pressure on the play outcome. The first measures EPA/play. Turnovers and big plays by the offense have a disproportionate impact on average EPA. While one option would be to control for these plays since the noise may outweigh the benefits, it is also possible that which position the pressure comes from affects the </a:t>
            </a:r>
            <a:r>
              <a:rPr lang="en">
                <a:solidFill>
                  <a:srgbClr val="000000"/>
                </a:solidFill>
              </a:rPr>
              <a:t>likelihood</a:t>
            </a:r>
            <a:r>
              <a:rPr lang="en">
                <a:solidFill>
                  <a:srgbClr val="000000"/>
                </a:solidFill>
              </a:rPr>
              <a:t> of these high impact plays. For that reason, I fit two models, one with the dependent variable as EPA and the other as Success (binary variable for whether EPA was positive or not). Both models suggested that Edge pressures have the most impact on the result of the pass play. Next, I will use a mixed effects model to estimate each player’s ability to generate pressure.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3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Intro </a:t>
            </a:r>
            <a:endParaRPr>
              <a:solidFill>
                <a:srgbClr val="0000FF"/>
              </a:solidFill>
            </a:endParaRPr>
          </a:p>
        </p:txBody>
      </p:sp>
      <p:sp>
        <p:nvSpPr>
          <p:cNvPr id="100" name="Google Shape;100;p20"/>
          <p:cNvSpPr txBox="1"/>
          <p:nvPr>
            <p:ph idx="1" type="body"/>
          </p:nvPr>
        </p:nvSpPr>
        <p:spPr>
          <a:xfrm>
            <a:off x="311700" y="708950"/>
            <a:ext cx="813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Fit a logit mixed effects model to evaluate player pass rush ability</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Only passing plays where the player is rushing are included</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Formula: </a:t>
            </a:r>
            <a:r>
              <a:rPr lang="en">
                <a:solidFill>
                  <a:srgbClr val="FF0000"/>
                </a:solidFill>
              </a:rPr>
              <a:t>Pressure = as.factor(Down) + Distance + Technique + (1 | Player)</a:t>
            </a:r>
            <a:endParaRPr>
              <a:solidFill>
                <a:srgbClr val="FF0000"/>
              </a:solidFill>
            </a:endParaRPr>
          </a:p>
          <a:p>
            <a:pPr indent="-342900" lvl="0" marL="457200" rtl="0" algn="l">
              <a:spcBef>
                <a:spcPts val="1000"/>
              </a:spcBef>
              <a:spcAft>
                <a:spcPts val="0"/>
              </a:spcAft>
              <a:buClr>
                <a:srgbClr val="000000"/>
              </a:buClr>
              <a:buSzPts val="1800"/>
              <a:buChar char="●"/>
            </a:pPr>
            <a:r>
              <a:rPr lang="en">
                <a:solidFill>
                  <a:srgbClr val="000000"/>
                </a:solidFill>
              </a:rPr>
              <a:t>The partial pooling component of mixed effects allows more accurate comparisons between players with different sample sizes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I am using pressures and not sacks, as a higher frequency event is more applicable to an 8 week sample. Timo Riske (Pro Football Focus) has also shown that turning pressures into sacks is not a repeatable skill.</a:t>
            </a:r>
            <a:endParaRPr>
              <a:solidFill>
                <a:srgbClr val="000000"/>
              </a:solidFill>
            </a:endParaRPr>
          </a:p>
          <a:p>
            <a:pPr indent="0" lvl="0" marL="457200" rtl="0" algn="l">
              <a:spcBef>
                <a:spcPts val="1000"/>
              </a:spcBef>
              <a:spcAft>
                <a:spcPts val="10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1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Position Distribution</a:t>
            </a:r>
            <a:endParaRPr>
              <a:solidFill>
                <a:srgbClr val="0000FF"/>
              </a:solidFill>
            </a:endParaRPr>
          </a:p>
        </p:txBody>
      </p:sp>
      <p:sp>
        <p:nvSpPr>
          <p:cNvPr id="106" name="Google Shape;106;p21"/>
          <p:cNvSpPr txBox="1"/>
          <p:nvPr>
            <p:ph idx="1" type="body"/>
          </p:nvPr>
        </p:nvSpPr>
        <p:spPr>
          <a:xfrm>
            <a:off x="311700" y="1008150"/>
            <a:ext cx="3739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player intercepts show individual ability to create pressures, while controlling for both situation and </a:t>
            </a:r>
            <a:r>
              <a:rPr lang="en">
                <a:solidFill>
                  <a:srgbClr val="000000"/>
                </a:solidFill>
              </a:rPr>
              <a:t>alignment</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We can see here that Nose has the tightest distribution, while Tackle and Edge are similarly dispersed</a:t>
            </a:r>
            <a:endParaRPr>
              <a:solidFill>
                <a:srgbClr val="000000"/>
              </a:solidFill>
            </a:endParaRPr>
          </a:p>
        </p:txBody>
      </p:sp>
      <p:pic>
        <p:nvPicPr>
          <p:cNvPr id="107" name="Google Shape;107;p21"/>
          <p:cNvPicPr preferRelativeResize="0"/>
          <p:nvPr/>
        </p:nvPicPr>
        <p:blipFill>
          <a:blip r:embed="rId3">
            <a:alphaModFix/>
          </a:blip>
          <a:stretch>
            <a:fillRect/>
          </a:stretch>
        </p:blipFill>
        <p:spPr>
          <a:xfrm>
            <a:off x="4510844" y="945550"/>
            <a:ext cx="4511654" cy="3907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