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13"/>
  </p:notesMasterIdLst>
  <p:sldIdLst>
    <p:sldId id="256" r:id="rId2"/>
    <p:sldId id="257" r:id="rId3"/>
    <p:sldId id="264" r:id="rId4"/>
    <p:sldId id="258" r:id="rId5"/>
    <p:sldId id="259" r:id="rId6"/>
    <p:sldId id="260" r:id="rId7"/>
    <p:sldId id="261" r:id="rId8"/>
    <p:sldId id="265" r:id="rId9"/>
    <p:sldId id="266" r:id="rId10"/>
    <p:sldId id="263"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B06D"/>
    <a:srgbClr val="00BFC4"/>
    <a:srgbClr val="CE00C6"/>
    <a:srgbClr val="CD5FB6"/>
    <a:srgbClr val="F8766C"/>
    <a:srgbClr val="30C25E"/>
    <a:srgbClr val="B455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64" autoAdjust="0"/>
    <p:restoredTop sz="94660"/>
  </p:normalViewPr>
  <p:slideViewPr>
    <p:cSldViewPr snapToGrid="0">
      <p:cViewPr varScale="1">
        <p:scale>
          <a:sx n="67" d="100"/>
          <a:sy n="67" d="100"/>
        </p:scale>
        <p:origin x="48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8482794678765366"/>
          <c:y val="0.83906260323112736"/>
          <c:w val="2.2244257869314374E-2"/>
          <c:h val="2.637438808740011E-2"/>
        </c:manualLayout>
      </c:layout>
      <c:barChart>
        <c:barDir val="bar"/>
        <c:grouping val="clustered"/>
        <c:varyColors val="0"/>
        <c:ser>
          <c:idx val="0"/>
          <c:order val="0"/>
          <c:tx>
            <c:strRef>
              <c:f>Sheet1!$B$1</c:f>
              <c:strCache>
                <c:ptCount val="1"/>
                <c:pt idx="0">
                  <c:v>Pass</c:v>
                </c:pt>
              </c:strCache>
            </c:strRef>
          </c:tx>
          <c:spPr>
            <a:solidFill>
              <a:srgbClr val="F8766C"/>
            </a:solidFill>
            <a:ln>
              <a:noFill/>
            </a:ln>
            <a:effectLst/>
          </c:spPr>
          <c:invertIfNegative val="0"/>
          <c:cat>
            <c:strRef>
              <c:f>Sheet1!$A$2</c:f>
              <c:strCache>
                <c:ptCount val="1"/>
                <c:pt idx="0">
                  <c:v>Event Type</c:v>
                </c:pt>
              </c:strCache>
            </c:strRef>
          </c:cat>
          <c:val>
            <c:numRef>
              <c:f>Sheet1!$B$2</c:f>
              <c:numCache>
                <c:formatCode>General</c:formatCode>
                <c:ptCount val="1"/>
                <c:pt idx="0">
                  <c:v>0</c:v>
                </c:pt>
              </c:numCache>
            </c:numRef>
          </c:val>
          <c:extLst>
            <c:ext xmlns:c16="http://schemas.microsoft.com/office/drawing/2014/chart" uri="{C3380CC4-5D6E-409C-BE32-E72D297353CC}">
              <c16:uniqueId val="{00000000-B97A-734D-BF6C-601732B94086}"/>
            </c:ext>
          </c:extLst>
        </c:ser>
        <c:ser>
          <c:idx val="1"/>
          <c:order val="1"/>
          <c:tx>
            <c:strRef>
              <c:f>Sheet1!$C$1</c:f>
              <c:strCache>
                <c:ptCount val="1"/>
                <c:pt idx="0">
                  <c:v>Rush</c:v>
                </c:pt>
              </c:strCache>
            </c:strRef>
          </c:tx>
          <c:spPr>
            <a:solidFill>
              <a:srgbClr val="00BFC4"/>
            </a:solidFill>
            <a:ln>
              <a:noFill/>
            </a:ln>
            <a:effectLst/>
          </c:spPr>
          <c:invertIfNegative val="0"/>
          <c:cat>
            <c:strRef>
              <c:f>Sheet1!$A$2</c:f>
              <c:strCache>
                <c:ptCount val="1"/>
                <c:pt idx="0">
                  <c:v>Event Type</c:v>
                </c:pt>
              </c:strCache>
            </c:strRef>
          </c:cat>
          <c:val>
            <c:numRef>
              <c:f>Sheet1!$C$2</c:f>
              <c:numCache>
                <c:formatCode>General</c:formatCode>
                <c:ptCount val="1"/>
              </c:numCache>
            </c:numRef>
          </c:val>
          <c:extLst>
            <c:ext xmlns:c16="http://schemas.microsoft.com/office/drawing/2014/chart" uri="{C3380CC4-5D6E-409C-BE32-E72D297353CC}">
              <c16:uniqueId val="{00000004-B97A-734D-BF6C-601732B94086}"/>
            </c:ext>
          </c:extLst>
        </c:ser>
        <c:dLbls>
          <c:showLegendKey val="0"/>
          <c:showVal val="0"/>
          <c:showCatName val="0"/>
          <c:showSerName val="0"/>
          <c:showPercent val="0"/>
          <c:showBubbleSize val="0"/>
        </c:dLbls>
        <c:gapWidth val="182"/>
        <c:axId val="1983644431"/>
        <c:axId val="2126814191"/>
      </c:barChart>
      <c:catAx>
        <c:axId val="1983644431"/>
        <c:scaling>
          <c:orientation val="minMax"/>
        </c:scaling>
        <c:delete val="1"/>
        <c:axPos val="l"/>
        <c:numFmt formatCode="General" sourceLinked="1"/>
        <c:majorTickMark val="none"/>
        <c:minorTickMark val="none"/>
        <c:tickLblPos val="nextTo"/>
        <c:crossAx val="2126814191"/>
        <c:crosses val="autoZero"/>
        <c:auto val="1"/>
        <c:lblAlgn val="ctr"/>
        <c:lblOffset val="100"/>
        <c:noMultiLvlLbl val="0"/>
      </c:catAx>
      <c:valAx>
        <c:axId val="2126814191"/>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983644431"/>
        <c:crosses val="autoZero"/>
        <c:crossBetween val="between"/>
      </c:valAx>
      <c:spPr>
        <a:noFill/>
        <a:ln w="25400">
          <a:noFill/>
        </a:ln>
        <a:effectLst/>
      </c:spPr>
    </c:plotArea>
    <c:legend>
      <c:legendPos val="r"/>
      <c:legendEntry>
        <c:idx val="0"/>
        <c:txPr>
          <a:bodyPr rot="0" spcFirstLastPara="1" vertOverflow="ellipsis" vert="horz" wrap="square" anchor="ctr" anchorCtr="1"/>
          <a:lstStyle/>
          <a:p>
            <a:pPr>
              <a:defRPr sz="1197" b="0" i="0" u="none" strike="noStrike" kern="1200" baseline="0">
                <a:solidFill>
                  <a:schemeClr val="tx1">
                    <a:lumMod val="65000"/>
                    <a:lumOff val="35000"/>
                  </a:schemeClr>
                </a:solidFill>
                <a:latin typeface="BentonSans" panose="02000503000000020004" pitchFamily="2" charset="0"/>
                <a:ea typeface="+mn-ea"/>
                <a:cs typeface="+mn-cs"/>
              </a:defRPr>
            </a:pPr>
            <a:endParaRPr lang="en-US"/>
          </a:p>
        </c:txPr>
      </c:legendEntry>
      <c:legendEntry>
        <c:idx val="1"/>
        <c:txPr>
          <a:bodyPr rot="0" spcFirstLastPara="1" vertOverflow="ellipsis" vert="horz" wrap="square" anchor="ctr" anchorCtr="1"/>
          <a:lstStyle/>
          <a:p>
            <a:pPr>
              <a:defRPr sz="1197" b="0" i="0" u="none" strike="noStrike" kern="1200" baseline="0">
                <a:solidFill>
                  <a:schemeClr val="tx1">
                    <a:lumMod val="65000"/>
                    <a:lumOff val="35000"/>
                  </a:schemeClr>
                </a:solidFill>
                <a:latin typeface="BentonSans" panose="02000503000000020004" pitchFamily="2" charset="0"/>
                <a:ea typeface="+mn-ea"/>
                <a:cs typeface="+mn-cs"/>
              </a:defRPr>
            </a:pPr>
            <a:endParaRPr lang="en-US"/>
          </a:p>
        </c:txPr>
      </c:legendEntry>
      <c:layout>
        <c:manualLayout>
          <c:xMode val="edge"/>
          <c:yMode val="edge"/>
          <c:x val="0.6114713841907814"/>
          <c:y val="0.27282508277867651"/>
          <c:w val="0.38852861580921855"/>
          <c:h val="0.3559119532371989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0C9F6-809B-9549-BA31-E57823095526}" type="datetimeFigureOut">
              <a:rPr lang="en-US" smtClean="0"/>
              <a:t>7/19/2020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FB74-40A7-1D48-9B60-EB26FC732BFF}" type="slidenum">
              <a:rPr lang="en-US" smtClean="0"/>
              <a:t>‹#›</a:t>
            </a:fld>
            <a:endParaRPr lang="en-US" dirty="0"/>
          </a:p>
        </p:txBody>
      </p:sp>
    </p:spTree>
    <p:extLst>
      <p:ext uri="{BB962C8B-B14F-4D97-AF65-F5344CB8AC3E}">
        <p14:creationId xmlns:p14="http://schemas.microsoft.com/office/powerpoint/2010/main" val="555022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17645-2118-AE4C-BBAD-8B4135FCF8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0C3A5C-8BE5-E242-8D8C-C193CA6D07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3" name="Date Placeholder 12">
            <a:extLst>
              <a:ext uri="{FF2B5EF4-FFF2-40B4-BE49-F238E27FC236}">
                <a16:creationId xmlns:a16="http://schemas.microsoft.com/office/drawing/2014/main" id="{01414FE2-08E1-FB45-AB7E-F91FC7F27108}"/>
              </a:ext>
            </a:extLst>
          </p:cNvPr>
          <p:cNvSpPr>
            <a:spLocks noGrp="1"/>
          </p:cNvSpPr>
          <p:nvPr>
            <p:ph type="dt" sz="half" idx="10"/>
          </p:nvPr>
        </p:nvSpPr>
        <p:spPr/>
        <p:txBody>
          <a:bodyPr/>
          <a:lstStyle/>
          <a:p>
            <a:fld id="{D65127B8-558E-5444-919D-271C8B512E65}" type="datetime1">
              <a:rPr lang="en-US" smtClean="0"/>
              <a:t>7/19/2020</a:t>
            </a:fld>
            <a:endParaRPr lang="en-US" dirty="0"/>
          </a:p>
        </p:txBody>
      </p:sp>
      <p:sp>
        <p:nvSpPr>
          <p:cNvPr id="14" name="Footer Placeholder 13">
            <a:extLst>
              <a:ext uri="{FF2B5EF4-FFF2-40B4-BE49-F238E27FC236}">
                <a16:creationId xmlns:a16="http://schemas.microsoft.com/office/drawing/2014/main" id="{E575A43D-FE7B-2B4A-8974-AF381BBC9F90}"/>
              </a:ext>
            </a:extLst>
          </p:cNvPr>
          <p:cNvSpPr>
            <a:spLocks noGrp="1"/>
          </p:cNvSpPr>
          <p:nvPr>
            <p:ph type="ftr" sz="quarter" idx="11"/>
          </p:nvPr>
        </p:nvSpPr>
        <p:spPr/>
        <p:txBody>
          <a:bodyPr/>
          <a:lstStyle/>
          <a:p>
            <a:endParaRPr lang="en-US" dirty="0"/>
          </a:p>
        </p:txBody>
      </p:sp>
      <p:sp>
        <p:nvSpPr>
          <p:cNvPr id="15" name="Slide Number Placeholder 14">
            <a:extLst>
              <a:ext uri="{FF2B5EF4-FFF2-40B4-BE49-F238E27FC236}">
                <a16:creationId xmlns:a16="http://schemas.microsoft.com/office/drawing/2014/main" id="{4EA8BE38-8B5C-C848-892C-E068F4C27CA1}"/>
              </a:ext>
            </a:extLst>
          </p:cNvPr>
          <p:cNvSpPr>
            <a:spLocks noGrp="1"/>
          </p:cNvSpPr>
          <p:nvPr>
            <p:ph type="sldNum" sz="quarter" idx="12"/>
          </p:nvPr>
        </p:nvSpPr>
        <p:spPr/>
        <p:txBody>
          <a:bodyPr/>
          <a:lstStyle/>
          <a:p>
            <a:r>
              <a:rPr lang="en-US" dirty="0"/>
              <a:t>1</a:t>
            </a:r>
          </a:p>
        </p:txBody>
      </p:sp>
    </p:spTree>
    <p:extLst>
      <p:ext uri="{BB962C8B-B14F-4D97-AF65-F5344CB8AC3E}">
        <p14:creationId xmlns:p14="http://schemas.microsoft.com/office/powerpoint/2010/main" val="2990798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136D-0409-964B-9C7F-565BDC2E55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CA5EB5-A9C7-484C-A345-07627992CC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E1F489-3777-A544-AA44-D427B4E7B068}"/>
              </a:ext>
            </a:extLst>
          </p:cNvPr>
          <p:cNvSpPr>
            <a:spLocks noGrp="1"/>
          </p:cNvSpPr>
          <p:nvPr>
            <p:ph type="dt" sz="half" idx="10"/>
          </p:nvPr>
        </p:nvSpPr>
        <p:spPr/>
        <p:txBody>
          <a:bodyPr/>
          <a:lstStyle/>
          <a:p>
            <a:fld id="{975493D9-15F5-014C-B2A6-B7F328157014}" type="datetime1">
              <a:rPr lang="en-US" smtClean="0"/>
              <a:t>7/19/2020</a:t>
            </a:fld>
            <a:endParaRPr lang="en-US" dirty="0"/>
          </a:p>
        </p:txBody>
      </p:sp>
      <p:sp>
        <p:nvSpPr>
          <p:cNvPr id="5" name="Footer Placeholder 4">
            <a:extLst>
              <a:ext uri="{FF2B5EF4-FFF2-40B4-BE49-F238E27FC236}">
                <a16:creationId xmlns:a16="http://schemas.microsoft.com/office/drawing/2014/main" id="{690986BE-3D08-694D-9F51-2AA502F2B41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DC6D2BD-B13C-124B-9A17-3B3AB3A38B41}"/>
              </a:ext>
            </a:extLst>
          </p:cNvPr>
          <p:cNvSpPr>
            <a:spLocks noGrp="1"/>
          </p:cNvSpPr>
          <p:nvPr>
            <p:ph type="sldNum" sz="quarter" idx="12"/>
          </p:nvPr>
        </p:nvSpPr>
        <p:spPr/>
        <p:txBody>
          <a:bodyPr/>
          <a:lstStyle/>
          <a:p>
            <a:fld id="{CAF0B4A3-3FEB-4E4C-B978-D68352D49C94}" type="slidenum">
              <a:rPr lang="en-US" smtClean="0"/>
              <a:t>‹#›</a:t>
            </a:fld>
            <a:endParaRPr lang="en-US" dirty="0"/>
          </a:p>
        </p:txBody>
      </p:sp>
    </p:spTree>
    <p:extLst>
      <p:ext uri="{BB962C8B-B14F-4D97-AF65-F5344CB8AC3E}">
        <p14:creationId xmlns:p14="http://schemas.microsoft.com/office/powerpoint/2010/main" val="4123816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ECCCD-E8EA-694B-A0D8-A13C81DD71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178342-905C-6045-AE2E-CA53B173C3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D541FF-1C83-A642-AFB0-3C4AFA3C2CE4}"/>
              </a:ext>
            </a:extLst>
          </p:cNvPr>
          <p:cNvSpPr>
            <a:spLocks noGrp="1"/>
          </p:cNvSpPr>
          <p:nvPr>
            <p:ph type="dt" sz="half" idx="10"/>
          </p:nvPr>
        </p:nvSpPr>
        <p:spPr/>
        <p:txBody>
          <a:bodyPr/>
          <a:lstStyle/>
          <a:p>
            <a:fld id="{59C76460-124D-D34F-AFED-F7972552F180}" type="datetime1">
              <a:rPr lang="en-US" smtClean="0"/>
              <a:t>7/19/2020</a:t>
            </a:fld>
            <a:endParaRPr lang="en-US" dirty="0"/>
          </a:p>
        </p:txBody>
      </p:sp>
      <p:sp>
        <p:nvSpPr>
          <p:cNvPr id="5" name="Footer Placeholder 4">
            <a:extLst>
              <a:ext uri="{FF2B5EF4-FFF2-40B4-BE49-F238E27FC236}">
                <a16:creationId xmlns:a16="http://schemas.microsoft.com/office/drawing/2014/main" id="{8DD4BFCB-4C21-3C4E-8527-EF3DCBB32D1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417E6EE-A402-9943-90A8-97D3B42963AD}"/>
              </a:ext>
            </a:extLst>
          </p:cNvPr>
          <p:cNvSpPr>
            <a:spLocks noGrp="1"/>
          </p:cNvSpPr>
          <p:nvPr>
            <p:ph type="sldNum" sz="quarter" idx="12"/>
          </p:nvPr>
        </p:nvSpPr>
        <p:spPr/>
        <p:txBody>
          <a:bodyPr/>
          <a:lstStyle/>
          <a:p>
            <a:fld id="{CAF0B4A3-3FEB-4E4C-B978-D68352D49C94}" type="slidenum">
              <a:rPr lang="en-US" smtClean="0"/>
              <a:t>‹#›</a:t>
            </a:fld>
            <a:endParaRPr lang="en-US" dirty="0"/>
          </a:p>
        </p:txBody>
      </p:sp>
    </p:spTree>
    <p:extLst>
      <p:ext uri="{BB962C8B-B14F-4D97-AF65-F5344CB8AC3E}">
        <p14:creationId xmlns:p14="http://schemas.microsoft.com/office/powerpoint/2010/main" val="362518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C24B4-15AF-0C4D-A02B-3CD8E13E69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06E567-4AE6-294C-ADCA-9EB39FD707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1B5126-62CB-8E48-9C70-EED5045039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AE6E7C-ECA9-8E43-AEAD-5FB706A6B1F3}"/>
              </a:ext>
            </a:extLst>
          </p:cNvPr>
          <p:cNvSpPr>
            <a:spLocks noGrp="1"/>
          </p:cNvSpPr>
          <p:nvPr>
            <p:ph type="dt" sz="half" idx="10"/>
          </p:nvPr>
        </p:nvSpPr>
        <p:spPr/>
        <p:txBody>
          <a:bodyPr/>
          <a:lstStyle/>
          <a:p>
            <a:fld id="{88505DD4-8953-7D4B-A9FA-E9C436148145}" type="datetime1">
              <a:rPr lang="en-US" smtClean="0"/>
              <a:t>7/19/2020</a:t>
            </a:fld>
            <a:endParaRPr lang="en-US" dirty="0"/>
          </a:p>
        </p:txBody>
      </p:sp>
      <p:sp>
        <p:nvSpPr>
          <p:cNvPr id="6" name="Footer Placeholder 5">
            <a:extLst>
              <a:ext uri="{FF2B5EF4-FFF2-40B4-BE49-F238E27FC236}">
                <a16:creationId xmlns:a16="http://schemas.microsoft.com/office/drawing/2014/main" id="{D2C63F94-30FF-5141-A107-8BABACEE4D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02E2E1A-EB58-8E4E-8AB7-97017BDC5604}"/>
              </a:ext>
            </a:extLst>
          </p:cNvPr>
          <p:cNvSpPr>
            <a:spLocks noGrp="1"/>
          </p:cNvSpPr>
          <p:nvPr>
            <p:ph type="sldNum" sz="quarter" idx="12"/>
          </p:nvPr>
        </p:nvSpPr>
        <p:spPr/>
        <p:txBody>
          <a:bodyPr/>
          <a:lstStyle/>
          <a:p>
            <a:fld id="{CAF0B4A3-3FEB-4E4C-B978-D68352D49C94}" type="slidenum">
              <a:rPr lang="en-US" smtClean="0"/>
              <a:t>‹#›</a:t>
            </a:fld>
            <a:endParaRPr lang="en-US" dirty="0"/>
          </a:p>
        </p:txBody>
      </p:sp>
    </p:spTree>
    <p:extLst>
      <p:ext uri="{BB962C8B-B14F-4D97-AF65-F5344CB8AC3E}">
        <p14:creationId xmlns:p14="http://schemas.microsoft.com/office/powerpoint/2010/main" val="356503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49C1E-53BA-6543-8A48-5847A1520A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B91FBC-B927-4440-B12B-F7E3B2C7C5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815713-AC56-1342-BE49-D8E72FDD65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3FE5A1-DFA4-984D-9734-DD8F284D86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81A904-6C49-B84C-85E9-45766C74AE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3E1D6D-DE11-1542-BF64-5A468AA9626F}"/>
              </a:ext>
            </a:extLst>
          </p:cNvPr>
          <p:cNvSpPr>
            <a:spLocks noGrp="1"/>
          </p:cNvSpPr>
          <p:nvPr>
            <p:ph type="dt" sz="half" idx="10"/>
          </p:nvPr>
        </p:nvSpPr>
        <p:spPr/>
        <p:txBody>
          <a:bodyPr/>
          <a:lstStyle/>
          <a:p>
            <a:fld id="{BAECDD92-BB7E-584C-AD3B-4A2750766FF2}" type="datetime1">
              <a:rPr lang="en-US" smtClean="0"/>
              <a:t>7/19/2020</a:t>
            </a:fld>
            <a:endParaRPr lang="en-US" dirty="0"/>
          </a:p>
        </p:txBody>
      </p:sp>
      <p:sp>
        <p:nvSpPr>
          <p:cNvPr id="8" name="Footer Placeholder 7">
            <a:extLst>
              <a:ext uri="{FF2B5EF4-FFF2-40B4-BE49-F238E27FC236}">
                <a16:creationId xmlns:a16="http://schemas.microsoft.com/office/drawing/2014/main" id="{54E31F0D-C91A-1245-B094-5195B0B98E9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176A03D-0002-0045-B364-0D96D49743F9}"/>
              </a:ext>
            </a:extLst>
          </p:cNvPr>
          <p:cNvSpPr>
            <a:spLocks noGrp="1"/>
          </p:cNvSpPr>
          <p:nvPr>
            <p:ph type="sldNum" sz="quarter" idx="12"/>
          </p:nvPr>
        </p:nvSpPr>
        <p:spPr/>
        <p:txBody>
          <a:bodyPr/>
          <a:lstStyle/>
          <a:p>
            <a:fld id="{CAF0B4A3-3FEB-4E4C-B978-D68352D49C94}" type="slidenum">
              <a:rPr lang="en-US" smtClean="0"/>
              <a:t>‹#›</a:t>
            </a:fld>
            <a:endParaRPr lang="en-US" dirty="0"/>
          </a:p>
        </p:txBody>
      </p:sp>
    </p:spTree>
    <p:extLst>
      <p:ext uri="{BB962C8B-B14F-4D97-AF65-F5344CB8AC3E}">
        <p14:creationId xmlns:p14="http://schemas.microsoft.com/office/powerpoint/2010/main" val="18866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4D744-B0E1-CD4E-819C-4B410C3A23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A18030-0899-B048-9665-3F1AC798E887}"/>
              </a:ext>
            </a:extLst>
          </p:cNvPr>
          <p:cNvSpPr>
            <a:spLocks noGrp="1"/>
          </p:cNvSpPr>
          <p:nvPr>
            <p:ph type="dt" sz="half" idx="10"/>
          </p:nvPr>
        </p:nvSpPr>
        <p:spPr/>
        <p:txBody>
          <a:bodyPr/>
          <a:lstStyle/>
          <a:p>
            <a:fld id="{03B5B7AB-31D9-0F45-B778-8ACF376FD290}" type="datetime1">
              <a:rPr lang="en-US" smtClean="0"/>
              <a:t>7/19/2020</a:t>
            </a:fld>
            <a:endParaRPr lang="en-US" dirty="0"/>
          </a:p>
        </p:txBody>
      </p:sp>
      <p:sp>
        <p:nvSpPr>
          <p:cNvPr id="4" name="Footer Placeholder 3">
            <a:extLst>
              <a:ext uri="{FF2B5EF4-FFF2-40B4-BE49-F238E27FC236}">
                <a16:creationId xmlns:a16="http://schemas.microsoft.com/office/drawing/2014/main" id="{5DEEB59E-5482-E343-9386-720ACE7CA71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1D3EC58-CF8F-7442-B538-F6E187B396D4}"/>
              </a:ext>
            </a:extLst>
          </p:cNvPr>
          <p:cNvSpPr>
            <a:spLocks noGrp="1"/>
          </p:cNvSpPr>
          <p:nvPr>
            <p:ph type="sldNum" sz="quarter" idx="12"/>
          </p:nvPr>
        </p:nvSpPr>
        <p:spPr/>
        <p:txBody>
          <a:bodyPr/>
          <a:lstStyle/>
          <a:p>
            <a:fld id="{CAF0B4A3-3FEB-4E4C-B978-D68352D49C94}" type="slidenum">
              <a:rPr lang="en-US" smtClean="0"/>
              <a:t>‹#›</a:t>
            </a:fld>
            <a:endParaRPr lang="en-US" dirty="0"/>
          </a:p>
        </p:txBody>
      </p:sp>
    </p:spTree>
    <p:extLst>
      <p:ext uri="{BB962C8B-B14F-4D97-AF65-F5344CB8AC3E}">
        <p14:creationId xmlns:p14="http://schemas.microsoft.com/office/powerpoint/2010/main" val="118091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866DC4-85E6-8441-A3F1-FB75599FA4AA}"/>
              </a:ext>
            </a:extLst>
          </p:cNvPr>
          <p:cNvSpPr>
            <a:spLocks noGrp="1"/>
          </p:cNvSpPr>
          <p:nvPr>
            <p:ph type="dt" sz="half" idx="10"/>
          </p:nvPr>
        </p:nvSpPr>
        <p:spPr/>
        <p:txBody>
          <a:bodyPr/>
          <a:lstStyle/>
          <a:p>
            <a:fld id="{2A2DEB52-0857-F045-BDAD-861FDFA5A35B}" type="datetime1">
              <a:rPr lang="en-US" smtClean="0"/>
              <a:t>7/19/2020</a:t>
            </a:fld>
            <a:endParaRPr lang="en-US" dirty="0"/>
          </a:p>
        </p:txBody>
      </p:sp>
      <p:sp>
        <p:nvSpPr>
          <p:cNvPr id="3" name="Footer Placeholder 2">
            <a:extLst>
              <a:ext uri="{FF2B5EF4-FFF2-40B4-BE49-F238E27FC236}">
                <a16:creationId xmlns:a16="http://schemas.microsoft.com/office/drawing/2014/main" id="{C4C16130-123F-744A-A261-7771DD92B4C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48CC46C-4BDD-A941-AD33-8B77A15E3F31}"/>
              </a:ext>
            </a:extLst>
          </p:cNvPr>
          <p:cNvSpPr>
            <a:spLocks noGrp="1"/>
          </p:cNvSpPr>
          <p:nvPr>
            <p:ph type="sldNum" sz="quarter" idx="12"/>
          </p:nvPr>
        </p:nvSpPr>
        <p:spPr/>
        <p:txBody>
          <a:bodyPr/>
          <a:lstStyle/>
          <a:p>
            <a:fld id="{CAF0B4A3-3FEB-4E4C-B978-D68352D49C94}" type="slidenum">
              <a:rPr lang="en-US" smtClean="0"/>
              <a:t>‹#›</a:t>
            </a:fld>
            <a:endParaRPr lang="en-US" dirty="0"/>
          </a:p>
        </p:txBody>
      </p:sp>
    </p:spTree>
    <p:extLst>
      <p:ext uri="{BB962C8B-B14F-4D97-AF65-F5344CB8AC3E}">
        <p14:creationId xmlns:p14="http://schemas.microsoft.com/office/powerpoint/2010/main" val="3238661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016C5-3311-FD45-AAAA-2DA6E8C3C4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CBE71A-398A-3244-9CB0-6BD69C8FCE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140437-6FE8-014B-BAFD-7A89B1461B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679546-02FE-1045-90B1-235AC496A2A7}"/>
              </a:ext>
            </a:extLst>
          </p:cNvPr>
          <p:cNvSpPr>
            <a:spLocks noGrp="1"/>
          </p:cNvSpPr>
          <p:nvPr>
            <p:ph type="dt" sz="half" idx="10"/>
          </p:nvPr>
        </p:nvSpPr>
        <p:spPr/>
        <p:txBody>
          <a:bodyPr/>
          <a:lstStyle/>
          <a:p>
            <a:fld id="{3101B163-6420-154E-95D3-D2F19AC1D58A}" type="datetime1">
              <a:rPr lang="en-US" smtClean="0"/>
              <a:t>7/19/2020</a:t>
            </a:fld>
            <a:endParaRPr lang="en-US" dirty="0"/>
          </a:p>
        </p:txBody>
      </p:sp>
      <p:sp>
        <p:nvSpPr>
          <p:cNvPr id="6" name="Footer Placeholder 5">
            <a:extLst>
              <a:ext uri="{FF2B5EF4-FFF2-40B4-BE49-F238E27FC236}">
                <a16:creationId xmlns:a16="http://schemas.microsoft.com/office/drawing/2014/main" id="{A1AED410-CB4F-0E44-BA74-22227E6D5A3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A8106D6-5F3D-DA48-87FC-35F73B5CF4A0}"/>
              </a:ext>
            </a:extLst>
          </p:cNvPr>
          <p:cNvSpPr>
            <a:spLocks noGrp="1"/>
          </p:cNvSpPr>
          <p:nvPr>
            <p:ph type="sldNum" sz="quarter" idx="12"/>
          </p:nvPr>
        </p:nvSpPr>
        <p:spPr/>
        <p:txBody>
          <a:bodyPr/>
          <a:lstStyle/>
          <a:p>
            <a:fld id="{CAF0B4A3-3FEB-4E4C-B978-D68352D49C94}" type="slidenum">
              <a:rPr lang="en-US" smtClean="0"/>
              <a:t>‹#›</a:t>
            </a:fld>
            <a:endParaRPr lang="en-US" dirty="0"/>
          </a:p>
        </p:txBody>
      </p:sp>
    </p:spTree>
    <p:extLst>
      <p:ext uri="{BB962C8B-B14F-4D97-AF65-F5344CB8AC3E}">
        <p14:creationId xmlns:p14="http://schemas.microsoft.com/office/powerpoint/2010/main" val="4187666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CE8E1-C74C-7946-B460-77F7D9B82F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F397A-B47E-C24F-B159-FBBDA297D1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3F1DD1A-1958-3B43-84AB-FF6EF829E9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C58505-7465-CD4B-A7F2-238DC65579E1}"/>
              </a:ext>
            </a:extLst>
          </p:cNvPr>
          <p:cNvSpPr>
            <a:spLocks noGrp="1"/>
          </p:cNvSpPr>
          <p:nvPr>
            <p:ph type="dt" sz="half" idx="10"/>
          </p:nvPr>
        </p:nvSpPr>
        <p:spPr/>
        <p:txBody>
          <a:bodyPr/>
          <a:lstStyle/>
          <a:p>
            <a:fld id="{89FB35B5-E250-BC4D-9B77-93B84061310D}" type="datetime1">
              <a:rPr lang="en-US" smtClean="0"/>
              <a:t>7/19/2020</a:t>
            </a:fld>
            <a:endParaRPr lang="en-US" dirty="0"/>
          </a:p>
        </p:txBody>
      </p:sp>
      <p:sp>
        <p:nvSpPr>
          <p:cNvPr id="6" name="Footer Placeholder 5">
            <a:extLst>
              <a:ext uri="{FF2B5EF4-FFF2-40B4-BE49-F238E27FC236}">
                <a16:creationId xmlns:a16="http://schemas.microsoft.com/office/drawing/2014/main" id="{E06897FB-7E88-6A47-8AAB-DF80B2F2062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CB4457D-4452-9A44-BC6A-99766410F1BD}"/>
              </a:ext>
            </a:extLst>
          </p:cNvPr>
          <p:cNvSpPr>
            <a:spLocks noGrp="1"/>
          </p:cNvSpPr>
          <p:nvPr>
            <p:ph type="sldNum" sz="quarter" idx="12"/>
          </p:nvPr>
        </p:nvSpPr>
        <p:spPr/>
        <p:txBody>
          <a:bodyPr/>
          <a:lstStyle/>
          <a:p>
            <a:fld id="{CAF0B4A3-3FEB-4E4C-B978-D68352D49C94}" type="slidenum">
              <a:rPr lang="en-US" smtClean="0"/>
              <a:t>‹#›</a:t>
            </a:fld>
            <a:endParaRPr lang="en-US" dirty="0"/>
          </a:p>
        </p:txBody>
      </p:sp>
    </p:spTree>
    <p:extLst>
      <p:ext uri="{BB962C8B-B14F-4D97-AF65-F5344CB8AC3E}">
        <p14:creationId xmlns:p14="http://schemas.microsoft.com/office/powerpoint/2010/main" val="3988131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D6BFF5-0E53-B446-BECA-3B683D754F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88B21A-F62B-5D46-B010-197CEDD031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3F85E9-8995-E24B-914F-05D2E1788E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A8EEA6-E2C8-C146-A946-EB3F95A15EF5}" type="datetime1">
              <a:rPr lang="en-US" smtClean="0"/>
              <a:t>7/19/2020</a:t>
            </a:fld>
            <a:endParaRPr lang="en-US" dirty="0"/>
          </a:p>
        </p:txBody>
      </p:sp>
      <p:sp>
        <p:nvSpPr>
          <p:cNvPr id="5" name="Footer Placeholder 4">
            <a:extLst>
              <a:ext uri="{FF2B5EF4-FFF2-40B4-BE49-F238E27FC236}">
                <a16:creationId xmlns:a16="http://schemas.microsoft.com/office/drawing/2014/main" id="{D60F3BDA-9652-854C-9CC6-5AC1C8D4F7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38FE4F3-7147-E44B-8913-0EF1459AED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1</a:t>
            </a:r>
          </a:p>
        </p:txBody>
      </p:sp>
    </p:spTree>
    <p:extLst>
      <p:ext uri="{BB962C8B-B14F-4D97-AF65-F5344CB8AC3E}">
        <p14:creationId xmlns:p14="http://schemas.microsoft.com/office/powerpoint/2010/main" val="2979373991"/>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chart" Target="../charts/chart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BC6FF-C3DE-43E3-A2DC-9B3D95A4C4FA}"/>
              </a:ext>
            </a:extLst>
          </p:cNvPr>
          <p:cNvSpPr>
            <a:spLocks noGrp="1"/>
          </p:cNvSpPr>
          <p:nvPr>
            <p:ph type="ctrTitle"/>
          </p:nvPr>
        </p:nvSpPr>
        <p:spPr>
          <a:xfrm>
            <a:off x="1420969" y="2476321"/>
            <a:ext cx="9144000" cy="779641"/>
          </a:xfrm>
        </p:spPr>
        <p:txBody>
          <a:bodyPr>
            <a:normAutofit/>
          </a:bodyPr>
          <a:lstStyle/>
          <a:p>
            <a:r>
              <a:rPr lang="en-US" sz="2800" dirty="0">
                <a:latin typeface="BentonSans" panose="02000503000000020004" pitchFamily="2" charset="0"/>
              </a:rPr>
              <a:t>Defensive Lineman Analysis</a:t>
            </a:r>
          </a:p>
        </p:txBody>
      </p:sp>
      <p:sp>
        <p:nvSpPr>
          <p:cNvPr id="3" name="Subtitle 2">
            <a:extLst>
              <a:ext uri="{FF2B5EF4-FFF2-40B4-BE49-F238E27FC236}">
                <a16:creationId xmlns:a16="http://schemas.microsoft.com/office/drawing/2014/main" id="{5CD46E5E-87B1-46F2-8B88-1B8E5B63EC25}"/>
              </a:ext>
            </a:extLst>
          </p:cNvPr>
          <p:cNvSpPr>
            <a:spLocks noGrp="1"/>
          </p:cNvSpPr>
          <p:nvPr>
            <p:ph type="subTitle" idx="1"/>
          </p:nvPr>
        </p:nvSpPr>
        <p:spPr>
          <a:xfrm>
            <a:off x="1420969" y="3464878"/>
            <a:ext cx="9144000" cy="779641"/>
          </a:xfrm>
        </p:spPr>
        <p:txBody>
          <a:bodyPr>
            <a:normAutofit/>
          </a:bodyPr>
          <a:lstStyle/>
          <a:p>
            <a:r>
              <a:rPr lang="en-US" sz="1800" dirty="0">
                <a:latin typeface="BentonSans" panose="02000503000000020004" pitchFamily="2" charset="0"/>
              </a:rPr>
              <a:t>Trevor </a:t>
            </a:r>
            <a:r>
              <a:rPr lang="en-US" sz="1800" dirty="0" err="1">
                <a:latin typeface="BentonSans" panose="02000503000000020004" pitchFamily="2" charset="0"/>
              </a:rPr>
              <a:t>Kniaz</a:t>
            </a:r>
            <a:r>
              <a:rPr lang="en-US" sz="1800" dirty="0">
                <a:latin typeface="BentonSans" panose="02000503000000020004" pitchFamily="2" charset="0"/>
              </a:rPr>
              <a:t> and Zach Ketzlach</a:t>
            </a:r>
          </a:p>
        </p:txBody>
      </p:sp>
      <p:sp>
        <p:nvSpPr>
          <p:cNvPr id="4" name="Slide Number Placeholder 3">
            <a:extLst>
              <a:ext uri="{FF2B5EF4-FFF2-40B4-BE49-F238E27FC236}">
                <a16:creationId xmlns:a16="http://schemas.microsoft.com/office/drawing/2014/main" id="{2D848FB6-A082-C249-AC47-396DFB3BE88B}"/>
              </a:ext>
            </a:extLst>
          </p:cNvPr>
          <p:cNvSpPr>
            <a:spLocks noGrp="1"/>
          </p:cNvSpPr>
          <p:nvPr>
            <p:ph type="sldNum" sz="quarter" idx="12"/>
          </p:nvPr>
        </p:nvSpPr>
        <p:spPr>
          <a:xfrm>
            <a:off x="11887200" y="6492875"/>
            <a:ext cx="304800" cy="365125"/>
          </a:xfrm>
        </p:spPr>
        <p:txBody>
          <a:bodyPr/>
          <a:lstStyle/>
          <a:p>
            <a:r>
              <a:rPr lang="en-US" dirty="0">
                <a:solidFill>
                  <a:schemeClr val="bg1">
                    <a:lumMod val="50000"/>
                  </a:schemeClr>
                </a:solidFill>
                <a:latin typeface="BentonSans" panose="02000503000000020004" pitchFamily="2" charset="0"/>
              </a:rPr>
              <a:t>1</a:t>
            </a:r>
          </a:p>
        </p:txBody>
      </p:sp>
    </p:spTree>
    <p:extLst>
      <p:ext uri="{BB962C8B-B14F-4D97-AF65-F5344CB8AC3E}">
        <p14:creationId xmlns:p14="http://schemas.microsoft.com/office/powerpoint/2010/main" val="157949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1B18-5F42-4542-ADB6-600360BE10A5}"/>
              </a:ext>
            </a:extLst>
          </p:cNvPr>
          <p:cNvSpPr>
            <a:spLocks noGrp="1"/>
          </p:cNvSpPr>
          <p:nvPr>
            <p:ph type="title"/>
          </p:nvPr>
        </p:nvSpPr>
        <p:spPr/>
        <p:txBody>
          <a:bodyPr>
            <a:normAutofit/>
          </a:bodyPr>
          <a:lstStyle/>
          <a:p>
            <a:r>
              <a:rPr lang="en-US" sz="2800" dirty="0">
                <a:latin typeface="BentonSans" panose="02000503000000020004" pitchFamily="2" charset="0"/>
              </a:rPr>
              <a:t>Data Dictionary</a:t>
            </a:r>
          </a:p>
        </p:txBody>
      </p:sp>
      <p:sp>
        <p:nvSpPr>
          <p:cNvPr id="3" name="Content Placeholder 2">
            <a:extLst>
              <a:ext uri="{FF2B5EF4-FFF2-40B4-BE49-F238E27FC236}">
                <a16:creationId xmlns:a16="http://schemas.microsoft.com/office/drawing/2014/main" id="{ECC2EE9B-45EB-44B7-9D31-6A0DDDF3EB3A}"/>
              </a:ext>
            </a:extLst>
          </p:cNvPr>
          <p:cNvSpPr>
            <a:spLocks noGrp="1"/>
          </p:cNvSpPr>
          <p:nvPr>
            <p:ph idx="1"/>
          </p:nvPr>
        </p:nvSpPr>
        <p:spPr>
          <a:xfrm>
            <a:off x="838200" y="1611312"/>
            <a:ext cx="10515600" cy="4881563"/>
          </a:xfrm>
        </p:spPr>
        <p:txBody>
          <a:bodyPr>
            <a:normAutofit fontScale="55000" lnSpcReduction="20000"/>
          </a:bodyPr>
          <a:lstStyle/>
          <a:p>
            <a:pPr>
              <a:buFont typeface="Courier New" panose="02070309020205020404" pitchFamily="49" charset="0"/>
              <a:buChar char="o"/>
            </a:pPr>
            <a:r>
              <a:rPr lang="en-US" sz="2500" dirty="0">
                <a:latin typeface="BentonSans" panose="02000503000000020004" pitchFamily="2" charset="0"/>
              </a:rPr>
              <a:t>Tackles= SoloTackles + (AssistedTackles/2)</a:t>
            </a:r>
          </a:p>
          <a:p>
            <a:pPr>
              <a:buFont typeface="Courier New" panose="02070309020205020404" pitchFamily="49" charset="0"/>
              <a:buChar char="o"/>
            </a:pPr>
            <a:r>
              <a:rPr lang="en-US" sz="2500" dirty="0">
                <a:latin typeface="BentonSans" panose="02000503000000020004" pitchFamily="2" charset="0"/>
              </a:rPr>
              <a:t>Sacks= SoloSacks + (AssistedSacks/2)</a:t>
            </a:r>
          </a:p>
          <a:p>
            <a:pPr>
              <a:buFont typeface="Courier New" panose="02070309020205020404" pitchFamily="49" charset="0"/>
              <a:buChar char="o"/>
            </a:pPr>
            <a:r>
              <a:rPr lang="en-US" sz="2500" dirty="0">
                <a:latin typeface="BentonSans" panose="02000503000000020004" pitchFamily="2" charset="0"/>
              </a:rPr>
              <a:t>Exp_EPA= Pressure_adj x B0 + Sacks x B1 + TackleForLoss_adj x B2 + RunStuff_adj x B4 + PassBreakup x B5 + </a:t>
            </a:r>
          </a:p>
          <a:p>
            <a:pPr>
              <a:buFont typeface="Courier New" panose="02070309020205020404" pitchFamily="49" charset="0"/>
              <a:buChar char="o"/>
            </a:pPr>
            <a:r>
              <a:rPr lang="en-US" sz="2500" dirty="0">
                <a:latin typeface="BentonSans" panose="02000503000000020004" pitchFamily="2" charset="0"/>
              </a:rPr>
              <a:t> ForcedFumble x B6</a:t>
            </a:r>
          </a:p>
          <a:p>
            <a:pPr>
              <a:buFont typeface="Courier New" panose="02070309020205020404" pitchFamily="49" charset="0"/>
              <a:buChar char="o"/>
            </a:pPr>
            <a:r>
              <a:rPr lang="en-US" sz="2500" dirty="0">
                <a:latin typeface="BentonSans" panose="02000503000000020004" pitchFamily="2" charset="0"/>
              </a:rPr>
              <a:t>Pressure_adj= Pressures – Sacks</a:t>
            </a:r>
          </a:p>
          <a:p>
            <a:pPr>
              <a:buFont typeface="Courier New" panose="02070309020205020404" pitchFamily="49" charset="0"/>
              <a:buChar char="o"/>
            </a:pPr>
            <a:r>
              <a:rPr lang="en-US" sz="2500" dirty="0">
                <a:latin typeface="BentonSans" panose="02000503000000020004" pitchFamily="2" charset="0"/>
              </a:rPr>
              <a:t>TackleForLoss_adj= TacklesForLoss – Sacks</a:t>
            </a:r>
          </a:p>
          <a:p>
            <a:pPr>
              <a:buFont typeface="Courier New" panose="02070309020205020404" pitchFamily="49" charset="0"/>
              <a:buChar char="o"/>
            </a:pPr>
            <a:r>
              <a:rPr lang="en-US" sz="2500" dirty="0">
                <a:latin typeface="BentonSans" panose="02000503000000020004" pitchFamily="2" charset="0"/>
              </a:rPr>
              <a:t>RunStuff_adj= RunStuffs - TackleForLoss </a:t>
            </a:r>
          </a:p>
          <a:p>
            <a:pPr>
              <a:buFont typeface="Courier New" panose="02070309020205020404" pitchFamily="49" charset="0"/>
              <a:buChar char="o"/>
            </a:pPr>
            <a:r>
              <a:rPr lang="en-US" sz="2500" dirty="0">
                <a:latin typeface="BentonSans" panose="02000503000000020004" pitchFamily="2" charset="0"/>
              </a:rPr>
              <a:t>On_Field_EPA= Average player EPA for all plays</a:t>
            </a:r>
          </a:p>
          <a:p>
            <a:pPr>
              <a:buFont typeface="Courier New" panose="02070309020205020404" pitchFamily="49" charset="0"/>
              <a:buChar char="o"/>
            </a:pPr>
            <a:r>
              <a:rPr lang="en-US" sz="2500" dirty="0">
                <a:latin typeface="BentonSans" panose="02000503000000020004" pitchFamily="2" charset="0"/>
              </a:rPr>
              <a:t>On_Field_Exp_EPA= Average player Exp_EPA for all plays</a:t>
            </a:r>
          </a:p>
          <a:p>
            <a:pPr>
              <a:buFont typeface="Courier New" panose="02070309020205020404" pitchFamily="49" charset="0"/>
              <a:buChar char="o"/>
            </a:pPr>
            <a:r>
              <a:rPr lang="en-US" sz="2500" dirty="0">
                <a:latin typeface="BentonSans" panose="02000503000000020004" pitchFamily="2" charset="0"/>
              </a:rPr>
              <a:t>Plays= Total number of plays per player	</a:t>
            </a:r>
          </a:p>
          <a:p>
            <a:pPr>
              <a:buFont typeface="Courier New" panose="02070309020205020404" pitchFamily="49" charset="0"/>
              <a:buChar char="o"/>
            </a:pPr>
            <a:r>
              <a:rPr lang="en-US" sz="2500" dirty="0">
                <a:latin typeface="BentonSans" panose="02000503000000020004" pitchFamily="2" charset="0"/>
              </a:rPr>
              <a:t>RunPlays= Number of run plays per player</a:t>
            </a:r>
          </a:p>
          <a:p>
            <a:pPr>
              <a:buFont typeface="Courier New" panose="02070309020205020404" pitchFamily="49" charset="0"/>
              <a:buChar char="o"/>
            </a:pPr>
            <a:r>
              <a:rPr lang="en-US" sz="2500" dirty="0">
                <a:latin typeface="BentonSans" panose="02000503000000020004" pitchFamily="2" charset="0"/>
              </a:rPr>
              <a:t>PassPlays= Number of pass plays per player</a:t>
            </a:r>
          </a:p>
          <a:p>
            <a:pPr>
              <a:buFont typeface="Courier New" panose="02070309020205020404" pitchFamily="49" charset="0"/>
              <a:buChar char="o"/>
            </a:pPr>
            <a:r>
              <a:rPr lang="en-US" sz="2500" dirty="0">
                <a:latin typeface="BentonSans" panose="02000503000000020004" pitchFamily="2" charset="0"/>
              </a:rPr>
              <a:t>RushedPass= Number of times a player rushed on a pass play</a:t>
            </a:r>
          </a:p>
          <a:p>
            <a:pPr>
              <a:buFont typeface="Courier New" panose="02070309020205020404" pitchFamily="49" charset="0"/>
              <a:buChar char="o"/>
            </a:pPr>
            <a:r>
              <a:rPr lang="en-US" sz="2500" dirty="0">
                <a:latin typeface="BentonSans" panose="02000503000000020004" pitchFamily="2" charset="0"/>
              </a:rPr>
              <a:t>Percent_RunPlays= RunPlays/Plays</a:t>
            </a:r>
          </a:p>
          <a:p>
            <a:pPr>
              <a:buFont typeface="Courier New" panose="02070309020205020404" pitchFamily="49" charset="0"/>
              <a:buChar char="o"/>
            </a:pPr>
            <a:r>
              <a:rPr lang="en-US" sz="2500" dirty="0">
                <a:latin typeface="BentonSans" panose="02000503000000020004" pitchFamily="2" charset="0"/>
              </a:rPr>
              <a:t>Percent_PassPlays= Pass Plays/Plays</a:t>
            </a:r>
          </a:p>
          <a:p>
            <a:pPr>
              <a:buFont typeface="Courier New" panose="02070309020205020404" pitchFamily="49" charset="0"/>
              <a:buChar char="o"/>
            </a:pPr>
            <a:r>
              <a:rPr lang="en-US" sz="2500" dirty="0">
                <a:latin typeface="BentonSans" panose="02000503000000020004" pitchFamily="2" charset="0"/>
              </a:rPr>
              <a:t>PercentRush_On_Pass= RushedPass/PassPlays</a:t>
            </a:r>
          </a:p>
          <a:p>
            <a:endParaRPr lang="en-US" dirty="0"/>
          </a:p>
        </p:txBody>
      </p:sp>
      <p:sp>
        <p:nvSpPr>
          <p:cNvPr id="6" name="Slide Number Placeholder 3">
            <a:extLst>
              <a:ext uri="{FF2B5EF4-FFF2-40B4-BE49-F238E27FC236}">
                <a16:creationId xmlns:a16="http://schemas.microsoft.com/office/drawing/2014/main" id="{7280D9DD-2E30-394D-BC4C-50FC50CE4079}"/>
              </a:ext>
            </a:extLst>
          </p:cNvPr>
          <p:cNvSpPr txBox="1">
            <a:spLocks/>
          </p:cNvSpPr>
          <p:nvPr/>
        </p:nvSpPr>
        <p:spPr>
          <a:xfrm>
            <a:off x="11793415" y="6492875"/>
            <a:ext cx="39858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lumMod val="50000"/>
                  </a:schemeClr>
                </a:solidFill>
                <a:latin typeface="BentonSans" panose="02000503000000020004" pitchFamily="2" charset="0"/>
              </a:rPr>
              <a:t>10</a:t>
            </a:r>
          </a:p>
        </p:txBody>
      </p:sp>
    </p:spTree>
    <p:extLst>
      <p:ext uri="{BB962C8B-B14F-4D97-AF65-F5344CB8AC3E}">
        <p14:creationId xmlns:p14="http://schemas.microsoft.com/office/powerpoint/2010/main" val="3710820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2D358-BD56-4B8D-9A4D-CD266734B5E9}"/>
              </a:ext>
            </a:extLst>
          </p:cNvPr>
          <p:cNvSpPr>
            <a:spLocks noGrp="1"/>
          </p:cNvSpPr>
          <p:nvPr>
            <p:ph type="title"/>
          </p:nvPr>
        </p:nvSpPr>
        <p:spPr>
          <a:xfrm>
            <a:off x="1003453" y="310040"/>
            <a:ext cx="10515600" cy="1325563"/>
          </a:xfrm>
        </p:spPr>
        <p:txBody>
          <a:bodyPr>
            <a:normAutofit/>
          </a:bodyPr>
          <a:lstStyle/>
          <a:p>
            <a:r>
              <a:rPr lang="en-US" sz="2800" dirty="0">
                <a:latin typeface="BentonSans" panose="02000503000000020004" pitchFamily="2" charset="0"/>
              </a:rPr>
              <a:t>Assumptions</a:t>
            </a:r>
          </a:p>
        </p:txBody>
      </p:sp>
      <p:sp>
        <p:nvSpPr>
          <p:cNvPr id="3" name="Content Placeholder 2">
            <a:extLst>
              <a:ext uri="{FF2B5EF4-FFF2-40B4-BE49-F238E27FC236}">
                <a16:creationId xmlns:a16="http://schemas.microsoft.com/office/drawing/2014/main" id="{7AD4C67B-C7B7-448F-980D-94061E2A33AA}"/>
              </a:ext>
            </a:extLst>
          </p:cNvPr>
          <p:cNvSpPr>
            <a:spLocks noGrp="1"/>
          </p:cNvSpPr>
          <p:nvPr>
            <p:ph idx="1"/>
          </p:nvPr>
        </p:nvSpPr>
        <p:spPr>
          <a:xfrm>
            <a:off x="838200" y="1825625"/>
            <a:ext cx="10515600" cy="2411095"/>
          </a:xfrm>
        </p:spPr>
        <p:txBody>
          <a:bodyPr/>
          <a:lstStyle/>
          <a:p>
            <a:pPr>
              <a:buFont typeface="Courier New" panose="02070309020205020404" pitchFamily="49" charset="0"/>
              <a:buChar char="o"/>
            </a:pPr>
            <a:r>
              <a:rPr lang="en-US" sz="1400" dirty="0">
                <a:latin typeface="BentonSans" panose="02000503000000020004" pitchFamily="2" charset="0"/>
              </a:rPr>
              <a:t>Remove plays that include spikes</a:t>
            </a:r>
          </a:p>
          <a:p>
            <a:pPr>
              <a:buFont typeface="Courier New" panose="02070309020205020404" pitchFamily="49" charset="0"/>
              <a:buChar char="o"/>
            </a:pPr>
            <a:r>
              <a:rPr lang="en-US" sz="1400" i="1" dirty="0">
                <a:latin typeface="BentonSans" panose="02000503000000020004" pitchFamily="2" charset="0"/>
              </a:rPr>
              <a:t>4i</a:t>
            </a:r>
            <a:r>
              <a:rPr lang="en-US" sz="1400" dirty="0">
                <a:latin typeface="BentonSans" panose="02000503000000020004" pitchFamily="2" charset="0"/>
              </a:rPr>
              <a:t> is the same technique as </a:t>
            </a:r>
            <a:r>
              <a:rPr lang="en-US" sz="1400" i="1" dirty="0">
                <a:latin typeface="BentonSans" panose="02000503000000020004" pitchFamily="2" charset="0"/>
              </a:rPr>
              <a:t>4</a:t>
            </a:r>
            <a:r>
              <a:rPr lang="en-US" sz="1400" dirty="0">
                <a:latin typeface="BentonSans" panose="02000503000000020004" pitchFamily="2" charset="0"/>
              </a:rPr>
              <a:t>, </a:t>
            </a:r>
            <a:r>
              <a:rPr lang="en-US" sz="1400" i="1" dirty="0">
                <a:latin typeface="BentonSans" panose="02000503000000020004" pitchFamily="2" charset="0"/>
              </a:rPr>
              <a:t>2i</a:t>
            </a:r>
            <a:r>
              <a:rPr lang="en-US" sz="1400" dirty="0">
                <a:latin typeface="BentonSans" panose="02000503000000020004" pitchFamily="2" charset="0"/>
              </a:rPr>
              <a:t> is the same technique as </a:t>
            </a:r>
            <a:r>
              <a:rPr lang="en-US" sz="1400" i="1" dirty="0">
                <a:latin typeface="BentonSans" panose="02000503000000020004" pitchFamily="2" charset="0"/>
              </a:rPr>
              <a:t>2</a:t>
            </a:r>
          </a:p>
          <a:p>
            <a:pPr>
              <a:buFont typeface="Courier New" panose="02070309020205020404" pitchFamily="49" charset="0"/>
              <a:buChar char="o"/>
            </a:pPr>
            <a:r>
              <a:rPr lang="en-US" sz="1400" i="1" dirty="0">
                <a:latin typeface="BentonSans" panose="02000503000000020004" pitchFamily="2" charset="0"/>
              </a:rPr>
              <a:t>Outside</a:t>
            </a:r>
            <a:r>
              <a:rPr lang="en-US" sz="1400" dirty="0">
                <a:latin typeface="BentonSans" panose="02000503000000020004" pitchFamily="2" charset="0"/>
              </a:rPr>
              <a:t> technique is </a:t>
            </a:r>
            <a:r>
              <a:rPr lang="en-US" sz="1400" i="1" dirty="0">
                <a:latin typeface="BentonSans" panose="02000503000000020004" pitchFamily="2" charset="0"/>
              </a:rPr>
              <a:t>10</a:t>
            </a:r>
          </a:p>
          <a:p>
            <a:pPr>
              <a:buFont typeface="Courier New" panose="02070309020205020404" pitchFamily="49" charset="0"/>
              <a:buChar char="o"/>
            </a:pPr>
            <a:r>
              <a:rPr lang="en-US" sz="1400" i="1" dirty="0">
                <a:latin typeface="BentonSans" panose="02000503000000020004" pitchFamily="2" charset="0"/>
              </a:rPr>
              <a:t>Tackle for a loss </a:t>
            </a:r>
            <a:r>
              <a:rPr lang="en-US" sz="1400" dirty="0">
                <a:latin typeface="BentonSans" panose="02000503000000020004" pitchFamily="2" charset="0"/>
              </a:rPr>
              <a:t>is a tackle made with 0 or less OffensiveYards</a:t>
            </a:r>
          </a:p>
          <a:p>
            <a:pPr>
              <a:buFont typeface="Courier New" panose="02070309020205020404" pitchFamily="49" charset="0"/>
              <a:buChar char="o"/>
            </a:pPr>
            <a:r>
              <a:rPr lang="en-US" sz="1400" i="1" dirty="0">
                <a:latin typeface="BentonSans" panose="02000503000000020004" pitchFamily="2" charset="0"/>
              </a:rPr>
              <a:t>RunStuff</a:t>
            </a:r>
            <a:r>
              <a:rPr lang="en-US" sz="1400" dirty="0">
                <a:latin typeface="BentonSans" panose="02000503000000020004" pitchFamily="2" charset="0"/>
              </a:rPr>
              <a:t> is a tackle on a run with 0 or less OffensiveYards</a:t>
            </a:r>
          </a:p>
          <a:p>
            <a:pPr>
              <a:buFont typeface="Courier New" panose="02070309020205020404" pitchFamily="49" charset="0"/>
              <a:buChar char="o"/>
            </a:pPr>
            <a:r>
              <a:rPr lang="en-US" sz="1400" i="1" dirty="0">
                <a:latin typeface="BentonSans" panose="02000503000000020004" pitchFamily="2" charset="0"/>
              </a:rPr>
              <a:t>EventType Challenge Pass </a:t>
            </a:r>
            <a:r>
              <a:rPr lang="en-US" sz="1400" dirty="0">
                <a:latin typeface="BentonSans" panose="02000503000000020004" pitchFamily="2" charset="0"/>
              </a:rPr>
              <a:t>is the same as pass. </a:t>
            </a:r>
            <a:r>
              <a:rPr lang="en-US" sz="1400" i="1" dirty="0">
                <a:latin typeface="BentonSans" panose="02000503000000020004" pitchFamily="2" charset="0"/>
              </a:rPr>
              <a:t>EventType</a:t>
            </a:r>
            <a:r>
              <a:rPr lang="en-US" sz="1400" dirty="0">
                <a:latin typeface="BentonSans" panose="02000503000000020004" pitchFamily="2" charset="0"/>
              </a:rPr>
              <a:t> </a:t>
            </a:r>
            <a:r>
              <a:rPr lang="en-US" sz="1400" i="1" dirty="0">
                <a:latin typeface="BentonSans" panose="02000503000000020004" pitchFamily="2" charset="0"/>
              </a:rPr>
              <a:t>Challenge Rush </a:t>
            </a:r>
            <a:r>
              <a:rPr lang="en-US" sz="1400" dirty="0">
                <a:latin typeface="BentonSans" panose="02000503000000020004" pitchFamily="2" charset="0"/>
              </a:rPr>
              <a:t>is the same as rush.</a:t>
            </a:r>
          </a:p>
          <a:p>
            <a:pPr marL="0" indent="0">
              <a:buNone/>
            </a:pPr>
            <a:endParaRPr lang="en-US" dirty="0"/>
          </a:p>
        </p:txBody>
      </p:sp>
      <p:sp>
        <p:nvSpPr>
          <p:cNvPr id="5" name="Slide Number Placeholder 3">
            <a:extLst>
              <a:ext uri="{FF2B5EF4-FFF2-40B4-BE49-F238E27FC236}">
                <a16:creationId xmlns:a16="http://schemas.microsoft.com/office/drawing/2014/main" id="{BFDF04CB-1F84-1E49-860D-7F2B13B6809E}"/>
              </a:ext>
            </a:extLst>
          </p:cNvPr>
          <p:cNvSpPr>
            <a:spLocks noGrp="1"/>
          </p:cNvSpPr>
          <p:nvPr>
            <p:ph type="sldNum" sz="quarter" idx="12"/>
          </p:nvPr>
        </p:nvSpPr>
        <p:spPr>
          <a:xfrm>
            <a:off x="11777031" y="6492875"/>
            <a:ext cx="414969" cy="365125"/>
          </a:xfrm>
        </p:spPr>
        <p:txBody>
          <a:bodyPr/>
          <a:lstStyle/>
          <a:p>
            <a:r>
              <a:rPr lang="en-US" dirty="0">
                <a:solidFill>
                  <a:schemeClr val="bg1">
                    <a:lumMod val="50000"/>
                  </a:schemeClr>
                </a:solidFill>
                <a:latin typeface="BentonSans" panose="02000503000000020004" pitchFamily="2" charset="0"/>
              </a:rPr>
              <a:t>11</a:t>
            </a:r>
          </a:p>
        </p:txBody>
      </p:sp>
    </p:spTree>
    <p:extLst>
      <p:ext uri="{BB962C8B-B14F-4D97-AF65-F5344CB8AC3E}">
        <p14:creationId xmlns:p14="http://schemas.microsoft.com/office/powerpoint/2010/main" val="3505448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6E07-BFA7-432D-A9BF-8917CCD2DD16}"/>
              </a:ext>
            </a:extLst>
          </p:cNvPr>
          <p:cNvSpPr>
            <a:spLocks noGrp="1"/>
          </p:cNvSpPr>
          <p:nvPr>
            <p:ph type="title"/>
          </p:nvPr>
        </p:nvSpPr>
        <p:spPr/>
        <p:txBody>
          <a:bodyPr>
            <a:normAutofit/>
          </a:bodyPr>
          <a:lstStyle/>
          <a:p>
            <a:r>
              <a:rPr lang="en-US" sz="2800" dirty="0">
                <a:latin typeface="BentonSans" panose="02000503000000020004" pitchFamily="2" charset="0"/>
              </a:rPr>
              <a:t>Table of Contents</a:t>
            </a:r>
          </a:p>
        </p:txBody>
      </p:sp>
      <p:sp>
        <p:nvSpPr>
          <p:cNvPr id="3" name="Content Placeholder 2">
            <a:extLst>
              <a:ext uri="{FF2B5EF4-FFF2-40B4-BE49-F238E27FC236}">
                <a16:creationId xmlns:a16="http://schemas.microsoft.com/office/drawing/2014/main" id="{EB88C5A6-8C1B-4826-B393-70B7643749E4}"/>
              </a:ext>
            </a:extLst>
          </p:cNvPr>
          <p:cNvSpPr>
            <a:spLocks noGrp="1"/>
          </p:cNvSpPr>
          <p:nvPr>
            <p:ph idx="1"/>
          </p:nvPr>
        </p:nvSpPr>
        <p:spPr>
          <a:xfrm>
            <a:off x="838200" y="1825625"/>
            <a:ext cx="11353800" cy="4351338"/>
          </a:xfrm>
        </p:spPr>
        <p:txBody>
          <a:bodyPr>
            <a:normAutofit/>
          </a:bodyPr>
          <a:lstStyle/>
          <a:p>
            <a:pPr>
              <a:buFont typeface="Courier New" panose="02070309020205020404" pitchFamily="49" charset="0"/>
              <a:buChar char="o"/>
            </a:pPr>
            <a:r>
              <a:rPr lang="en-US" sz="1400" dirty="0">
                <a:latin typeface="BentonSans" panose="02000503000000020004" pitchFamily="2" charset="0"/>
              </a:rPr>
              <a:t>Clustering Methodology</a:t>
            </a:r>
          </a:p>
          <a:p>
            <a:pPr>
              <a:buFont typeface="Courier New" panose="02070309020205020404" pitchFamily="49" charset="0"/>
              <a:buChar char="o"/>
            </a:pPr>
            <a:r>
              <a:rPr lang="en-US" sz="1400" dirty="0">
                <a:latin typeface="BentonSans" panose="02000503000000020004" pitchFamily="2" charset="0"/>
              </a:rPr>
              <a:t>Calculating “Expected EPA”</a:t>
            </a:r>
          </a:p>
          <a:p>
            <a:pPr>
              <a:buFontTx/>
              <a:buChar char="-"/>
            </a:pPr>
            <a:endParaRPr lang="en-US" sz="1400" dirty="0">
              <a:latin typeface="BentonSans" panose="02000503000000020004" pitchFamily="2" charset="0"/>
            </a:endParaRPr>
          </a:p>
          <a:p>
            <a:pPr marL="0" indent="0">
              <a:buNone/>
            </a:pPr>
            <a:r>
              <a:rPr lang="en-US" sz="1400" b="1" dirty="0">
                <a:latin typeface="BentonSans" panose="02000503000000020004" pitchFamily="2" charset="0"/>
              </a:rPr>
              <a:t>Question 1: </a:t>
            </a:r>
            <a:r>
              <a:rPr lang="en-US" sz="1400" i="1" dirty="0">
                <a:latin typeface="BentonSans" panose="02000503000000020004" pitchFamily="2" charset="0"/>
              </a:rPr>
              <a:t>Which is the most valuable defensive line position?</a:t>
            </a:r>
          </a:p>
          <a:p>
            <a:pPr marL="0" indent="0">
              <a:buNone/>
            </a:pPr>
            <a:r>
              <a:rPr lang="en-US" sz="1400" b="1" dirty="0">
                <a:latin typeface="BentonSans" panose="02000503000000020004" pitchFamily="2" charset="0"/>
              </a:rPr>
              <a:t>Question 2: </a:t>
            </a:r>
            <a:r>
              <a:rPr lang="en-US" sz="1400" i="1" dirty="0">
                <a:latin typeface="BentonSans" panose="02000503000000020004" pitchFamily="2" charset="0"/>
              </a:rPr>
              <a:t>What is the nature of the distribution of talent between the defensive line positions, as you define them?</a:t>
            </a:r>
          </a:p>
          <a:p>
            <a:pPr marL="0" indent="0">
              <a:buNone/>
            </a:pPr>
            <a:r>
              <a:rPr lang="en-US" sz="1400" b="1" dirty="0">
                <a:latin typeface="BentonSans" panose="02000503000000020004" pitchFamily="2" charset="0"/>
              </a:rPr>
              <a:t>Question 3: </a:t>
            </a:r>
            <a:r>
              <a:rPr lang="en-US" sz="1400" i="1" dirty="0">
                <a:latin typeface="BentonSans" panose="02000503000000020004" pitchFamily="2" charset="0"/>
              </a:rPr>
              <a:t>In which in-game or roster construction scenarios would the answer to question 1 change?</a:t>
            </a:r>
          </a:p>
          <a:p>
            <a:pPr marL="0" indent="0">
              <a:buNone/>
            </a:pPr>
            <a:endParaRPr lang="en-US" sz="1400" i="1" dirty="0">
              <a:latin typeface="BentonSans" panose="02000503000000020004" pitchFamily="2" charset="0"/>
            </a:endParaRPr>
          </a:p>
          <a:p>
            <a:pPr>
              <a:buFont typeface="Courier New" panose="02070309020205020404" pitchFamily="49" charset="0"/>
              <a:buChar char="o"/>
            </a:pPr>
            <a:r>
              <a:rPr lang="en-US" sz="1400" dirty="0">
                <a:latin typeface="BentonSans" panose="02000503000000020004" pitchFamily="2" charset="0"/>
              </a:rPr>
              <a:t>Additional Information</a:t>
            </a:r>
          </a:p>
          <a:p>
            <a:pPr lvl="1">
              <a:buFont typeface="Courier New" panose="02070309020205020404" pitchFamily="49" charset="0"/>
              <a:buChar char="o"/>
            </a:pPr>
            <a:r>
              <a:rPr lang="en-US" sz="1400" dirty="0">
                <a:latin typeface="BentonSans" panose="02000503000000020004" pitchFamily="2" charset="0"/>
              </a:rPr>
              <a:t>Data Dictionary</a:t>
            </a:r>
          </a:p>
          <a:p>
            <a:pPr lvl="1">
              <a:buFont typeface="Courier New" panose="02070309020205020404" pitchFamily="49" charset="0"/>
              <a:buChar char="o"/>
            </a:pPr>
            <a:r>
              <a:rPr lang="en-US" sz="1400" dirty="0">
                <a:latin typeface="BentonSans" panose="02000503000000020004" pitchFamily="2" charset="0"/>
              </a:rPr>
              <a:t>Assumptions</a:t>
            </a:r>
          </a:p>
          <a:p>
            <a:pPr marL="457200" lvl="1" indent="0">
              <a:buNone/>
            </a:pPr>
            <a:endParaRPr lang="en-US" dirty="0"/>
          </a:p>
        </p:txBody>
      </p:sp>
      <p:sp>
        <p:nvSpPr>
          <p:cNvPr id="4" name="Left Bracket 3">
            <a:extLst>
              <a:ext uri="{FF2B5EF4-FFF2-40B4-BE49-F238E27FC236}">
                <a16:creationId xmlns:a16="http://schemas.microsoft.com/office/drawing/2014/main" id="{2FAB039A-1A8A-8D40-A206-5B0D90321E93}"/>
              </a:ext>
            </a:extLst>
          </p:cNvPr>
          <p:cNvSpPr/>
          <p:nvPr/>
        </p:nvSpPr>
        <p:spPr>
          <a:xfrm>
            <a:off x="618723" y="2775666"/>
            <a:ext cx="181377" cy="1143000"/>
          </a:xfrm>
          <a:prstGeom prst="lef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accent4"/>
              </a:solidFill>
            </a:endParaRPr>
          </a:p>
        </p:txBody>
      </p:sp>
      <p:sp>
        <p:nvSpPr>
          <p:cNvPr id="7" name="Slide Number Placeholder 3">
            <a:extLst>
              <a:ext uri="{FF2B5EF4-FFF2-40B4-BE49-F238E27FC236}">
                <a16:creationId xmlns:a16="http://schemas.microsoft.com/office/drawing/2014/main" id="{232AA131-ACAD-0240-97AB-22AD1EBE9A0E}"/>
              </a:ext>
            </a:extLst>
          </p:cNvPr>
          <p:cNvSpPr>
            <a:spLocks noGrp="1"/>
          </p:cNvSpPr>
          <p:nvPr>
            <p:ph type="sldNum" sz="quarter" idx="12"/>
          </p:nvPr>
        </p:nvSpPr>
        <p:spPr>
          <a:xfrm>
            <a:off x="11887200" y="6492875"/>
            <a:ext cx="304800" cy="365125"/>
          </a:xfrm>
        </p:spPr>
        <p:txBody>
          <a:bodyPr/>
          <a:lstStyle/>
          <a:p>
            <a:r>
              <a:rPr lang="en-US" dirty="0">
                <a:solidFill>
                  <a:schemeClr val="bg1">
                    <a:lumMod val="50000"/>
                  </a:schemeClr>
                </a:solidFill>
                <a:latin typeface="BentonSans" panose="02000503000000020004" pitchFamily="2" charset="0"/>
              </a:rPr>
              <a:t>2</a:t>
            </a:r>
          </a:p>
        </p:txBody>
      </p:sp>
    </p:spTree>
    <p:extLst>
      <p:ext uri="{BB962C8B-B14F-4D97-AF65-F5344CB8AC3E}">
        <p14:creationId xmlns:p14="http://schemas.microsoft.com/office/powerpoint/2010/main" val="3021200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31A05-DC94-F345-A9D4-6D0EA38590D2}"/>
              </a:ext>
            </a:extLst>
          </p:cNvPr>
          <p:cNvSpPr>
            <a:spLocks noGrp="1"/>
          </p:cNvSpPr>
          <p:nvPr>
            <p:ph type="title"/>
          </p:nvPr>
        </p:nvSpPr>
        <p:spPr>
          <a:xfrm>
            <a:off x="838200" y="548191"/>
            <a:ext cx="10515600" cy="780629"/>
          </a:xfrm>
        </p:spPr>
        <p:txBody>
          <a:bodyPr>
            <a:normAutofit/>
          </a:bodyPr>
          <a:lstStyle/>
          <a:p>
            <a:r>
              <a:rPr lang="en-US" sz="2800" dirty="0">
                <a:latin typeface="BentonSans" panose="02000503000000020004" pitchFamily="2" charset="0"/>
              </a:rPr>
              <a:t>Introduction</a:t>
            </a:r>
          </a:p>
        </p:txBody>
      </p:sp>
      <p:sp>
        <p:nvSpPr>
          <p:cNvPr id="4" name="TextBox 3">
            <a:extLst>
              <a:ext uri="{FF2B5EF4-FFF2-40B4-BE49-F238E27FC236}">
                <a16:creationId xmlns:a16="http://schemas.microsoft.com/office/drawing/2014/main" id="{29E14EAD-437C-934C-8CC1-A198657E1200}"/>
              </a:ext>
            </a:extLst>
          </p:cNvPr>
          <p:cNvSpPr txBox="1"/>
          <p:nvPr/>
        </p:nvSpPr>
        <p:spPr>
          <a:xfrm>
            <a:off x="838200" y="1514585"/>
            <a:ext cx="10779419" cy="1231106"/>
          </a:xfrm>
          <a:prstGeom prst="rect">
            <a:avLst/>
          </a:prstGeom>
          <a:noFill/>
        </p:spPr>
        <p:txBody>
          <a:bodyPr wrap="square" rtlCol="0">
            <a:spAutoFit/>
          </a:bodyPr>
          <a:lstStyle/>
          <a:p>
            <a:r>
              <a:rPr lang="en-US" sz="1400" dirty="0">
                <a:latin typeface="BentonSans" panose="02000503000000020004" pitchFamily="2" charset="0"/>
              </a:rPr>
              <a:t>Defining defensive line positioning has become something of a controversial topic. Last week Shaq Barrett was franchise tagged as a linebacker rather than defensive lineman, costing him close to $2 million for the upcoming season. </a:t>
            </a:r>
          </a:p>
          <a:p>
            <a:endParaRPr lang="en-US" sz="1400" dirty="0">
              <a:latin typeface="BentonSans" panose="02000503000000020004" pitchFamily="2" charset="0"/>
            </a:endParaRPr>
          </a:p>
          <a:p>
            <a:r>
              <a:rPr lang="en-US" sz="1400" dirty="0">
                <a:latin typeface="BentonSans" panose="02000503000000020004" pitchFamily="2" charset="0"/>
              </a:rPr>
              <a:t>We propose a new methodology of categorizing defensive lineman that more accurately reflects the way they are used on the field.</a:t>
            </a:r>
          </a:p>
          <a:p>
            <a:endParaRPr lang="en-US" dirty="0"/>
          </a:p>
        </p:txBody>
      </p:sp>
      <p:pic>
        <p:nvPicPr>
          <p:cNvPr id="10" name="Picture 9">
            <a:extLst>
              <a:ext uri="{FF2B5EF4-FFF2-40B4-BE49-F238E27FC236}">
                <a16:creationId xmlns:a16="http://schemas.microsoft.com/office/drawing/2014/main" id="{2E99D47F-8685-E14D-8A8A-8AA92726C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6792" y="4018299"/>
            <a:ext cx="2182434" cy="2221757"/>
          </a:xfrm>
          <a:prstGeom prst="rect">
            <a:avLst/>
          </a:prstGeom>
        </p:spPr>
      </p:pic>
      <p:pic>
        <p:nvPicPr>
          <p:cNvPr id="19" name="Picture 18">
            <a:extLst>
              <a:ext uri="{FF2B5EF4-FFF2-40B4-BE49-F238E27FC236}">
                <a16:creationId xmlns:a16="http://schemas.microsoft.com/office/drawing/2014/main" id="{CA500554-C189-244F-917A-372C6AD2A5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354" y="4018300"/>
            <a:ext cx="1701033" cy="2221757"/>
          </a:xfrm>
          <a:prstGeom prst="rect">
            <a:avLst/>
          </a:prstGeom>
        </p:spPr>
      </p:pic>
      <p:pic>
        <p:nvPicPr>
          <p:cNvPr id="12" name="Picture 11">
            <a:extLst>
              <a:ext uri="{FF2B5EF4-FFF2-40B4-BE49-F238E27FC236}">
                <a16:creationId xmlns:a16="http://schemas.microsoft.com/office/drawing/2014/main" id="{DC2CADB5-2C59-DB43-9E6C-3FF02F40D8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7799" y="4015601"/>
            <a:ext cx="1071034" cy="2224455"/>
          </a:xfrm>
          <a:prstGeom prst="rect">
            <a:avLst/>
          </a:prstGeom>
        </p:spPr>
      </p:pic>
      <p:pic>
        <p:nvPicPr>
          <p:cNvPr id="14" name="Picture 13">
            <a:extLst>
              <a:ext uri="{FF2B5EF4-FFF2-40B4-BE49-F238E27FC236}">
                <a16:creationId xmlns:a16="http://schemas.microsoft.com/office/drawing/2014/main" id="{C4351B3B-5A9F-7546-BF35-1D5FDA03C0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81066" y="4018300"/>
            <a:ext cx="1161048" cy="2221758"/>
          </a:xfrm>
          <a:prstGeom prst="rect">
            <a:avLst/>
          </a:prstGeom>
        </p:spPr>
      </p:pic>
      <p:pic>
        <p:nvPicPr>
          <p:cNvPr id="16" name="Picture 15">
            <a:extLst>
              <a:ext uri="{FF2B5EF4-FFF2-40B4-BE49-F238E27FC236}">
                <a16:creationId xmlns:a16="http://schemas.microsoft.com/office/drawing/2014/main" id="{FCFDCF66-78BD-5F41-9549-ACB1D79520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32929" y="4018300"/>
            <a:ext cx="1284690" cy="2221758"/>
          </a:xfrm>
          <a:prstGeom prst="rect">
            <a:avLst/>
          </a:prstGeom>
        </p:spPr>
      </p:pic>
      <p:pic>
        <p:nvPicPr>
          <p:cNvPr id="21" name="Picture 20">
            <a:extLst>
              <a:ext uri="{FF2B5EF4-FFF2-40B4-BE49-F238E27FC236}">
                <a16:creationId xmlns:a16="http://schemas.microsoft.com/office/drawing/2014/main" id="{C0BA2A23-16A0-DE4E-88F3-0CA70E2C46E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85795" y="4018300"/>
            <a:ext cx="1412402" cy="2221756"/>
          </a:xfrm>
          <a:prstGeom prst="rect">
            <a:avLst/>
          </a:prstGeom>
        </p:spPr>
      </p:pic>
      <p:cxnSp>
        <p:nvCxnSpPr>
          <p:cNvPr id="24" name="Straight Connector 23">
            <a:extLst>
              <a:ext uri="{FF2B5EF4-FFF2-40B4-BE49-F238E27FC236}">
                <a16:creationId xmlns:a16="http://schemas.microsoft.com/office/drawing/2014/main" id="{0D911344-7824-6A46-A39A-AF0C1E8F4BE2}"/>
              </a:ext>
            </a:extLst>
          </p:cNvPr>
          <p:cNvCxnSpPr>
            <a:cxnSpLocks/>
          </p:cNvCxnSpPr>
          <p:nvPr/>
        </p:nvCxnSpPr>
        <p:spPr>
          <a:xfrm>
            <a:off x="923354" y="3223545"/>
            <a:ext cx="10779419" cy="0"/>
          </a:xfrm>
          <a:prstGeom prst="line">
            <a:avLst/>
          </a:prstGeom>
          <a:ln w="12700">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6" name="Slide Number Placeholder 3">
            <a:extLst>
              <a:ext uri="{FF2B5EF4-FFF2-40B4-BE49-F238E27FC236}">
                <a16:creationId xmlns:a16="http://schemas.microsoft.com/office/drawing/2014/main" id="{6697EC0D-2A4A-894E-88EA-1B9C4834F2F2}"/>
              </a:ext>
            </a:extLst>
          </p:cNvPr>
          <p:cNvSpPr>
            <a:spLocks noGrp="1"/>
          </p:cNvSpPr>
          <p:nvPr>
            <p:ph type="sldNum" sz="quarter" idx="12"/>
          </p:nvPr>
        </p:nvSpPr>
        <p:spPr>
          <a:xfrm>
            <a:off x="11887200" y="6492875"/>
            <a:ext cx="304800" cy="365125"/>
          </a:xfrm>
        </p:spPr>
        <p:txBody>
          <a:bodyPr/>
          <a:lstStyle/>
          <a:p>
            <a:r>
              <a:rPr lang="en-US" dirty="0">
                <a:solidFill>
                  <a:schemeClr val="bg1">
                    <a:lumMod val="50000"/>
                  </a:schemeClr>
                </a:solidFill>
                <a:latin typeface="BentonSans" panose="02000503000000020004" pitchFamily="2" charset="0"/>
              </a:rPr>
              <a:t>3</a:t>
            </a:r>
          </a:p>
        </p:txBody>
      </p:sp>
    </p:spTree>
    <p:extLst>
      <p:ext uri="{BB962C8B-B14F-4D97-AF65-F5344CB8AC3E}">
        <p14:creationId xmlns:p14="http://schemas.microsoft.com/office/powerpoint/2010/main" val="839400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1AFF8-8C32-4242-9122-4E3846412E38}"/>
              </a:ext>
            </a:extLst>
          </p:cNvPr>
          <p:cNvSpPr>
            <a:spLocks noGrp="1"/>
          </p:cNvSpPr>
          <p:nvPr>
            <p:ph type="title"/>
          </p:nvPr>
        </p:nvSpPr>
        <p:spPr>
          <a:xfrm>
            <a:off x="838200" y="340913"/>
            <a:ext cx="10515600" cy="639350"/>
          </a:xfrm>
        </p:spPr>
        <p:txBody>
          <a:bodyPr>
            <a:normAutofit/>
          </a:bodyPr>
          <a:lstStyle/>
          <a:p>
            <a:r>
              <a:rPr lang="en-US" sz="2800" dirty="0">
                <a:latin typeface="BentonSans" panose="02000503000000020004" pitchFamily="2" charset="0"/>
              </a:rPr>
              <a:t>Clustering Methodology</a:t>
            </a:r>
          </a:p>
        </p:txBody>
      </p:sp>
      <p:sp>
        <p:nvSpPr>
          <p:cNvPr id="3" name="Content Placeholder 2">
            <a:extLst>
              <a:ext uri="{FF2B5EF4-FFF2-40B4-BE49-F238E27FC236}">
                <a16:creationId xmlns:a16="http://schemas.microsoft.com/office/drawing/2014/main" id="{A8834635-689B-416E-9EE0-ADFE1951E5A9}"/>
              </a:ext>
            </a:extLst>
          </p:cNvPr>
          <p:cNvSpPr>
            <a:spLocks noGrp="1"/>
          </p:cNvSpPr>
          <p:nvPr>
            <p:ph idx="1"/>
          </p:nvPr>
        </p:nvSpPr>
        <p:spPr>
          <a:xfrm>
            <a:off x="838200" y="1129585"/>
            <a:ext cx="10515600" cy="1030987"/>
          </a:xfrm>
        </p:spPr>
        <p:txBody>
          <a:bodyPr>
            <a:normAutofit/>
          </a:bodyPr>
          <a:lstStyle/>
          <a:p>
            <a:pPr marL="0" indent="0">
              <a:buNone/>
            </a:pPr>
            <a:r>
              <a:rPr lang="en-US" sz="1400" dirty="0">
                <a:latin typeface="BentonSans" panose="02000503000000020004" pitchFamily="2" charset="0"/>
              </a:rPr>
              <a:t>We defined positions by using a princicple components clustering technique. </a:t>
            </a:r>
          </a:p>
          <a:p>
            <a:pPr marL="0" indent="0">
              <a:lnSpc>
                <a:spcPct val="120000"/>
              </a:lnSpc>
              <a:buNone/>
            </a:pPr>
            <a:r>
              <a:rPr lang="en-US" sz="1400" dirty="0">
                <a:latin typeface="BentonSans" panose="02000503000000020004" pitchFamily="2" charset="0"/>
              </a:rPr>
              <a:t>We used </a:t>
            </a:r>
            <a:r>
              <a:rPr lang="en-US" sz="1400" i="1" dirty="0">
                <a:latin typeface="BentonSans" panose="02000503000000020004" pitchFamily="2" charset="0"/>
              </a:rPr>
              <a:t>Technique</a:t>
            </a:r>
            <a:r>
              <a:rPr lang="en-US" sz="1400" dirty="0">
                <a:latin typeface="BentonSans" panose="02000503000000020004" pitchFamily="2" charset="0"/>
              </a:rPr>
              <a:t>, </a:t>
            </a:r>
            <a:r>
              <a:rPr lang="en-US" sz="1400" i="1" dirty="0">
                <a:latin typeface="BentonSans" panose="02000503000000020004" pitchFamily="2" charset="0"/>
              </a:rPr>
              <a:t>Percent_RunPlays</a:t>
            </a:r>
            <a:r>
              <a:rPr lang="en-US" sz="1400" dirty="0">
                <a:latin typeface="BentonSans" panose="02000503000000020004" pitchFamily="2" charset="0"/>
              </a:rPr>
              <a:t>, </a:t>
            </a:r>
            <a:r>
              <a:rPr lang="en-US" sz="1400" i="1" dirty="0">
                <a:latin typeface="BentonSans" panose="02000503000000020004" pitchFamily="2" charset="0"/>
              </a:rPr>
              <a:t>Percent_PassPlays</a:t>
            </a:r>
            <a:r>
              <a:rPr lang="en-US" sz="1400" dirty="0">
                <a:latin typeface="BentonSans" panose="02000503000000020004" pitchFamily="2" charset="0"/>
              </a:rPr>
              <a:t>, </a:t>
            </a:r>
            <a:r>
              <a:rPr lang="en-US" sz="1400" i="1" dirty="0">
                <a:latin typeface="BentonSans" panose="02000503000000020004" pitchFamily="2" charset="0"/>
              </a:rPr>
              <a:t>PercentRush_On_Pass </a:t>
            </a:r>
            <a:r>
              <a:rPr lang="en-US" sz="1400" dirty="0">
                <a:latin typeface="BentonSans" panose="02000503000000020004" pitchFamily="2" charset="0"/>
              </a:rPr>
              <a:t>to determine which group each player should fit into. We ended up with five positions: </a:t>
            </a:r>
            <a:r>
              <a:rPr lang="en-US" sz="1400" b="1" dirty="0">
                <a:solidFill>
                  <a:srgbClr val="CE00C6"/>
                </a:solidFill>
                <a:latin typeface="BentonSans" panose="02000503000000020004" pitchFamily="2" charset="0"/>
              </a:rPr>
              <a:t>Run Stopper</a:t>
            </a:r>
            <a:r>
              <a:rPr lang="en-US" sz="1400" dirty="0">
                <a:latin typeface="BentonSans" panose="02000503000000020004" pitchFamily="2" charset="0"/>
              </a:rPr>
              <a:t>, </a:t>
            </a:r>
            <a:r>
              <a:rPr lang="en-US" sz="1400" b="1" dirty="0">
                <a:solidFill>
                  <a:srgbClr val="00B0F0"/>
                </a:solidFill>
                <a:latin typeface="BentonSans" panose="02000503000000020004" pitchFamily="2" charset="0"/>
              </a:rPr>
              <a:t>Down Lineman</a:t>
            </a:r>
            <a:r>
              <a:rPr lang="en-US" sz="1400" dirty="0">
                <a:latin typeface="BentonSans" panose="02000503000000020004" pitchFamily="2" charset="0"/>
              </a:rPr>
              <a:t>, </a:t>
            </a:r>
            <a:r>
              <a:rPr lang="en-US" sz="1400" b="1" dirty="0">
                <a:solidFill>
                  <a:schemeClr val="accent5"/>
                </a:solidFill>
                <a:latin typeface="BentonSans" panose="02000503000000020004" pitchFamily="2" charset="0"/>
              </a:rPr>
              <a:t>EDGE Rusher</a:t>
            </a:r>
            <a:r>
              <a:rPr lang="en-US" sz="1400" dirty="0">
                <a:latin typeface="BentonSans" panose="02000503000000020004" pitchFamily="2" charset="0"/>
              </a:rPr>
              <a:t>, </a:t>
            </a:r>
            <a:r>
              <a:rPr lang="en-US" sz="1400" b="1" dirty="0">
                <a:solidFill>
                  <a:schemeClr val="accent1"/>
                </a:solidFill>
                <a:latin typeface="BentonSans" panose="02000503000000020004" pitchFamily="2" charset="0"/>
              </a:rPr>
              <a:t>EDGE Cover</a:t>
            </a:r>
            <a:r>
              <a:rPr lang="en-US" sz="1400" dirty="0">
                <a:latin typeface="BentonSans" panose="02000503000000020004" pitchFamily="2" charset="0"/>
              </a:rPr>
              <a:t>, and </a:t>
            </a:r>
            <a:r>
              <a:rPr lang="en-US" sz="1400" b="1" dirty="0">
                <a:solidFill>
                  <a:srgbClr val="53B06D"/>
                </a:solidFill>
                <a:latin typeface="BentonSans" panose="02000503000000020004" pitchFamily="2" charset="0"/>
              </a:rPr>
              <a:t>Secondary</a:t>
            </a:r>
            <a:r>
              <a:rPr lang="en-US" sz="1400" dirty="0">
                <a:latin typeface="BentonSans" panose="02000503000000020004" pitchFamily="2" charset="0"/>
              </a:rPr>
              <a:t>...</a:t>
            </a:r>
          </a:p>
          <a:p>
            <a:pPr>
              <a:lnSpc>
                <a:spcPct val="120000"/>
              </a:lnSpc>
            </a:pPr>
            <a:endParaRPr lang="en-US" sz="1400" dirty="0">
              <a:latin typeface="BentonSans" panose="02000503000000020004" pitchFamily="2" charset="0"/>
            </a:endParaRPr>
          </a:p>
          <a:p>
            <a:endParaRPr lang="en-US" dirty="0"/>
          </a:p>
          <a:p>
            <a:endParaRPr lang="en-US" dirty="0"/>
          </a:p>
          <a:p>
            <a:endParaRPr lang="en-US" dirty="0"/>
          </a:p>
          <a:p>
            <a:endParaRPr lang="en-US" dirty="0"/>
          </a:p>
          <a:p>
            <a:endParaRPr lang="en-US" dirty="0"/>
          </a:p>
          <a:p>
            <a:pPr marL="0" indent="0">
              <a:buNone/>
            </a:pPr>
            <a:endParaRPr lang="en-US" dirty="0"/>
          </a:p>
        </p:txBody>
      </p:sp>
      <p:sp>
        <p:nvSpPr>
          <p:cNvPr id="4" name="TextBox 3">
            <a:extLst>
              <a:ext uri="{FF2B5EF4-FFF2-40B4-BE49-F238E27FC236}">
                <a16:creationId xmlns:a16="http://schemas.microsoft.com/office/drawing/2014/main" id="{D02A319A-7EAB-5440-86EE-9231B1797BC6}"/>
              </a:ext>
            </a:extLst>
          </p:cNvPr>
          <p:cNvSpPr txBox="1"/>
          <p:nvPr/>
        </p:nvSpPr>
        <p:spPr>
          <a:xfrm>
            <a:off x="382683" y="5944238"/>
            <a:ext cx="10887572" cy="646331"/>
          </a:xfrm>
          <a:prstGeom prst="rect">
            <a:avLst/>
          </a:prstGeom>
          <a:noFill/>
        </p:spPr>
        <p:txBody>
          <a:bodyPr wrap="square" rtlCol="0">
            <a:spAutoFit/>
          </a:bodyPr>
          <a:lstStyle/>
          <a:p>
            <a:r>
              <a:rPr lang="en-US" sz="1200" b="1" dirty="0">
                <a:solidFill>
                  <a:schemeClr val="accent6">
                    <a:lumMod val="60000"/>
                    <a:lumOff val="40000"/>
                  </a:schemeClr>
                </a:solidFill>
                <a:latin typeface="BentonSans" panose="02000503000000020004" pitchFamily="2" charset="0"/>
              </a:rPr>
              <a:t>EDGE Cover </a:t>
            </a:r>
            <a:r>
              <a:rPr lang="en-US" sz="1200" dirty="0">
                <a:solidFill>
                  <a:schemeClr val="bg1">
                    <a:lumMod val="75000"/>
                  </a:schemeClr>
                </a:solidFill>
                <a:latin typeface="BentonSans" panose="02000503000000020004" pitchFamily="2" charset="0"/>
              </a:rPr>
              <a:t>(</a:t>
            </a:r>
            <a:r>
              <a:rPr lang="en-US" sz="1200" dirty="0">
                <a:solidFill>
                  <a:schemeClr val="accent6">
                    <a:lumMod val="60000"/>
                    <a:lumOff val="40000"/>
                  </a:schemeClr>
                </a:solidFill>
                <a:latin typeface="BentonSans" panose="02000503000000020004" pitchFamily="2" charset="0"/>
              </a:rPr>
              <a:t>Red </a:t>
            </a:r>
            <a:r>
              <a:rPr lang="en-US" sz="1200" dirty="0">
                <a:solidFill>
                  <a:schemeClr val="bg1">
                    <a:lumMod val="75000"/>
                  </a:schemeClr>
                </a:solidFill>
                <a:latin typeface="BentonSans" panose="02000503000000020004" pitchFamily="2" charset="0"/>
              </a:rPr>
              <a:t>)= Mix of DE and LB who mostly play the pass and drop into coverage;  </a:t>
            </a:r>
            <a:r>
              <a:rPr lang="en-US" sz="1200" b="1" dirty="0">
                <a:solidFill>
                  <a:schemeClr val="accent5"/>
                </a:solidFill>
                <a:latin typeface="BentonSans" panose="02000503000000020004" pitchFamily="2" charset="0"/>
              </a:rPr>
              <a:t>EDGE Rusher </a:t>
            </a:r>
            <a:r>
              <a:rPr lang="en-US" sz="1200" dirty="0">
                <a:solidFill>
                  <a:schemeClr val="bg1">
                    <a:lumMod val="75000"/>
                  </a:schemeClr>
                </a:solidFill>
                <a:latin typeface="BentonSans" panose="02000503000000020004" pitchFamily="2" charset="0"/>
              </a:rPr>
              <a:t>(</a:t>
            </a:r>
            <a:r>
              <a:rPr lang="en-US" sz="1200" dirty="0">
                <a:solidFill>
                  <a:schemeClr val="accent5"/>
                </a:solidFill>
                <a:latin typeface="BentonSans" panose="02000503000000020004" pitchFamily="2" charset="0"/>
              </a:rPr>
              <a:t>Gold</a:t>
            </a:r>
            <a:r>
              <a:rPr lang="en-US" sz="1200" dirty="0">
                <a:solidFill>
                  <a:schemeClr val="bg1">
                    <a:lumMod val="75000"/>
                  </a:schemeClr>
                </a:solidFill>
                <a:latin typeface="BentonSans" panose="02000503000000020004" pitchFamily="2" charset="0"/>
              </a:rPr>
              <a:t>)= Mix of DE and LB who are on field for both run and pass plays who mostly rush but also cover; </a:t>
            </a:r>
            <a:r>
              <a:rPr lang="en-US" sz="1200" b="1" dirty="0">
                <a:solidFill>
                  <a:srgbClr val="CE00C6"/>
                </a:solidFill>
                <a:latin typeface="BentonSans" panose="02000503000000020004" pitchFamily="2" charset="0"/>
              </a:rPr>
              <a:t>Run Stopper </a:t>
            </a:r>
            <a:r>
              <a:rPr lang="en-US" sz="1200" dirty="0">
                <a:solidFill>
                  <a:schemeClr val="bg1">
                    <a:lumMod val="75000"/>
                  </a:schemeClr>
                </a:solidFill>
                <a:latin typeface="BentonSans" panose="02000503000000020004" pitchFamily="2" charset="0"/>
              </a:rPr>
              <a:t>(</a:t>
            </a:r>
            <a:r>
              <a:rPr lang="en-US" sz="1200" dirty="0">
                <a:solidFill>
                  <a:srgbClr val="CE00C6"/>
                </a:solidFill>
                <a:latin typeface="BentonSans" panose="02000503000000020004" pitchFamily="2" charset="0"/>
              </a:rPr>
              <a:t>Pink</a:t>
            </a:r>
            <a:r>
              <a:rPr lang="en-US" sz="1200" dirty="0">
                <a:solidFill>
                  <a:schemeClr val="bg1">
                    <a:lumMod val="75000"/>
                  </a:schemeClr>
                </a:solidFill>
                <a:latin typeface="BentonSans" panose="02000503000000020004" pitchFamily="2" charset="0"/>
              </a:rPr>
              <a:t>)= typically DT who mostly play the run; </a:t>
            </a:r>
            <a:r>
              <a:rPr lang="en-US" sz="1200" b="1" dirty="0">
                <a:solidFill>
                  <a:srgbClr val="00B0F0"/>
                </a:solidFill>
                <a:latin typeface="BentonSans" panose="02000503000000020004" pitchFamily="2" charset="0"/>
              </a:rPr>
              <a:t>Down Lineman </a:t>
            </a:r>
            <a:r>
              <a:rPr lang="en-US" sz="1200" dirty="0">
                <a:solidFill>
                  <a:schemeClr val="bg1">
                    <a:lumMod val="75000"/>
                  </a:schemeClr>
                </a:solidFill>
                <a:latin typeface="BentonSans" panose="02000503000000020004" pitchFamily="2" charset="0"/>
              </a:rPr>
              <a:t>(</a:t>
            </a:r>
            <a:r>
              <a:rPr lang="en-US" sz="1200" dirty="0">
                <a:solidFill>
                  <a:srgbClr val="00B0F0"/>
                </a:solidFill>
                <a:latin typeface="BentonSans" panose="02000503000000020004" pitchFamily="2" charset="0"/>
              </a:rPr>
              <a:t>Light Blue</a:t>
            </a:r>
            <a:r>
              <a:rPr lang="en-US" sz="1200" dirty="0">
                <a:solidFill>
                  <a:schemeClr val="bg1">
                    <a:lumMod val="75000"/>
                  </a:schemeClr>
                </a:solidFill>
                <a:latin typeface="BentonSans" panose="02000503000000020004" pitchFamily="2" charset="0"/>
              </a:rPr>
              <a:t>)= Mix of DT and DE who are on field for both run and pass plays and always rush; </a:t>
            </a:r>
            <a:r>
              <a:rPr lang="en-US" sz="1200" b="1" dirty="0">
                <a:solidFill>
                  <a:srgbClr val="53B06D"/>
                </a:solidFill>
                <a:latin typeface="BentonSans" panose="02000503000000020004" pitchFamily="2" charset="0"/>
              </a:rPr>
              <a:t>Secondary</a:t>
            </a:r>
            <a:r>
              <a:rPr lang="en-US" sz="1200" dirty="0">
                <a:solidFill>
                  <a:schemeClr val="bg1">
                    <a:lumMod val="75000"/>
                  </a:schemeClr>
                </a:solidFill>
                <a:latin typeface="BentonSans" panose="02000503000000020004" pitchFamily="2" charset="0"/>
              </a:rPr>
              <a:t> (</a:t>
            </a:r>
            <a:r>
              <a:rPr lang="en-US" sz="1200" dirty="0">
                <a:solidFill>
                  <a:srgbClr val="53B06D"/>
                </a:solidFill>
                <a:latin typeface="BentonSans" panose="02000503000000020004" pitchFamily="2" charset="0"/>
              </a:rPr>
              <a:t>Green</a:t>
            </a:r>
            <a:r>
              <a:rPr lang="en-US" sz="1200" dirty="0">
                <a:solidFill>
                  <a:schemeClr val="bg1">
                    <a:lumMod val="75000"/>
                  </a:schemeClr>
                </a:solidFill>
                <a:latin typeface="BentonSans" panose="02000503000000020004" pitchFamily="2" charset="0"/>
              </a:rPr>
              <a:t>)= Secondary Players or LB in coverage</a:t>
            </a:r>
            <a:endParaRPr lang="en-US" dirty="0">
              <a:solidFill>
                <a:schemeClr val="bg1">
                  <a:lumMod val="75000"/>
                </a:schemeClr>
              </a:solidFill>
              <a:latin typeface="BentonSans" panose="02000503000000020004" pitchFamily="2" charset="0"/>
            </a:endParaRPr>
          </a:p>
        </p:txBody>
      </p:sp>
      <p:pic>
        <p:nvPicPr>
          <p:cNvPr id="8" name="Picture 7">
            <a:extLst>
              <a:ext uri="{FF2B5EF4-FFF2-40B4-BE49-F238E27FC236}">
                <a16:creationId xmlns:a16="http://schemas.microsoft.com/office/drawing/2014/main" id="{69B2FAA2-8D5E-F348-8949-C7ACDCE976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662" y="2506821"/>
            <a:ext cx="4583902" cy="3311028"/>
          </a:xfrm>
          <a:prstGeom prst="rect">
            <a:avLst/>
          </a:prstGeom>
        </p:spPr>
      </p:pic>
      <p:pic>
        <p:nvPicPr>
          <p:cNvPr id="10" name="Picture 9">
            <a:extLst>
              <a:ext uri="{FF2B5EF4-FFF2-40B4-BE49-F238E27FC236}">
                <a16:creationId xmlns:a16="http://schemas.microsoft.com/office/drawing/2014/main" id="{2F025FEB-49E8-1341-8243-E28F38FEA5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0504" y="2506821"/>
            <a:ext cx="5077296" cy="3311024"/>
          </a:xfrm>
          <a:prstGeom prst="rect">
            <a:avLst/>
          </a:prstGeom>
        </p:spPr>
      </p:pic>
      <p:sp>
        <p:nvSpPr>
          <p:cNvPr id="11" name="Rectangle 10">
            <a:extLst>
              <a:ext uri="{FF2B5EF4-FFF2-40B4-BE49-F238E27FC236}">
                <a16:creationId xmlns:a16="http://schemas.microsoft.com/office/drawing/2014/main" id="{CA1194DD-E1C9-B24B-AC30-6287F7ACEC59}"/>
              </a:ext>
            </a:extLst>
          </p:cNvPr>
          <p:cNvSpPr/>
          <p:nvPr/>
        </p:nvSpPr>
        <p:spPr>
          <a:xfrm>
            <a:off x="6096000" y="3266440"/>
            <a:ext cx="198439" cy="15014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239ACAC8-AB3B-0245-9E32-FF81279A04D6}"/>
              </a:ext>
            </a:extLst>
          </p:cNvPr>
          <p:cNvCxnSpPr>
            <a:cxnSpLocks/>
          </p:cNvCxnSpPr>
          <p:nvPr/>
        </p:nvCxnSpPr>
        <p:spPr>
          <a:xfrm flipV="1">
            <a:off x="3071573" y="2543899"/>
            <a:ext cx="73743" cy="107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EE524882-5AA9-0442-8EC7-EE5EA267AD72}"/>
              </a:ext>
            </a:extLst>
          </p:cNvPr>
          <p:cNvSpPr/>
          <p:nvPr/>
        </p:nvSpPr>
        <p:spPr>
          <a:xfrm>
            <a:off x="3010613" y="2598420"/>
            <a:ext cx="121920" cy="10668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3DE69BAF-02CC-9440-98E9-56F82BA4ABC4}"/>
              </a:ext>
            </a:extLst>
          </p:cNvPr>
          <p:cNvSpPr txBox="1"/>
          <p:nvPr/>
        </p:nvSpPr>
        <p:spPr>
          <a:xfrm>
            <a:off x="2993701" y="2299266"/>
            <a:ext cx="1222544" cy="276999"/>
          </a:xfrm>
          <a:prstGeom prst="rect">
            <a:avLst/>
          </a:prstGeom>
          <a:noFill/>
        </p:spPr>
        <p:txBody>
          <a:bodyPr wrap="square" rtlCol="0">
            <a:spAutoFit/>
          </a:bodyPr>
          <a:lstStyle/>
          <a:p>
            <a:r>
              <a:rPr lang="en-US" sz="1200" b="1" dirty="0">
                <a:solidFill>
                  <a:srgbClr val="00B0F0"/>
                </a:solidFill>
                <a:latin typeface="BentonSans" panose="02000503000000020004" pitchFamily="2" charset="0"/>
              </a:rPr>
              <a:t>Aaron Donald</a:t>
            </a:r>
          </a:p>
        </p:txBody>
      </p:sp>
      <p:cxnSp>
        <p:nvCxnSpPr>
          <p:cNvPr id="26" name="Straight Connector 25">
            <a:extLst>
              <a:ext uri="{FF2B5EF4-FFF2-40B4-BE49-F238E27FC236}">
                <a16:creationId xmlns:a16="http://schemas.microsoft.com/office/drawing/2014/main" id="{7CBBC712-2FFD-1841-A394-214D37EA5D2E}"/>
              </a:ext>
            </a:extLst>
          </p:cNvPr>
          <p:cNvCxnSpPr>
            <a:cxnSpLocks/>
          </p:cNvCxnSpPr>
          <p:nvPr/>
        </p:nvCxnSpPr>
        <p:spPr>
          <a:xfrm flipV="1">
            <a:off x="3733800" y="3502824"/>
            <a:ext cx="218682" cy="406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18B5FEC-540F-D345-9889-CB82CA63C5BA}"/>
              </a:ext>
            </a:extLst>
          </p:cNvPr>
          <p:cNvSpPr txBox="1"/>
          <p:nvPr/>
        </p:nvSpPr>
        <p:spPr>
          <a:xfrm>
            <a:off x="3959389" y="3342501"/>
            <a:ext cx="1042508" cy="276999"/>
          </a:xfrm>
          <a:prstGeom prst="rect">
            <a:avLst/>
          </a:prstGeom>
          <a:noFill/>
        </p:spPr>
        <p:txBody>
          <a:bodyPr wrap="square" rtlCol="0">
            <a:spAutoFit/>
          </a:bodyPr>
          <a:lstStyle/>
          <a:p>
            <a:r>
              <a:rPr lang="en-US" sz="1200" b="1" dirty="0">
                <a:solidFill>
                  <a:schemeClr val="accent5"/>
                </a:solidFill>
                <a:latin typeface="BentonSans" panose="02000503000000020004" pitchFamily="2" charset="0"/>
              </a:rPr>
              <a:t>Matt Judon</a:t>
            </a:r>
          </a:p>
        </p:txBody>
      </p:sp>
      <p:sp>
        <p:nvSpPr>
          <p:cNvPr id="28" name="Oval 27">
            <a:extLst>
              <a:ext uri="{FF2B5EF4-FFF2-40B4-BE49-F238E27FC236}">
                <a16:creationId xmlns:a16="http://schemas.microsoft.com/office/drawing/2014/main" id="{7AB151DD-4C18-874B-8D1F-ADB65DEBB389}"/>
              </a:ext>
            </a:extLst>
          </p:cNvPr>
          <p:cNvSpPr/>
          <p:nvPr/>
        </p:nvSpPr>
        <p:spPr>
          <a:xfrm>
            <a:off x="3604973" y="3512820"/>
            <a:ext cx="121920" cy="10668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cxnSp>
        <p:nvCxnSpPr>
          <p:cNvPr id="30" name="Straight Connector 29">
            <a:extLst>
              <a:ext uri="{FF2B5EF4-FFF2-40B4-BE49-F238E27FC236}">
                <a16:creationId xmlns:a16="http://schemas.microsoft.com/office/drawing/2014/main" id="{247952FE-99E2-984E-8B2B-B36AD9F9BDB9}"/>
              </a:ext>
            </a:extLst>
          </p:cNvPr>
          <p:cNvCxnSpPr>
            <a:cxnSpLocks/>
          </p:cNvCxnSpPr>
          <p:nvPr/>
        </p:nvCxnSpPr>
        <p:spPr>
          <a:xfrm flipH="1" flipV="1">
            <a:off x="10325813" y="2493001"/>
            <a:ext cx="60961" cy="1778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A7E76255-2B70-B34E-8CF8-8A8146A90833}"/>
              </a:ext>
            </a:extLst>
          </p:cNvPr>
          <p:cNvSpPr/>
          <p:nvPr/>
        </p:nvSpPr>
        <p:spPr>
          <a:xfrm>
            <a:off x="10341053" y="2598420"/>
            <a:ext cx="121920" cy="106680"/>
          </a:xfrm>
          <a:prstGeom prst="ellipse">
            <a:avLst/>
          </a:prstGeom>
          <a:noFill/>
          <a:ln>
            <a:solidFill>
              <a:srgbClr val="CE00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E00C6"/>
              </a:solidFill>
            </a:endParaRPr>
          </a:p>
        </p:txBody>
      </p:sp>
      <p:sp>
        <p:nvSpPr>
          <p:cNvPr id="33" name="TextBox 32">
            <a:extLst>
              <a:ext uri="{FF2B5EF4-FFF2-40B4-BE49-F238E27FC236}">
                <a16:creationId xmlns:a16="http://schemas.microsoft.com/office/drawing/2014/main" id="{766F85B1-86DA-C94C-9224-69DA51C4018F}"/>
              </a:ext>
            </a:extLst>
          </p:cNvPr>
          <p:cNvSpPr txBox="1"/>
          <p:nvPr/>
        </p:nvSpPr>
        <p:spPr>
          <a:xfrm>
            <a:off x="9401249" y="2299266"/>
            <a:ext cx="1363267" cy="276999"/>
          </a:xfrm>
          <a:prstGeom prst="rect">
            <a:avLst/>
          </a:prstGeom>
          <a:noFill/>
        </p:spPr>
        <p:txBody>
          <a:bodyPr wrap="square" rtlCol="0">
            <a:spAutoFit/>
          </a:bodyPr>
          <a:lstStyle/>
          <a:p>
            <a:r>
              <a:rPr lang="en-US" sz="1200" b="1" dirty="0">
                <a:solidFill>
                  <a:srgbClr val="CE00C6"/>
                </a:solidFill>
                <a:latin typeface="BentonSans" panose="02000503000000020004" pitchFamily="2" charset="0"/>
              </a:rPr>
              <a:t>Lawrence Guy</a:t>
            </a:r>
          </a:p>
        </p:txBody>
      </p:sp>
      <p:sp>
        <p:nvSpPr>
          <p:cNvPr id="36" name="Rectangle 35">
            <a:extLst>
              <a:ext uri="{FF2B5EF4-FFF2-40B4-BE49-F238E27FC236}">
                <a16:creationId xmlns:a16="http://schemas.microsoft.com/office/drawing/2014/main" id="{30E44671-B7D4-D448-ACB6-3D504339DCBB}"/>
              </a:ext>
            </a:extLst>
          </p:cNvPr>
          <p:cNvSpPr/>
          <p:nvPr/>
        </p:nvSpPr>
        <p:spPr>
          <a:xfrm>
            <a:off x="2133122" y="5227661"/>
            <a:ext cx="2377440" cy="2773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A65AE1A-6D0F-0E4A-9C59-3E074644A51D}"/>
              </a:ext>
            </a:extLst>
          </p:cNvPr>
          <p:cNvSpPr/>
          <p:nvPr/>
        </p:nvSpPr>
        <p:spPr>
          <a:xfrm>
            <a:off x="8085533" y="5094649"/>
            <a:ext cx="2377440" cy="2773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505E6AF8-853C-0C42-B12E-8748F212A70A}"/>
              </a:ext>
            </a:extLst>
          </p:cNvPr>
          <p:cNvSpPr txBox="1"/>
          <p:nvPr/>
        </p:nvSpPr>
        <p:spPr>
          <a:xfrm>
            <a:off x="2439112" y="5239411"/>
            <a:ext cx="1889047" cy="307777"/>
          </a:xfrm>
          <a:prstGeom prst="rect">
            <a:avLst/>
          </a:prstGeom>
          <a:noFill/>
        </p:spPr>
        <p:txBody>
          <a:bodyPr wrap="square" rtlCol="0">
            <a:spAutoFit/>
          </a:bodyPr>
          <a:lstStyle/>
          <a:p>
            <a:r>
              <a:rPr lang="en-US" sz="1400" dirty="0">
                <a:latin typeface="BentonSans" panose="02000503000000020004" pitchFamily="2" charset="0"/>
              </a:rPr>
              <a:t>Percent Pass Plays</a:t>
            </a:r>
          </a:p>
        </p:txBody>
      </p:sp>
      <p:sp>
        <p:nvSpPr>
          <p:cNvPr id="40" name="TextBox 39">
            <a:extLst>
              <a:ext uri="{FF2B5EF4-FFF2-40B4-BE49-F238E27FC236}">
                <a16:creationId xmlns:a16="http://schemas.microsoft.com/office/drawing/2014/main" id="{8249E6EA-61CC-4D4E-9280-3FB2D1AE11F3}"/>
              </a:ext>
            </a:extLst>
          </p:cNvPr>
          <p:cNvSpPr txBox="1"/>
          <p:nvPr/>
        </p:nvSpPr>
        <p:spPr>
          <a:xfrm>
            <a:off x="8713596" y="5131948"/>
            <a:ext cx="1738360" cy="307777"/>
          </a:xfrm>
          <a:prstGeom prst="rect">
            <a:avLst/>
          </a:prstGeom>
          <a:noFill/>
        </p:spPr>
        <p:txBody>
          <a:bodyPr wrap="square" rtlCol="0">
            <a:spAutoFit/>
          </a:bodyPr>
          <a:lstStyle/>
          <a:p>
            <a:r>
              <a:rPr lang="en-US" sz="1400" dirty="0">
                <a:latin typeface="BentonSans" panose="02000503000000020004" pitchFamily="2" charset="0"/>
              </a:rPr>
              <a:t>Percent Run Plays</a:t>
            </a:r>
          </a:p>
        </p:txBody>
      </p:sp>
      <p:cxnSp>
        <p:nvCxnSpPr>
          <p:cNvPr id="42" name="Straight Connector 41">
            <a:extLst>
              <a:ext uri="{FF2B5EF4-FFF2-40B4-BE49-F238E27FC236}">
                <a16:creationId xmlns:a16="http://schemas.microsoft.com/office/drawing/2014/main" id="{DAD64AB3-36A0-184C-971F-031A34201D68}"/>
              </a:ext>
            </a:extLst>
          </p:cNvPr>
          <p:cNvCxnSpPr>
            <a:cxnSpLocks/>
          </p:cNvCxnSpPr>
          <p:nvPr/>
        </p:nvCxnSpPr>
        <p:spPr>
          <a:xfrm flipH="1">
            <a:off x="8099934" y="4176312"/>
            <a:ext cx="136931" cy="1442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714BFD1D-4CD9-0E4B-9896-A17FD6D8C10F}"/>
              </a:ext>
            </a:extLst>
          </p:cNvPr>
          <p:cNvSpPr/>
          <p:nvPr/>
        </p:nvSpPr>
        <p:spPr>
          <a:xfrm>
            <a:off x="8175904" y="4122972"/>
            <a:ext cx="121920" cy="10668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45" name="TextBox 44">
            <a:extLst>
              <a:ext uri="{FF2B5EF4-FFF2-40B4-BE49-F238E27FC236}">
                <a16:creationId xmlns:a16="http://schemas.microsoft.com/office/drawing/2014/main" id="{785EDA05-C284-B34F-AB77-91B5872B4302}"/>
              </a:ext>
            </a:extLst>
          </p:cNvPr>
          <p:cNvSpPr txBox="1"/>
          <p:nvPr/>
        </p:nvSpPr>
        <p:spPr>
          <a:xfrm>
            <a:off x="7049577" y="4320540"/>
            <a:ext cx="1266844" cy="276999"/>
          </a:xfrm>
          <a:prstGeom prst="rect">
            <a:avLst/>
          </a:prstGeom>
          <a:noFill/>
        </p:spPr>
        <p:txBody>
          <a:bodyPr wrap="square" rtlCol="0">
            <a:spAutoFit/>
          </a:bodyPr>
          <a:lstStyle/>
          <a:p>
            <a:r>
              <a:rPr lang="en-US" sz="1200" b="1" dirty="0">
                <a:solidFill>
                  <a:schemeClr val="accent1"/>
                </a:solidFill>
                <a:latin typeface="BentonSans" panose="02000503000000020004" pitchFamily="2" charset="0"/>
              </a:rPr>
              <a:t>Demario Davis</a:t>
            </a:r>
          </a:p>
        </p:txBody>
      </p:sp>
      <p:cxnSp>
        <p:nvCxnSpPr>
          <p:cNvPr id="48" name="Straight Connector 47">
            <a:extLst>
              <a:ext uri="{FF2B5EF4-FFF2-40B4-BE49-F238E27FC236}">
                <a16:creationId xmlns:a16="http://schemas.microsoft.com/office/drawing/2014/main" id="{CC395AA2-5C3A-8F40-819C-9BC88212BB2F}"/>
              </a:ext>
            </a:extLst>
          </p:cNvPr>
          <p:cNvCxnSpPr>
            <a:cxnSpLocks/>
          </p:cNvCxnSpPr>
          <p:nvPr/>
        </p:nvCxnSpPr>
        <p:spPr>
          <a:xfrm flipV="1">
            <a:off x="9667878" y="4323811"/>
            <a:ext cx="219101" cy="573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82612CFF-D5A4-744D-AA68-680D7EFC045B}"/>
              </a:ext>
            </a:extLst>
          </p:cNvPr>
          <p:cNvSpPr/>
          <p:nvPr/>
        </p:nvSpPr>
        <p:spPr>
          <a:xfrm>
            <a:off x="9563813" y="4320540"/>
            <a:ext cx="121920" cy="106680"/>
          </a:xfrm>
          <a:prstGeom prst="ellipse">
            <a:avLst/>
          </a:prstGeom>
          <a:noFill/>
          <a:ln>
            <a:solidFill>
              <a:srgbClr val="53B0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0" name="TextBox 49">
            <a:extLst>
              <a:ext uri="{FF2B5EF4-FFF2-40B4-BE49-F238E27FC236}">
                <a16:creationId xmlns:a16="http://schemas.microsoft.com/office/drawing/2014/main" id="{785C5398-A636-A042-B71B-5765DF058254}"/>
              </a:ext>
            </a:extLst>
          </p:cNvPr>
          <p:cNvSpPr txBox="1"/>
          <p:nvPr/>
        </p:nvSpPr>
        <p:spPr>
          <a:xfrm>
            <a:off x="9823451" y="4152487"/>
            <a:ext cx="1002813" cy="274733"/>
          </a:xfrm>
          <a:prstGeom prst="rect">
            <a:avLst/>
          </a:prstGeom>
          <a:noFill/>
        </p:spPr>
        <p:txBody>
          <a:bodyPr wrap="square" rtlCol="0">
            <a:spAutoFit/>
          </a:bodyPr>
          <a:lstStyle/>
          <a:p>
            <a:r>
              <a:rPr lang="en-US" sz="1200" b="1" dirty="0">
                <a:solidFill>
                  <a:srgbClr val="53B06D"/>
                </a:solidFill>
                <a:latin typeface="BentonSans" panose="02000503000000020004" pitchFamily="2" charset="0"/>
              </a:rPr>
              <a:t>Vonn Bell</a:t>
            </a:r>
          </a:p>
        </p:txBody>
      </p:sp>
      <p:sp>
        <p:nvSpPr>
          <p:cNvPr id="58" name="Slide Number Placeholder 3">
            <a:extLst>
              <a:ext uri="{FF2B5EF4-FFF2-40B4-BE49-F238E27FC236}">
                <a16:creationId xmlns:a16="http://schemas.microsoft.com/office/drawing/2014/main" id="{BAFC6785-B5B3-0C43-BAF6-5D8E98F532DA}"/>
              </a:ext>
            </a:extLst>
          </p:cNvPr>
          <p:cNvSpPr>
            <a:spLocks noGrp="1"/>
          </p:cNvSpPr>
          <p:nvPr>
            <p:ph type="sldNum" sz="quarter" idx="12"/>
          </p:nvPr>
        </p:nvSpPr>
        <p:spPr>
          <a:xfrm>
            <a:off x="11887200" y="6492875"/>
            <a:ext cx="304800" cy="365125"/>
          </a:xfrm>
        </p:spPr>
        <p:txBody>
          <a:bodyPr/>
          <a:lstStyle/>
          <a:p>
            <a:r>
              <a:rPr lang="en-US" dirty="0">
                <a:solidFill>
                  <a:schemeClr val="bg1">
                    <a:lumMod val="50000"/>
                  </a:schemeClr>
                </a:solidFill>
                <a:latin typeface="BentonSans" panose="02000503000000020004" pitchFamily="2" charset="0"/>
              </a:rPr>
              <a:t>4</a:t>
            </a:r>
          </a:p>
        </p:txBody>
      </p:sp>
    </p:spTree>
    <p:extLst>
      <p:ext uri="{BB962C8B-B14F-4D97-AF65-F5344CB8AC3E}">
        <p14:creationId xmlns:p14="http://schemas.microsoft.com/office/powerpoint/2010/main" val="399840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E1AA5-98FB-4AC6-97F0-DA2C2D8C4B3A}"/>
              </a:ext>
            </a:extLst>
          </p:cNvPr>
          <p:cNvSpPr>
            <a:spLocks noGrp="1"/>
          </p:cNvSpPr>
          <p:nvPr>
            <p:ph type="title"/>
          </p:nvPr>
        </p:nvSpPr>
        <p:spPr>
          <a:xfrm>
            <a:off x="838200" y="202147"/>
            <a:ext cx="10515600" cy="949006"/>
          </a:xfrm>
        </p:spPr>
        <p:txBody>
          <a:bodyPr>
            <a:normAutofit/>
          </a:bodyPr>
          <a:lstStyle/>
          <a:p>
            <a:r>
              <a:rPr lang="en-US" sz="2800" dirty="0">
                <a:latin typeface="BentonSans" panose="02000503000000020004" pitchFamily="2" charset="0"/>
              </a:rPr>
              <a:t>Calculating Expected EPA</a:t>
            </a:r>
          </a:p>
        </p:txBody>
      </p:sp>
      <p:sp>
        <p:nvSpPr>
          <p:cNvPr id="3" name="Content Placeholder 2">
            <a:extLst>
              <a:ext uri="{FF2B5EF4-FFF2-40B4-BE49-F238E27FC236}">
                <a16:creationId xmlns:a16="http://schemas.microsoft.com/office/drawing/2014/main" id="{164F8CE9-1F99-49D7-A17C-27EAB908A699}"/>
              </a:ext>
            </a:extLst>
          </p:cNvPr>
          <p:cNvSpPr>
            <a:spLocks noGrp="1"/>
          </p:cNvSpPr>
          <p:nvPr>
            <p:ph idx="1"/>
          </p:nvPr>
        </p:nvSpPr>
        <p:spPr>
          <a:xfrm>
            <a:off x="838200" y="1151153"/>
            <a:ext cx="10515600" cy="1946455"/>
          </a:xfrm>
        </p:spPr>
        <p:txBody>
          <a:bodyPr>
            <a:normAutofit/>
          </a:bodyPr>
          <a:lstStyle/>
          <a:p>
            <a:pPr marL="0" indent="0">
              <a:buNone/>
            </a:pPr>
            <a:r>
              <a:rPr lang="en-US" sz="1400" dirty="0">
                <a:latin typeface="BentonSans" panose="02000503000000020004" pitchFamily="2" charset="0"/>
              </a:rPr>
              <a:t>To measure performance first, we took the average of each player's EPA to get an overall EPA. We quickly noticed that EPA itself is not a representative metric for an individual d-lineman, as it is mostly determined by overall team success.</a:t>
            </a:r>
          </a:p>
          <a:p>
            <a:pPr marL="0" indent="0">
              <a:buNone/>
            </a:pPr>
            <a:r>
              <a:rPr lang="en-US" sz="1400" dirty="0">
                <a:latin typeface="BentonSans" panose="02000503000000020004" pitchFamily="2" charset="0"/>
              </a:rPr>
              <a:t>We ran a linear regression on each play for each player, using </a:t>
            </a:r>
            <a:r>
              <a:rPr lang="en-US" sz="1400" i="1" dirty="0">
                <a:latin typeface="BentonSans" panose="02000503000000020004" pitchFamily="2" charset="0"/>
              </a:rPr>
              <a:t>EPA</a:t>
            </a:r>
            <a:r>
              <a:rPr lang="en-US" sz="1400" dirty="0">
                <a:latin typeface="BentonSans" panose="02000503000000020004" pitchFamily="2" charset="0"/>
              </a:rPr>
              <a:t> as the dependent variable and </a:t>
            </a:r>
            <a:r>
              <a:rPr lang="en-US" sz="1400" i="1" dirty="0">
                <a:latin typeface="BentonSans" panose="02000503000000020004" pitchFamily="2" charset="0"/>
              </a:rPr>
              <a:t>Pressure_adj</a:t>
            </a:r>
            <a:r>
              <a:rPr lang="en-US" sz="1400" dirty="0">
                <a:latin typeface="BentonSans" panose="02000503000000020004" pitchFamily="2" charset="0"/>
              </a:rPr>
              <a:t>, </a:t>
            </a:r>
            <a:r>
              <a:rPr lang="en-US" sz="1400" i="1" dirty="0">
                <a:latin typeface="BentonSans" panose="02000503000000020004" pitchFamily="2" charset="0"/>
              </a:rPr>
              <a:t>Sacks</a:t>
            </a:r>
            <a:r>
              <a:rPr lang="en-US" sz="1400" dirty="0">
                <a:latin typeface="BentonSans" panose="02000503000000020004" pitchFamily="2" charset="0"/>
              </a:rPr>
              <a:t>, </a:t>
            </a:r>
            <a:r>
              <a:rPr lang="en-US" sz="1400" i="1" dirty="0">
                <a:latin typeface="BentonSans" panose="02000503000000020004" pitchFamily="2" charset="0"/>
              </a:rPr>
              <a:t>TackleForLoss_adj</a:t>
            </a:r>
            <a:r>
              <a:rPr lang="en-US" sz="1400" dirty="0">
                <a:latin typeface="BentonSans" panose="02000503000000020004" pitchFamily="2" charset="0"/>
              </a:rPr>
              <a:t>, </a:t>
            </a:r>
            <a:r>
              <a:rPr lang="en-US" sz="1400" i="1" dirty="0">
                <a:latin typeface="BentonSans" panose="02000503000000020004" pitchFamily="2" charset="0"/>
              </a:rPr>
              <a:t>RunStuff_adj</a:t>
            </a:r>
            <a:r>
              <a:rPr lang="en-US" sz="1400" dirty="0">
                <a:latin typeface="BentonSans" panose="02000503000000020004" pitchFamily="2" charset="0"/>
              </a:rPr>
              <a:t>, </a:t>
            </a:r>
            <a:r>
              <a:rPr lang="en-US" sz="1400" i="1" dirty="0">
                <a:latin typeface="BentonSans" panose="02000503000000020004" pitchFamily="2" charset="0"/>
              </a:rPr>
              <a:t>PassBreakup</a:t>
            </a:r>
            <a:r>
              <a:rPr lang="en-US" sz="1400" dirty="0">
                <a:latin typeface="BentonSans" panose="02000503000000020004" pitchFamily="2" charset="0"/>
              </a:rPr>
              <a:t>, </a:t>
            </a:r>
            <a:r>
              <a:rPr lang="en-US" sz="1400" i="1" dirty="0">
                <a:latin typeface="BentonSans" panose="02000503000000020004" pitchFamily="2" charset="0"/>
              </a:rPr>
              <a:t>ForcedFumble</a:t>
            </a:r>
            <a:r>
              <a:rPr lang="en-US" sz="1400" dirty="0">
                <a:latin typeface="BentonSans" panose="02000503000000020004" pitchFamily="2" charset="0"/>
              </a:rPr>
              <a:t> as dependent variables. </a:t>
            </a:r>
          </a:p>
          <a:p>
            <a:pPr marL="0" indent="0">
              <a:buNone/>
            </a:pPr>
            <a:r>
              <a:rPr lang="en-US" sz="1400" dirty="0">
                <a:latin typeface="BentonSans" panose="02000503000000020004" pitchFamily="2" charset="0"/>
              </a:rPr>
              <a:t>This allowed us to measure individual player performance while minimizing the importance of overall team success. Using the weighting on each of the metrics we used, we were able to calculate </a:t>
            </a:r>
            <a:r>
              <a:rPr lang="en-US" sz="1400" i="1" dirty="0">
                <a:latin typeface="BentonSans" panose="02000503000000020004" pitchFamily="2" charset="0"/>
              </a:rPr>
              <a:t>Exp_EPA </a:t>
            </a:r>
            <a:r>
              <a:rPr lang="en-US" sz="1400" dirty="0">
                <a:latin typeface="BentonSans" panose="02000503000000020004" pitchFamily="2" charset="0"/>
              </a:rPr>
              <a:t>for each player on each play. From here we took the average to determine best performance in the last 8 games of the 2019 regular season. Below are the weightings for each individual metric…</a:t>
            </a:r>
          </a:p>
          <a:p>
            <a:pPr marL="0" indent="0">
              <a:buNone/>
            </a:pPr>
            <a:endParaRPr lang="en-US" dirty="0"/>
          </a:p>
          <a:p>
            <a:endParaRPr lang="en-US" dirty="0"/>
          </a:p>
        </p:txBody>
      </p:sp>
      <p:pic>
        <p:nvPicPr>
          <p:cNvPr id="4" name="Picture 3">
            <a:extLst>
              <a:ext uri="{FF2B5EF4-FFF2-40B4-BE49-F238E27FC236}">
                <a16:creationId xmlns:a16="http://schemas.microsoft.com/office/drawing/2014/main" id="{CCD30F5D-384F-4BCE-9DF7-FB412A3836B8}"/>
              </a:ext>
            </a:extLst>
          </p:cNvPr>
          <p:cNvPicPr>
            <a:picLocks noChangeAspect="1"/>
          </p:cNvPicPr>
          <p:nvPr/>
        </p:nvPicPr>
        <p:blipFill>
          <a:blip r:embed="rId2"/>
          <a:stretch>
            <a:fillRect/>
          </a:stretch>
        </p:blipFill>
        <p:spPr>
          <a:xfrm>
            <a:off x="1691665" y="3429000"/>
            <a:ext cx="8656295" cy="2499360"/>
          </a:xfrm>
          <a:prstGeom prst="rect">
            <a:avLst/>
          </a:prstGeom>
        </p:spPr>
      </p:pic>
      <p:sp>
        <p:nvSpPr>
          <p:cNvPr id="6" name="Slide Number Placeholder 3">
            <a:extLst>
              <a:ext uri="{FF2B5EF4-FFF2-40B4-BE49-F238E27FC236}">
                <a16:creationId xmlns:a16="http://schemas.microsoft.com/office/drawing/2014/main" id="{A3322554-EC51-9D4F-BA3A-D81EF02A2DC7}"/>
              </a:ext>
            </a:extLst>
          </p:cNvPr>
          <p:cNvSpPr>
            <a:spLocks noGrp="1"/>
          </p:cNvSpPr>
          <p:nvPr>
            <p:ph type="sldNum" sz="quarter" idx="12"/>
          </p:nvPr>
        </p:nvSpPr>
        <p:spPr>
          <a:xfrm>
            <a:off x="11887200" y="6492875"/>
            <a:ext cx="304800" cy="365125"/>
          </a:xfrm>
        </p:spPr>
        <p:txBody>
          <a:bodyPr/>
          <a:lstStyle/>
          <a:p>
            <a:r>
              <a:rPr lang="en-US" dirty="0">
                <a:solidFill>
                  <a:schemeClr val="bg1">
                    <a:lumMod val="50000"/>
                  </a:schemeClr>
                </a:solidFill>
                <a:latin typeface="BentonSans" panose="02000503000000020004" pitchFamily="2" charset="0"/>
              </a:rPr>
              <a:t>5</a:t>
            </a:r>
          </a:p>
        </p:txBody>
      </p:sp>
      <p:sp>
        <p:nvSpPr>
          <p:cNvPr id="7" name="Left Brace 6">
            <a:extLst>
              <a:ext uri="{FF2B5EF4-FFF2-40B4-BE49-F238E27FC236}">
                <a16:creationId xmlns:a16="http://schemas.microsoft.com/office/drawing/2014/main" id="{3792EF40-AD28-F847-8514-C63FE8E15DF1}"/>
              </a:ext>
            </a:extLst>
          </p:cNvPr>
          <p:cNvSpPr/>
          <p:nvPr/>
        </p:nvSpPr>
        <p:spPr>
          <a:xfrm>
            <a:off x="259080" y="3429000"/>
            <a:ext cx="1036320" cy="2499360"/>
          </a:xfrm>
          <a:prstGeom prst="lef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e 7">
            <a:extLst>
              <a:ext uri="{FF2B5EF4-FFF2-40B4-BE49-F238E27FC236}">
                <a16:creationId xmlns:a16="http://schemas.microsoft.com/office/drawing/2014/main" id="{92183DF4-11E4-574C-BF24-204C1997CFEE}"/>
              </a:ext>
            </a:extLst>
          </p:cNvPr>
          <p:cNvSpPr/>
          <p:nvPr/>
        </p:nvSpPr>
        <p:spPr>
          <a:xfrm rot="10800000">
            <a:off x="10561322" y="3429000"/>
            <a:ext cx="1036320" cy="2499360"/>
          </a:xfrm>
          <a:prstGeom prst="lef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62926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3C28A-6872-4203-BFF9-FFFFB8FDEC6D}"/>
              </a:ext>
            </a:extLst>
          </p:cNvPr>
          <p:cNvSpPr>
            <a:spLocks noGrp="1"/>
          </p:cNvSpPr>
          <p:nvPr>
            <p:ph type="title"/>
          </p:nvPr>
        </p:nvSpPr>
        <p:spPr>
          <a:xfrm>
            <a:off x="435165" y="526900"/>
            <a:ext cx="10515600" cy="761431"/>
          </a:xfrm>
        </p:spPr>
        <p:txBody>
          <a:bodyPr>
            <a:normAutofit/>
          </a:bodyPr>
          <a:lstStyle/>
          <a:p>
            <a:r>
              <a:rPr lang="en-US" sz="2800" b="1" dirty="0">
                <a:latin typeface="BentonSans" panose="02000503000000020004" pitchFamily="2" charset="0"/>
              </a:rPr>
              <a:t>Question 1</a:t>
            </a:r>
            <a:r>
              <a:rPr lang="en-US" sz="2800" dirty="0">
                <a:latin typeface="BentonSans" panose="02000503000000020004" pitchFamily="2" charset="0"/>
              </a:rPr>
              <a:t>: </a:t>
            </a:r>
            <a:r>
              <a:rPr lang="en-US" sz="2800" i="1" dirty="0">
                <a:latin typeface="BentonSans" panose="02000503000000020004" pitchFamily="2" charset="0"/>
              </a:rPr>
              <a:t>Which is the most valuable defensive line position?</a:t>
            </a:r>
          </a:p>
        </p:txBody>
      </p:sp>
      <p:pic>
        <p:nvPicPr>
          <p:cNvPr id="10" name="Content Placeholder 9">
            <a:extLst>
              <a:ext uri="{FF2B5EF4-FFF2-40B4-BE49-F238E27FC236}">
                <a16:creationId xmlns:a16="http://schemas.microsoft.com/office/drawing/2014/main" id="{E5BDC938-C6A4-40EE-A9C4-5BB36F694E55}"/>
              </a:ext>
            </a:extLst>
          </p:cNvPr>
          <p:cNvPicPr>
            <a:picLocks noGrp="1" noChangeAspect="1"/>
          </p:cNvPicPr>
          <p:nvPr>
            <p:ph idx="1"/>
          </p:nvPr>
        </p:nvPicPr>
        <p:blipFill>
          <a:blip r:embed="rId2"/>
          <a:stretch>
            <a:fillRect/>
          </a:stretch>
        </p:blipFill>
        <p:spPr>
          <a:xfrm>
            <a:off x="354714" y="2284156"/>
            <a:ext cx="5585883" cy="3447288"/>
          </a:xfrm>
          <a:prstGeom prst="rect">
            <a:avLst/>
          </a:prstGeom>
          <a:ln>
            <a:solidFill>
              <a:schemeClr val="tx1"/>
            </a:solidFill>
          </a:ln>
        </p:spPr>
      </p:pic>
      <p:pic>
        <p:nvPicPr>
          <p:cNvPr id="11" name="Picture 10">
            <a:extLst>
              <a:ext uri="{FF2B5EF4-FFF2-40B4-BE49-F238E27FC236}">
                <a16:creationId xmlns:a16="http://schemas.microsoft.com/office/drawing/2014/main" id="{B6F96993-9B13-4D84-AA77-71BFA289F652}"/>
              </a:ext>
            </a:extLst>
          </p:cNvPr>
          <p:cNvPicPr>
            <a:picLocks noChangeAspect="1"/>
          </p:cNvPicPr>
          <p:nvPr/>
        </p:nvPicPr>
        <p:blipFill>
          <a:blip r:embed="rId3"/>
          <a:stretch>
            <a:fillRect/>
          </a:stretch>
        </p:blipFill>
        <p:spPr>
          <a:xfrm>
            <a:off x="6186979" y="2284156"/>
            <a:ext cx="5585884" cy="3447288"/>
          </a:xfrm>
          <a:prstGeom prst="rect">
            <a:avLst/>
          </a:prstGeom>
          <a:ln>
            <a:solidFill>
              <a:schemeClr val="tx1"/>
            </a:solidFill>
          </a:ln>
        </p:spPr>
      </p:pic>
      <p:sp>
        <p:nvSpPr>
          <p:cNvPr id="4" name="TextBox 3">
            <a:extLst>
              <a:ext uri="{FF2B5EF4-FFF2-40B4-BE49-F238E27FC236}">
                <a16:creationId xmlns:a16="http://schemas.microsoft.com/office/drawing/2014/main" id="{4AC53F0D-CF5B-DF44-BAB4-0FDFC7A2DFFF}"/>
              </a:ext>
            </a:extLst>
          </p:cNvPr>
          <p:cNvSpPr txBox="1"/>
          <p:nvPr/>
        </p:nvSpPr>
        <p:spPr>
          <a:xfrm>
            <a:off x="435165" y="1304204"/>
            <a:ext cx="11010863" cy="523220"/>
          </a:xfrm>
          <a:prstGeom prst="rect">
            <a:avLst/>
          </a:prstGeom>
          <a:noFill/>
        </p:spPr>
        <p:txBody>
          <a:bodyPr wrap="square" rtlCol="0">
            <a:spAutoFit/>
          </a:bodyPr>
          <a:lstStyle/>
          <a:p>
            <a:r>
              <a:rPr lang="en-US" sz="1400" b="1" dirty="0">
                <a:solidFill>
                  <a:srgbClr val="CE00C6"/>
                </a:solidFill>
                <a:latin typeface="BentonSans" panose="02000503000000020004" pitchFamily="2" charset="0"/>
              </a:rPr>
              <a:t>EDGE Rushers </a:t>
            </a:r>
            <a:r>
              <a:rPr lang="en-US" sz="1400" dirty="0">
                <a:latin typeface="BentonSans" panose="02000503000000020004" pitchFamily="2" charset="0"/>
              </a:rPr>
              <a:t>lead all position groups in </a:t>
            </a:r>
            <a:r>
              <a:rPr lang="en-US" sz="1400" i="1" dirty="0">
                <a:latin typeface="BentonSans" panose="02000503000000020004" pitchFamily="2" charset="0"/>
              </a:rPr>
              <a:t>Tackles</a:t>
            </a:r>
            <a:r>
              <a:rPr lang="en-US" sz="1400" dirty="0">
                <a:latin typeface="BentonSans" panose="02000503000000020004" pitchFamily="2" charset="0"/>
              </a:rPr>
              <a:t>, </a:t>
            </a:r>
            <a:r>
              <a:rPr lang="en-US" sz="1400" i="1" dirty="0">
                <a:latin typeface="BentonSans" panose="02000503000000020004" pitchFamily="2" charset="0"/>
              </a:rPr>
              <a:t>Pressures</a:t>
            </a:r>
            <a:r>
              <a:rPr lang="en-US" sz="1400" dirty="0">
                <a:latin typeface="BentonSans" panose="02000503000000020004" pitchFamily="2" charset="0"/>
              </a:rPr>
              <a:t>, </a:t>
            </a:r>
            <a:r>
              <a:rPr lang="en-US" sz="1400" i="1" dirty="0">
                <a:latin typeface="BentonSans" panose="02000503000000020004" pitchFamily="2" charset="0"/>
              </a:rPr>
              <a:t>Sacks</a:t>
            </a:r>
            <a:r>
              <a:rPr lang="en-US" sz="1400" dirty="0">
                <a:latin typeface="BentonSans" panose="02000503000000020004" pitchFamily="2" charset="0"/>
              </a:rPr>
              <a:t>, </a:t>
            </a:r>
            <a:r>
              <a:rPr lang="en-US" sz="1400" i="1" dirty="0">
                <a:latin typeface="BentonSans" panose="02000503000000020004" pitchFamily="2" charset="0"/>
              </a:rPr>
              <a:t>Run Stuffs</a:t>
            </a:r>
            <a:r>
              <a:rPr lang="en-US" sz="1400" dirty="0">
                <a:latin typeface="BentonSans" panose="02000503000000020004" pitchFamily="2" charset="0"/>
              </a:rPr>
              <a:t>, </a:t>
            </a:r>
            <a:r>
              <a:rPr lang="en-US" sz="1400" i="1" dirty="0">
                <a:latin typeface="BentonSans" panose="02000503000000020004" pitchFamily="2" charset="0"/>
              </a:rPr>
              <a:t>Tackles for Loss</a:t>
            </a:r>
            <a:r>
              <a:rPr lang="en-US" sz="1400" dirty="0">
                <a:latin typeface="BentonSans" panose="02000503000000020004" pitchFamily="2" charset="0"/>
              </a:rPr>
              <a:t>, </a:t>
            </a:r>
            <a:r>
              <a:rPr lang="en-US" sz="1400" i="1" dirty="0">
                <a:latin typeface="BentonSans" panose="02000503000000020004" pitchFamily="2" charset="0"/>
              </a:rPr>
              <a:t>Forced Fumbles</a:t>
            </a:r>
            <a:r>
              <a:rPr lang="en-US" sz="1400" dirty="0">
                <a:latin typeface="BentonSans" panose="02000503000000020004" pitchFamily="2" charset="0"/>
              </a:rPr>
              <a:t>, </a:t>
            </a:r>
            <a:r>
              <a:rPr lang="en-US" sz="1400" i="1" dirty="0">
                <a:latin typeface="BentonSans" panose="02000503000000020004" pitchFamily="2" charset="0"/>
              </a:rPr>
              <a:t>Recovered Fumbles</a:t>
            </a:r>
            <a:r>
              <a:rPr lang="en-US" sz="1400" dirty="0">
                <a:latin typeface="BentonSans" panose="02000503000000020004" pitchFamily="2" charset="0"/>
              </a:rPr>
              <a:t>, </a:t>
            </a:r>
            <a:r>
              <a:rPr lang="en-US" sz="1400" i="1" dirty="0">
                <a:latin typeface="BentonSans" panose="02000503000000020004" pitchFamily="2" charset="0"/>
              </a:rPr>
              <a:t>Pass Breakups</a:t>
            </a:r>
            <a:r>
              <a:rPr lang="en-US" sz="1400" dirty="0">
                <a:latin typeface="BentonSans" panose="02000503000000020004" pitchFamily="2" charset="0"/>
              </a:rPr>
              <a:t>, and </a:t>
            </a:r>
            <a:r>
              <a:rPr lang="en-US" sz="1400" i="1" dirty="0">
                <a:latin typeface="BentonSans" panose="02000503000000020004" pitchFamily="2" charset="0"/>
              </a:rPr>
              <a:t>Interceptions</a:t>
            </a:r>
            <a:r>
              <a:rPr lang="en-US" sz="1400" dirty="0">
                <a:latin typeface="BentonSans" panose="02000503000000020004" pitchFamily="2" charset="0"/>
              </a:rPr>
              <a:t>. Consequently, </a:t>
            </a:r>
            <a:r>
              <a:rPr lang="en-US" sz="1400" b="1" dirty="0">
                <a:solidFill>
                  <a:srgbClr val="CE00C6"/>
                </a:solidFill>
                <a:latin typeface="BentonSans" panose="02000503000000020004" pitchFamily="2" charset="0"/>
              </a:rPr>
              <a:t>EDGE Rushers </a:t>
            </a:r>
            <a:r>
              <a:rPr lang="en-US" sz="1400" dirty="0">
                <a:latin typeface="BentonSans" panose="02000503000000020004" pitchFamily="2" charset="0"/>
              </a:rPr>
              <a:t>are the leaders in Expected EPA.</a:t>
            </a:r>
            <a:endParaRPr lang="en-US" sz="1400" i="1" dirty="0">
              <a:latin typeface="BentonSans" panose="02000503000000020004" pitchFamily="2" charset="0"/>
            </a:endParaRPr>
          </a:p>
        </p:txBody>
      </p:sp>
      <p:sp>
        <p:nvSpPr>
          <p:cNvPr id="7" name="Slide Number Placeholder 3">
            <a:extLst>
              <a:ext uri="{FF2B5EF4-FFF2-40B4-BE49-F238E27FC236}">
                <a16:creationId xmlns:a16="http://schemas.microsoft.com/office/drawing/2014/main" id="{22FD6551-7AE3-1540-90D4-1D5166B58056}"/>
              </a:ext>
            </a:extLst>
          </p:cNvPr>
          <p:cNvSpPr>
            <a:spLocks noGrp="1"/>
          </p:cNvSpPr>
          <p:nvPr>
            <p:ph type="sldNum" sz="quarter" idx="12"/>
          </p:nvPr>
        </p:nvSpPr>
        <p:spPr>
          <a:xfrm>
            <a:off x="11887200" y="6492875"/>
            <a:ext cx="304800" cy="365125"/>
          </a:xfrm>
        </p:spPr>
        <p:txBody>
          <a:bodyPr/>
          <a:lstStyle/>
          <a:p>
            <a:r>
              <a:rPr lang="en-US" dirty="0">
                <a:solidFill>
                  <a:schemeClr val="bg1">
                    <a:lumMod val="50000"/>
                  </a:schemeClr>
                </a:solidFill>
                <a:latin typeface="BentonSans" panose="02000503000000020004" pitchFamily="2" charset="0"/>
              </a:rPr>
              <a:t>6</a:t>
            </a:r>
          </a:p>
        </p:txBody>
      </p:sp>
    </p:spTree>
    <p:extLst>
      <p:ext uri="{BB962C8B-B14F-4D97-AF65-F5344CB8AC3E}">
        <p14:creationId xmlns:p14="http://schemas.microsoft.com/office/powerpoint/2010/main" val="1257643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95850-AAFA-4751-9836-6F64057456DF}"/>
              </a:ext>
            </a:extLst>
          </p:cNvPr>
          <p:cNvSpPr>
            <a:spLocks noGrp="1"/>
          </p:cNvSpPr>
          <p:nvPr>
            <p:ph type="title"/>
          </p:nvPr>
        </p:nvSpPr>
        <p:spPr>
          <a:xfrm>
            <a:off x="503350" y="365125"/>
            <a:ext cx="10515600" cy="1107582"/>
          </a:xfrm>
        </p:spPr>
        <p:txBody>
          <a:bodyPr>
            <a:noAutofit/>
          </a:bodyPr>
          <a:lstStyle/>
          <a:p>
            <a:r>
              <a:rPr lang="en-US" sz="2800" b="1" dirty="0">
                <a:latin typeface="BentonSans" panose="02000503000000020004" pitchFamily="2" charset="0"/>
              </a:rPr>
              <a:t>Question 2</a:t>
            </a:r>
            <a:r>
              <a:rPr lang="en-US" sz="2800" dirty="0">
                <a:latin typeface="BentonSans" panose="02000503000000020004" pitchFamily="2" charset="0"/>
              </a:rPr>
              <a:t>: </a:t>
            </a:r>
            <a:r>
              <a:rPr lang="en-US" sz="2800" i="1" dirty="0">
                <a:latin typeface="BentonSans" panose="02000503000000020004" pitchFamily="2" charset="0"/>
              </a:rPr>
              <a:t>What is the nature of the distribution of talent between the defensive line positions, as you define them?</a:t>
            </a:r>
          </a:p>
        </p:txBody>
      </p:sp>
      <p:pic>
        <p:nvPicPr>
          <p:cNvPr id="7" name="Content Placeholder 6">
            <a:extLst>
              <a:ext uri="{FF2B5EF4-FFF2-40B4-BE49-F238E27FC236}">
                <a16:creationId xmlns:a16="http://schemas.microsoft.com/office/drawing/2014/main" id="{8A7ED93C-3FD6-4C00-B359-52DDE872BF80}"/>
              </a:ext>
            </a:extLst>
          </p:cNvPr>
          <p:cNvPicPr>
            <a:picLocks noGrp="1" noChangeAspect="1"/>
          </p:cNvPicPr>
          <p:nvPr>
            <p:ph idx="1"/>
          </p:nvPr>
        </p:nvPicPr>
        <p:blipFill>
          <a:blip r:embed="rId2"/>
          <a:stretch>
            <a:fillRect/>
          </a:stretch>
        </p:blipFill>
        <p:spPr>
          <a:xfrm>
            <a:off x="433886" y="2557907"/>
            <a:ext cx="5585883" cy="3447288"/>
          </a:xfrm>
          <a:prstGeom prst="rect">
            <a:avLst/>
          </a:prstGeom>
          <a:ln>
            <a:solidFill>
              <a:schemeClr val="tx1"/>
            </a:solidFill>
          </a:ln>
        </p:spPr>
      </p:pic>
      <p:pic>
        <p:nvPicPr>
          <p:cNvPr id="9" name="Picture 8">
            <a:extLst>
              <a:ext uri="{FF2B5EF4-FFF2-40B4-BE49-F238E27FC236}">
                <a16:creationId xmlns:a16="http://schemas.microsoft.com/office/drawing/2014/main" id="{EFC424D0-37F0-4A61-B711-F4702211931A}"/>
              </a:ext>
            </a:extLst>
          </p:cNvPr>
          <p:cNvPicPr>
            <a:picLocks noChangeAspect="1"/>
          </p:cNvPicPr>
          <p:nvPr/>
        </p:nvPicPr>
        <p:blipFill>
          <a:blip r:embed="rId3"/>
          <a:stretch>
            <a:fillRect/>
          </a:stretch>
        </p:blipFill>
        <p:spPr>
          <a:xfrm>
            <a:off x="6035009" y="2557907"/>
            <a:ext cx="5585884" cy="3447288"/>
          </a:xfrm>
          <a:prstGeom prst="rect">
            <a:avLst/>
          </a:prstGeom>
          <a:ln>
            <a:solidFill>
              <a:schemeClr val="tx1"/>
            </a:solidFill>
          </a:ln>
        </p:spPr>
      </p:pic>
      <p:sp>
        <p:nvSpPr>
          <p:cNvPr id="6" name="Slide Number Placeholder 3">
            <a:extLst>
              <a:ext uri="{FF2B5EF4-FFF2-40B4-BE49-F238E27FC236}">
                <a16:creationId xmlns:a16="http://schemas.microsoft.com/office/drawing/2014/main" id="{80210778-8272-6C44-AD37-32AF636E5380}"/>
              </a:ext>
            </a:extLst>
          </p:cNvPr>
          <p:cNvSpPr>
            <a:spLocks noGrp="1"/>
          </p:cNvSpPr>
          <p:nvPr>
            <p:ph type="sldNum" sz="quarter" idx="12"/>
          </p:nvPr>
        </p:nvSpPr>
        <p:spPr>
          <a:xfrm>
            <a:off x="11887200" y="6492875"/>
            <a:ext cx="304800" cy="365125"/>
          </a:xfrm>
        </p:spPr>
        <p:txBody>
          <a:bodyPr/>
          <a:lstStyle/>
          <a:p>
            <a:r>
              <a:rPr lang="en-US" dirty="0">
                <a:solidFill>
                  <a:schemeClr val="bg1">
                    <a:lumMod val="50000"/>
                  </a:schemeClr>
                </a:solidFill>
                <a:latin typeface="BentonSans" panose="02000503000000020004" pitchFamily="2" charset="0"/>
              </a:rPr>
              <a:t>7</a:t>
            </a:r>
          </a:p>
        </p:txBody>
      </p:sp>
      <p:sp>
        <p:nvSpPr>
          <p:cNvPr id="8" name="TextBox 7">
            <a:extLst>
              <a:ext uri="{FF2B5EF4-FFF2-40B4-BE49-F238E27FC236}">
                <a16:creationId xmlns:a16="http://schemas.microsoft.com/office/drawing/2014/main" id="{B5144D24-3D0B-524E-83CB-5227E8E94922}"/>
              </a:ext>
            </a:extLst>
          </p:cNvPr>
          <p:cNvSpPr txBox="1"/>
          <p:nvPr/>
        </p:nvSpPr>
        <p:spPr>
          <a:xfrm>
            <a:off x="503350" y="1624244"/>
            <a:ext cx="11010863" cy="738664"/>
          </a:xfrm>
          <a:prstGeom prst="rect">
            <a:avLst/>
          </a:prstGeom>
          <a:noFill/>
        </p:spPr>
        <p:txBody>
          <a:bodyPr wrap="square" rtlCol="0">
            <a:spAutoFit/>
          </a:bodyPr>
          <a:lstStyle/>
          <a:p>
            <a:r>
              <a:rPr lang="en-US" sz="1400" b="1" dirty="0">
                <a:solidFill>
                  <a:schemeClr val="accent4"/>
                </a:solidFill>
                <a:latin typeface="BentonSans" panose="02000503000000020004" pitchFamily="2" charset="0"/>
              </a:rPr>
              <a:t>EDGE Rushers </a:t>
            </a:r>
            <a:r>
              <a:rPr lang="en-US" sz="1400" dirty="0">
                <a:latin typeface="BentonSans" panose="02000503000000020004" pitchFamily="2" charset="0"/>
              </a:rPr>
              <a:t>have the highest distribution of top-end talent of any of the position groups. </a:t>
            </a:r>
            <a:r>
              <a:rPr lang="en-US" sz="1400" b="1" dirty="0">
                <a:solidFill>
                  <a:srgbClr val="CE00C6"/>
                </a:solidFill>
                <a:latin typeface="BentonSans" panose="02000503000000020004" pitchFamily="2" charset="0"/>
              </a:rPr>
              <a:t>Secondary</a:t>
            </a:r>
            <a:r>
              <a:rPr lang="en-US" sz="1400" dirty="0">
                <a:solidFill>
                  <a:srgbClr val="CE00C6"/>
                </a:solidFill>
                <a:latin typeface="BentonSans" panose="02000503000000020004" pitchFamily="2" charset="0"/>
              </a:rPr>
              <a:t> </a:t>
            </a:r>
            <a:r>
              <a:rPr lang="en-US" sz="1400" dirty="0">
                <a:latin typeface="BentonSans" panose="02000503000000020004" pitchFamily="2" charset="0"/>
              </a:rPr>
              <a:t>has the lowest distribution of top-end talent among any of these position groups in terms of value on the defensive line value.  </a:t>
            </a:r>
            <a:r>
              <a:rPr lang="en-US" sz="1400" b="1" dirty="0">
                <a:solidFill>
                  <a:srgbClr val="00B0F0"/>
                </a:solidFill>
                <a:latin typeface="BentonSans" panose="02000503000000020004" pitchFamily="2" charset="0"/>
              </a:rPr>
              <a:t>EDGE Cover</a:t>
            </a:r>
            <a:r>
              <a:rPr lang="en-US" sz="1400" b="1" dirty="0">
                <a:latin typeface="BentonSans" panose="02000503000000020004" pitchFamily="2" charset="0"/>
              </a:rPr>
              <a:t> </a:t>
            </a:r>
            <a:r>
              <a:rPr lang="en-US" sz="1400" dirty="0">
                <a:latin typeface="BentonSans" panose="02000503000000020004" pitchFamily="2" charset="0"/>
              </a:rPr>
              <a:t>and </a:t>
            </a:r>
            <a:r>
              <a:rPr lang="en-US" sz="1400" b="1" dirty="0">
                <a:solidFill>
                  <a:srgbClr val="CE00C6"/>
                </a:solidFill>
                <a:latin typeface="BentonSans" panose="02000503000000020004" pitchFamily="2" charset="0"/>
              </a:rPr>
              <a:t>Secondary</a:t>
            </a:r>
            <a:r>
              <a:rPr lang="en-US" sz="1400" dirty="0">
                <a:latin typeface="BentonSans" panose="02000503000000020004" pitchFamily="2" charset="0"/>
              </a:rPr>
              <a:t> players have considerably wider distribution of performance than the other position groups.</a:t>
            </a:r>
            <a:endParaRPr lang="en-US" sz="1400" i="1" dirty="0">
              <a:latin typeface="BentonSans" panose="02000503000000020004" pitchFamily="2" charset="0"/>
            </a:endParaRPr>
          </a:p>
        </p:txBody>
      </p:sp>
    </p:spTree>
    <p:extLst>
      <p:ext uri="{BB962C8B-B14F-4D97-AF65-F5344CB8AC3E}">
        <p14:creationId xmlns:p14="http://schemas.microsoft.com/office/powerpoint/2010/main" val="2372153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95850-AAFA-4751-9836-6F64057456DF}"/>
              </a:ext>
            </a:extLst>
          </p:cNvPr>
          <p:cNvSpPr>
            <a:spLocks noGrp="1"/>
          </p:cNvSpPr>
          <p:nvPr>
            <p:ph type="title"/>
          </p:nvPr>
        </p:nvSpPr>
        <p:spPr>
          <a:xfrm>
            <a:off x="308554" y="208204"/>
            <a:ext cx="11578646" cy="1107582"/>
          </a:xfrm>
        </p:spPr>
        <p:txBody>
          <a:bodyPr>
            <a:noAutofit/>
          </a:bodyPr>
          <a:lstStyle/>
          <a:p>
            <a:r>
              <a:rPr lang="en-US" sz="2800" b="1" dirty="0">
                <a:latin typeface="BentonSans" panose="02000503000000020004" pitchFamily="2" charset="0"/>
              </a:rPr>
              <a:t>Question 3</a:t>
            </a:r>
            <a:r>
              <a:rPr lang="en-US" sz="2800" dirty="0">
                <a:latin typeface="BentonSans" panose="02000503000000020004" pitchFamily="2" charset="0"/>
              </a:rPr>
              <a:t>: </a:t>
            </a:r>
            <a:r>
              <a:rPr lang="en-US" sz="2800" i="1" dirty="0">
                <a:latin typeface="BentonSans" panose="02000503000000020004" pitchFamily="2" charset="0"/>
              </a:rPr>
              <a:t>Not all situations are created equal. In which in-game or roster construction scenarios would the answer to Question 1 change?</a:t>
            </a:r>
          </a:p>
        </p:txBody>
      </p:sp>
      <p:sp>
        <p:nvSpPr>
          <p:cNvPr id="6" name="Slide Number Placeholder 3">
            <a:extLst>
              <a:ext uri="{FF2B5EF4-FFF2-40B4-BE49-F238E27FC236}">
                <a16:creationId xmlns:a16="http://schemas.microsoft.com/office/drawing/2014/main" id="{80210778-8272-6C44-AD37-32AF636E5380}"/>
              </a:ext>
            </a:extLst>
          </p:cNvPr>
          <p:cNvSpPr>
            <a:spLocks noGrp="1"/>
          </p:cNvSpPr>
          <p:nvPr>
            <p:ph type="sldNum" sz="quarter" idx="12"/>
          </p:nvPr>
        </p:nvSpPr>
        <p:spPr>
          <a:xfrm>
            <a:off x="11887200" y="6492875"/>
            <a:ext cx="304800" cy="365125"/>
          </a:xfrm>
        </p:spPr>
        <p:txBody>
          <a:bodyPr/>
          <a:lstStyle/>
          <a:p>
            <a:r>
              <a:rPr lang="en-US" dirty="0">
                <a:solidFill>
                  <a:schemeClr val="bg1">
                    <a:lumMod val="50000"/>
                  </a:schemeClr>
                </a:solidFill>
                <a:latin typeface="BentonSans" panose="02000503000000020004" pitchFamily="2" charset="0"/>
              </a:rPr>
              <a:t>8</a:t>
            </a:r>
          </a:p>
        </p:txBody>
      </p:sp>
      <p:sp>
        <p:nvSpPr>
          <p:cNvPr id="8" name="TextBox 7">
            <a:extLst>
              <a:ext uri="{FF2B5EF4-FFF2-40B4-BE49-F238E27FC236}">
                <a16:creationId xmlns:a16="http://schemas.microsoft.com/office/drawing/2014/main" id="{B5144D24-3D0B-524E-83CB-5227E8E94922}"/>
              </a:ext>
            </a:extLst>
          </p:cNvPr>
          <p:cNvSpPr txBox="1"/>
          <p:nvPr/>
        </p:nvSpPr>
        <p:spPr>
          <a:xfrm>
            <a:off x="308554" y="1395108"/>
            <a:ext cx="10720462" cy="1169551"/>
          </a:xfrm>
          <a:prstGeom prst="rect">
            <a:avLst/>
          </a:prstGeom>
          <a:noFill/>
        </p:spPr>
        <p:txBody>
          <a:bodyPr wrap="square" rtlCol="0">
            <a:spAutoFit/>
          </a:bodyPr>
          <a:lstStyle/>
          <a:p>
            <a:pPr marL="285750" indent="-285750">
              <a:buFont typeface="Courier New" panose="02070309020205020404" pitchFamily="49" charset="0"/>
              <a:buChar char="o"/>
            </a:pPr>
            <a:r>
              <a:rPr lang="en-US" sz="1400" dirty="0">
                <a:latin typeface="BentonSans" panose="02000503000000020004" pitchFamily="2" charset="0"/>
              </a:rPr>
              <a:t>Having three or more </a:t>
            </a:r>
            <a:r>
              <a:rPr lang="en-US" sz="1400" b="1" dirty="0">
                <a:solidFill>
                  <a:schemeClr val="accent4"/>
                </a:solidFill>
                <a:latin typeface="BentonSans" panose="02000503000000020004" pitchFamily="2" charset="0"/>
              </a:rPr>
              <a:t>EDGE Rushers </a:t>
            </a:r>
            <a:r>
              <a:rPr lang="en-US" sz="1400" dirty="0">
                <a:latin typeface="BentonSans" panose="02000503000000020004" pitchFamily="2" charset="0"/>
              </a:rPr>
              <a:t>on the field against the pass improves EPA</a:t>
            </a:r>
          </a:p>
          <a:p>
            <a:pPr marL="285750" indent="-285750">
              <a:buFont typeface="Courier New" panose="02070309020205020404" pitchFamily="49" charset="0"/>
              <a:buChar char="o"/>
            </a:pPr>
            <a:r>
              <a:rPr lang="en-US" sz="1400" dirty="0">
                <a:latin typeface="BentonSans" panose="02000503000000020004" pitchFamily="2" charset="0"/>
              </a:rPr>
              <a:t>Against the run, having more </a:t>
            </a:r>
            <a:r>
              <a:rPr lang="en-US" sz="1400" b="1" dirty="0">
                <a:solidFill>
                  <a:srgbClr val="CD5FB6"/>
                </a:solidFill>
                <a:latin typeface="BentonSans" panose="02000503000000020004" pitchFamily="2" charset="0"/>
              </a:rPr>
              <a:t>Run Stoppers</a:t>
            </a:r>
            <a:r>
              <a:rPr lang="en-US" sz="1400" b="1" dirty="0">
                <a:latin typeface="BentonSans" panose="02000503000000020004" pitchFamily="2" charset="0"/>
              </a:rPr>
              <a:t> </a:t>
            </a:r>
            <a:r>
              <a:rPr lang="en-US" sz="1400" dirty="0">
                <a:latin typeface="BentonSans" panose="02000503000000020004" pitchFamily="2" charset="0"/>
              </a:rPr>
              <a:t>on the field improves EPA (</a:t>
            </a:r>
            <a:r>
              <a:rPr lang="en-US" sz="1400" i="1" dirty="0">
                <a:latin typeface="BentonSans" panose="02000503000000020004" pitchFamily="2" charset="0"/>
              </a:rPr>
              <a:t>under 100 plays with four or more Run Stoppers</a:t>
            </a:r>
            <a:r>
              <a:rPr lang="en-US" sz="1400" dirty="0">
                <a:latin typeface="BentonSans" panose="02000503000000020004" pitchFamily="2" charset="0"/>
              </a:rPr>
              <a:t>)</a:t>
            </a:r>
          </a:p>
          <a:p>
            <a:pPr marL="285750" indent="-285750">
              <a:buFont typeface="Courier New" panose="02070309020205020404" pitchFamily="49" charset="0"/>
              <a:buChar char="o"/>
            </a:pPr>
            <a:r>
              <a:rPr lang="en-US" sz="1400" dirty="0">
                <a:latin typeface="BentonSans" panose="02000503000000020004" pitchFamily="2" charset="0"/>
              </a:rPr>
              <a:t>EPA against the run is steady with 1-3 </a:t>
            </a:r>
            <a:r>
              <a:rPr lang="en-US" sz="1400" b="1" dirty="0">
                <a:solidFill>
                  <a:srgbClr val="00B0F0"/>
                </a:solidFill>
                <a:latin typeface="BentonSans" panose="02000503000000020004" pitchFamily="2" charset="0"/>
              </a:rPr>
              <a:t>Down Lineman</a:t>
            </a:r>
            <a:r>
              <a:rPr lang="en-US" sz="1400" b="1" dirty="0">
                <a:latin typeface="BentonSans" panose="02000503000000020004" pitchFamily="2" charset="0"/>
              </a:rPr>
              <a:t> </a:t>
            </a:r>
            <a:r>
              <a:rPr lang="en-US" sz="1400" dirty="0">
                <a:latin typeface="BentonSans" panose="02000503000000020004" pitchFamily="2" charset="0"/>
              </a:rPr>
              <a:t>on the field. But against the pass EPA improves with 3 </a:t>
            </a:r>
            <a:r>
              <a:rPr lang="en-US" sz="1400" b="1" dirty="0">
                <a:solidFill>
                  <a:srgbClr val="00B0F0"/>
                </a:solidFill>
                <a:latin typeface="BentonSans" panose="02000503000000020004" pitchFamily="2" charset="0"/>
              </a:rPr>
              <a:t>Down Lineman </a:t>
            </a:r>
            <a:r>
              <a:rPr lang="en-US" sz="1400" dirty="0">
                <a:latin typeface="BentonSans" panose="02000503000000020004" pitchFamily="2" charset="0"/>
              </a:rPr>
              <a:t>(</a:t>
            </a:r>
            <a:r>
              <a:rPr lang="en-US" sz="1400" i="1" dirty="0">
                <a:latin typeface="BentonSans" panose="02000503000000020004" pitchFamily="2" charset="0"/>
              </a:rPr>
              <a:t>Under 100 Plays with four or more Down Lineman)</a:t>
            </a:r>
            <a:endParaRPr lang="en-US" sz="1400" dirty="0">
              <a:solidFill>
                <a:srgbClr val="00B0F0"/>
              </a:solidFill>
              <a:latin typeface="BentonSans" panose="02000503000000020004" pitchFamily="2" charset="0"/>
            </a:endParaRPr>
          </a:p>
          <a:p>
            <a:pPr marL="285750" indent="-285750">
              <a:buFont typeface="Arial" panose="020B0604020202020204" pitchFamily="34" charset="0"/>
              <a:buChar char="•"/>
            </a:pPr>
            <a:endParaRPr lang="en-US" sz="1400" i="1" dirty="0">
              <a:latin typeface="BentonSans" panose="02000503000000020004" pitchFamily="2" charset="0"/>
            </a:endParaRPr>
          </a:p>
        </p:txBody>
      </p:sp>
      <p:pic>
        <p:nvPicPr>
          <p:cNvPr id="10" name="Picture 9">
            <a:extLst>
              <a:ext uri="{FF2B5EF4-FFF2-40B4-BE49-F238E27FC236}">
                <a16:creationId xmlns:a16="http://schemas.microsoft.com/office/drawing/2014/main" id="{DA2AF6A5-C686-D04C-856B-7F21FD54F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659" y="3065932"/>
            <a:ext cx="4061121" cy="3426944"/>
          </a:xfrm>
          <a:prstGeom prst="rect">
            <a:avLst/>
          </a:prstGeom>
        </p:spPr>
      </p:pic>
      <p:sp>
        <p:nvSpPr>
          <p:cNvPr id="24" name="Rectangle 23">
            <a:extLst>
              <a:ext uri="{FF2B5EF4-FFF2-40B4-BE49-F238E27FC236}">
                <a16:creationId xmlns:a16="http://schemas.microsoft.com/office/drawing/2014/main" id="{F99ED1E0-9A32-3B4E-BE00-2BAA25AD4F7E}"/>
              </a:ext>
            </a:extLst>
          </p:cNvPr>
          <p:cNvSpPr/>
          <p:nvPr/>
        </p:nvSpPr>
        <p:spPr>
          <a:xfrm>
            <a:off x="3693436" y="4299848"/>
            <a:ext cx="394447" cy="8068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53AF5C5-4904-854B-A84C-B01A4DF2A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0660" y="3065932"/>
            <a:ext cx="4236242" cy="3442340"/>
          </a:xfrm>
          <a:prstGeom prst="rect">
            <a:avLst/>
          </a:prstGeom>
        </p:spPr>
      </p:pic>
      <p:pic>
        <p:nvPicPr>
          <p:cNvPr id="14" name="Picture 13">
            <a:extLst>
              <a:ext uri="{FF2B5EF4-FFF2-40B4-BE49-F238E27FC236}">
                <a16:creationId xmlns:a16="http://schemas.microsoft.com/office/drawing/2014/main" id="{C8EF287B-2862-4E48-9C04-EC595DF656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9326" y="3135035"/>
            <a:ext cx="4061121" cy="3442334"/>
          </a:xfrm>
          <a:prstGeom prst="rect">
            <a:avLst/>
          </a:prstGeom>
        </p:spPr>
      </p:pic>
      <p:sp>
        <p:nvSpPr>
          <p:cNvPr id="15" name="Rectangle 14">
            <a:extLst>
              <a:ext uri="{FF2B5EF4-FFF2-40B4-BE49-F238E27FC236}">
                <a16:creationId xmlns:a16="http://schemas.microsoft.com/office/drawing/2014/main" id="{2A6F10AD-7F39-B245-BBF5-91EFA993BA6F}"/>
              </a:ext>
            </a:extLst>
          </p:cNvPr>
          <p:cNvSpPr/>
          <p:nvPr/>
        </p:nvSpPr>
        <p:spPr>
          <a:xfrm>
            <a:off x="3682314" y="4856205"/>
            <a:ext cx="208346" cy="6054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A4354E6-E2D9-7341-9452-222FE01331CA}"/>
              </a:ext>
            </a:extLst>
          </p:cNvPr>
          <p:cNvSpPr/>
          <p:nvPr/>
        </p:nvSpPr>
        <p:spPr>
          <a:xfrm>
            <a:off x="7595012" y="4856205"/>
            <a:ext cx="208346" cy="6054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FA05506D-8EDD-574C-820B-A2BA345974DE}"/>
              </a:ext>
            </a:extLst>
          </p:cNvPr>
          <p:cNvCxnSpPr/>
          <p:nvPr/>
        </p:nvCxnSpPr>
        <p:spPr>
          <a:xfrm>
            <a:off x="165029" y="2760039"/>
            <a:ext cx="11861941"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956D2511-90F3-E94F-9B6C-7C95BE115341}"/>
              </a:ext>
            </a:extLst>
          </p:cNvPr>
          <p:cNvSpPr/>
          <p:nvPr/>
        </p:nvSpPr>
        <p:spPr>
          <a:xfrm>
            <a:off x="7619726" y="4375992"/>
            <a:ext cx="394447" cy="8068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Chart 24">
            <a:extLst>
              <a:ext uri="{FF2B5EF4-FFF2-40B4-BE49-F238E27FC236}">
                <a16:creationId xmlns:a16="http://schemas.microsoft.com/office/drawing/2014/main" id="{1FE38EDE-299D-484F-9B26-0C0E54F4E236}"/>
              </a:ext>
            </a:extLst>
          </p:cNvPr>
          <p:cNvGraphicFramePr/>
          <p:nvPr>
            <p:extLst>
              <p:ext uri="{D42A27DB-BD31-4B8C-83A1-F6EECF244321}">
                <p14:modId xmlns:p14="http://schemas.microsoft.com/office/powerpoint/2010/main" val="4022240015"/>
              </p:ext>
            </p:extLst>
          </p:nvPr>
        </p:nvGraphicFramePr>
        <p:xfrm>
          <a:off x="1838877" y="5444101"/>
          <a:ext cx="4900141" cy="2709333"/>
        </p:xfrm>
        <a:graphic>
          <a:graphicData uri="http://schemas.openxmlformats.org/drawingml/2006/chart">
            <c:chart xmlns:c="http://schemas.openxmlformats.org/drawingml/2006/chart" xmlns:r="http://schemas.openxmlformats.org/officeDocument/2006/relationships" r:id="rId5"/>
          </a:graphicData>
        </a:graphic>
      </p:graphicFrame>
      <p:sp>
        <p:nvSpPr>
          <p:cNvPr id="30" name="Rectangle 29">
            <a:extLst>
              <a:ext uri="{FF2B5EF4-FFF2-40B4-BE49-F238E27FC236}">
                <a16:creationId xmlns:a16="http://schemas.microsoft.com/office/drawing/2014/main" id="{2449A798-4C53-1441-9BAF-F61CC620AEBA}"/>
              </a:ext>
            </a:extLst>
          </p:cNvPr>
          <p:cNvSpPr/>
          <p:nvPr/>
        </p:nvSpPr>
        <p:spPr>
          <a:xfrm>
            <a:off x="11506016" y="4445894"/>
            <a:ext cx="550985" cy="8206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980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95850-AAFA-4751-9836-6F64057456DF}"/>
              </a:ext>
            </a:extLst>
          </p:cNvPr>
          <p:cNvSpPr>
            <a:spLocks noGrp="1"/>
          </p:cNvSpPr>
          <p:nvPr>
            <p:ph type="title"/>
          </p:nvPr>
        </p:nvSpPr>
        <p:spPr>
          <a:xfrm>
            <a:off x="306684" y="66435"/>
            <a:ext cx="11578631" cy="1107582"/>
          </a:xfrm>
        </p:spPr>
        <p:txBody>
          <a:bodyPr>
            <a:noAutofit/>
          </a:bodyPr>
          <a:lstStyle/>
          <a:p>
            <a:r>
              <a:rPr lang="en-US" sz="2800" b="1" dirty="0">
                <a:latin typeface="BentonSans" panose="02000503000000020004" pitchFamily="2" charset="0"/>
              </a:rPr>
              <a:t>Question 3</a:t>
            </a:r>
            <a:r>
              <a:rPr lang="en-US" sz="2800" dirty="0">
                <a:latin typeface="BentonSans" panose="02000503000000020004" pitchFamily="2" charset="0"/>
              </a:rPr>
              <a:t>: </a:t>
            </a:r>
            <a:r>
              <a:rPr lang="en-US" sz="2800" i="1" dirty="0">
                <a:latin typeface="BentonSans" panose="02000503000000020004" pitchFamily="2" charset="0"/>
              </a:rPr>
              <a:t>Not all situations are created equal. In which in-game or roster construction scenarios would the answer to Question 1 change?</a:t>
            </a:r>
          </a:p>
        </p:txBody>
      </p:sp>
      <p:sp>
        <p:nvSpPr>
          <p:cNvPr id="6" name="Slide Number Placeholder 3">
            <a:extLst>
              <a:ext uri="{FF2B5EF4-FFF2-40B4-BE49-F238E27FC236}">
                <a16:creationId xmlns:a16="http://schemas.microsoft.com/office/drawing/2014/main" id="{80210778-8272-6C44-AD37-32AF636E5380}"/>
              </a:ext>
            </a:extLst>
          </p:cNvPr>
          <p:cNvSpPr>
            <a:spLocks noGrp="1"/>
          </p:cNvSpPr>
          <p:nvPr>
            <p:ph type="sldNum" sz="quarter" idx="12"/>
          </p:nvPr>
        </p:nvSpPr>
        <p:spPr>
          <a:xfrm>
            <a:off x="11887200" y="6492875"/>
            <a:ext cx="304800" cy="365125"/>
          </a:xfrm>
        </p:spPr>
        <p:txBody>
          <a:bodyPr/>
          <a:lstStyle/>
          <a:p>
            <a:r>
              <a:rPr lang="en-US" dirty="0">
                <a:solidFill>
                  <a:schemeClr val="bg1">
                    <a:lumMod val="50000"/>
                  </a:schemeClr>
                </a:solidFill>
                <a:latin typeface="BentonSans" panose="02000503000000020004" pitchFamily="2" charset="0"/>
              </a:rPr>
              <a:t>9</a:t>
            </a:r>
          </a:p>
        </p:txBody>
      </p:sp>
      <p:sp>
        <p:nvSpPr>
          <p:cNvPr id="8" name="TextBox 7">
            <a:extLst>
              <a:ext uri="{FF2B5EF4-FFF2-40B4-BE49-F238E27FC236}">
                <a16:creationId xmlns:a16="http://schemas.microsoft.com/office/drawing/2014/main" id="{B5144D24-3D0B-524E-83CB-5227E8E94922}"/>
              </a:ext>
            </a:extLst>
          </p:cNvPr>
          <p:cNvSpPr txBox="1"/>
          <p:nvPr/>
        </p:nvSpPr>
        <p:spPr>
          <a:xfrm>
            <a:off x="9219682" y="2521059"/>
            <a:ext cx="2995451" cy="2677656"/>
          </a:xfrm>
          <a:prstGeom prst="rect">
            <a:avLst/>
          </a:prstGeom>
          <a:noFill/>
        </p:spPr>
        <p:txBody>
          <a:bodyPr wrap="square" rtlCol="0">
            <a:spAutoFit/>
          </a:bodyPr>
          <a:lstStyle/>
          <a:p>
            <a:r>
              <a:rPr lang="en-US" sz="1400" dirty="0">
                <a:latin typeface="BentonSans" panose="02000503000000020004" pitchFamily="2" charset="0"/>
              </a:rPr>
              <a:t>Among the most used personnel groupings in the NFL, only a couple are successful against the Run and the Pass. </a:t>
            </a:r>
          </a:p>
          <a:p>
            <a:endParaRPr lang="en-US" sz="1400" dirty="0">
              <a:latin typeface="BentonSans" panose="02000503000000020004" pitchFamily="2" charset="0"/>
            </a:endParaRPr>
          </a:p>
          <a:p>
            <a:r>
              <a:rPr lang="en-US" sz="1400" dirty="0">
                <a:latin typeface="BentonSans" panose="02000503000000020004" pitchFamily="2" charset="0"/>
              </a:rPr>
              <a:t>Both include </a:t>
            </a:r>
            <a:r>
              <a:rPr lang="en-US" sz="1400" dirty="0">
                <a:solidFill>
                  <a:srgbClr val="00B050"/>
                </a:solidFill>
                <a:latin typeface="BentonSans" panose="02000503000000020004" pitchFamily="2" charset="0"/>
              </a:rPr>
              <a:t>four </a:t>
            </a:r>
            <a:r>
              <a:rPr lang="en-US" sz="1400" dirty="0">
                <a:latin typeface="BentonSans" panose="02000503000000020004" pitchFamily="2" charset="0"/>
              </a:rPr>
              <a:t>lineman.</a:t>
            </a:r>
          </a:p>
          <a:p>
            <a:endParaRPr lang="en-US" sz="1400" dirty="0">
              <a:solidFill>
                <a:srgbClr val="00B050"/>
              </a:solidFill>
              <a:latin typeface="BentonSans" panose="02000503000000020004" pitchFamily="2" charset="0"/>
            </a:endParaRPr>
          </a:p>
          <a:p>
            <a:r>
              <a:rPr lang="en-US" sz="1400" dirty="0">
                <a:latin typeface="BentonSans" panose="02000503000000020004" pitchFamily="2" charset="0"/>
              </a:rPr>
              <a:t>Neither includes an </a:t>
            </a:r>
            <a:r>
              <a:rPr lang="en-US" sz="1400" b="1" dirty="0">
                <a:solidFill>
                  <a:srgbClr val="00B0F0"/>
                </a:solidFill>
                <a:latin typeface="BentonSans" panose="02000503000000020004" pitchFamily="2" charset="0"/>
              </a:rPr>
              <a:t>EDGE Cover </a:t>
            </a:r>
            <a:r>
              <a:rPr lang="en-US" sz="1400" dirty="0">
                <a:latin typeface="BentonSans" panose="02000503000000020004" pitchFamily="2" charset="0"/>
              </a:rPr>
              <a:t>or a </a:t>
            </a:r>
            <a:r>
              <a:rPr lang="en-US" sz="1400" b="1" dirty="0">
                <a:solidFill>
                  <a:srgbClr val="53B06D"/>
                </a:solidFill>
                <a:latin typeface="BentonSans" panose="02000503000000020004" pitchFamily="2" charset="0"/>
              </a:rPr>
              <a:t>Secondary</a:t>
            </a:r>
            <a:r>
              <a:rPr lang="en-US" sz="1400" dirty="0">
                <a:latin typeface="BentonSans" panose="02000503000000020004" pitchFamily="2" charset="0"/>
              </a:rPr>
              <a:t> player</a:t>
            </a:r>
          </a:p>
          <a:p>
            <a:endParaRPr lang="en-US" sz="1400" dirty="0">
              <a:latin typeface="BentonSans" panose="02000503000000020004" pitchFamily="2" charset="0"/>
            </a:endParaRPr>
          </a:p>
          <a:p>
            <a:r>
              <a:rPr lang="en-US" sz="1400" dirty="0">
                <a:latin typeface="BentonSans" panose="02000503000000020004" pitchFamily="2" charset="0"/>
              </a:rPr>
              <a:t>Both include at least one </a:t>
            </a:r>
            <a:r>
              <a:rPr lang="en-US" sz="1400" b="1" dirty="0">
                <a:solidFill>
                  <a:srgbClr val="CE00C6"/>
                </a:solidFill>
                <a:latin typeface="BentonSans" panose="02000503000000020004" pitchFamily="2" charset="0"/>
              </a:rPr>
              <a:t>Run Stopper </a:t>
            </a:r>
            <a:r>
              <a:rPr lang="en-US" sz="1400" dirty="0">
                <a:latin typeface="BentonSans" panose="02000503000000020004" pitchFamily="2" charset="0"/>
              </a:rPr>
              <a:t>and one </a:t>
            </a:r>
            <a:r>
              <a:rPr lang="en-US" sz="1400" b="1" dirty="0">
                <a:solidFill>
                  <a:schemeClr val="accent2">
                    <a:lumMod val="75000"/>
                  </a:schemeClr>
                </a:solidFill>
                <a:latin typeface="BentonSans" panose="02000503000000020004" pitchFamily="2" charset="0"/>
              </a:rPr>
              <a:t>EDGE Rusher</a:t>
            </a:r>
          </a:p>
        </p:txBody>
      </p:sp>
      <p:sp>
        <p:nvSpPr>
          <p:cNvPr id="15" name="Rectangle 14">
            <a:extLst>
              <a:ext uri="{FF2B5EF4-FFF2-40B4-BE49-F238E27FC236}">
                <a16:creationId xmlns:a16="http://schemas.microsoft.com/office/drawing/2014/main" id="{2A6F10AD-7F39-B245-BBF5-91EFA993BA6F}"/>
              </a:ext>
            </a:extLst>
          </p:cNvPr>
          <p:cNvSpPr/>
          <p:nvPr/>
        </p:nvSpPr>
        <p:spPr>
          <a:xfrm>
            <a:off x="3682314" y="4856205"/>
            <a:ext cx="208346" cy="6054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A4354E6-E2D9-7341-9452-222FE01331CA}"/>
              </a:ext>
            </a:extLst>
          </p:cNvPr>
          <p:cNvSpPr/>
          <p:nvPr/>
        </p:nvSpPr>
        <p:spPr>
          <a:xfrm>
            <a:off x="7595012" y="4856205"/>
            <a:ext cx="208346" cy="6054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862BE2C1-2C76-0E48-B311-FB73E7EDAF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74017"/>
            <a:ext cx="9210157" cy="5683983"/>
          </a:xfrm>
          <a:prstGeom prst="rect">
            <a:avLst/>
          </a:prstGeom>
        </p:spPr>
      </p:pic>
      <p:cxnSp>
        <p:nvCxnSpPr>
          <p:cNvPr id="4" name="Straight Connector 3">
            <a:extLst>
              <a:ext uri="{FF2B5EF4-FFF2-40B4-BE49-F238E27FC236}">
                <a16:creationId xmlns:a16="http://schemas.microsoft.com/office/drawing/2014/main" id="{82FA8DC4-BDF3-C14A-8EE0-93F224D77ECB}"/>
              </a:ext>
            </a:extLst>
          </p:cNvPr>
          <p:cNvCxnSpPr>
            <a:cxnSpLocks/>
          </p:cNvCxnSpPr>
          <p:nvPr/>
        </p:nvCxnSpPr>
        <p:spPr>
          <a:xfrm>
            <a:off x="9073662" y="1346662"/>
            <a:ext cx="0" cy="551133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6174540"/>
      </p:ext>
    </p:extLst>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428</TotalTime>
  <Words>1020</Words>
  <Application>Microsoft Office PowerPoint</Application>
  <PresentationFormat>Widescreen</PresentationFormat>
  <Paragraphs>88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BentonSans</vt:lpstr>
      <vt:lpstr>Calibri</vt:lpstr>
      <vt:lpstr>Calibri Light</vt:lpstr>
      <vt:lpstr>Courier New</vt:lpstr>
      <vt:lpstr>Office Theme</vt:lpstr>
      <vt:lpstr>Defensive Lineman Analysis</vt:lpstr>
      <vt:lpstr>Table of Contents</vt:lpstr>
      <vt:lpstr>Introduction</vt:lpstr>
      <vt:lpstr>Clustering Methodology</vt:lpstr>
      <vt:lpstr>Calculating Expected EPA</vt:lpstr>
      <vt:lpstr>Question 1: Which is the most valuable defensive line position?</vt:lpstr>
      <vt:lpstr>Question 2: What is the nature of the distribution of talent between the defensive line positions, as you define them?</vt:lpstr>
      <vt:lpstr>Question 3: Not all situations are created equal. In which in-game or roster construction scenarios would the answer to Question 1 change?</vt:lpstr>
      <vt:lpstr>Question 3: Not all situations are created equal. In which in-game or roster construction scenarios would the answer to Question 1 change?</vt:lpstr>
      <vt:lpstr>Data Dictionary</vt:lpstr>
      <vt:lpstr>Assumptions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Defensive Lineman Analysis</dc:title>
  <dc:creator>Ketzlach, Zachary</dc:creator>
  <cp:lastModifiedBy>Ketzlach, Zachary</cp:lastModifiedBy>
  <cp:revision>33</cp:revision>
  <dcterms:created xsi:type="dcterms:W3CDTF">2020-07-14T16:56:48Z</dcterms:created>
  <dcterms:modified xsi:type="dcterms:W3CDTF">2020-07-20T03:00:13Z</dcterms:modified>
</cp:coreProperties>
</file>