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61" r:id="rId3"/>
    <p:sldId id="296" r:id="rId4"/>
    <p:sldId id="263" r:id="rId5"/>
    <p:sldId id="257" r:id="rId6"/>
    <p:sldId id="259" r:id="rId7"/>
    <p:sldId id="265" r:id="rId8"/>
    <p:sldId id="264" r:id="rId9"/>
    <p:sldId id="288" r:id="rId10"/>
    <p:sldId id="289" r:id="rId11"/>
    <p:sldId id="287" r:id="rId12"/>
    <p:sldId id="290" r:id="rId13"/>
    <p:sldId id="298" r:id="rId14"/>
    <p:sldId id="299" r:id="rId15"/>
    <p:sldId id="300" r:id="rId16"/>
    <p:sldId id="301" r:id="rId17"/>
    <p:sldId id="302" r:id="rId18"/>
    <p:sldId id="303" r:id="rId19"/>
    <p:sldId id="291" r:id="rId20"/>
    <p:sldId id="286" r:id="rId21"/>
    <p:sldId id="273" r:id="rId22"/>
    <p:sldId id="304" r:id="rId23"/>
    <p:sldId id="305" r:id="rId24"/>
    <p:sldId id="293" r:id="rId25"/>
    <p:sldId id="294" r:id="rId26"/>
    <p:sldId id="295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11C"/>
    <a:srgbClr val="E7E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50F3D7-7EB4-45AD-9A01-CD62B0A1C54E}">
  <a:tblStyle styleId="{BC50F3D7-7EB4-45AD-9A01-CD62B0A1C5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8"/>
    <p:restoredTop sz="94534"/>
  </p:normalViewPr>
  <p:slideViewPr>
    <p:cSldViewPr snapToGrid="0" snapToObjects="1">
      <p:cViewPr>
        <p:scale>
          <a:sx n="100" d="100"/>
          <a:sy n="100" d="100"/>
        </p:scale>
        <p:origin x="55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56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15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83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42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330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396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579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06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42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5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098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75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095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6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13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52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00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6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spotrac.com/nfl/salaries/breakdown/2019/defensive-line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311150" y="1065350"/>
            <a:ext cx="50038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Analyzing Defensive Line Positional Value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1150" y="435745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oper Black" charset="0"/>
                <a:ea typeface="Cooper Black" charset="0"/>
                <a:cs typeface="Cooper Black" charset="0"/>
              </a:rPr>
              <a:t>Kyle </a:t>
            </a:r>
            <a:r>
              <a:rPr lang="en-US" sz="1800" b="1" smtClean="0">
                <a:solidFill>
                  <a:schemeClr val="tx1"/>
                </a:solidFill>
                <a:latin typeface="Cooper Black" charset="0"/>
                <a:ea typeface="Cooper Black" charset="0"/>
                <a:cs typeface="Cooper Black" charset="0"/>
              </a:rPr>
              <a:t>Vander Meulen</a:t>
            </a:r>
            <a:endParaRPr lang="en-US" sz="1800" b="1" dirty="0" smtClean="0">
              <a:solidFill>
                <a:schemeClr val="tx1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Under/Over Valued Players Based on Salary and PAR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6072675" y="1188472"/>
            <a:ext cx="2946400" cy="3605828"/>
          </a:xfrm>
        </p:spPr>
        <p:txBody>
          <a:bodyPr/>
          <a:lstStyle/>
          <a:p>
            <a:r>
              <a:rPr lang="en-US" sz="1200" dirty="0" smtClean="0"/>
              <a:t>In the bottom 10 cluster we see most points are centered around 0 PAR</a:t>
            </a:r>
          </a:p>
          <a:p>
            <a:r>
              <a:rPr lang="en-US" sz="1200" dirty="0" smtClean="0"/>
              <a:t>There is one exception: </a:t>
            </a:r>
            <a:r>
              <a:rPr lang="en-US" sz="1200" dirty="0" err="1" smtClean="0"/>
              <a:t>Devaroe</a:t>
            </a:r>
            <a:r>
              <a:rPr lang="en-US" sz="1200" dirty="0" smtClean="0"/>
              <a:t> Lawrence DT is excelling in total PAR production and is being underpaid based upon his performance (He is even outperforming some of the top 10 paid players!)</a:t>
            </a:r>
          </a:p>
          <a:p>
            <a:r>
              <a:rPr lang="en-US" sz="1200" dirty="0" smtClean="0"/>
              <a:t>In the top 10 we see a much larger variation in PAR based on Salary as Trey Flowers DE had poor production for his salary</a:t>
            </a:r>
          </a:p>
          <a:p>
            <a:r>
              <a:rPr lang="en-US" sz="1200" dirty="0" smtClean="0"/>
              <a:t>While Fletcher Cox DT and Frank Clark DE performed at a good PAR for their Salary</a:t>
            </a:r>
          </a:p>
          <a:p>
            <a:endParaRPr lang="en-US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5" y="1371600"/>
            <a:ext cx="6005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7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Correlation Matrix of Factors with PAR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4572000" y="1358900"/>
            <a:ext cx="4572000" cy="3394324"/>
          </a:xfrm>
        </p:spPr>
        <p:txBody>
          <a:bodyPr/>
          <a:lstStyle/>
          <a:p>
            <a:r>
              <a:rPr lang="en-US" sz="1500" dirty="0" smtClean="0"/>
              <a:t>The highest positive correlated factors that negatively impacted a player’s PAR were Offensive Yardage (0.7), First Down (0.6), and Touchdown (0.3) </a:t>
            </a:r>
          </a:p>
          <a:p>
            <a:r>
              <a:rPr lang="en-US" sz="1500" dirty="0" smtClean="0"/>
              <a:t>On the other hand, the </a:t>
            </a:r>
            <a:r>
              <a:rPr lang="en-US" sz="1500" dirty="0"/>
              <a:t>highest </a:t>
            </a:r>
            <a:r>
              <a:rPr lang="en-US" sz="1500" dirty="0" smtClean="0"/>
              <a:t>negative correlated </a:t>
            </a:r>
            <a:r>
              <a:rPr lang="en-US" sz="1500" dirty="0"/>
              <a:t>factors that </a:t>
            </a:r>
            <a:r>
              <a:rPr lang="en-US" sz="1500" dirty="0" smtClean="0"/>
              <a:t>positively affected a </a:t>
            </a:r>
            <a:r>
              <a:rPr lang="en-US" sz="1500" dirty="0"/>
              <a:t>player’s PAR were </a:t>
            </a:r>
            <a:r>
              <a:rPr lang="en-US" sz="1500" dirty="0" smtClean="0"/>
              <a:t>Turnover (-0.5), Recovered Fumble (-0.1),</a:t>
            </a:r>
            <a:r>
              <a:rPr lang="en-US" sz="1500" dirty="0"/>
              <a:t> </a:t>
            </a:r>
            <a:r>
              <a:rPr lang="en-US" sz="1500" dirty="0" smtClean="0"/>
              <a:t>Solo Sack (-</a:t>
            </a:r>
            <a:r>
              <a:rPr lang="en-US" sz="1500" dirty="0"/>
              <a:t>0.1</a:t>
            </a:r>
            <a:r>
              <a:rPr lang="en-US" sz="1500" dirty="0" smtClean="0"/>
              <a:t>),</a:t>
            </a:r>
            <a:r>
              <a:rPr lang="en-US" sz="1500" dirty="0"/>
              <a:t> </a:t>
            </a:r>
            <a:r>
              <a:rPr lang="en-US" sz="1500" dirty="0" smtClean="0"/>
              <a:t>Forced Fumble </a:t>
            </a:r>
            <a:r>
              <a:rPr lang="en-US" sz="1500" dirty="0"/>
              <a:t>(-0.1</a:t>
            </a:r>
            <a:r>
              <a:rPr lang="en-US" sz="1500" dirty="0" smtClean="0"/>
              <a:t>)</a:t>
            </a:r>
          </a:p>
          <a:p>
            <a:r>
              <a:rPr lang="en-US" sz="1500" dirty="0" smtClean="0"/>
              <a:t>Based off of the highest negative correlated features (Turnover, Solo Sack, and Forced Fumble) we will delve into the distribution of talent among Defensive Line Positions in the next section</a:t>
            </a: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0" y="1358900"/>
            <a:ext cx="3505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434332"/>
            <a:ext cx="4094400" cy="2517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the Distribution of Talent </a:t>
            </a:r>
            <a:r>
              <a:rPr lang="en-US" smtClean="0"/>
              <a:t>Among Defensive Line Positions?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85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Turnover Frequency by </a:t>
            </a:r>
            <a:r>
              <a:rPr lang="en-US" dirty="0" err="1" smtClean="0"/>
              <a:t>PosTechnique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6562639" y="850749"/>
            <a:ext cx="2365462" cy="3984726"/>
          </a:xfrm>
        </p:spPr>
        <p:txBody>
          <a:bodyPr/>
          <a:lstStyle/>
          <a:p>
            <a:r>
              <a:rPr lang="en-US" sz="1400" dirty="0" smtClean="0"/>
              <a:t>DE playing at the 0 tech (NT) position had around a 4.5% chance of a turnover happening when they were on the field</a:t>
            </a:r>
          </a:p>
          <a:p>
            <a:r>
              <a:rPr lang="en-US" sz="1400" dirty="0" smtClean="0"/>
              <a:t>Within the top four we see that the tech was either at a 4 or 4i which suggests that when lined up against the RT/LT or on the inside between the RG/LG and </a:t>
            </a:r>
            <a:r>
              <a:rPr lang="en-US" sz="1400" dirty="0"/>
              <a:t>RT/LT </a:t>
            </a:r>
            <a:r>
              <a:rPr lang="en-US" sz="1400" dirty="0" smtClean="0"/>
              <a:t>a Turnover is much more likely to occur</a:t>
            </a:r>
          </a:p>
          <a:p>
            <a:endParaRPr lang="en-US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000"/>
            <a:ext cx="6562639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7106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Top 20 in </a:t>
            </a:r>
            <a:r>
              <a:rPr lang="en-US" smtClean="0"/>
              <a:t>Turnovers Occurring When on Field 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6647735" y="1450875"/>
            <a:ext cx="2365462" cy="3984726"/>
          </a:xfrm>
        </p:spPr>
        <p:txBody>
          <a:bodyPr/>
          <a:lstStyle/>
          <a:p>
            <a:r>
              <a:rPr lang="en-US" sz="1400" dirty="0" smtClean="0"/>
              <a:t>Suh led the way with 15 turnovers happening when on the field</a:t>
            </a:r>
          </a:p>
          <a:p>
            <a:r>
              <a:rPr lang="en-US" sz="1400" dirty="0" smtClean="0"/>
              <a:t>Other than Suh the majority of players were DE</a:t>
            </a: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6647735" cy="34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7106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Solo Sack Frequency by </a:t>
            </a:r>
            <a:r>
              <a:rPr lang="en-US" dirty="0" err="1" smtClean="0"/>
              <a:t>PosTechnique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6647735" y="1158774"/>
            <a:ext cx="2365462" cy="3984726"/>
          </a:xfrm>
        </p:spPr>
        <p:txBody>
          <a:bodyPr/>
          <a:lstStyle/>
          <a:p>
            <a:r>
              <a:rPr lang="en-US" sz="1400" dirty="0" smtClean="0"/>
              <a:t>LB 4i led the way with achieving a Solo Sack at a 2.5% clip</a:t>
            </a:r>
          </a:p>
          <a:p>
            <a:r>
              <a:rPr lang="en-US" sz="1400" dirty="0" smtClean="0"/>
              <a:t>The top 4 are either LB or DE on the outside at the 9 Tech or at the 4 Tech </a:t>
            </a:r>
          </a:p>
          <a:p>
            <a:r>
              <a:rPr lang="en-US" sz="1400" dirty="0" smtClean="0"/>
              <a:t>Players lined up on the outside or at the 4/4i technique are performing well in racking up the Solo Sacks</a:t>
            </a:r>
            <a:endParaRPr lang="en-US" sz="1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875"/>
            <a:ext cx="6499794" cy="350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7106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Top 20 in Solo Sacks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6647735" y="1450875"/>
            <a:ext cx="2365462" cy="3984726"/>
          </a:xfrm>
        </p:spPr>
        <p:txBody>
          <a:bodyPr/>
          <a:lstStyle/>
          <a:p>
            <a:r>
              <a:rPr lang="en-US" sz="1400" dirty="0" smtClean="0"/>
              <a:t>Chris Jones and Maxx Crosby (a rookie) led the way in Solo Sacks for the second half of the season</a:t>
            </a:r>
          </a:p>
          <a:p>
            <a:r>
              <a:rPr lang="en-US" sz="1400" dirty="0" smtClean="0"/>
              <a:t>Aaron Donald and Grady Jarrett are the only two top 10 paid players in the top 20</a:t>
            </a:r>
            <a:endParaRPr lang="en-US" sz="1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132"/>
            <a:ext cx="6647735" cy="34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7106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Forced Fumble Frequency by </a:t>
            </a:r>
            <a:r>
              <a:rPr lang="en-US" dirty="0" err="1" smtClean="0"/>
              <a:t>PosTechnique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6629400" y="1158775"/>
            <a:ext cx="2445492" cy="3984726"/>
          </a:xfrm>
        </p:spPr>
        <p:txBody>
          <a:bodyPr/>
          <a:lstStyle/>
          <a:p>
            <a:r>
              <a:rPr lang="en-US" sz="1400" dirty="0" smtClean="0"/>
              <a:t>LB 4 led the way in Forcing a Fumble at a .9% clip</a:t>
            </a:r>
          </a:p>
          <a:p>
            <a:r>
              <a:rPr lang="en-US" sz="1400" dirty="0" smtClean="0"/>
              <a:t>The top 8 are either LB or DE </a:t>
            </a:r>
          </a:p>
          <a:p>
            <a:r>
              <a:rPr lang="en-US" sz="1400" dirty="0" smtClean="0"/>
              <a:t>LB and DE are better at forcing a fumble over DT</a:t>
            </a:r>
          </a:p>
          <a:p>
            <a:r>
              <a:rPr lang="en-US" sz="1400" dirty="0" smtClean="0"/>
              <a:t>LB 4 was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in Turnover Frequency, 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in Solo Sack Frequency, and 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in Forced Fumble Frequency</a:t>
            </a:r>
            <a:endParaRPr lang="en-US" sz="1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" y="1462036"/>
            <a:ext cx="6356838" cy="33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7106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Top 20 in Forced Fumbles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6778538" y="1509500"/>
            <a:ext cx="2365462" cy="3984726"/>
          </a:xfrm>
        </p:spPr>
        <p:txBody>
          <a:bodyPr/>
          <a:lstStyle/>
          <a:p>
            <a:r>
              <a:rPr lang="en-US" sz="1400" dirty="0" smtClean="0"/>
              <a:t>T.J Watt (LB) led the way in Forced Fumbles for the second half of the season</a:t>
            </a:r>
          </a:p>
          <a:p>
            <a:r>
              <a:rPr lang="en-US" sz="1400" dirty="0" smtClean="0"/>
              <a:t>Roster Position was mainly LB and DE</a:t>
            </a: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730"/>
            <a:ext cx="6897548" cy="3339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3251" y="4697996"/>
            <a:ext cx="468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</a:t>
            </a:r>
            <a:r>
              <a:rPr lang="en-US" u="sng" dirty="0" smtClean="0">
                <a:solidFill>
                  <a:srgbClr val="AFA11C"/>
                </a:solidFill>
              </a:rPr>
              <a:t>underlined</a:t>
            </a:r>
            <a:r>
              <a:rPr lang="en-US" dirty="0" smtClean="0">
                <a:solidFill>
                  <a:srgbClr val="AFA11C"/>
                </a:solidFill>
              </a:rPr>
              <a:t> </a:t>
            </a:r>
            <a:r>
              <a:rPr lang="en-US" dirty="0" smtClean="0"/>
              <a:t>player was top 20 across all three factors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434332"/>
            <a:ext cx="4094400" cy="25177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Which In-Game Scenarios Change the Most Valuable DL Position?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dirty="0" smtClean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748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Assumptions – Evaluation of Players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74075" y="1327350"/>
            <a:ext cx="6132600" cy="3816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 smtClean="0"/>
              <a:t>EPA is a useful framework for understanding the contributions of individual plays and thus individual players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 smtClean="0"/>
              <a:t>The EPA given does not take into account the score differential and time remaining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 smtClean="0"/>
              <a:t>A player’s salary is a key factor in evaluating individual players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US" dirty="0" smtClean="0"/>
              <a:t>In today’s game defending the pass is more important than the run</a:t>
            </a: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Evaluation Metric Q3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158774"/>
            <a:ext cx="9144000" cy="3984725"/>
          </a:xfrm>
        </p:spPr>
        <p:txBody>
          <a:bodyPr/>
          <a:lstStyle/>
          <a:p>
            <a:pPr marL="101600" indent="0" algn="ctr">
              <a:buNone/>
            </a:pPr>
            <a:r>
              <a:rPr lang="en-US" sz="2200" u="sng" dirty="0" smtClean="0"/>
              <a:t>(PAR_crunchtime) </a:t>
            </a:r>
            <a:endParaRPr lang="en-US" sz="2200" u="sng" dirty="0"/>
          </a:p>
          <a:p>
            <a:endParaRPr lang="en-US" dirty="0"/>
          </a:p>
          <a:p>
            <a:r>
              <a:rPr lang="en-US" sz="1800" dirty="0" smtClean="0"/>
              <a:t>PAR_crunchtime </a:t>
            </a:r>
            <a:r>
              <a:rPr lang="en-US" sz="1800" dirty="0"/>
              <a:t>= </a:t>
            </a:r>
            <a:r>
              <a:rPr lang="en-US" sz="1800" dirty="0" smtClean="0"/>
              <a:t>if PAR is &gt; 0 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PAR + 1/10[PAR]</a:t>
            </a:r>
          </a:p>
          <a:p>
            <a:pPr marL="1930400" lvl="4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if PAR &lt; 0  </a:t>
            </a:r>
            <a:r>
              <a:rPr lang="en-US" sz="1800" dirty="0" smtClean="0">
                <a:sym typeface="Wingdings"/>
              </a:rPr>
              <a:t></a:t>
            </a:r>
            <a:r>
              <a:rPr lang="en-US" sz="1800" dirty="0" smtClean="0"/>
              <a:t> PAR – 1/10[PAR]</a:t>
            </a:r>
          </a:p>
          <a:p>
            <a:pPr marL="1930400" lvl="4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if PAR = 0  </a:t>
            </a:r>
            <a:r>
              <a:rPr lang="en-US" sz="1800" dirty="0" smtClean="0">
                <a:sym typeface="Wingdings"/>
              </a:rPr>
              <a:t> PAR </a:t>
            </a:r>
            <a:endParaRPr lang="en-US" sz="1800" dirty="0"/>
          </a:p>
          <a:p>
            <a:r>
              <a:rPr lang="en-US" sz="1800" dirty="0" err="1" smtClean="0"/>
              <a:t>Crunchtime</a:t>
            </a:r>
            <a:r>
              <a:rPr lang="en-US" sz="1800" dirty="0" smtClean="0"/>
              <a:t> definition:  the quarter is the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quarter, time left &lt;= 120 (2 min), and the Score Differential is within the range (-8 to 8). Also if the game is in overtime (5) the </a:t>
            </a:r>
            <a:r>
              <a:rPr lang="en-US" sz="1800" dirty="0" err="1" smtClean="0"/>
              <a:t>crunchtime</a:t>
            </a:r>
            <a:r>
              <a:rPr lang="en-US" sz="1800" dirty="0" smtClean="0"/>
              <a:t> factor applies as well</a:t>
            </a:r>
          </a:p>
          <a:p>
            <a:r>
              <a:rPr lang="en-US" sz="1800" dirty="0" smtClean="0"/>
              <a:t>The factor rewards defensive players that achieve a negative PAR and penalizes defensive players that achieve a positive PAR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8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Crunch Time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>
          <a:xfrm>
            <a:off x="1174824" y="4059725"/>
            <a:ext cx="5098975" cy="1083775"/>
          </a:xfrm>
        </p:spPr>
        <p:txBody>
          <a:bodyPr/>
          <a:lstStyle/>
          <a:p>
            <a:r>
              <a:rPr lang="en-US" sz="1200" dirty="0" smtClean="0"/>
              <a:t>In Crunch Time it seems that LB’s seem to rise to the occasion. LB’s had three of the highest PAR over DT and DE. LB4 led the way: sounds familiar to the position that led the way in the three factors earlier. Yet when looking at PAR alone LB4 only had a -0.04 effect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318"/>
            <a:ext cx="4295675" cy="2703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75" y="1356318"/>
            <a:ext cx="4779405" cy="2688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Top 20 in PAR Crunch Time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534900"/>
            <a:ext cx="6762675" cy="34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Goal Line Stands (Run)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>
          <a:xfrm>
            <a:off x="0" y="4020200"/>
            <a:ext cx="7112000" cy="11233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1200" u="sng" dirty="0" smtClean="0"/>
              <a:t>A goal line stand against the run is any play 5 yards and closer to the goal line on the defense’s side of the field</a:t>
            </a:r>
          </a:p>
          <a:p>
            <a:pPr marL="114300" indent="0">
              <a:buNone/>
            </a:pPr>
            <a:r>
              <a:rPr lang="en-US" sz="1200" dirty="0" smtClean="0"/>
              <a:t>Extremely difficult for DL players to stop an offensive team 5 yards or closer to the goal line. DT4 and DT9 were the only position that had a negative effect against the offense. </a:t>
            </a:r>
          </a:p>
          <a:p>
            <a:pPr marL="114300" indent="0">
              <a:buNone/>
            </a:pPr>
            <a:r>
              <a:rPr lang="en-US" sz="1200" dirty="0" smtClean="0"/>
              <a:t>The total yardage on runs was </a:t>
            </a:r>
            <a:r>
              <a:rPr lang="is-IS" sz="1200" dirty="0" smtClean="0"/>
              <a:t>96,684 </a:t>
            </a:r>
            <a:r>
              <a:rPr lang="is-IS" sz="1200" dirty="0" smtClean="0"/>
              <a:t>| Yards per rush: </a:t>
            </a:r>
            <a:r>
              <a:rPr lang="hr-HR" sz="1200" dirty="0" smtClean="0"/>
              <a:t>4.26 | PCT used : 44.38 % 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170"/>
            <a:ext cx="4572872" cy="28652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873" y="1327170"/>
            <a:ext cx="4532528" cy="26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DL Side of Ball (Pass)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>
          <a:xfrm>
            <a:off x="199799" y="3990946"/>
            <a:ext cx="7418201" cy="1152554"/>
          </a:xfrm>
        </p:spPr>
        <p:txBody>
          <a:bodyPr/>
          <a:lstStyle/>
          <a:p>
            <a:r>
              <a:rPr lang="en-US" sz="1200" dirty="0" smtClean="0"/>
              <a:t>The side of the ball has little to no difference in a player’s PAR </a:t>
            </a:r>
          </a:p>
          <a:p>
            <a:r>
              <a:rPr lang="en-US" sz="1200" dirty="0" smtClean="0"/>
              <a:t>Since all current QB’s are right handed, shouldn’t the DL lined up on his blind side (Right) excel more?</a:t>
            </a:r>
          </a:p>
          <a:p>
            <a:r>
              <a:rPr lang="en-US" sz="1200" dirty="0" smtClean="0"/>
              <a:t>What will be the defensive strategy be against the emerging </a:t>
            </a:r>
            <a:r>
              <a:rPr lang="en-US" sz="1200" dirty="0" err="1" smtClean="0"/>
              <a:t>Tua</a:t>
            </a:r>
            <a:r>
              <a:rPr lang="en-US" sz="1200" dirty="0" smtClean="0"/>
              <a:t>, who is a lefty?</a:t>
            </a:r>
          </a:p>
          <a:p>
            <a:r>
              <a:rPr lang="en-US" sz="1200" dirty="0"/>
              <a:t>The total yardage on </a:t>
            </a:r>
            <a:r>
              <a:rPr lang="en-US" sz="1200" dirty="0" smtClean="0"/>
              <a:t>passes was </a:t>
            </a:r>
            <a:r>
              <a:rPr lang="is-IS" sz="1200" dirty="0" smtClean="0"/>
              <a:t>172,606 </a:t>
            </a:r>
            <a:r>
              <a:rPr lang="is-IS" sz="1200" dirty="0" smtClean="0"/>
              <a:t>| </a:t>
            </a:r>
            <a:r>
              <a:rPr lang="is-IS" sz="1200" dirty="0"/>
              <a:t>Yards per </a:t>
            </a:r>
            <a:r>
              <a:rPr lang="is-IS" sz="1200" dirty="0" smtClean="0"/>
              <a:t>pass: </a:t>
            </a:r>
            <a:r>
              <a:rPr lang="nb-NO" sz="1200" dirty="0" smtClean="0"/>
              <a:t>6.08 </a:t>
            </a:r>
            <a:r>
              <a:rPr lang="hr-HR" sz="1200" dirty="0" smtClean="0"/>
              <a:t>|  PCT </a:t>
            </a:r>
            <a:r>
              <a:rPr lang="hr-HR" sz="1200" dirty="0"/>
              <a:t>used : </a:t>
            </a:r>
            <a:r>
              <a:rPr lang="hr-HR" sz="1200" dirty="0" smtClean="0"/>
              <a:t>55.62% 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04" y="1353642"/>
            <a:ext cx="4229100" cy="2688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4" y="1353642"/>
            <a:ext cx="4425596" cy="26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Final Answers 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>
          <a:xfrm>
            <a:off x="149060" y="1251456"/>
            <a:ext cx="8956340" cy="4054624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 smtClean="0"/>
              <a:t>1) Best DL Position: The </a:t>
            </a:r>
            <a:r>
              <a:rPr lang="en-US" sz="1400" dirty="0"/>
              <a:t>DE at the 4i Tech was the best defensive position in terms of PAR -0.48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4i Tech was the top Technique, </a:t>
            </a:r>
            <a:r>
              <a:rPr lang="en-US" sz="1400" dirty="0" smtClean="0"/>
              <a:t>with an average of -0.39 across all three positions</a:t>
            </a:r>
          </a:p>
          <a:p>
            <a:r>
              <a:rPr lang="en-US" sz="1400" dirty="0" smtClean="0"/>
              <a:t>Some players are underpaid (</a:t>
            </a:r>
            <a:r>
              <a:rPr lang="en-US" sz="1400" dirty="0" err="1" smtClean="0"/>
              <a:t>Devaroe</a:t>
            </a:r>
            <a:r>
              <a:rPr lang="en-US" sz="1400" dirty="0" smtClean="0"/>
              <a:t> Lawrence) and overpaid (Trey Flowers) based off of their PAR</a:t>
            </a:r>
          </a:p>
          <a:p>
            <a:pPr marL="114300" indent="0">
              <a:buNone/>
            </a:pPr>
            <a:r>
              <a:rPr lang="en-US" sz="1400" dirty="0" smtClean="0"/>
              <a:t>2) Distribution of Talent:</a:t>
            </a:r>
          </a:p>
          <a:p>
            <a:r>
              <a:rPr lang="en-US" sz="1400" dirty="0" smtClean="0"/>
              <a:t>Highest Frequency of a Turnover Occurring when on Field: DE </a:t>
            </a:r>
            <a:r>
              <a:rPr lang="en-US" sz="1400" dirty="0"/>
              <a:t>playing at the 0 </a:t>
            </a:r>
            <a:r>
              <a:rPr lang="en-US" sz="1400" dirty="0" smtClean="0"/>
              <a:t>tech 4.5%</a:t>
            </a:r>
          </a:p>
          <a:p>
            <a:r>
              <a:rPr lang="en-US" sz="1400" dirty="0" smtClean="0"/>
              <a:t>Highest Frequency of a Solo Sack: LB at the 4i Tech 2.5%</a:t>
            </a:r>
          </a:p>
          <a:p>
            <a:r>
              <a:rPr lang="en-US" sz="1400" dirty="0" smtClean="0"/>
              <a:t>Highest Frequency of Forcing a Fumble: LB at the 4 Tech .9%</a:t>
            </a:r>
          </a:p>
          <a:p>
            <a:r>
              <a:rPr lang="en-US" sz="1400" dirty="0" smtClean="0"/>
              <a:t>Best all around position: LB 4 Tech |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</a:t>
            </a:r>
            <a:r>
              <a:rPr lang="en-US" sz="1400" dirty="0"/>
              <a:t>in Turnover Frequency, 3</a:t>
            </a:r>
            <a:r>
              <a:rPr lang="en-US" sz="1400" baseline="30000" dirty="0"/>
              <a:t>rd</a:t>
            </a:r>
            <a:r>
              <a:rPr lang="en-US" sz="1400" dirty="0"/>
              <a:t> in Solo Sack Frequency, and 1</a:t>
            </a:r>
            <a:r>
              <a:rPr lang="en-US" sz="1400" baseline="30000" dirty="0"/>
              <a:t>st</a:t>
            </a:r>
            <a:r>
              <a:rPr lang="en-US" sz="1400" dirty="0"/>
              <a:t> in Forced Fumble </a:t>
            </a:r>
            <a:r>
              <a:rPr lang="en-US" sz="1400" dirty="0" smtClean="0"/>
              <a:t>Frequency</a:t>
            </a:r>
          </a:p>
          <a:p>
            <a:pPr marL="114300" indent="0">
              <a:buNone/>
            </a:pPr>
            <a:r>
              <a:rPr lang="en-US" sz="1400" dirty="0" smtClean="0"/>
              <a:t>3) In Game Scenarios: </a:t>
            </a:r>
          </a:p>
          <a:p>
            <a:r>
              <a:rPr lang="en-US" sz="1400" dirty="0" smtClean="0"/>
              <a:t>Crunch Time: LB 4 Tech had the best PAR crunch time -1.1</a:t>
            </a:r>
          </a:p>
          <a:p>
            <a:r>
              <a:rPr lang="en-US" sz="1400" dirty="0" smtClean="0"/>
              <a:t>Goal Line Stands: DT 4 Tech had the best PAR -0.17</a:t>
            </a:r>
          </a:p>
          <a:p>
            <a:r>
              <a:rPr lang="en-US" sz="1400" dirty="0" smtClean="0"/>
              <a:t>Side of Ball: Had little impact on a player’s PAR </a:t>
            </a:r>
          </a:p>
          <a:p>
            <a:endParaRPr lang="en-US" sz="1400" dirty="0" smtClean="0"/>
          </a:p>
          <a:p>
            <a:endParaRPr lang="en-US" sz="16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Limitations and Future Analysis</a:t>
            </a:r>
            <a:endParaRPr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3"/>
          </p:nvPr>
        </p:nvSpPr>
        <p:spPr>
          <a:xfrm>
            <a:off x="-67962" y="1224209"/>
            <a:ext cx="7376984" cy="3777188"/>
          </a:xfrm>
        </p:spPr>
        <p:txBody>
          <a:bodyPr/>
          <a:lstStyle/>
          <a:p>
            <a:pPr marL="114300" indent="0">
              <a:buNone/>
            </a:pPr>
            <a:r>
              <a:rPr lang="en-US" sz="1300" dirty="0" smtClean="0"/>
              <a:t>Limitations: </a:t>
            </a:r>
          </a:p>
          <a:p>
            <a:r>
              <a:rPr lang="en-US" sz="1300" dirty="0" smtClean="0"/>
              <a:t>Not having the full year </a:t>
            </a:r>
            <a:r>
              <a:rPr lang="en-US" sz="1300" dirty="0" smtClean="0"/>
              <a:t>dataset skews the results. </a:t>
            </a:r>
            <a:r>
              <a:rPr lang="en-US" sz="1300" dirty="0"/>
              <a:t>A</a:t>
            </a:r>
            <a:r>
              <a:rPr lang="en-US" sz="1300" dirty="0" smtClean="0"/>
              <a:t>s </a:t>
            </a:r>
            <a:r>
              <a:rPr lang="en-US" sz="1300" dirty="0" smtClean="0"/>
              <a:t>in the second half of the </a:t>
            </a:r>
            <a:r>
              <a:rPr lang="en-US" sz="1300" dirty="0" smtClean="0"/>
              <a:t>season, </a:t>
            </a:r>
            <a:r>
              <a:rPr lang="en-US" sz="1300" dirty="0" smtClean="0"/>
              <a:t>teams that have already clinched a playoff spot might play certain players over starters and at different techniques </a:t>
            </a:r>
          </a:p>
          <a:p>
            <a:r>
              <a:rPr lang="en-US" sz="1300" dirty="0" smtClean="0"/>
              <a:t>Not knowing the offensive and defensive formations: We are unable to measure how well the offense is exploiting the defensive formation and how well the defense can adjust to the offense formation</a:t>
            </a:r>
          </a:p>
          <a:p>
            <a:r>
              <a:rPr lang="en-US" sz="1300" dirty="0" smtClean="0"/>
              <a:t>A Win Probability Added (WPA) metric that looks at which players contributed most to a win or loss</a:t>
            </a:r>
          </a:p>
          <a:p>
            <a:r>
              <a:rPr lang="en-US" sz="1300" dirty="0" smtClean="0"/>
              <a:t>A start time of game variable to assess day/night/primetime games</a:t>
            </a:r>
          </a:p>
          <a:p>
            <a:pPr marL="114300" indent="0">
              <a:buNone/>
            </a:pPr>
            <a:r>
              <a:rPr lang="en-US" sz="1300" dirty="0" smtClean="0"/>
              <a:t>Future Analysis: </a:t>
            </a:r>
          </a:p>
          <a:p>
            <a:r>
              <a:rPr lang="en-US" sz="1300" dirty="0" smtClean="0"/>
              <a:t>Discover replacement values for production factors and adjust for position difficulty </a:t>
            </a:r>
          </a:p>
          <a:p>
            <a:r>
              <a:rPr lang="en-US" sz="1300" dirty="0" smtClean="0"/>
              <a:t>Use a multinomial logistic model to relevel EPA or PAR (high, medium, low) and discover the </a:t>
            </a:r>
            <a:r>
              <a:rPr lang="en-US" sz="1300" dirty="0"/>
              <a:t>log odds of </a:t>
            </a:r>
            <a:r>
              <a:rPr lang="en-US" sz="1300" dirty="0" smtClean="0"/>
              <a:t>these </a:t>
            </a:r>
            <a:r>
              <a:rPr lang="en-US" sz="1300" dirty="0"/>
              <a:t>outcomes </a:t>
            </a:r>
            <a:r>
              <a:rPr lang="en-US" sz="1300" dirty="0" smtClean="0"/>
              <a:t>as </a:t>
            </a:r>
            <a:r>
              <a:rPr lang="en-US" sz="1300" dirty="0"/>
              <a:t>a linear combination of the predictor variables</a:t>
            </a:r>
            <a:r>
              <a:rPr lang="en-US" sz="1300" dirty="0" smtClean="0"/>
              <a:t>.</a:t>
            </a:r>
          </a:p>
          <a:p>
            <a:r>
              <a:rPr lang="en-US" sz="1300" dirty="0" smtClean="0"/>
              <a:t>Look more into team usage of positional techniques and how efficient they are in their defensive schemes</a:t>
            </a:r>
          </a:p>
          <a:p>
            <a:r>
              <a:rPr lang="en-US" sz="1300" dirty="0" smtClean="0"/>
              <a:t>Delve more into passing situations as it is more relevant, because of the total production, yards per pass, and use rate</a:t>
            </a:r>
          </a:p>
        </p:txBody>
      </p:sp>
    </p:spTree>
    <p:extLst>
      <p:ext uri="{BB962C8B-B14F-4D97-AF65-F5344CB8AC3E}">
        <p14:creationId xmlns:p14="http://schemas.microsoft.com/office/powerpoint/2010/main" val="5544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Assumptions – Defensive Line Position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0" y="949569"/>
            <a:ext cx="7467371" cy="4322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A </a:t>
            </a:r>
            <a:r>
              <a:rPr lang="en-US" sz="1800" dirty="0"/>
              <a:t>player whose On Field Position was considered to be Defensive Line regardless of Roster Position. </a:t>
            </a:r>
            <a:endParaRPr lang="en-US" sz="1800" dirty="0" smtClean="0"/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/>
              <a:t>Roster </a:t>
            </a:r>
            <a:r>
              <a:rPr lang="en-US" sz="1800" dirty="0"/>
              <a:t>Positions Tackle (T), Safety (S), and Fullback (FB) were removed because of their singularity with one player representing the entire position</a:t>
            </a:r>
            <a:r>
              <a:rPr lang="en-US" sz="1800" dirty="0" smtClean="0"/>
              <a:t>.</a:t>
            </a:r>
          </a:p>
          <a:p>
            <a:pPr lvl="0"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Additionally, the Technique was considered (0-9) to gain further insight into which locations on the DL had high or low production value.</a:t>
            </a:r>
          </a:p>
          <a:p>
            <a:pPr lvl="0"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0" y="4085466"/>
            <a:ext cx="5716950" cy="11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84283" y="1158775"/>
            <a:ext cx="7459934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Average Salary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The 2019 average salary for each player was web scraped from </a:t>
            </a:r>
            <a:r>
              <a:rPr lang="en-US" dirty="0" err="1" smtClean="0"/>
              <a:t>spotrac.com</a:t>
            </a:r>
            <a:r>
              <a:rPr lang="en-US" dirty="0" smtClean="0"/>
              <a:t> and was joined/matched on the player’s name.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smtClean="0"/>
              <a:t>The average salary was then adjusted to account for half of the season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 err="1" smtClean="0"/>
              <a:t>SalaryAvgHalf</a:t>
            </a:r>
            <a:r>
              <a:rPr lang="en-US" dirty="0" smtClean="0"/>
              <a:t>= </a:t>
            </a:r>
            <a:r>
              <a:rPr lang="en-US" dirty="0" err="1" smtClean="0"/>
              <a:t>SalaryAvgFull</a:t>
            </a:r>
            <a:r>
              <a:rPr lang="en-US" dirty="0" smtClean="0"/>
              <a:t> / 2 </a:t>
            </a:r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Additional Data 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75" y="3657600"/>
            <a:ext cx="3234350" cy="148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33" y="4794300"/>
            <a:ext cx="422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https://www.spotrac.com/nfl/salaries/breakdown/2019/defensive-line/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Evaluation Metric Q1 and Q2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-88900" y="1161850"/>
            <a:ext cx="7706900" cy="4403825"/>
          </a:xfrm>
        </p:spPr>
        <p:txBody>
          <a:bodyPr/>
          <a:lstStyle/>
          <a:p>
            <a:pPr marL="101600" indent="0" algn="ctr">
              <a:buNone/>
            </a:pPr>
            <a:r>
              <a:rPr lang="en-US" sz="2200" u="sng" dirty="0" smtClean="0"/>
              <a:t>Points Above Replacement (PAR) </a:t>
            </a:r>
          </a:p>
          <a:p>
            <a:endParaRPr lang="en-US" dirty="0" smtClean="0"/>
          </a:p>
          <a:p>
            <a:r>
              <a:rPr lang="en-US" sz="1700" dirty="0" smtClean="0"/>
              <a:t>PAR = EPA – mean(EPA) ~ (PosTechnique~nsmallest(20[</a:t>
            </a:r>
            <a:r>
              <a:rPr lang="en-US" sz="1700" dirty="0" err="1" smtClean="0"/>
              <a:t>SalaryAvgHalf</a:t>
            </a:r>
            <a:r>
              <a:rPr lang="en-US" sz="1700" dirty="0" smtClean="0"/>
              <a:t>]) </a:t>
            </a:r>
          </a:p>
          <a:p>
            <a:r>
              <a:rPr lang="en-US" sz="1700" dirty="0" err="1" smtClean="0"/>
              <a:t>PosTechnique</a:t>
            </a:r>
            <a:r>
              <a:rPr lang="en-US" sz="1700" dirty="0" smtClean="0"/>
              <a:t> = </a:t>
            </a:r>
            <a:r>
              <a:rPr lang="en-US" sz="1700" dirty="0" err="1" smtClean="0"/>
              <a:t>RosterPosition</a:t>
            </a:r>
            <a:r>
              <a:rPr lang="en-US" sz="1700" dirty="0" smtClean="0"/>
              <a:t> + Technique</a:t>
            </a:r>
          </a:p>
          <a:p>
            <a:r>
              <a:rPr lang="en-US" sz="1700" dirty="0" err="1" smtClean="0"/>
              <a:t>e.g</a:t>
            </a:r>
            <a:r>
              <a:rPr lang="en-US" sz="1700" dirty="0" smtClean="0"/>
              <a:t>: DE0 = DE + 0</a:t>
            </a:r>
          </a:p>
          <a:p>
            <a:r>
              <a:rPr lang="en-US" sz="1700" dirty="0" smtClean="0"/>
              <a:t>The mean(EPA) is calculated based upon the twenty lowest players in </a:t>
            </a:r>
            <a:r>
              <a:rPr lang="en-US" sz="1700" dirty="0" err="1" smtClean="0"/>
              <a:t>SalaryAvgHalf</a:t>
            </a:r>
            <a:r>
              <a:rPr lang="en-US" sz="1700" dirty="0" smtClean="0"/>
              <a:t> for each </a:t>
            </a:r>
            <a:r>
              <a:rPr lang="en-US" sz="1700" dirty="0" err="1" smtClean="0"/>
              <a:t>PosTechnique</a:t>
            </a:r>
            <a:r>
              <a:rPr lang="en-US" sz="1700" dirty="0" smtClean="0"/>
              <a:t> (Replacement Value)</a:t>
            </a:r>
          </a:p>
          <a:p>
            <a:r>
              <a:rPr lang="en-US" sz="1700" dirty="0" smtClean="0"/>
              <a:t>The mean EPA is subtracted from the existing EPA to give us how many points a player earned at that </a:t>
            </a:r>
            <a:r>
              <a:rPr lang="en-US" sz="1700" dirty="0" err="1" smtClean="0"/>
              <a:t>PosTechnique</a:t>
            </a:r>
            <a:r>
              <a:rPr lang="en-US" sz="1700" dirty="0" smtClean="0"/>
              <a:t> on the </a:t>
            </a:r>
            <a:r>
              <a:rPr lang="en-US" sz="1700" dirty="0" smtClean="0"/>
              <a:t>play</a:t>
            </a:r>
          </a:p>
          <a:p>
            <a:r>
              <a:rPr lang="en-US" sz="1700" dirty="0" smtClean="0"/>
              <a:t>PAR is utilized to evaluate a player’s contribution</a:t>
            </a:r>
            <a:r>
              <a:rPr lang="en-US" sz="1700" dirty="0" smtClean="0"/>
              <a:t> </a:t>
            </a:r>
            <a:r>
              <a:rPr lang="en-US" sz="1700" dirty="0" smtClean="0"/>
              <a:t>above being </a:t>
            </a:r>
            <a:r>
              <a:rPr lang="en-US" sz="1700" dirty="0" smtClean="0"/>
              <a:t>replaced </a:t>
            </a:r>
            <a:r>
              <a:rPr lang="en-US" sz="1700" dirty="0" smtClean="0"/>
              <a:t>by an ordinary grade player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3136200"/>
            <a:ext cx="4094400" cy="15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is the Most Valuable Defensive Line Position?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Distribution of Position by Technique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6819899" y="601550"/>
            <a:ext cx="2425701" cy="419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2200" dirty="0" smtClean="0"/>
              <a:t>The most utilized position is DT at the 3 Tech 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2200" dirty="0" smtClean="0"/>
              <a:t>At the DE and LB position the 9 Tech is the most utilized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sz="2200" dirty="0" smtClean="0"/>
              <a:t>DT are used inside and DE/LB are used outside</a:t>
            </a:r>
            <a:endParaRPr sz="2200"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6" y="1400625"/>
            <a:ext cx="6479933" cy="356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PAR by Position and Technique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63700" y="4014200"/>
            <a:ext cx="7137506" cy="1094720"/>
          </a:xfrm>
        </p:spPr>
        <p:txBody>
          <a:bodyPr/>
          <a:lstStyle/>
          <a:p>
            <a:pPr marL="114300" indent="0">
              <a:buNone/>
            </a:pPr>
            <a:r>
              <a:rPr lang="en-US" sz="1000" dirty="0" smtClean="0"/>
              <a:t>The DE at the 4i Tech was the best defensive position in terms of PAR -0.48</a:t>
            </a:r>
          </a:p>
          <a:p>
            <a:pPr marL="114300" indent="0">
              <a:buNone/>
            </a:pPr>
            <a:r>
              <a:rPr lang="en-US" sz="1000" dirty="0" smtClean="0"/>
              <a:t>The LB position thrived on outside Tech’s 7,9 receiving a PAR of -0.44 and -0.40</a:t>
            </a:r>
          </a:p>
          <a:p>
            <a:pPr marL="114300" indent="0">
              <a:buNone/>
            </a:pPr>
            <a:r>
              <a:rPr lang="en-US" sz="1000" dirty="0" smtClean="0"/>
              <a:t>The DT position additionally excelled at the 4i Tech with a PAR of -0.41</a:t>
            </a:r>
          </a:p>
          <a:p>
            <a:pPr marL="114300" indent="0">
              <a:buNone/>
            </a:pPr>
            <a:r>
              <a:rPr lang="en-US" sz="1000" dirty="0" smtClean="0"/>
              <a:t>The 4i Tech was the top Technique, but it’s use rate in games is fairly low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1799"/>
            <a:ext cx="4567545" cy="2692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45" y="1321799"/>
            <a:ext cx="4537855" cy="2840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278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Linear Model of Salary by Position and Technique</a:t>
            </a:r>
            <a:endParaRPr dirty="0"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6361726" y="1460409"/>
            <a:ext cx="2782274" cy="3381457"/>
          </a:xfrm>
        </p:spPr>
        <p:txBody>
          <a:bodyPr/>
          <a:lstStyle/>
          <a:p>
            <a:r>
              <a:rPr lang="en-US" sz="1200" dirty="0" smtClean="0"/>
              <a:t>Any line that has a upwards trajectory signals that </a:t>
            </a:r>
            <a:r>
              <a:rPr lang="en-US" sz="1200" dirty="0" err="1" smtClean="0"/>
              <a:t>PosTechnique</a:t>
            </a:r>
            <a:r>
              <a:rPr lang="en-US" sz="1200" dirty="0" smtClean="0"/>
              <a:t> is overpaid based on their PAR </a:t>
            </a:r>
          </a:p>
          <a:p>
            <a:pPr marL="114300" indent="0" algn="ctr">
              <a:buNone/>
            </a:pPr>
            <a:r>
              <a:rPr lang="en-US" sz="1200" dirty="0" smtClean="0"/>
              <a:t>Overpaid </a:t>
            </a:r>
            <a:r>
              <a:rPr lang="en-US" sz="1200" dirty="0" err="1" smtClean="0"/>
              <a:t>PosTechniques</a:t>
            </a:r>
            <a:r>
              <a:rPr lang="en-US" sz="1200" dirty="0" smtClean="0"/>
              <a:t>:</a:t>
            </a:r>
          </a:p>
          <a:p>
            <a:pPr marL="114300" indent="0" algn="ctr">
              <a:buNone/>
            </a:pPr>
            <a:r>
              <a:rPr lang="en-US" sz="1200" dirty="0" smtClean="0"/>
              <a:t>(DT2,DE2,LB4,</a:t>
            </a:r>
          </a:p>
          <a:p>
            <a:pPr marL="114300" indent="0" algn="ctr">
              <a:buNone/>
            </a:pPr>
            <a:r>
              <a:rPr lang="en-US" sz="1200" dirty="0" smtClean="0"/>
              <a:t>DT5,LB6,LB7)</a:t>
            </a:r>
          </a:p>
          <a:p>
            <a:endParaRPr lang="en-US" sz="1200" dirty="0" smtClean="0"/>
          </a:p>
          <a:p>
            <a:r>
              <a:rPr lang="en-US" sz="1200" dirty="0" smtClean="0"/>
              <a:t>The opposite is true as a negative line trajectory signals being underpaid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1158775"/>
            <a:ext cx="6731000" cy="3984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96" y="2711588"/>
            <a:ext cx="725379" cy="58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1710</Words>
  <Application>Microsoft Macintosh PowerPoint</Application>
  <PresentationFormat>On-screen Show (16:9)</PresentationFormat>
  <Paragraphs>153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Arvo</vt:lpstr>
      <vt:lpstr>Cooper Black</vt:lpstr>
      <vt:lpstr>Roboto Condensed</vt:lpstr>
      <vt:lpstr>Roboto Condensed Light</vt:lpstr>
      <vt:lpstr>Wingdings</vt:lpstr>
      <vt:lpstr>Arial</vt:lpstr>
      <vt:lpstr>Salerio template</vt:lpstr>
      <vt:lpstr>Analyzing Defensive Line Positional Value</vt:lpstr>
      <vt:lpstr>Assumptions – Evaluation of Players</vt:lpstr>
      <vt:lpstr>Assumptions – Defensive Line Position</vt:lpstr>
      <vt:lpstr>Additional Data </vt:lpstr>
      <vt:lpstr>Evaluation Metric Q1 and Q2</vt:lpstr>
      <vt:lpstr>What is the Most Valuable Defensive Line Position?</vt:lpstr>
      <vt:lpstr>Distribution of Position by Technique</vt:lpstr>
      <vt:lpstr>PAR by Position and Technique</vt:lpstr>
      <vt:lpstr>Linear Model of Salary by Position and Technique</vt:lpstr>
      <vt:lpstr>Under/Over Valued Players Based on Salary and PAR</vt:lpstr>
      <vt:lpstr>Correlation Matrix of Factors with PAR</vt:lpstr>
      <vt:lpstr>What is the Distribution of Talent Among Defensive Line Positions?</vt:lpstr>
      <vt:lpstr>Turnover Frequency by PosTechnique</vt:lpstr>
      <vt:lpstr>Top 20 in Turnovers Occurring When on Field </vt:lpstr>
      <vt:lpstr>Solo Sack Frequency by PosTechnique</vt:lpstr>
      <vt:lpstr>Top 20 in Solo Sacks</vt:lpstr>
      <vt:lpstr>Forced Fumble Frequency by PosTechnique</vt:lpstr>
      <vt:lpstr>Top 20 in Forced Fumbles</vt:lpstr>
      <vt:lpstr>Which In-Game Scenarios Change the Most Valuable DL Position?</vt:lpstr>
      <vt:lpstr>Evaluation Metric Q3</vt:lpstr>
      <vt:lpstr>Crunch Time</vt:lpstr>
      <vt:lpstr>Top 20 in PAR Crunch Time</vt:lpstr>
      <vt:lpstr>Goal Line Stands (Run)</vt:lpstr>
      <vt:lpstr>DL Side of Ball (Pass)</vt:lpstr>
      <vt:lpstr>Final Answers </vt:lpstr>
      <vt:lpstr>Limitations and Future Analysis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Kyle Vander Meulen</cp:lastModifiedBy>
  <cp:revision>90</cp:revision>
  <dcterms:modified xsi:type="dcterms:W3CDTF">2020-07-19T20:43:57Z</dcterms:modified>
</cp:coreProperties>
</file>