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38C"/>
    <a:srgbClr val="E02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99949-9451-451C-BE00-9A72A52E8A0C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14131-B168-44DF-9113-4D93C7B31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0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343E-9EA9-40EE-80E2-9E68CF3BC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9B97A-0A45-45E4-ABDF-E624B061B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9AC23-08EB-42AC-8050-2D3791DB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38A2FB-9BDC-4056-AD04-1655DADB352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0DF3-5991-4ED4-8529-A3860B19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72F7F-8FAA-40F3-B9CB-2C01DCA1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C252C-6082-493E-9C98-7A3C1073B6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3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0F97-B31A-4E6B-B2D3-E47A53C9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74832-C2B8-4BFB-AE0D-FDD08E703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ABA78-ED87-4251-90F1-D51374AE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38A2FB-9BDC-4056-AD04-1655DADB352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9710B-D48D-4D1D-A984-D15435EB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91793-869A-4233-AC9C-E1CA2065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32E9-DF4E-49D7-9E2A-3AD2063E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1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5DBF8-F215-4195-8ACF-7B6D4E745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584A0-6CCE-4049-A5C3-D75FC249F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0227-5B3B-4769-82FF-8E3E61C9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38A2FB-9BDC-4056-AD04-1655DADB352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1F44B-D9DC-4B94-A113-B8E6A240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39553-FD7D-4155-8389-28A03D4C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32E9-DF4E-49D7-9E2A-3AD2063E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6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2AD6-665A-4E02-AF0B-F4573901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50414-18C3-49B0-B061-165DE58AC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72862-1D6B-47CE-8F8F-126342F3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38A2FB-9BDC-4056-AD04-1655DADB352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9798F-8E5E-4E0D-8B33-A3D95681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8C76-6FAF-4B59-A075-25117276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32E9-DF4E-49D7-9E2A-3AD2063E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5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DFE4-7904-4EE6-9944-176B8450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E9170-744F-4B79-BFE4-9A3548947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186EC-A95C-4106-8A62-E73DE692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38A2FB-9BDC-4056-AD04-1655DADB352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BD70D-EB39-40F3-B9A4-0FCCD705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7500C-8B82-4F2A-830C-32858FF3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32E9-DF4E-49D7-9E2A-3AD2063E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5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B6C4-F969-440C-A11D-2A3C2C46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4E6C-5ED3-4C90-BDF9-E7B997BE4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8965D-878C-4427-A17C-56C2813E6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4D184-D7CE-4356-BD18-B723E308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38A2FB-9BDC-4056-AD04-1655DADB352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71F89-B993-4E91-9819-5A70C154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84A58-D1BD-44E4-BBDB-110C8946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32E9-DF4E-49D7-9E2A-3AD2063E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D5EE-7C62-40BF-A2DC-A1FE4EC8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956A5-FB49-4D56-9F86-671CC860C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48991-CA38-49F3-821F-27BFEA526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E8DEC-0943-4CC3-9104-4852C96F2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5BD76-204E-4DDF-BE80-63154F327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F6A86-024E-40C6-9A7B-1BF45E3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38A2FB-9BDC-4056-AD04-1655DADB352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7C116-7DA6-417A-8172-3109B4F4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B278B-D059-4BDC-AB69-22452EA7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32E9-DF4E-49D7-9E2A-3AD2063E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4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C24D-DFBB-4F23-8C09-847F7808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928DC-8226-4DC8-BF66-244EAAE8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38A2FB-9BDC-4056-AD04-1655DADB352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67B6C-DE00-4EC6-AEE8-ABE1BBCB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F95EE-1C93-47DF-B0CF-504DA6F2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32E9-DF4E-49D7-9E2A-3AD2063E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6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D1793-C8A3-4DF7-9E3A-B7559B28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38A2FB-9BDC-4056-AD04-1655DADB352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C461E-9B9B-4372-8FE6-0714DB4C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335C3-B836-4FF3-A822-5827E409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32E9-DF4E-49D7-9E2A-3AD2063E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2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B76F-0668-4E26-9853-A9E390E3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BE8B-B8C8-4C54-90E7-C56FC30EB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AAE8D-43B0-49EE-8C05-7A102454E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40F6A-026C-40D0-AC2D-D8DBE5C7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38A2FB-9BDC-4056-AD04-1655DADB352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CE282-74E7-4780-8C0E-B6D54026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8CA9A-B256-400A-8252-09612A9C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32E9-DF4E-49D7-9E2A-3AD2063E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3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EBBC-FFB6-4DFF-AB97-84588C56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F55F9-0C14-4DA4-A775-DE0ED3DB4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B775A-8E5C-45CC-AA3A-5AE2B3FB7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AE3BF-CEA0-48B6-8A6E-1EE6A4C5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38A2FB-9BDC-4056-AD04-1655DADB352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2A84C-6D3F-4B9C-8BF2-D041D087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A7A97-4E47-4ACE-A845-1C3FEEB3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32E9-DF4E-49D7-9E2A-3AD2063E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2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CAAD5-4BF0-4F5D-8AD6-7AE6E3E72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BBDC00-1F47-4071-A49D-A3EBC2B7A6F1}"/>
              </a:ext>
            </a:extLst>
          </p:cNvPr>
          <p:cNvSpPr/>
          <p:nvPr userDrawn="1"/>
        </p:nvSpPr>
        <p:spPr>
          <a:xfrm>
            <a:off x="636608" y="-13824"/>
            <a:ext cx="11555392" cy="283050"/>
          </a:xfrm>
          <a:prstGeom prst="rect">
            <a:avLst/>
          </a:prstGeom>
          <a:solidFill>
            <a:srgbClr val="E02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105A30-9EC9-4400-9349-C935909BFEF7}"/>
              </a:ext>
            </a:extLst>
          </p:cNvPr>
          <p:cNvSpPr/>
          <p:nvPr userDrawn="1"/>
        </p:nvSpPr>
        <p:spPr>
          <a:xfrm>
            <a:off x="636608" y="195072"/>
            <a:ext cx="11555392" cy="204134"/>
          </a:xfrm>
          <a:prstGeom prst="rect">
            <a:avLst/>
          </a:prstGeom>
          <a:solidFill>
            <a:srgbClr val="1F4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6C63-6842-4BDA-8496-AB0C1A6D4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1C832E9-DF4E-49D7-9E2A-3AD2063ED8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D93A66-40F3-471B-90DD-C7736AE76445}"/>
              </a:ext>
            </a:extLst>
          </p:cNvPr>
          <p:cNvSpPr/>
          <p:nvPr userDrawn="1"/>
        </p:nvSpPr>
        <p:spPr>
          <a:xfrm>
            <a:off x="-315097" y="-532011"/>
            <a:ext cx="1454166" cy="14541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ports Info Solutions">
            <a:extLst>
              <a:ext uri="{FF2B5EF4-FFF2-40B4-BE49-F238E27FC236}">
                <a16:creationId xmlns:a16="http://schemas.microsoft.com/office/drawing/2014/main" id="{937C8FA0-735E-4F5D-AA33-27B742E291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43" y="67210"/>
            <a:ext cx="789437" cy="32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85086-F054-45B4-BDDF-DA3F435D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6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347FA3-61A4-4525-A18F-AC32F148C241}"/>
              </a:ext>
            </a:extLst>
          </p:cNvPr>
          <p:cNvCxnSpPr>
            <a:cxnSpLocks/>
          </p:cNvCxnSpPr>
          <p:nvPr userDrawn="1"/>
        </p:nvCxnSpPr>
        <p:spPr>
          <a:xfrm>
            <a:off x="1139069" y="195072"/>
            <a:ext cx="1105293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16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linclapham18@gmail.com" TargetMode="External"/><Relationship Id="rId2" Type="http://schemas.openxmlformats.org/officeDocument/2006/relationships/hyperlink" Target="mailto:bboyd619@comcast.n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colinclapham18@gmail.com" TargetMode="External"/><Relationship Id="rId2" Type="http://schemas.openxmlformats.org/officeDocument/2006/relationships/hyperlink" Target="mailto:bboyd619@comcast.n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1E4F-47EF-44C8-A79A-143C33CEB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Quantifying Defensive Lineman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FEDC0-5F02-4C50-B817-C744C40A5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5398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By Brandon Boyd and Colin </a:t>
            </a:r>
            <a:r>
              <a:rPr lang="en-US" dirty="0" err="1"/>
              <a:t>Clapham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Contact: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bboyd619@comcast.net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colinclapham18@gmail.com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18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ADCA-4974-46DC-A2FA-AD94EC50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3. </a:t>
            </a:r>
            <a:r>
              <a:rPr lang="en-US" sz="3200" b="1" dirty="0"/>
              <a:t>What is the nature of the distribution of talent between defensive line positions?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1AC5E-3186-4464-B909-D73FF1BE8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To address this question, we:</a:t>
            </a:r>
            <a:br>
              <a:rPr lang="en-US" dirty="0"/>
            </a:br>
            <a:endParaRPr lang="en-US" dirty="0"/>
          </a:p>
          <a:p>
            <a:pPr marL="514350" indent="-514350" algn="ctr">
              <a:buAutoNum type="arabicParenR"/>
            </a:pPr>
            <a:r>
              <a:rPr lang="en-US" dirty="0"/>
              <a:t>Determined frequency that each player played at given hexes</a:t>
            </a:r>
          </a:p>
          <a:p>
            <a:pPr marL="514350" indent="-514350" algn="ctr">
              <a:buAutoNum type="arabicParenR"/>
            </a:pPr>
            <a:r>
              <a:rPr lang="en-US" dirty="0"/>
              <a:t>Created histograms for each hex based on players in hex’s frequency of negative EPA plays</a:t>
            </a:r>
          </a:p>
          <a:p>
            <a:pPr marL="514350" indent="-514350" algn="ctr">
              <a:buAutoNum type="arabicParenR"/>
            </a:pPr>
            <a:r>
              <a:rPr lang="en-US" dirty="0"/>
              <a:t>Quantified distribution using measures of kurtosis to evaluate distribution of talent across hexes</a:t>
            </a:r>
          </a:p>
        </p:txBody>
      </p:sp>
    </p:spTree>
    <p:extLst>
      <p:ext uri="{BB962C8B-B14F-4D97-AF65-F5344CB8AC3E}">
        <p14:creationId xmlns:p14="http://schemas.microsoft.com/office/powerpoint/2010/main" val="185086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676B-8F3C-4CB5-A527-8BF02E37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– Determining frequency of player snaps at each hex position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4A7441-C926-4821-941C-A917C08C0864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64579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broke down the plays that each defensive lineman played at different hexes</a:t>
            </a:r>
          </a:p>
          <a:p>
            <a:r>
              <a:rPr lang="en-US" dirty="0"/>
              <a:t>Chart at right shows Aaron Donald’s snaps at different positional hexes in the dataset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66E365-8C88-42E0-8A4B-10BFC9DB1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36945"/>
              </p:ext>
            </p:extLst>
          </p:nvPr>
        </p:nvGraphicFramePr>
        <p:xfrm>
          <a:off x="8356871" y="1825625"/>
          <a:ext cx="2040196" cy="480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0098">
                  <a:extLst>
                    <a:ext uri="{9D8B030D-6E8A-4147-A177-3AD203B41FA5}">
                      <a16:colId xmlns:a16="http://schemas.microsoft.com/office/drawing/2014/main" val="2951235930"/>
                    </a:ext>
                  </a:extLst>
                </a:gridCol>
                <a:gridCol w="1020098">
                  <a:extLst>
                    <a:ext uri="{9D8B030D-6E8A-4147-A177-3AD203B41FA5}">
                      <a16:colId xmlns:a16="http://schemas.microsoft.com/office/drawing/2014/main" val="4179590064"/>
                    </a:ext>
                  </a:extLst>
                </a:gridCol>
              </a:tblGrid>
              <a:tr h="189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Positional Hex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Snap 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3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31962"/>
                  </a:ext>
                </a:extLst>
              </a:tr>
              <a:tr h="189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185553"/>
                  </a:ext>
                </a:extLst>
              </a:tr>
              <a:tr h="189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DTL3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727203"/>
                  </a:ext>
                </a:extLst>
              </a:tr>
              <a:tr h="189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DTL4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818831"/>
                  </a:ext>
                </a:extLst>
              </a:tr>
              <a:tr h="189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143944"/>
                  </a:ext>
                </a:extLst>
              </a:tr>
              <a:tr h="189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DTR4i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252966"/>
                  </a:ext>
                </a:extLst>
              </a:tr>
              <a:tr h="189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DTL5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984207"/>
                  </a:ext>
                </a:extLst>
              </a:tr>
              <a:tr h="189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DTL4i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79510"/>
                  </a:ext>
                </a:extLst>
              </a:tr>
              <a:tr h="189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604097"/>
                  </a:ext>
                </a:extLst>
              </a:tr>
              <a:tr h="189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82009"/>
                  </a:ext>
                </a:extLst>
              </a:tr>
              <a:tr h="189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DTL9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09778"/>
                  </a:ext>
                </a:extLst>
              </a:tr>
              <a:tr h="189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DTL7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987827"/>
                  </a:ext>
                </a:extLst>
              </a:tr>
              <a:tr h="189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DTCOff Ball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371744"/>
                  </a:ext>
                </a:extLst>
              </a:tr>
              <a:tr h="189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34548"/>
                  </a:ext>
                </a:extLst>
              </a:tr>
              <a:tr h="189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654879"/>
                  </a:ext>
                </a:extLst>
              </a:tr>
              <a:tr h="189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DTL2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195232"/>
                  </a:ext>
                </a:extLst>
              </a:tr>
              <a:tr h="189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83155"/>
                  </a:ext>
                </a:extLst>
              </a:tr>
              <a:tr h="189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DTL1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716485"/>
                  </a:ext>
                </a:extLst>
              </a:tr>
              <a:tr h="189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DTC0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539661"/>
                  </a:ext>
                </a:extLst>
              </a:tr>
              <a:tr h="189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DTR2i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932451"/>
                  </a:ext>
                </a:extLst>
              </a:tr>
              <a:tr h="189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DTLOutside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687510"/>
                  </a:ext>
                </a:extLst>
              </a:tr>
              <a:tr h="189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DTL6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890268"/>
                  </a:ext>
                </a:extLst>
              </a:tr>
              <a:tr h="189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DTL2i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64229"/>
                  </a:ext>
                </a:extLst>
              </a:tr>
              <a:tr h="189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DTROutside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620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04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6731-4184-4686-AE16-98AB5259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– Histograms for each hex’s negative EPA player frequency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A5EB-7BF9-4C7B-8598-88D42FA74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7850" cy="4351338"/>
          </a:xfrm>
        </p:spPr>
        <p:txBody>
          <a:bodyPr/>
          <a:lstStyle/>
          <a:p>
            <a:r>
              <a:rPr lang="en-US" dirty="0"/>
              <a:t>Created histograms for each positional hex to examine distribution of talent across the position</a:t>
            </a:r>
          </a:p>
          <a:p>
            <a:r>
              <a:rPr lang="en-US" dirty="0"/>
              <a:t>X – Average EPA of all plays of player who played snaps at given positional hex</a:t>
            </a:r>
          </a:p>
          <a:p>
            <a:r>
              <a:rPr lang="en-US" dirty="0"/>
              <a:t>Y – Frequency of plays at average EPA level from given positional hex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AF31AB-FD1B-4F25-AA42-6AC179937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2134296"/>
            <a:ext cx="5321929" cy="373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702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6731-4184-4686-AE16-98AB5259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– Histograms for each hex’s negative EPA player frequency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A5EB-7BF9-4C7B-8598-88D42FA74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7850" cy="4351338"/>
          </a:xfrm>
        </p:spPr>
        <p:txBody>
          <a:bodyPr/>
          <a:lstStyle/>
          <a:p>
            <a:r>
              <a:rPr lang="en-US" dirty="0"/>
              <a:t>Created histograms for each positional hex to examine distribution of talent across the position</a:t>
            </a:r>
          </a:p>
          <a:p>
            <a:r>
              <a:rPr lang="en-US" dirty="0"/>
              <a:t>X – Average EPA of all plays of player who played snaps at given positional hex</a:t>
            </a:r>
          </a:p>
          <a:p>
            <a:r>
              <a:rPr lang="en-US" dirty="0"/>
              <a:t>Y – Frequency of plays at average EPA level from given positional hex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C3C57E-29D8-4212-9293-BAB44F1C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683" y="2111678"/>
            <a:ext cx="5657850" cy="385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93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6731-4184-4686-AE16-98AB5259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– Histograms for each hex’s negative EPA player frequency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A5EB-7BF9-4C7B-8598-88D42FA74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7850" cy="4351338"/>
          </a:xfrm>
        </p:spPr>
        <p:txBody>
          <a:bodyPr/>
          <a:lstStyle/>
          <a:p>
            <a:r>
              <a:rPr lang="en-US" dirty="0"/>
              <a:t>Created histograms for each positional hex to examine distribution of talent across the position</a:t>
            </a:r>
          </a:p>
          <a:p>
            <a:r>
              <a:rPr lang="en-US" dirty="0"/>
              <a:t>X – Average EPA of all plays of player who played snaps at given positional hex</a:t>
            </a:r>
          </a:p>
          <a:p>
            <a:r>
              <a:rPr lang="en-US" dirty="0"/>
              <a:t>Y – Frequency of plays at average EPA level from given positional hex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12CEFF-75FA-4960-8329-C228075B9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2057637"/>
            <a:ext cx="5526542" cy="38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49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6731-4184-4686-AE16-98AB5259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– Histograms for each hex’s negative EPA player frequency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A5EB-7BF9-4C7B-8598-88D42FA74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7850" cy="4351338"/>
          </a:xfrm>
        </p:spPr>
        <p:txBody>
          <a:bodyPr/>
          <a:lstStyle/>
          <a:p>
            <a:r>
              <a:rPr lang="en-US" dirty="0"/>
              <a:t>Created histograms for each positional hex to examine distribution of talent across the position</a:t>
            </a:r>
          </a:p>
          <a:p>
            <a:r>
              <a:rPr lang="en-US" dirty="0"/>
              <a:t>X – Average EPA of all plays of player who played snaps at given positional hex</a:t>
            </a:r>
          </a:p>
          <a:p>
            <a:r>
              <a:rPr lang="en-US" dirty="0"/>
              <a:t>Y – Frequency of plays at average EPA level from given positional hex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06B4ACC-8CB3-4414-946F-9C573B0A4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733" y="1971010"/>
            <a:ext cx="5758401" cy="4060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678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6731-4184-4686-AE16-98AB5259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– Histograms for each hex’s negative EPA player frequency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A5EB-7BF9-4C7B-8598-88D42FA74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7850" cy="4351338"/>
          </a:xfrm>
        </p:spPr>
        <p:txBody>
          <a:bodyPr/>
          <a:lstStyle/>
          <a:p>
            <a:r>
              <a:rPr lang="en-US" dirty="0"/>
              <a:t>Created histograms for each positional hex to examine distribution of talent across the position</a:t>
            </a:r>
          </a:p>
          <a:p>
            <a:r>
              <a:rPr lang="en-US" dirty="0"/>
              <a:t>X – Average EPA of all plays of player who played snaps at given positional hex</a:t>
            </a:r>
          </a:p>
          <a:p>
            <a:r>
              <a:rPr lang="en-US" dirty="0"/>
              <a:t>Y – Frequency of plays at average EPA level from given positional hex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3E24033-46ED-45B7-B52B-DE480D96B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657" y="1960321"/>
            <a:ext cx="5874020" cy="4081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776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0753-EB66-4C0D-A74C-6A0CF3E8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– Quantifying distribution of talent with measures of kurtosis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9926-BF62-47CF-AE78-21D306ED0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83960" cy="4351338"/>
          </a:xfrm>
        </p:spPr>
        <p:txBody>
          <a:bodyPr/>
          <a:lstStyle/>
          <a:p>
            <a:r>
              <a:rPr lang="en-US" dirty="0"/>
              <a:t>Used measures of kurtosis to quantify the nature of the distribution</a:t>
            </a:r>
          </a:p>
          <a:p>
            <a:r>
              <a:rPr lang="en-US" dirty="0"/>
              <a:t>The greater the measure of kurtosis, the narrower the distribution of talent for that positional hex</a:t>
            </a:r>
          </a:p>
          <a:p>
            <a:r>
              <a:rPr lang="en-US" dirty="0"/>
              <a:t>Measures of kurtosis were only applied to top five positional hexes by snap count due to variability in snap counts across hexes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00C4306-DD78-432C-A755-7904FFB08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58499"/>
              </p:ext>
            </p:extLst>
          </p:nvPr>
        </p:nvGraphicFramePr>
        <p:xfrm>
          <a:off x="7779808" y="2947016"/>
          <a:ext cx="3667125" cy="2108556"/>
        </p:xfrm>
        <a:graphic>
          <a:graphicData uri="http://schemas.openxmlformats.org/drawingml/2006/table">
            <a:tbl>
              <a:tblPr/>
              <a:tblGrid>
                <a:gridCol w="878261">
                  <a:extLst>
                    <a:ext uri="{9D8B030D-6E8A-4147-A177-3AD203B41FA5}">
                      <a16:colId xmlns:a16="http://schemas.microsoft.com/office/drawing/2014/main" val="504287697"/>
                    </a:ext>
                  </a:extLst>
                </a:gridCol>
                <a:gridCol w="1394432">
                  <a:extLst>
                    <a:ext uri="{9D8B030D-6E8A-4147-A177-3AD203B41FA5}">
                      <a16:colId xmlns:a16="http://schemas.microsoft.com/office/drawing/2014/main" val="3902339365"/>
                    </a:ext>
                  </a:extLst>
                </a:gridCol>
                <a:gridCol w="1394432">
                  <a:extLst>
                    <a:ext uri="{9D8B030D-6E8A-4147-A177-3AD203B41FA5}">
                      <a16:colId xmlns:a16="http://schemas.microsoft.com/office/drawing/2014/main" val="2563961086"/>
                    </a:ext>
                  </a:extLst>
                </a:gridCol>
              </a:tblGrid>
              <a:tr h="5436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Hex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cEPA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Kurtosis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019138"/>
                  </a:ext>
                </a:extLst>
              </a:tr>
              <a:tr h="3129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DTR3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-0.029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3.96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351622"/>
                  </a:ext>
                </a:extLst>
              </a:tr>
              <a:tr h="3129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DTL1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-0.028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959070"/>
                  </a:ext>
                </a:extLst>
              </a:tr>
              <a:tr h="3129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DTL3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-0.027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1.67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047907"/>
                  </a:ext>
                </a:extLst>
              </a:tr>
              <a:tr h="3129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DTR1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-0.021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334539"/>
                  </a:ext>
                </a:extLst>
              </a:tr>
              <a:tr h="3129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DER9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-0.008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3.91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074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158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90AA-0627-4E67-80D7-59393216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4. </a:t>
            </a:r>
            <a:r>
              <a:rPr lang="en-US" sz="2800" b="1" dirty="0"/>
              <a:t>Which in-game or roster construction scenarios would the answer to question 1 change?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F2126-48C2-4A03-8317-851DF4EA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To address this question, we</a:t>
            </a:r>
          </a:p>
          <a:p>
            <a:pPr marL="0" indent="0" algn="ctr">
              <a:buNone/>
            </a:pPr>
            <a:endParaRPr lang="en-US" dirty="0"/>
          </a:p>
          <a:p>
            <a:pPr marL="514350" indent="-514350" algn="ctr">
              <a:buAutoNum type="arabicParenR"/>
            </a:pPr>
            <a:r>
              <a:rPr lang="en-US" dirty="0"/>
              <a:t>Revisited </a:t>
            </a:r>
            <a:r>
              <a:rPr lang="en-US" dirty="0" err="1"/>
              <a:t>cEPA</a:t>
            </a:r>
            <a:r>
              <a:rPr lang="en-US" dirty="0"/>
              <a:t> to see how it changes in high-leverage, early, and late-down scenarios</a:t>
            </a:r>
          </a:p>
          <a:p>
            <a:pPr marL="514350" indent="-514350" algn="ctr">
              <a:buAutoNum type="arabicParenR"/>
            </a:pPr>
            <a:r>
              <a:rPr lang="en-US" dirty="0"/>
              <a:t>Examining high-leverage scenarios using average EPA </a:t>
            </a:r>
          </a:p>
          <a:p>
            <a:pPr marL="514350" indent="-514350" algn="ctr">
              <a:buAutoNum type="arabicParenR"/>
            </a:pPr>
            <a:r>
              <a:rPr lang="en-US" dirty="0"/>
              <a:t>Examined early vs. late-down scenarios using average EPA </a:t>
            </a:r>
          </a:p>
          <a:p>
            <a:pPr marL="514350" indent="-514350" algn="ctr">
              <a:buAutoNum type="arabicParenR"/>
            </a:pPr>
            <a:r>
              <a:rPr lang="en-US" dirty="0"/>
              <a:t>Examined </a:t>
            </a:r>
            <a:r>
              <a:rPr lang="en-US" dirty="0" err="1"/>
              <a:t>cEPA</a:t>
            </a:r>
            <a:r>
              <a:rPr lang="en-US" dirty="0"/>
              <a:t> against hex AAV and rookie contract status</a:t>
            </a:r>
          </a:p>
        </p:txBody>
      </p:sp>
    </p:spTree>
    <p:extLst>
      <p:ext uri="{BB962C8B-B14F-4D97-AF65-F5344CB8AC3E}">
        <p14:creationId xmlns:p14="http://schemas.microsoft.com/office/powerpoint/2010/main" val="1654721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636E-997B-4DA5-965B-F60EECE4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4.1 - Revisited </a:t>
            </a:r>
            <a:r>
              <a:rPr lang="en-US" sz="3200" dirty="0" err="1"/>
              <a:t>cEPA</a:t>
            </a:r>
            <a:r>
              <a:rPr lang="en-US" sz="3200" dirty="0"/>
              <a:t> to see how it changes in high-leverage and early/late down scenarios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F27F25-7A2A-4DD2-B371-3B4D7A29D60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69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Defined high-leverage plays as occurring in the fourth quarter or overtime where score delta ≤8 </a:t>
            </a:r>
            <a:r>
              <a:rPr lang="en-US" i="1" dirty="0"/>
              <a:t>(using Pro Football Focus’ definition of “clutch”) </a:t>
            </a:r>
          </a:p>
          <a:p>
            <a:r>
              <a:rPr lang="en-US" dirty="0"/>
              <a:t>Re-ran </a:t>
            </a:r>
            <a:r>
              <a:rPr lang="en-US" dirty="0" err="1"/>
              <a:t>cEPA</a:t>
            </a:r>
            <a:r>
              <a:rPr lang="en-US" dirty="0"/>
              <a:t>, controlling for high-leverage and early vs. late-downs</a:t>
            </a:r>
          </a:p>
          <a:p>
            <a:r>
              <a:rPr lang="en-US" dirty="0"/>
              <a:t>Ranking of positional hex </a:t>
            </a:r>
            <a:r>
              <a:rPr lang="en-US" dirty="0" err="1"/>
              <a:t>cEPA</a:t>
            </a:r>
            <a:r>
              <a:rPr lang="en-US" dirty="0"/>
              <a:t> stayed the same other than </a:t>
            </a:r>
            <a:r>
              <a:rPr lang="en-US" b="1" dirty="0"/>
              <a:t>DEL6</a:t>
            </a:r>
            <a:r>
              <a:rPr lang="en-US" dirty="0"/>
              <a:t> and </a:t>
            </a:r>
            <a:r>
              <a:rPr lang="en-US" b="1" dirty="0"/>
              <a:t>DTR3</a:t>
            </a:r>
            <a:r>
              <a:rPr lang="en-US" dirty="0"/>
              <a:t> swapped rank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FA88C0C-2227-43A9-8773-4EA340E41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522965"/>
              </p:ext>
            </p:extLst>
          </p:nvPr>
        </p:nvGraphicFramePr>
        <p:xfrm>
          <a:off x="8035803" y="1618714"/>
          <a:ext cx="3667125" cy="5080500"/>
        </p:xfrm>
        <a:graphic>
          <a:graphicData uri="http://schemas.openxmlformats.org/drawingml/2006/table">
            <a:tbl>
              <a:tblPr/>
              <a:tblGrid>
                <a:gridCol w="1051384">
                  <a:extLst>
                    <a:ext uri="{9D8B030D-6E8A-4147-A177-3AD203B41FA5}">
                      <a16:colId xmlns:a16="http://schemas.microsoft.com/office/drawing/2014/main" val="504287697"/>
                    </a:ext>
                  </a:extLst>
                </a:gridCol>
                <a:gridCol w="1221309">
                  <a:extLst>
                    <a:ext uri="{9D8B030D-6E8A-4147-A177-3AD203B41FA5}">
                      <a16:colId xmlns:a16="http://schemas.microsoft.com/office/drawing/2014/main" val="3902339365"/>
                    </a:ext>
                  </a:extLst>
                </a:gridCol>
                <a:gridCol w="1394432">
                  <a:extLst>
                    <a:ext uri="{9D8B030D-6E8A-4147-A177-3AD203B41FA5}">
                      <a16:colId xmlns:a16="http://schemas.microsoft.com/office/drawing/2014/main" val="547040536"/>
                    </a:ext>
                  </a:extLst>
                </a:gridCol>
              </a:tblGrid>
              <a:tr h="44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Hex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cEPA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cEPA</a:t>
                      </a:r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for scenarios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019138"/>
                  </a:ext>
                </a:extLst>
              </a:tr>
              <a:tr h="3171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DEL5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-0.068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-0.066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608844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DER6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-0.058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-0.055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414050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DTC0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-0.056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-0.055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778261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DTL2i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-0.049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-0.049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135240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DTR2i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-0.047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-0.046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414678"/>
                  </a:ext>
                </a:extLst>
              </a:tr>
              <a:tr h="3209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DEROutside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-0.039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-0.037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371879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DER3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-0.036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-0.035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477829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DEL7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-0.034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-0.033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680539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DEL6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-0.029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-0.027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019671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DTR3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-0.029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-0.027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351622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DTL1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-0.028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-0.026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959070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DTL3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-0.027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-0.025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047907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DER7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-0.025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-0.023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5713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DTR1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-0.021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-0.018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334539"/>
                  </a:ext>
                </a:extLst>
              </a:tr>
              <a:tr h="2901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DELOutside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-0.017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-0.015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054646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DER9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-0.008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-0.008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074862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DER5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-0.005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-0.003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842324"/>
                  </a:ext>
                </a:extLst>
              </a:tr>
              <a:tr h="2588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DEL9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0.003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0.003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840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59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5BA2-CF1F-49A6-A32B-8F12519E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B1FC8-5719-4EB5-AF8E-99C60348A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874"/>
            <a:ext cx="10515600" cy="442588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Assumptions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What is the most valuable defensive line position?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Defining positionality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Measuring average EPA effect for each 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What is the nature of the distribution of talent between defensive line positions?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Discovering which players perform best at which position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Measuring distribution of EPA effect at each position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Measuring distribution of athleticism at each 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Which in-game or roster construction scenarios would the answer to question 1 change?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Revisiting EPA effect in high-leverage scenarios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Revisiting EPA effect in early down vs. late down scenarios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Weighing average EPA effect against AAV/rookie contract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Limitations and Future Analysis</a:t>
            </a:r>
          </a:p>
        </p:txBody>
      </p:sp>
    </p:spTree>
    <p:extLst>
      <p:ext uri="{BB962C8B-B14F-4D97-AF65-F5344CB8AC3E}">
        <p14:creationId xmlns:p14="http://schemas.microsoft.com/office/powerpoint/2010/main" val="2597597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7607-3559-4D92-A738-CDB27CC3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4.2 – Examining high-leverage scenarios using average EPA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6D81C9-BDD8-4A13-95B1-F6D879CF7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173653"/>
              </p:ext>
            </p:extLst>
          </p:nvPr>
        </p:nvGraphicFramePr>
        <p:xfrm>
          <a:off x="8134666" y="1464906"/>
          <a:ext cx="3219134" cy="49444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3973">
                  <a:extLst>
                    <a:ext uri="{9D8B030D-6E8A-4147-A177-3AD203B41FA5}">
                      <a16:colId xmlns:a16="http://schemas.microsoft.com/office/drawing/2014/main" val="1854070779"/>
                    </a:ext>
                  </a:extLst>
                </a:gridCol>
                <a:gridCol w="747878">
                  <a:extLst>
                    <a:ext uri="{9D8B030D-6E8A-4147-A177-3AD203B41FA5}">
                      <a16:colId xmlns:a16="http://schemas.microsoft.com/office/drawing/2014/main" val="3789065267"/>
                    </a:ext>
                  </a:extLst>
                </a:gridCol>
                <a:gridCol w="1067283">
                  <a:extLst>
                    <a:ext uri="{9D8B030D-6E8A-4147-A177-3AD203B41FA5}">
                      <a16:colId xmlns:a16="http://schemas.microsoft.com/office/drawing/2014/main" val="3173650222"/>
                    </a:ext>
                  </a:extLst>
                </a:gridCol>
              </a:tblGrid>
              <a:tr h="4260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Positional Hex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Snap Count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 EPA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600978"/>
                  </a:ext>
                </a:extLst>
              </a:tr>
              <a:tr h="237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DEROutside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1406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-0.10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152023"/>
                  </a:ext>
                </a:extLst>
              </a:tr>
              <a:tr h="237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DEL3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1144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-0.06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320184"/>
                  </a:ext>
                </a:extLst>
              </a:tr>
              <a:tr h="237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DTL2i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1183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-0.06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281827"/>
                  </a:ext>
                </a:extLst>
              </a:tr>
              <a:tr h="237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DER7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1075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-0.05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6612"/>
                  </a:ext>
                </a:extLst>
              </a:tr>
              <a:tr h="237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DER6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862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-0.04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96905"/>
                  </a:ext>
                </a:extLst>
              </a:tr>
              <a:tr h="237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DTR2i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1498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-0.04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163838"/>
                  </a:ext>
                </a:extLst>
              </a:tr>
              <a:tr h="237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DTC0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1745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-0.04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488036"/>
                  </a:ext>
                </a:extLst>
              </a:tr>
              <a:tr h="237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DEL5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976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-0.04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12563"/>
                  </a:ext>
                </a:extLst>
              </a:tr>
              <a:tr h="237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DEL7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862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-0.03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064641"/>
                  </a:ext>
                </a:extLst>
              </a:tr>
              <a:tr h="237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DEL9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1996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-0.03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598168"/>
                  </a:ext>
                </a:extLst>
              </a:tr>
              <a:tr h="237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DTR3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3536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947219"/>
                  </a:ext>
                </a:extLst>
              </a:tr>
              <a:tr h="237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DTR1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2590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266516"/>
                  </a:ext>
                </a:extLst>
              </a:tr>
              <a:tr h="237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DTL1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2308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125768"/>
                  </a:ext>
                </a:extLst>
              </a:tr>
              <a:tr h="237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DTL3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4402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616834"/>
                  </a:ext>
                </a:extLst>
              </a:tr>
              <a:tr h="237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DELOutside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1423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287459"/>
                  </a:ext>
                </a:extLst>
              </a:tr>
              <a:tr h="237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DEL6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1012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0.003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969477"/>
                  </a:ext>
                </a:extLst>
              </a:tr>
              <a:tr h="237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DER5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1014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0.005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611811"/>
                  </a:ext>
                </a:extLst>
              </a:tr>
              <a:tr h="237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DER9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2255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676940"/>
                  </a:ext>
                </a:extLst>
              </a:tr>
              <a:tr h="237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DER3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1268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419037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FEE769-15BF-40C3-A139-99278D97233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0275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Looked at plays using previous definition of clutch </a:t>
            </a:r>
          </a:p>
          <a:p>
            <a:r>
              <a:rPr lang="en-US" dirty="0"/>
              <a:t>Using just average EPA of plays involving each hex, </a:t>
            </a:r>
            <a:r>
              <a:rPr lang="en-US" b="1" dirty="0" err="1"/>
              <a:t>DEROutside</a:t>
            </a:r>
            <a:r>
              <a:rPr lang="en-US" dirty="0"/>
              <a:t> produced the most negative EPA</a:t>
            </a:r>
          </a:p>
          <a:p>
            <a:r>
              <a:rPr lang="en-US" dirty="0"/>
              <a:t>Players who played </a:t>
            </a:r>
            <a:r>
              <a:rPr lang="en-US" b="1" dirty="0" err="1"/>
              <a:t>DEROutside</a:t>
            </a:r>
            <a:r>
              <a:rPr lang="en-US" dirty="0"/>
              <a:t>, ranked by snap count: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Melvin Ingram III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/>
              <a:t>Yannick </a:t>
            </a:r>
            <a:r>
              <a:rPr lang="en-US" sz="2100" dirty="0" err="1"/>
              <a:t>Ngakoue</a:t>
            </a:r>
            <a:endParaRPr lang="en-US" sz="2100" dirty="0"/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err="1"/>
              <a:t>Tarrell</a:t>
            </a:r>
            <a:r>
              <a:rPr lang="en-US" sz="2100" dirty="0"/>
              <a:t> Basham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/>
              <a:t>Derek Barnett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/>
              <a:t>Jason Pierre-Paul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9558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7607-3559-4D92-A738-CDB27CC3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4.2 – Examining high-leverage scenarios using average EPA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15312D-AAF4-4346-9578-653639E763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047" y="1774176"/>
            <a:ext cx="7321906" cy="495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42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7607-3559-4D92-A738-CDB27CC3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4.3 – Examining early vs. late-down scenarios using average EPA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FEE769-15BF-40C3-A139-99278D97233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0275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Looked at plays on just first and second down</a:t>
            </a:r>
          </a:p>
          <a:p>
            <a:r>
              <a:rPr lang="en-US" b="1" dirty="0" err="1"/>
              <a:t>DEROutside</a:t>
            </a:r>
            <a:r>
              <a:rPr lang="en-US" dirty="0"/>
              <a:t> produced the most negative EPA</a:t>
            </a:r>
          </a:p>
          <a:p>
            <a:r>
              <a:rPr lang="en-US" dirty="0"/>
              <a:t>Players who played </a:t>
            </a:r>
            <a:r>
              <a:rPr lang="en-US" b="1" dirty="0"/>
              <a:t>DER7</a:t>
            </a:r>
            <a:r>
              <a:rPr lang="en-US" dirty="0"/>
              <a:t>, ranked by snap count: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Everson </a:t>
            </a:r>
            <a:r>
              <a:rPr lang="en-US" sz="1900" dirty="0" err="1"/>
              <a:t>Griffen</a:t>
            </a:r>
            <a:endParaRPr lang="en-US" sz="1900" dirty="0"/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Al-</a:t>
            </a:r>
            <a:r>
              <a:rPr lang="en-US" sz="1900" dirty="0" err="1"/>
              <a:t>Quadin</a:t>
            </a:r>
            <a:r>
              <a:rPr lang="en-US" sz="1900" dirty="0"/>
              <a:t> Muhammad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 err="1"/>
              <a:t>Clelin</a:t>
            </a:r>
            <a:r>
              <a:rPr lang="en-US" sz="1900" dirty="0"/>
              <a:t> Ferrell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Mario Addison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Jerry Hughes</a:t>
            </a:r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BD07B16-93E9-497E-9018-A70A621C2E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471425"/>
              </p:ext>
            </p:extLst>
          </p:nvPr>
        </p:nvGraphicFramePr>
        <p:xfrm>
          <a:off x="8276252" y="1239218"/>
          <a:ext cx="3198845" cy="55241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987">
                  <a:extLst>
                    <a:ext uri="{9D8B030D-6E8A-4147-A177-3AD203B41FA5}">
                      <a16:colId xmlns:a16="http://schemas.microsoft.com/office/drawing/2014/main" val="427037687"/>
                    </a:ext>
                  </a:extLst>
                </a:gridCol>
                <a:gridCol w="921522">
                  <a:extLst>
                    <a:ext uri="{9D8B030D-6E8A-4147-A177-3AD203B41FA5}">
                      <a16:colId xmlns:a16="http://schemas.microsoft.com/office/drawing/2014/main" val="3405060561"/>
                    </a:ext>
                  </a:extLst>
                </a:gridCol>
                <a:gridCol w="793336">
                  <a:extLst>
                    <a:ext uri="{9D8B030D-6E8A-4147-A177-3AD203B41FA5}">
                      <a16:colId xmlns:a16="http://schemas.microsoft.com/office/drawing/2014/main" val="2659340992"/>
                    </a:ext>
                  </a:extLst>
                </a:gridCol>
              </a:tblGrid>
              <a:tr h="196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Positional Hex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Snap Count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 EPA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97387"/>
                  </a:ext>
                </a:extLst>
              </a:tr>
              <a:tr h="298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DEROutside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1416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-0.07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812954"/>
                  </a:ext>
                </a:extLst>
              </a:tr>
              <a:tr h="298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DER7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1126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-0.07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825576"/>
                  </a:ext>
                </a:extLst>
              </a:tr>
              <a:tr h="298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DTL2i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1327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-0.06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968833"/>
                  </a:ext>
                </a:extLst>
              </a:tr>
              <a:tr h="298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DEL7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931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-0.05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209118"/>
                  </a:ext>
                </a:extLst>
              </a:tr>
              <a:tr h="298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DEL3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1179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-0.05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74174"/>
                  </a:ext>
                </a:extLst>
              </a:tr>
              <a:tr h="298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DTR1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2784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-0.03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029935"/>
                  </a:ext>
                </a:extLst>
              </a:tr>
              <a:tr h="298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DELOutside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1450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942069"/>
                  </a:ext>
                </a:extLst>
              </a:tr>
              <a:tr h="298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DEL9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1904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82996"/>
                  </a:ext>
                </a:extLst>
              </a:tr>
              <a:tr h="298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DTC0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1564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143893"/>
                  </a:ext>
                </a:extLst>
              </a:tr>
              <a:tr h="298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DTR3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3797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279875"/>
                  </a:ext>
                </a:extLst>
              </a:tr>
              <a:tr h="298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DTL3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4700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905984"/>
                  </a:ext>
                </a:extLst>
              </a:tr>
              <a:tr h="298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DER5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1053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173973"/>
                  </a:ext>
                </a:extLst>
              </a:tr>
              <a:tr h="298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DER6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916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805811"/>
                  </a:ext>
                </a:extLst>
              </a:tr>
              <a:tr h="298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DTL1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2423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-0.007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783560"/>
                  </a:ext>
                </a:extLst>
              </a:tr>
              <a:tr h="298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DEL5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1021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-0.006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894529"/>
                  </a:ext>
                </a:extLst>
              </a:tr>
              <a:tr h="298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DTR2i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1790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-0.0005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640634"/>
                  </a:ext>
                </a:extLst>
              </a:tr>
              <a:tr h="1006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DEL6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1118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681964"/>
                  </a:ext>
                </a:extLst>
              </a:tr>
              <a:tr h="196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DER9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2137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280394"/>
                  </a:ext>
                </a:extLst>
              </a:tr>
              <a:tr h="196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DER3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1211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399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071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7607-3559-4D92-A738-CDB27CC3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4.3 – Examining early vs. late-down scenarios using average EPA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C38978-D961-4DD1-B2B1-188D83A2EFB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211" y="1902078"/>
            <a:ext cx="6879577" cy="450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14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7607-3559-4D92-A738-CDB27CC3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4.3 – Examining early vs. late-down scenarios using average EPA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FEE769-15BF-40C3-A139-99278D97233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027506" cy="4583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Looked at plays on just third and fourth downs</a:t>
            </a:r>
          </a:p>
          <a:p>
            <a:r>
              <a:rPr lang="en-US" dirty="0"/>
              <a:t>Note: Much smaller sample size, more susceptible to outliers</a:t>
            </a:r>
          </a:p>
          <a:p>
            <a:r>
              <a:rPr lang="en-US" b="1" dirty="0"/>
              <a:t>DER4i</a:t>
            </a:r>
            <a:r>
              <a:rPr lang="en-US" dirty="0"/>
              <a:t> produced the most negative plays in late-down scenarios</a:t>
            </a:r>
          </a:p>
          <a:p>
            <a:r>
              <a:rPr lang="en-US" dirty="0"/>
              <a:t>Players who played </a:t>
            </a:r>
            <a:r>
              <a:rPr lang="en-US" b="1" dirty="0"/>
              <a:t>DER4i</a:t>
            </a:r>
            <a:r>
              <a:rPr lang="en-US" dirty="0"/>
              <a:t>, ranked by snap count: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100" dirty="0"/>
              <a:t>Cameron Heyward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100" dirty="0"/>
              <a:t>Jonathan Allen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100" dirty="0" err="1"/>
              <a:t>Denico</a:t>
            </a:r>
            <a:r>
              <a:rPr lang="en-US" sz="2100" dirty="0"/>
              <a:t> Autry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100" dirty="0"/>
              <a:t>Carlos Watkins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100" dirty="0"/>
              <a:t>Trey Flowers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42514A-AF87-4009-BE3E-3EE8893FF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027658"/>
              </p:ext>
            </p:extLst>
          </p:nvPr>
        </p:nvGraphicFramePr>
        <p:xfrm>
          <a:off x="8120397" y="1673342"/>
          <a:ext cx="3320143" cy="4736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6592">
                  <a:extLst>
                    <a:ext uri="{9D8B030D-6E8A-4147-A177-3AD203B41FA5}">
                      <a16:colId xmlns:a16="http://schemas.microsoft.com/office/drawing/2014/main" val="1522892210"/>
                    </a:ext>
                  </a:extLst>
                </a:gridCol>
                <a:gridCol w="680483">
                  <a:extLst>
                    <a:ext uri="{9D8B030D-6E8A-4147-A177-3AD203B41FA5}">
                      <a16:colId xmlns:a16="http://schemas.microsoft.com/office/drawing/2014/main" val="1503219579"/>
                    </a:ext>
                  </a:extLst>
                </a:gridCol>
                <a:gridCol w="943068">
                  <a:extLst>
                    <a:ext uri="{9D8B030D-6E8A-4147-A177-3AD203B41FA5}">
                      <a16:colId xmlns:a16="http://schemas.microsoft.com/office/drawing/2014/main" val="4118218990"/>
                    </a:ext>
                  </a:extLst>
                </a:gridCol>
              </a:tblGrid>
              <a:tr h="439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 Hex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Snap</a:t>
                      </a:r>
                      <a:b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 EPA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104900"/>
                  </a:ext>
                </a:extLst>
              </a:tr>
              <a:tr h="226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DER4i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937306"/>
                  </a:ext>
                </a:extLst>
              </a:tr>
              <a:tr h="226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DTL4i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-0.24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102597"/>
                  </a:ext>
                </a:extLst>
              </a:tr>
              <a:tr h="226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DEROutside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-0.22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583647"/>
                  </a:ext>
                </a:extLst>
              </a:tr>
              <a:tr h="226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DTR4i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-0.21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123478"/>
                  </a:ext>
                </a:extLst>
              </a:tr>
              <a:tr h="226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DEL4i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223410"/>
                  </a:ext>
                </a:extLst>
              </a:tr>
              <a:tr h="226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DTC0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-0.16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189115"/>
                  </a:ext>
                </a:extLst>
              </a:tr>
              <a:tr h="226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DEL4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237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-0.11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941785"/>
                  </a:ext>
                </a:extLst>
              </a:tr>
              <a:tr h="226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86093"/>
                  </a:ext>
                </a:extLst>
              </a:tr>
              <a:tr h="226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DTL1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-0.09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211888"/>
                  </a:ext>
                </a:extLst>
              </a:tr>
              <a:tr h="226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DEL5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-0.08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131306"/>
                  </a:ext>
                </a:extLst>
              </a:tr>
              <a:tr h="226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DELOutside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-0.08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196263"/>
                  </a:ext>
                </a:extLst>
              </a:tr>
              <a:tr h="226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DER9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-0.07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273455"/>
                  </a:ext>
                </a:extLst>
              </a:tr>
              <a:tr h="226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DEL9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-0.05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78065"/>
                  </a:ext>
                </a:extLst>
              </a:tr>
              <a:tr h="226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DTL3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749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975283"/>
                  </a:ext>
                </a:extLst>
              </a:tr>
              <a:tr h="226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458359"/>
                  </a:ext>
                </a:extLst>
              </a:tr>
              <a:tr h="226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DER5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400487"/>
                  </a:ext>
                </a:extLst>
              </a:tr>
              <a:tr h="226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DTR1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199713"/>
                  </a:ext>
                </a:extLst>
              </a:tr>
              <a:tr h="226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42342"/>
                  </a:ext>
                </a:extLst>
              </a:tr>
              <a:tr h="226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DECOff</a:t>
                      </a: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Ball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818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057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7607-3559-4D92-A738-CDB27CC3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4.3 – Examining early vs. late-down scenarios using average EPA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019F10-8AB1-48AA-9C84-53C61522F3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34655" y="1978090"/>
            <a:ext cx="6922689" cy="46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20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7438-63B3-40E4-959C-F31E5821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4.4 - Examined </a:t>
            </a:r>
            <a:r>
              <a:rPr lang="en-US" sz="3200" dirty="0" err="1"/>
              <a:t>cEPA</a:t>
            </a:r>
            <a:r>
              <a:rPr lang="en-US" sz="3200" dirty="0"/>
              <a:t> against hex AAV* and rookie contract status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E3686F-EC5F-41E3-80A1-78A938FA8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405756"/>
              </p:ext>
            </p:extLst>
          </p:nvPr>
        </p:nvGraphicFramePr>
        <p:xfrm>
          <a:off x="6876661" y="2051891"/>
          <a:ext cx="4871000" cy="44235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3996">
                  <a:extLst>
                    <a:ext uri="{9D8B030D-6E8A-4147-A177-3AD203B41FA5}">
                      <a16:colId xmlns:a16="http://schemas.microsoft.com/office/drawing/2014/main" val="2442078291"/>
                    </a:ext>
                  </a:extLst>
                </a:gridCol>
                <a:gridCol w="837542">
                  <a:extLst>
                    <a:ext uri="{9D8B030D-6E8A-4147-A177-3AD203B41FA5}">
                      <a16:colId xmlns:a16="http://schemas.microsoft.com/office/drawing/2014/main" val="1794932214"/>
                    </a:ext>
                  </a:extLst>
                </a:gridCol>
                <a:gridCol w="921296">
                  <a:extLst>
                    <a:ext uri="{9D8B030D-6E8A-4147-A177-3AD203B41FA5}">
                      <a16:colId xmlns:a16="http://schemas.microsoft.com/office/drawing/2014/main" val="2596787534"/>
                    </a:ext>
                  </a:extLst>
                </a:gridCol>
                <a:gridCol w="921296">
                  <a:extLst>
                    <a:ext uri="{9D8B030D-6E8A-4147-A177-3AD203B41FA5}">
                      <a16:colId xmlns:a16="http://schemas.microsoft.com/office/drawing/2014/main" val="3522208652"/>
                    </a:ext>
                  </a:extLst>
                </a:gridCol>
                <a:gridCol w="1056870">
                  <a:extLst>
                    <a:ext uri="{9D8B030D-6E8A-4147-A177-3AD203B41FA5}">
                      <a16:colId xmlns:a16="http://schemas.microsoft.com/office/drawing/2014/main" val="4136009612"/>
                    </a:ext>
                  </a:extLst>
                </a:gridCol>
              </a:tblGrid>
              <a:tr h="7545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Positional Hex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Snap Count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 EPA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Weighted Average AAV ($M)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on Rookie Contracts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332164"/>
                  </a:ext>
                </a:extLst>
              </a:tr>
              <a:tr h="1931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DEROutside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1801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8.05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96932"/>
                  </a:ext>
                </a:extLst>
              </a:tr>
              <a:tr h="1931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DTL2i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1514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-0.07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4.41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230238"/>
                  </a:ext>
                </a:extLst>
              </a:tr>
              <a:tr h="1931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DTC0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2170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-0.06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4.98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75706"/>
                  </a:ext>
                </a:extLst>
              </a:tr>
              <a:tr h="1931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DEL7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1079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-0.05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7.11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266649"/>
                  </a:ext>
                </a:extLst>
              </a:tr>
              <a:tr h="1931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DTR2i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1986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-0.05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642609"/>
                  </a:ext>
                </a:extLst>
              </a:tr>
              <a:tr h="1931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-0.04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6.69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317865"/>
                  </a:ext>
                </a:extLst>
              </a:tr>
              <a:tr h="1931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1520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-0.04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3.97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583461"/>
                  </a:ext>
                </a:extLst>
              </a:tr>
              <a:tr h="1931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DELOutside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1871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-0.04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7.68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976513"/>
                  </a:ext>
                </a:extLst>
              </a:tr>
              <a:tr h="1931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DER6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-0.04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7.52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681083"/>
                  </a:ext>
                </a:extLst>
              </a:tr>
              <a:tr h="1931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DEL9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2705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7.98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594019"/>
                  </a:ext>
                </a:extLst>
              </a:tr>
              <a:tr h="1931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4474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47530"/>
                  </a:ext>
                </a:extLst>
              </a:tr>
              <a:tr h="1931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DEL5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5.74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998226"/>
                  </a:ext>
                </a:extLst>
              </a:tr>
              <a:tr h="1931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DTR1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3216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3.65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793385"/>
                  </a:ext>
                </a:extLst>
              </a:tr>
              <a:tr h="1931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DTL1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2833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4.08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400457"/>
                  </a:ext>
                </a:extLst>
              </a:tr>
              <a:tr h="1931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DTL3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5449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6.54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809231"/>
                  </a:ext>
                </a:extLst>
              </a:tr>
              <a:tr h="1931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DER5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1295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-0.006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5.86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430761"/>
                  </a:ext>
                </a:extLst>
              </a:tr>
              <a:tr h="1931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DER9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3047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-0.006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7.94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953441"/>
                  </a:ext>
                </a:extLst>
              </a:tr>
              <a:tr h="1931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DEL6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1239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-0.0007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7.89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69639"/>
                  </a:ext>
                </a:extLst>
              </a:tr>
              <a:tr h="1931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5.54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64" marR="674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93096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2ABA60-C86D-42A3-8C89-E1FBE172FBF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6185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compared each hex’s </a:t>
            </a:r>
            <a:r>
              <a:rPr lang="en-US" dirty="0" err="1"/>
              <a:t>cEPA</a:t>
            </a:r>
            <a:r>
              <a:rPr lang="en-US" dirty="0"/>
              <a:t> against the weighted average annual value (AAV), in millions, of players who played snaps at that hex</a:t>
            </a:r>
          </a:p>
          <a:p>
            <a:pPr lvl="1"/>
            <a:r>
              <a:rPr lang="en-US" dirty="0"/>
              <a:t>AAV was weighted by snap counts per player</a:t>
            </a:r>
          </a:p>
          <a:p>
            <a:r>
              <a:rPr lang="en-US" dirty="0"/>
              <a:t>Also included % of players who played at each hex who are currently on rookie contracts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5B9189-8B0B-4F09-82AB-03A2C1EFBC3D}"/>
              </a:ext>
            </a:extLst>
          </p:cNvPr>
          <p:cNvSpPr/>
          <p:nvPr/>
        </p:nvSpPr>
        <p:spPr>
          <a:xfrm>
            <a:off x="1950979" y="6329934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*All contract values are as of 7/9/2020</a:t>
            </a:r>
          </a:p>
        </p:txBody>
      </p:sp>
    </p:spTree>
    <p:extLst>
      <p:ext uri="{BB962C8B-B14F-4D97-AF65-F5344CB8AC3E}">
        <p14:creationId xmlns:p14="http://schemas.microsoft.com/office/powerpoint/2010/main" val="787593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7438-63B3-40E4-959C-F31E5821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4.4 - Examined </a:t>
            </a:r>
            <a:r>
              <a:rPr lang="en-US" sz="3200" dirty="0" err="1"/>
              <a:t>cEPA</a:t>
            </a:r>
            <a:r>
              <a:rPr lang="en-US" sz="3200" dirty="0"/>
              <a:t> against hex AAV* and rookie contract status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44E6D-82AC-4F85-97FA-E735D35DED34}"/>
              </a:ext>
            </a:extLst>
          </p:cNvPr>
          <p:cNvSpPr/>
          <p:nvPr/>
        </p:nvSpPr>
        <p:spPr>
          <a:xfrm>
            <a:off x="8913738" y="6529549"/>
            <a:ext cx="31999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*All contract values are as of 7/9/2020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694CE5F-0351-489B-B625-E3A6A2E81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817" y="1727750"/>
            <a:ext cx="7353069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128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7438-63B3-40E4-959C-F31E5821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4.4 - Examined </a:t>
            </a:r>
            <a:r>
              <a:rPr lang="en-US" sz="3200" dirty="0" err="1"/>
              <a:t>cEPA</a:t>
            </a:r>
            <a:r>
              <a:rPr lang="en-US" sz="3200" dirty="0"/>
              <a:t> against hex AAV* and rookie contract status 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600F83C-D8B9-417A-93E7-E400E963B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984213"/>
              </p:ext>
            </p:extLst>
          </p:nvPr>
        </p:nvGraphicFramePr>
        <p:xfrm>
          <a:off x="5319108" y="1677617"/>
          <a:ext cx="6212389" cy="4750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1489">
                  <a:extLst>
                    <a:ext uri="{9D8B030D-6E8A-4147-A177-3AD203B41FA5}">
                      <a16:colId xmlns:a16="http://schemas.microsoft.com/office/drawing/2014/main" val="2760509350"/>
                    </a:ext>
                  </a:extLst>
                </a:gridCol>
                <a:gridCol w="1149220">
                  <a:extLst>
                    <a:ext uri="{9D8B030D-6E8A-4147-A177-3AD203B41FA5}">
                      <a16:colId xmlns:a16="http://schemas.microsoft.com/office/drawing/2014/main" val="2787120649"/>
                    </a:ext>
                  </a:extLst>
                </a:gridCol>
                <a:gridCol w="649142">
                  <a:extLst>
                    <a:ext uri="{9D8B030D-6E8A-4147-A177-3AD203B41FA5}">
                      <a16:colId xmlns:a16="http://schemas.microsoft.com/office/drawing/2014/main" val="981076848"/>
                    </a:ext>
                  </a:extLst>
                </a:gridCol>
                <a:gridCol w="705686">
                  <a:extLst>
                    <a:ext uri="{9D8B030D-6E8A-4147-A177-3AD203B41FA5}">
                      <a16:colId xmlns:a16="http://schemas.microsoft.com/office/drawing/2014/main" val="362453729"/>
                    </a:ext>
                  </a:extLst>
                </a:gridCol>
                <a:gridCol w="819507">
                  <a:extLst>
                    <a:ext uri="{9D8B030D-6E8A-4147-A177-3AD203B41FA5}">
                      <a16:colId xmlns:a16="http://schemas.microsoft.com/office/drawing/2014/main" val="2557246396"/>
                    </a:ext>
                  </a:extLst>
                </a:gridCol>
                <a:gridCol w="848146">
                  <a:extLst>
                    <a:ext uri="{9D8B030D-6E8A-4147-A177-3AD203B41FA5}">
                      <a16:colId xmlns:a16="http://schemas.microsoft.com/office/drawing/2014/main" val="1390774441"/>
                    </a:ext>
                  </a:extLst>
                </a:gridCol>
                <a:gridCol w="939199">
                  <a:extLst>
                    <a:ext uri="{9D8B030D-6E8A-4147-A177-3AD203B41FA5}">
                      <a16:colId xmlns:a16="http://schemas.microsoft.com/office/drawing/2014/main" val="3220390445"/>
                    </a:ext>
                  </a:extLst>
                </a:gridCol>
              </a:tblGrid>
              <a:tr h="3221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Positional Hex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Player Name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Snap Count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 EPA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AAV ($M)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Rookie Contract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Weighted Avg AAV ($M)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57182"/>
                  </a:ext>
                </a:extLst>
              </a:tr>
              <a:tr h="206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DTR3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John Atkins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0.54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6.20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275388"/>
                  </a:ext>
                </a:extLst>
              </a:tr>
              <a:tr h="206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DTL1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Poona Ford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-0.20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4.08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168688"/>
                  </a:ext>
                </a:extLst>
              </a:tr>
              <a:tr h="206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DTR1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Poona Ford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107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-0.03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3.65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903476"/>
                  </a:ext>
                </a:extLst>
              </a:tr>
              <a:tr h="413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DER7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Al-Quadin Muhammad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-0.12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6.69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983298"/>
                  </a:ext>
                </a:extLst>
              </a:tr>
              <a:tr h="309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DTL1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Sebastian Joseph-Day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-0.21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4.08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061368"/>
                  </a:ext>
                </a:extLst>
              </a:tr>
              <a:tr h="219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DTL2i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Grover Stewart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-0.13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4.41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837738"/>
                  </a:ext>
                </a:extLst>
              </a:tr>
              <a:tr h="309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DER9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Trey Hendrickson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-0.20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7.94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743801"/>
                  </a:ext>
                </a:extLst>
              </a:tr>
              <a:tr h="206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DER9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Maxx Crosby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7.94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129639"/>
                  </a:ext>
                </a:extLst>
              </a:tr>
              <a:tr h="206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DEROutside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Tarell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Basham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-0.17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8.05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392217"/>
                  </a:ext>
                </a:extLst>
              </a:tr>
              <a:tr h="206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DELOutside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Tarell Basham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126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-0.16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7.68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967015"/>
                  </a:ext>
                </a:extLst>
              </a:tr>
              <a:tr h="206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DTR3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Justin Jones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-0.17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6.20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052757"/>
                  </a:ext>
                </a:extLst>
              </a:tr>
              <a:tr h="219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DEL3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 Wormley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-0.18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3.97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690307"/>
                  </a:ext>
                </a:extLst>
              </a:tr>
              <a:tr h="219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DEL7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Rasheem Green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-0.09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7.11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023720"/>
                  </a:ext>
                </a:extLst>
              </a:tr>
              <a:tr h="309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DEROutside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Chase Winovich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-0.04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8.05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286443"/>
                  </a:ext>
                </a:extLst>
              </a:tr>
              <a:tr h="206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DTR1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Larry Ogunjobi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-0.19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3.65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912068"/>
                  </a:ext>
                </a:extLst>
              </a:tr>
              <a:tr h="309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DTR1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Dalvin Tomlinson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-0.002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1.14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3.65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524878"/>
                  </a:ext>
                </a:extLst>
              </a:tr>
              <a:tr h="309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DTR3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Dalvin Tomlinson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-0.03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1.14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6.20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11383"/>
                  </a:ext>
                </a:extLst>
              </a:tr>
              <a:tr h="1549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DTR3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PJ Hall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-0.05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1.18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6.20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25" marR="189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762587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380B2121-0CDD-4BA6-95BF-78B680E800D4}"/>
              </a:ext>
            </a:extLst>
          </p:cNvPr>
          <p:cNvSpPr/>
          <p:nvPr/>
        </p:nvSpPr>
        <p:spPr>
          <a:xfrm>
            <a:off x="8913738" y="6529549"/>
            <a:ext cx="31999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*All contract values are as of 7/9/2020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340093-32FB-4BA5-B201-25A5433E9F2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3029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analysis applied to individual players identifies players who are performing well at specific hexes and are underpaid relative to weighted average AAV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8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7438-63B3-40E4-959C-F31E5821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4.4 - Examined </a:t>
            </a:r>
            <a:r>
              <a:rPr lang="en-US" sz="3200" dirty="0" err="1"/>
              <a:t>cEPA</a:t>
            </a:r>
            <a:r>
              <a:rPr lang="en-US" sz="3200" dirty="0"/>
              <a:t> against hex AAV* and rookie contract status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0B2121-0CDD-4BA6-95BF-78B680E800D4}"/>
              </a:ext>
            </a:extLst>
          </p:cNvPr>
          <p:cNvSpPr/>
          <p:nvPr/>
        </p:nvSpPr>
        <p:spPr>
          <a:xfrm>
            <a:off x="8913738" y="6529549"/>
            <a:ext cx="31999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*All contract values are as of 7/9/2020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340093-32FB-4BA5-B201-25A5433E9F2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3029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Same chart but with players on non-rookie contracts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1BAA93-FB05-4B17-91E3-749A65B77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8387"/>
              </p:ext>
            </p:extLst>
          </p:nvPr>
        </p:nvGraphicFramePr>
        <p:xfrm>
          <a:off x="5141167" y="1877079"/>
          <a:ext cx="6212633" cy="45323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7519">
                  <a:extLst>
                    <a:ext uri="{9D8B030D-6E8A-4147-A177-3AD203B41FA5}">
                      <a16:colId xmlns:a16="http://schemas.microsoft.com/office/drawing/2014/main" val="4128504164"/>
                    </a:ext>
                  </a:extLst>
                </a:gridCol>
                <a:gridCol w="1116576">
                  <a:extLst>
                    <a:ext uri="{9D8B030D-6E8A-4147-A177-3AD203B41FA5}">
                      <a16:colId xmlns:a16="http://schemas.microsoft.com/office/drawing/2014/main" val="2911470964"/>
                    </a:ext>
                  </a:extLst>
                </a:gridCol>
                <a:gridCol w="658462">
                  <a:extLst>
                    <a:ext uri="{9D8B030D-6E8A-4147-A177-3AD203B41FA5}">
                      <a16:colId xmlns:a16="http://schemas.microsoft.com/office/drawing/2014/main" val="1607273233"/>
                    </a:ext>
                  </a:extLst>
                </a:gridCol>
                <a:gridCol w="887519">
                  <a:extLst>
                    <a:ext uri="{9D8B030D-6E8A-4147-A177-3AD203B41FA5}">
                      <a16:colId xmlns:a16="http://schemas.microsoft.com/office/drawing/2014/main" val="2350918881"/>
                    </a:ext>
                  </a:extLst>
                </a:gridCol>
                <a:gridCol w="887519">
                  <a:extLst>
                    <a:ext uri="{9D8B030D-6E8A-4147-A177-3AD203B41FA5}">
                      <a16:colId xmlns:a16="http://schemas.microsoft.com/office/drawing/2014/main" val="2140030620"/>
                    </a:ext>
                  </a:extLst>
                </a:gridCol>
                <a:gridCol w="887519">
                  <a:extLst>
                    <a:ext uri="{9D8B030D-6E8A-4147-A177-3AD203B41FA5}">
                      <a16:colId xmlns:a16="http://schemas.microsoft.com/office/drawing/2014/main" val="365457914"/>
                    </a:ext>
                  </a:extLst>
                </a:gridCol>
                <a:gridCol w="887519">
                  <a:extLst>
                    <a:ext uri="{9D8B030D-6E8A-4147-A177-3AD203B41FA5}">
                      <a16:colId xmlns:a16="http://schemas.microsoft.com/office/drawing/2014/main" val="1631941487"/>
                    </a:ext>
                  </a:extLst>
                </a:gridCol>
              </a:tblGrid>
              <a:tr h="485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Positional Hex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Player Name</a:t>
                      </a:r>
                      <a:endParaRPr lang="en-US" sz="9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Snap Count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 EPA</a:t>
                      </a:r>
                      <a:endParaRPr lang="en-US" sz="9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AAV ($M)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Rookie Contract</a:t>
                      </a:r>
                      <a:endParaRPr lang="en-US" sz="9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Weighted Avg AAV ($M)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008975"/>
                  </a:ext>
                </a:extLst>
              </a:tr>
              <a:tr h="458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DER7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Al-</a:t>
                      </a:r>
                      <a:r>
                        <a:rPr lang="en-US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Quadin</a:t>
                      </a:r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Muhammad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6.69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070307"/>
                  </a:ext>
                </a:extLst>
              </a:tr>
              <a:tr h="326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DTR2i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Timmy Jernigan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-0.003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86123"/>
                  </a:ext>
                </a:extLst>
              </a:tr>
              <a:tr h="326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DTR3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Timmy Jernigan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580338"/>
                  </a:ext>
                </a:extLst>
              </a:tr>
              <a:tr h="326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DER9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Adrian Clayborn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2.88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397615"/>
                  </a:ext>
                </a:extLst>
              </a:tr>
              <a:tr h="326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DEL9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Benson Mayowa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-0.08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7.98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96451"/>
                  </a:ext>
                </a:extLst>
              </a:tr>
              <a:tr h="326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DTR3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Shelby Harris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-0.06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255340"/>
                  </a:ext>
                </a:extLst>
              </a:tr>
              <a:tr h="326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DTR2i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Andrew Billings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80443"/>
                  </a:ext>
                </a:extLst>
              </a:tr>
              <a:tr h="326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DTL2i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Andrew Billings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-0.008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109950"/>
                  </a:ext>
                </a:extLst>
              </a:tr>
              <a:tr h="326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DTL3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Shamar Stephen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-0.08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769847"/>
                  </a:ext>
                </a:extLst>
              </a:tr>
              <a:tr h="326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DTL3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Nick Williams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981128"/>
                  </a:ext>
                </a:extLst>
              </a:tr>
              <a:tr h="326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DTR3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Maliek</a:t>
                      </a:r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Collins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904619"/>
                  </a:ext>
                </a:extLst>
              </a:tr>
              <a:tr h="326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DTR3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Rodney Gunter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897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76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D706-C553-419A-8752-AC950ED5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2BB9-1C52-4015-9CA1-BAD5FE772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Hex methodology for positions (described on slide 5)</a:t>
            </a:r>
          </a:p>
          <a:p>
            <a:r>
              <a:rPr lang="en-US" dirty="0"/>
              <a:t>All players with roster position of S, CB, or LB removed from data</a:t>
            </a:r>
          </a:p>
          <a:p>
            <a:r>
              <a:rPr lang="en-US" dirty="0"/>
              <a:t>Treated pass and run plays as equal</a:t>
            </a:r>
          </a:p>
          <a:p>
            <a:pPr lvl="1"/>
            <a:r>
              <a:rPr lang="en-US" dirty="0"/>
              <a:t>Our model was created to control for run vs. pass plays</a:t>
            </a:r>
          </a:p>
          <a:p>
            <a:r>
              <a:rPr lang="en-US" dirty="0"/>
              <a:t>Used upper quantile of data based on snap count for positional hexes</a:t>
            </a:r>
          </a:p>
        </p:txBody>
      </p:sp>
    </p:spTree>
    <p:extLst>
      <p:ext uri="{BB962C8B-B14F-4D97-AF65-F5344CB8AC3E}">
        <p14:creationId xmlns:p14="http://schemas.microsoft.com/office/powerpoint/2010/main" val="2826421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8204-4555-4EB8-A62F-050AB37A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Limitations and future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60E8E-4AFB-4713-9C90-C94EBCD8E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Limitations</a:t>
            </a:r>
          </a:p>
          <a:p>
            <a:pPr lvl="1"/>
            <a:r>
              <a:rPr lang="en-US" dirty="0"/>
              <a:t>Sample size</a:t>
            </a:r>
          </a:p>
          <a:p>
            <a:pPr lvl="2"/>
            <a:r>
              <a:rPr lang="en-US" dirty="0"/>
              <a:t>Could do much more with more data from 2019 and data over multiple years, would uncover players missing from set due to injury or suspension</a:t>
            </a:r>
          </a:p>
          <a:p>
            <a:pPr lvl="1"/>
            <a:r>
              <a:rPr lang="en-US" dirty="0"/>
              <a:t>Lack of offensive alignment information</a:t>
            </a:r>
          </a:p>
          <a:p>
            <a:pPr lvl="1"/>
            <a:r>
              <a:rPr lang="en-US" dirty="0"/>
              <a:t>Any probability model with a low frequency of positive outcomes (i.e. turnovers in our data set) will have difficulty achieving a high True Positive and a low False Negative rate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63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6278-0534-4779-AA8E-F90AACC9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Limitations and future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FF5C9-2EE5-4BF0-890C-208A5FE5D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Future analysis</a:t>
            </a:r>
          </a:p>
          <a:p>
            <a:pPr lvl="1"/>
            <a:r>
              <a:rPr lang="en-US" dirty="0"/>
              <a:t>Greater sample size would allow us to create:</a:t>
            </a:r>
          </a:p>
          <a:p>
            <a:pPr lvl="2"/>
            <a:r>
              <a:rPr lang="en-US" dirty="0"/>
              <a:t>A probability model for turnover creation by hex</a:t>
            </a:r>
          </a:p>
          <a:p>
            <a:pPr lvl="2"/>
            <a:r>
              <a:rPr lang="en-US" dirty="0"/>
              <a:t>A more thorough sample of which positional hex players are most effective and ineffective at (e.g. Which positional hex does Grady Jarrett perform best at?)</a:t>
            </a:r>
          </a:p>
          <a:p>
            <a:pPr lvl="2"/>
            <a:r>
              <a:rPr lang="en-US" dirty="0"/>
              <a:t>How players’ value changes over the course of time (over a given season and over several seasons)</a:t>
            </a:r>
          </a:p>
          <a:p>
            <a:pPr lvl="1"/>
            <a:r>
              <a:rPr lang="en-US" dirty="0"/>
              <a:t>Knowing offensive formation/personnel on each play could help us understand how certain defensive line combinations perform against certain offenses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55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D2D3-6580-454C-995D-F0A416A2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4EE5DC6-7813-4E73-84E3-AD57F7EA474D}"/>
              </a:ext>
            </a:extLst>
          </p:cNvPr>
          <p:cNvSpPr txBox="1">
            <a:spLocks/>
          </p:cNvSpPr>
          <p:nvPr/>
        </p:nvSpPr>
        <p:spPr>
          <a:xfrm>
            <a:off x="1524000" y="2137067"/>
            <a:ext cx="9144000" cy="33146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Contact: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1" dirty="0"/>
              <a:t>Brandon Boyd </a:t>
            </a:r>
            <a:r>
              <a:rPr lang="en-US" sz="3600" dirty="0"/>
              <a:t>at </a:t>
            </a:r>
            <a:br>
              <a:rPr lang="en-US" sz="3600" dirty="0"/>
            </a:br>
            <a:r>
              <a:rPr lang="en-US" sz="3600" dirty="0">
                <a:hlinkClick r:id="rId2"/>
              </a:rPr>
              <a:t>bboyd619@comcast.net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1" dirty="0"/>
              <a:t>Colin Clapham </a:t>
            </a:r>
            <a:r>
              <a:rPr lang="en-US" sz="3600" dirty="0"/>
              <a:t>at</a:t>
            </a:r>
            <a:r>
              <a:rPr lang="en-US" sz="3600" b="1" dirty="0"/>
              <a:t> </a:t>
            </a:r>
            <a:r>
              <a:rPr lang="en-US" sz="3600" dirty="0">
                <a:hlinkClick r:id="rId3"/>
              </a:rPr>
              <a:t>colinclapham18@gmail.com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150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ADCA-4974-46DC-A2FA-AD94EC50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b="1" dirty="0"/>
              <a:t>Which is the most valuable defensive line position?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1AC5E-3186-4464-B909-D73FF1BE8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To address this question, we:</a:t>
            </a:r>
            <a:br>
              <a:rPr lang="en-US" dirty="0"/>
            </a:br>
            <a:endParaRPr lang="en-US" dirty="0"/>
          </a:p>
          <a:p>
            <a:pPr marL="514350" indent="-514350" algn="ctr">
              <a:buAutoNum type="arabicParenR"/>
            </a:pPr>
            <a:r>
              <a:rPr lang="en-US" dirty="0"/>
              <a:t>Defined positions using a unique and descriptive “hex” system as described in slide 5</a:t>
            </a:r>
          </a:p>
          <a:p>
            <a:pPr marL="514350" indent="-514350" algn="ctr">
              <a:buAutoNum type="arabicParenR"/>
            </a:pPr>
            <a:r>
              <a:rPr lang="en-US" dirty="0"/>
              <a:t>Measured each player’s average EPA output from all their snaps at the different hexes they played at</a:t>
            </a:r>
          </a:p>
          <a:p>
            <a:pPr marL="514350" indent="-514350" algn="ctr">
              <a:buAutoNum type="arabicParenR"/>
            </a:pPr>
            <a:r>
              <a:rPr lang="en-US" dirty="0"/>
              <a:t>Created a linear model to determine which hex led to most negative EPA when controlled for all other variable</a:t>
            </a:r>
          </a:p>
        </p:txBody>
      </p:sp>
    </p:spTree>
    <p:extLst>
      <p:ext uri="{BB962C8B-B14F-4D97-AF65-F5344CB8AC3E}">
        <p14:creationId xmlns:p14="http://schemas.microsoft.com/office/powerpoint/2010/main" val="239071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FCA6-16B2-4DBD-8366-2FDF88A8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– Defining Positionality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3B36-A2DC-4578-9B14-8694610A7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6360"/>
            <a:ext cx="10515600" cy="208340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Rather than just focusing on DE vs. DT, we created positional “hexes” that include: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Roster position (DE, DT)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Side of field (L, C, or 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Technique used on play</a:t>
            </a:r>
          </a:p>
          <a:p>
            <a:r>
              <a:rPr lang="en-US" dirty="0"/>
              <a:t>E.g. Chris Jones played </a:t>
            </a:r>
            <a:r>
              <a:rPr lang="en-US" b="1" dirty="0"/>
              <a:t>DTL2i</a:t>
            </a:r>
            <a:r>
              <a:rPr lang="en-US" dirty="0"/>
              <a:t> on 10 snaps in the data set, Shaq Lawson played </a:t>
            </a:r>
            <a:r>
              <a:rPr lang="en-US" b="1" dirty="0"/>
              <a:t>DER7</a:t>
            </a:r>
            <a:r>
              <a:rPr lang="en-US" dirty="0"/>
              <a:t> on 18 snaps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0ED7F7-7441-480F-B1B9-86D6E241081F}"/>
              </a:ext>
            </a:extLst>
          </p:cNvPr>
          <p:cNvSpPr/>
          <p:nvPr/>
        </p:nvSpPr>
        <p:spPr>
          <a:xfrm>
            <a:off x="1533832" y="2554891"/>
            <a:ext cx="825910" cy="825910"/>
          </a:xfrm>
          <a:prstGeom prst="rect">
            <a:avLst/>
          </a:prstGeom>
          <a:solidFill>
            <a:srgbClr val="E02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BEC6BB-6507-4C9B-A9DB-6B2882D9E4C4}"/>
              </a:ext>
            </a:extLst>
          </p:cNvPr>
          <p:cNvSpPr/>
          <p:nvPr/>
        </p:nvSpPr>
        <p:spPr>
          <a:xfrm>
            <a:off x="2824567" y="2554891"/>
            <a:ext cx="825910" cy="825910"/>
          </a:xfrm>
          <a:prstGeom prst="rect">
            <a:avLst/>
          </a:prstGeom>
          <a:solidFill>
            <a:srgbClr val="E02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6BEC13-41E0-4286-BD27-48A753C27316}"/>
              </a:ext>
            </a:extLst>
          </p:cNvPr>
          <p:cNvSpPr/>
          <p:nvPr/>
        </p:nvSpPr>
        <p:spPr>
          <a:xfrm>
            <a:off x="4115302" y="2554891"/>
            <a:ext cx="825910" cy="825910"/>
          </a:xfrm>
          <a:prstGeom prst="rect">
            <a:avLst/>
          </a:prstGeom>
          <a:solidFill>
            <a:srgbClr val="E02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518F77-9EE8-4745-BD3B-7689BFBDE6AA}"/>
              </a:ext>
            </a:extLst>
          </p:cNvPr>
          <p:cNvSpPr/>
          <p:nvPr/>
        </p:nvSpPr>
        <p:spPr>
          <a:xfrm>
            <a:off x="5406037" y="2554891"/>
            <a:ext cx="825910" cy="8259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9E9997-DDC1-478B-BE38-269F6A5D4600}"/>
              </a:ext>
            </a:extLst>
          </p:cNvPr>
          <p:cNvSpPr/>
          <p:nvPr/>
        </p:nvSpPr>
        <p:spPr>
          <a:xfrm>
            <a:off x="6696772" y="2555646"/>
            <a:ext cx="825910" cy="825910"/>
          </a:xfrm>
          <a:prstGeom prst="rect">
            <a:avLst/>
          </a:prstGeom>
          <a:solidFill>
            <a:srgbClr val="1F4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359B21-EA2D-4263-B1F4-5259E6171B3F}"/>
              </a:ext>
            </a:extLst>
          </p:cNvPr>
          <p:cNvSpPr/>
          <p:nvPr/>
        </p:nvSpPr>
        <p:spPr>
          <a:xfrm>
            <a:off x="7987507" y="2554891"/>
            <a:ext cx="825910" cy="825910"/>
          </a:xfrm>
          <a:prstGeom prst="rect">
            <a:avLst/>
          </a:prstGeom>
          <a:solidFill>
            <a:srgbClr val="1F4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6A3F87-E159-4383-B6A4-282903ED3BB4}"/>
              </a:ext>
            </a:extLst>
          </p:cNvPr>
          <p:cNvSpPr/>
          <p:nvPr/>
        </p:nvSpPr>
        <p:spPr>
          <a:xfrm>
            <a:off x="9264748" y="2554891"/>
            <a:ext cx="825910" cy="825910"/>
          </a:xfrm>
          <a:prstGeom prst="rect">
            <a:avLst/>
          </a:prstGeom>
          <a:solidFill>
            <a:srgbClr val="1F4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E7E6A7-9ED6-4EBB-9844-D9F9B3CED421}"/>
              </a:ext>
            </a:extLst>
          </p:cNvPr>
          <p:cNvSpPr txBox="1"/>
          <p:nvPr/>
        </p:nvSpPr>
        <p:spPr>
          <a:xfrm>
            <a:off x="5699079" y="20925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BE0387-989C-4323-95E3-AF6B5AD76C45}"/>
              </a:ext>
            </a:extLst>
          </p:cNvPr>
          <p:cNvSpPr txBox="1"/>
          <p:nvPr/>
        </p:nvSpPr>
        <p:spPr>
          <a:xfrm>
            <a:off x="6074710" y="20925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38D602-CDC9-44E4-9F44-9F21A31BC9E5}"/>
              </a:ext>
            </a:extLst>
          </p:cNvPr>
          <p:cNvSpPr txBox="1"/>
          <p:nvPr/>
        </p:nvSpPr>
        <p:spPr>
          <a:xfrm>
            <a:off x="6558197" y="20861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0518BB-FD2F-4F61-AF57-3A7CA3185986}"/>
              </a:ext>
            </a:extLst>
          </p:cNvPr>
          <p:cNvSpPr txBox="1"/>
          <p:nvPr/>
        </p:nvSpPr>
        <p:spPr>
          <a:xfrm>
            <a:off x="7841946" y="208321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2E58E-DD28-4AD0-B9CE-ACEE0ADD18EB}"/>
              </a:ext>
            </a:extLst>
          </p:cNvPr>
          <p:cNvSpPr txBox="1"/>
          <p:nvPr/>
        </p:nvSpPr>
        <p:spPr>
          <a:xfrm>
            <a:off x="7012919" y="20861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9A3D95-4047-4E60-B288-1E7E9522599D}"/>
              </a:ext>
            </a:extLst>
          </p:cNvPr>
          <p:cNvSpPr txBox="1"/>
          <p:nvPr/>
        </p:nvSpPr>
        <p:spPr>
          <a:xfrm>
            <a:off x="7396973" y="2083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90EFA5-DA02-4C3F-9E25-61D4CFF05D7F}"/>
              </a:ext>
            </a:extLst>
          </p:cNvPr>
          <p:cNvSpPr txBox="1"/>
          <p:nvPr/>
        </p:nvSpPr>
        <p:spPr>
          <a:xfrm>
            <a:off x="8338215" y="2083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290B15-C7C6-4230-8373-017210D58E55}"/>
              </a:ext>
            </a:extLst>
          </p:cNvPr>
          <p:cNvSpPr txBox="1"/>
          <p:nvPr/>
        </p:nvSpPr>
        <p:spPr>
          <a:xfrm>
            <a:off x="8693504" y="20863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426448-C6BC-41E4-BAA7-63BF607CA557}"/>
              </a:ext>
            </a:extLst>
          </p:cNvPr>
          <p:cNvSpPr txBox="1"/>
          <p:nvPr/>
        </p:nvSpPr>
        <p:spPr>
          <a:xfrm>
            <a:off x="8988382" y="2083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E096E2-1EE2-4E4E-8069-111A5F22C314}"/>
              </a:ext>
            </a:extLst>
          </p:cNvPr>
          <p:cNvSpPr txBox="1"/>
          <p:nvPr/>
        </p:nvSpPr>
        <p:spPr>
          <a:xfrm>
            <a:off x="9557790" y="2083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D43F4C-28B8-4B16-8D19-76F74AA46712}"/>
              </a:ext>
            </a:extLst>
          </p:cNvPr>
          <p:cNvSpPr txBox="1"/>
          <p:nvPr/>
        </p:nvSpPr>
        <p:spPr>
          <a:xfrm>
            <a:off x="10090658" y="20925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65C047-BC2E-4018-A165-8EDBA2C0C5B6}"/>
              </a:ext>
            </a:extLst>
          </p:cNvPr>
          <p:cNvSpPr txBox="1"/>
          <p:nvPr/>
        </p:nvSpPr>
        <p:spPr>
          <a:xfrm>
            <a:off x="1346634" y="2083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86865D-4635-450F-85FC-0BF97C450FA6}"/>
              </a:ext>
            </a:extLst>
          </p:cNvPr>
          <p:cNvSpPr txBox="1"/>
          <p:nvPr/>
        </p:nvSpPr>
        <p:spPr>
          <a:xfrm>
            <a:off x="1811459" y="20861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1C13C0-95CE-4D5D-ABFA-3507D0BA7B2E}"/>
              </a:ext>
            </a:extLst>
          </p:cNvPr>
          <p:cNvSpPr txBox="1"/>
          <p:nvPr/>
        </p:nvSpPr>
        <p:spPr>
          <a:xfrm>
            <a:off x="3076546" y="2083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7275BA-C0C9-4F50-B511-6BC770AD2415}"/>
              </a:ext>
            </a:extLst>
          </p:cNvPr>
          <p:cNvSpPr txBox="1"/>
          <p:nvPr/>
        </p:nvSpPr>
        <p:spPr>
          <a:xfrm>
            <a:off x="2331494" y="209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82B890-8B27-4118-B4BF-3B21BA6F512C}"/>
              </a:ext>
            </a:extLst>
          </p:cNvPr>
          <p:cNvSpPr txBox="1"/>
          <p:nvPr/>
        </p:nvSpPr>
        <p:spPr>
          <a:xfrm>
            <a:off x="2640904" y="20925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397D31-5A3B-4EE7-A81F-90D1768B9C2E}"/>
              </a:ext>
            </a:extLst>
          </p:cNvPr>
          <p:cNvSpPr txBox="1"/>
          <p:nvPr/>
        </p:nvSpPr>
        <p:spPr>
          <a:xfrm>
            <a:off x="3572815" y="208321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7721FC-AC4A-4A5B-AED6-885D3F02E82B}"/>
              </a:ext>
            </a:extLst>
          </p:cNvPr>
          <p:cNvSpPr txBox="1"/>
          <p:nvPr/>
        </p:nvSpPr>
        <p:spPr>
          <a:xfrm>
            <a:off x="3928104" y="20863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A5F774-F07A-46DD-A3F7-E1ED2811D5C3}"/>
              </a:ext>
            </a:extLst>
          </p:cNvPr>
          <p:cNvSpPr txBox="1"/>
          <p:nvPr/>
        </p:nvSpPr>
        <p:spPr>
          <a:xfrm>
            <a:off x="4362231" y="20925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ED2210-DC65-4128-8759-C7CAA155316E}"/>
              </a:ext>
            </a:extLst>
          </p:cNvPr>
          <p:cNvSpPr txBox="1"/>
          <p:nvPr/>
        </p:nvSpPr>
        <p:spPr>
          <a:xfrm>
            <a:off x="4811052" y="209254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2i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1AA81D-5A31-49D5-94EE-B13468412314}"/>
              </a:ext>
            </a:extLst>
          </p:cNvPr>
          <p:cNvSpPr txBox="1"/>
          <p:nvPr/>
        </p:nvSpPr>
        <p:spPr>
          <a:xfrm>
            <a:off x="5313092" y="20925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0AC3A4-95A2-477A-BB98-26B5C418E02C}"/>
              </a:ext>
            </a:extLst>
          </p:cNvPr>
          <p:cNvSpPr txBox="1"/>
          <p:nvPr/>
        </p:nvSpPr>
        <p:spPr>
          <a:xfrm>
            <a:off x="2827175" y="1642188"/>
            <a:ext cx="10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FFBAD00-E62C-4BAC-960D-8CB18DB8DDE0}"/>
              </a:ext>
            </a:extLst>
          </p:cNvPr>
          <p:cNvSpPr txBox="1"/>
          <p:nvPr/>
        </p:nvSpPr>
        <p:spPr>
          <a:xfrm>
            <a:off x="7632957" y="1653070"/>
            <a:ext cx="10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22298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A0C7-220D-4393-812A-2CDCF324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– Measuring average EPA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963C2-81A3-4A63-8A6F-9CA002D9B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We averaged the EPA of plays involving each of the 18 upper quantile (based on snap counts) hexes</a:t>
            </a:r>
          </a:p>
          <a:p>
            <a:r>
              <a:rPr lang="en-US" dirty="0"/>
              <a:t>Right-side defensive ends with outside technique registered the highest average EPA among all hex combinations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4A743A-62FC-4E2F-A75B-07F8C5CA7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330324"/>
              </p:ext>
            </p:extLst>
          </p:nvPr>
        </p:nvGraphicFramePr>
        <p:xfrm>
          <a:off x="6649761" y="1550949"/>
          <a:ext cx="4523064" cy="4784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4978">
                  <a:extLst>
                    <a:ext uri="{9D8B030D-6E8A-4147-A177-3AD203B41FA5}">
                      <a16:colId xmlns:a16="http://schemas.microsoft.com/office/drawing/2014/main" val="3068378204"/>
                    </a:ext>
                  </a:extLst>
                </a:gridCol>
                <a:gridCol w="1359043">
                  <a:extLst>
                    <a:ext uri="{9D8B030D-6E8A-4147-A177-3AD203B41FA5}">
                      <a16:colId xmlns:a16="http://schemas.microsoft.com/office/drawing/2014/main" val="547598474"/>
                    </a:ext>
                  </a:extLst>
                </a:gridCol>
                <a:gridCol w="1359043">
                  <a:extLst>
                    <a:ext uri="{9D8B030D-6E8A-4147-A177-3AD203B41FA5}">
                      <a16:colId xmlns:a16="http://schemas.microsoft.com/office/drawing/2014/main" val="847378849"/>
                    </a:ext>
                  </a:extLst>
                </a:gridCol>
              </a:tblGrid>
              <a:tr h="585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 Hex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 EPA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941717"/>
                  </a:ext>
                </a:extLst>
              </a:tr>
              <a:tr h="387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DEROutside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90272"/>
                  </a:ext>
                </a:extLst>
              </a:tr>
              <a:tr h="203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DTL2i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1514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-0.07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022240"/>
                  </a:ext>
                </a:extLst>
              </a:tr>
              <a:tr h="203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DTC0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2170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201483"/>
                  </a:ext>
                </a:extLst>
              </a:tr>
              <a:tr h="203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DEL7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1079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443608"/>
                  </a:ext>
                </a:extLst>
              </a:tr>
              <a:tr h="203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DTR2i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1986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006856"/>
                  </a:ext>
                </a:extLst>
              </a:tr>
              <a:tr h="203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DER7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08616"/>
                  </a:ext>
                </a:extLst>
              </a:tr>
              <a:tr h="203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DEL3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1520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387294"/>
                  </a:ext>
                </a:extLst>
              </a:tr>
              <a:tr h="203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DELOutside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1871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219735"/>
                  </a:ext>
                </a:extLst>
              </a:tr>
              <a:tr h="203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246677"/>
                  </a:ext>
                </a:extLst>
              </a:tr>
              <a:tr h="203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DEL9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2705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62687"/>
                  </a:ext>
                </a:extLst>
              </a:tr>
              <a:tr h="203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4474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396268"/>
                  </a:ext>
                </a:extLst>
              </a:tr>
              <a:tr h="203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112832"/>
                  </a:ext>
                </a:extLst>
              </a:tr>
              <a:tr h="203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DTR1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3216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58800"/>
                  </a:ext>
                </a:extLst>
              </a:tr>
              <a:tr h="203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DTL1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2833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676514"/>
                  </a:ext>
                </a:extLst>
              </a:tr>
              <a:tr h="203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DTL3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5449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706226"/>
                  </a:ext>
                </a:extLst>
              </a:tr>
              <a:tr h="203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1295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575017"/>
                  </a:ext>
                </a:extLst>
              </a:tr>
              <a:tr h="203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DER9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3047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580460"/>
                  </a:ext>
                </a:extLst>
              </a:tr>
              <a:tr h="203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1239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443188"/>
                  </a:ext>
                </a:extLst>
              </a:tr>
              <a:tr h="203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DER3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3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7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2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A0C7-220D-4393-812A-2CDCF324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– Average EPA, controlled for in-game events (</a:t>
            </a:r>
            <a:r>
              <a:rPr lang="en-US" dirty="0" err="1"/>
              <a:t>cEPA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963C2-81A3-4A63-8A6F-9CA002D9B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9877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We created a linear model to measure each hex’s individual effect on EPA, independent of other variables (</a:t>
            </a:r>
            <a:r>
              <a:rPr lang="en-US" sz="2400" i="1" dirty="0"/>
              <a:t>R</a:t>
            </a:r>
            <a:r>
              <a:rPr lang="en-US" sz="2400" i="1" baseline="30000" dirty="0"/>
              <a:t>2</a:t>
            </a:r>
            <a:r>
              <a:rPr lang="en-US" sz="2400" i="1" dirty="0"/>
              <a:t> = 0.79</a:t>
            </a:r>
            <a:r>
              <a:rPr lang="en-US" sz="2400" dirty="0"/>
              <a:t>)</a:t>
            </a:r>
          </a:p>
          <a:p>
            <a:r>
              <a:rPr lang="en-US" sz="2400" dirty="0"/>
              <a:t>The output of this model is a coefficient we’re calling </a:t>
            </a:r>
            <a:r>
              <a:rPr lang="en-US" sz="2400" b="1" i="1" dirty="0" err="1"/>
              <a:t>cEPA</a:t>
            </a:r>
            <a:r>
              <a:rPr lang="en-US" sz="2400" dirty="0"/>
              <a:t> for controlled EPA</a:t>
            </a:r>
          </a:p>
          <a:p>
            <a:r>
              <a:rPr lang="en-US" sz="2400" dirty="0"/>
              <a:t>Variables in model include:</a:t>
            </a:r>
          </a:p>
          <a:p>
            <a:endParaRPr lang="en-US" sz="1800" dirty="0"/>
          </a:p>
          <a:p>
            <a:pPr lvl="1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50274F-6DA1-4716-BCFF-298F9AFFA6AC}"/>
              </a:ext>
            </a:extLst>
          </p:cNvPr>
          <p:cNvSpPr/>
          <p:nvPr/>
        </p:nvSpPr>
        <p:spPr>
          <a:xfrm>
            <a:off x="677636" y="4166956"/>
            <a:ext cx="6096000" cy="2308324"/>
          </a:xfrm>
          <a:prstGeom prst="rect">
            <a:avLst/>
          </a:prstGeom>
        </p:spPr>
        <p:txBody>
          <a:bodyPr numCol="1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Yards to First Down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Side of Field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Yard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Pass/Rush play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Touchdown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Turnover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B182E0-473A-4D01-ADE0-74F4C783CFF1}"/>
              </a:ext>
            </a:extLst>
          </p:cNvPr>
          <p:cNvSpPr/>
          <p:nvPr/>
        </p:nvSpPr>
        <p:spPr>
          <a:xfrm>
            <a:off x="3424168" y="4166956"/>
            <a:ext cx="36671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Offensive Yardage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Assisted Tackle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Solo Sack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Assisted Sack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 Breakup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Hex Combo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908D8BC-5751-4DEF-A223-2E916D2AB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250898"/>
              </p:ext>
            </p:extLst>
          </p:nvPr>
        </p:nvGraphicFramePr>
        <p:xfrm>
          <a:off x="8082456" y="1394780"/>
          <a:ext cx="3667124" cy="5080500"/>
        </p:xfrm>
        <a:graphic>
          <a:graphicData uri="http://schemas.openxmlformats.org/drawingml/2006/table">
            <a:tbl>
              <a:tblPr/>
              <a:tblGrid>
                <a:gridCol w="1417126">
                  <a:extLst>
                    <a:ext uri="{9D8B030D-6E8A-4147-A177-3AD203B41FA5}">
                      <a16:colId xmlns:a16="http://schemas.microsoft.com/office/drawing/2014/main" val="504287697"/>
                    </a:ext>
                  </a:extLst>
                </a:gridCol>
                <a:gridCol w="2249998">
                  <a:extLst>
                    <a:ext uri="{9D8B030D-6E8A-4147-A177-3AD203B41FA5}">
                      <a16:colId xmlns:a16="http://schemas.microsoft.com/office/drawing/2014/main" val="3902339365"/>
                    </a:ext>
                  </a:extLst>
                </a:gridCol>
              </a:tblGrid>
              <a:tr h="44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Hex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cEPA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019138"/>
                  </a:ext>
                </a:extLst>
              </a:tr>
              <a:tr h="3171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DEL5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-0.068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608844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DER6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-0.058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414050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DTC0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-0.056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778261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DTL2i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-0.049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135240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DTR2i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-0.047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414678"/>
                  </a:ext>
                </a:extLst>
              </a:tr>
              <a:tr h="3209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DEROutside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-0.039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371879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DER3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-0.036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477829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DEL7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-0.034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680539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DEL6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-0.029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019671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DTR3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-0.029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351622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DTL1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-0.028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959070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DTL3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-0.027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047907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DER7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-0.025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5713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DTR1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-0.021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334539"/>
                  </a:ext>
                </a:extLst>
              </a:tr>
              <a:tr h="2901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DELOutside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-0.017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054646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DER9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-0.008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074862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DER5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-0.005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842324"/>
                  </a:ext>
                </a:extLst>
              </a:tr>
              <a:tr h="2588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DEL9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0.003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840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51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A0C7-220D-4393-812A-2CDCF324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– Average EPA, controlled for in-game events (</a:t>
            </a:r>
            <a:r>
              <a:rPr lang="en-US" dirty="0" err="1"/>
              <a:t>cEPA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963C2-81A3-4A63-8A6F-9CA002D9B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59130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/>
              <a:t>cEPA</a:t>
            </a:r>
            <a:r>
              <a:rPr lang="en-US" sz="2400" dirty="0"/>
              <a:t> used to evaluate value of the position as a whole, average EPA used to evaluate individual players</a:t>
            </a:r>
          </a:p>
          <a:p>
            <a:r>
              <a:rPr lang="en-US" sz="2400" dirty="0"/>
              <a:t>Using </a:t>
            </a:r>
            <a:r>
              <a:rPr lang="en-US" sz="2400" dirty="0" err="1"/>
              <a:t>cEPA</a:t>
            </a:r>
            <a:r>
              <a:rPr lang="en-US" sz="2400" dirty="0"/>
              <a:t>, </a:t>
            </a:r>
            <a:r>
              <a:rPr lang="en-US" sz="2400" b="1" dirty="0"/>
              <a:t>DEL5</a:t>
            </a:r>
            <a:r>
              <a:rPr lang="en-US" sz="2400" dirty="0"/>
              <a:t> produces the greatest negative effect on EPA, controlled for other in-game variables</a:t>
            </a:r>
          </a:p>
          <a:p>
            <a:r>
              <a:rPr lang="en-US" sz="2400" b="1" i="1" dirty="0"/>
              <a:t>Based on this model, DEL5 is the most valuable defensive line position</a:t>
            </a:r>
          </a:p>
          <a:p>
            <a:r>
              <a:rPr lang="en-US" sz="2400" dirty="0"/>
              <a:t>Players who played </a:t>
            </a:r>
            <a:r>
              <a:rPr lang="en-US" sz="2400" b="1" dirty="0"/>
              <a:t>DEL5</a:t>
            </a:r>
            <a:r>
              <a:rPr lang="en-US" sz="2400" dirty="0"/>
              <a:t>, ranked by snap count: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Carlos Dunlap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Lawrence Guy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Chad Thomas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Joey Bosa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Maxx Crosby</a:t>
            </a:r>
          </a:p>
          <a:p>
            <a:endParaRPr lang="en-US" sz="1800" dirty="0"/>
          </a:p>
          <a:p>
            <a:pPr lvl="1"/>
            <a:endParaRPr lang="en-US" sz="16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32811E2-F9BD-4FEE-A8A8-190BFB43D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749654"/>
              </p:ext>
            </p:extLst>
          </p:nvPr>
        </p:nvGraphicFramePr>
        <p:xfrm>
          <a:off x="8082456" y="1394780"/>
          <a:ext cx="3667124" cy="5080500"/>
        </p:xfrm>
        <a:graphic>
          <a:graphicData uri="http://schemas.openxmlformats.org/drawingml/2006/table">
            <a:tbl>
              <a:tblPr/>
              <a:tblGrid>
                <a:gridCol w="1417126">
                  <a:extLst>
                    <a:ext uri="{9D8B030D-6E8A-4147-A177-3AD203B41FA5}">
                      <a16:colId xmlns:a16="http://schemas.microsoft.com/office/drawing/2014/main" val="504287697"/>
                    </a:ext>
                  </a:extLst>
                </a:gridCol>
                <a:gridCol w="2249998">
                  <a:extLst>
                    <a:ext uri="{9D8B030D-6E8A-4147-A177-3AD203B41FA5}">
                      <a16:colId xmlns:a16="http://schemas.microsoft.com/office/drawing/2014/main" val="3902339365"/>
                    </a:ext>
                  </a:extLst>
                </a:gridCol>
              </a:tblGrid>
              <a:tr h="44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Hex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cEPA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019138"/>
                  </a:ext>
                </a:extLst>
              </a:tr>
              <a:tr h="3171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DEL5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-0.068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608844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DER6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-0.058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414050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DTC0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-0.056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778261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DTL2i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-0.049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135240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DTR2i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-0.047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414678"/>
                  </a:ext>
                </a:extLst>
              </a:tr>
              <a:tr h="3209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DEROutside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-0.039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371879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DER3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-0.036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477829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DEL7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-0.034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680539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DEL6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-0.029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019671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DTR3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-0.029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351622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DTL1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-0.028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959070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DTL3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-0.027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047907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DER7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-0.025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5713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DTR1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-0.021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334539"/>
                  </a:ext>
                </a:extLst>
              </a:tr>
              <a:tr h="2901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DELOutside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-0.017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054646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DER9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-0.008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074862"/>
                  </a:ext>
                </a:extLst>
              </a:tr>
              <a:tr h="23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DER5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-0.005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842324"/>
                  </a:ext>
                </a:extLst>
              </a:tr>
              <a:tr h="2588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DEL9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62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0.003</a:t>
                      </a:r>
                    </a:p>
                  </a:txBody>
                  <a:tcPr marL="7458" marR="7458" marT="7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840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19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14DA-8AAD-4DAD-90A7-0331AB7A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– Average EPA, controlled for in-game events (</a:t>
            </a:r>
            <a:r>
              <a:rPr lang="en-US" dirty="0" err="1"/>
              <a:t>cEPA</a:t>
            </a:r>
            <a:r>
              <a:rPr lang="en-US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AFE767-3A97-4F31-B873-441AFC458A2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857625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Chart shows each hex’s </a:t>
            </a:r>
            <a:r>
              <a:rPr lang="en-US" dirty="0" err="1"/>
              <a:t>cEPA</a:t>
            </a:r>
            <a:r>
              <a:rPr lang="en-US" dirty="0"/>
              <a:t> against the score delta in their game</a:t>
            </a:r>
          </a:p>
          <a:p>
            <a:r>
              <a:rPr lang="en-US" b="1" dirty="0"/>
              <a:t>DEL5</a:t>
            </a:r>
            <a:r>
              <a:rPr lang="en-US" dirty="0"/>
              <a:t>’s low </a:t>
            </a:r>
            <a:r>
              <a:rPr lang="en-US" dirty="0" err="1"/>
              <a:t>cEPA</a:t>
            </a:r>
            <a:r>
              <a:rPr lang="en-US" dirty="0"/>
              <a:t> occurs in &gt;1 point games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B26510-7383-45AF-918B-EFEC5D234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608" y="1942623"/>
            <a:ext cx="7152536" cy="469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2255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5589</TotalTime>
  <Words>2747</Words>
  <Application>Microsoft Office PowerPoint</Application>
  <PresentationFormat>Widescreen</PresentationFormat>
  <Paragraphs>966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Arial Black</vt:lpstr>
      <vt:lpstr>Calibri</vt:lpstr>
      <vt:lpstr>Custom Design</vt:lpstr>
      <vt:lpstr>Quantifying Defensive Lineman Value</vt:lpstr>
      <vt:lpstr>Outline</vt:lpstr>
      <vt:lpstr>1. Assumptions</vt:lpstr>
      <vt:lpstr>2. Which is the most valuable defensive line position? </vt:lpstr>
      <vt:lpstr>2.1 – Defining Positionality </vt:lpstr>
      <vt:lpstr>2.2 – Measuring average EPA</vt:lpstr>
      <vt:lpstr>2.3 – Average EPA, controlled for in-game events (cEPA)</vt:lpstr>
      <vt:lpstr>2.3 – Average EPA, controlled for in-game events (cEPA)</vt:lpstr>
      <vt:lpstr>2.3 – Average EPA, controlled for in-game events (cEPA)</vt:lpstr>
      <vt:lpstr>3. What is the nature of the distribution of talent between defensive line positions?</vt:lpstr>
      <vt:lpstr>3.1 – Determining frequency of player snaps at each hex position</vt:lpstr>
      <vt:lpstr>3.2 – Histograms for each hex’s negative EPA player frequency </vt:lpstr>
      <vt:lpstr>3.2 – Histograms for each hex’s negative EPA player frequency </vt:lpstr>
      <vt:lpstr>3.2 – Histograms for each hex’s negative EPA player frequency </vt:lpstr>
      <vt:lpstr>3.2 – Histograms for each hex’s negative EPA player frequency </vt:lpstr>
      <vt:lpstr>3.2 – Histograms for each hex’s negative EPA player frequency </vt:lpstr>
      <vt:lpstr>3.3 – Quantifying distribution of talent with measures of kurtosis</vt:lpstr>
      <vt:lpstr>4. Which in-game or roster construction scenarios would the answer to question 1 change?</vt:lpstr>
      <vt:lpstr>4.1 - Revisited cEPA to see how it changes in high-leverage and early/late down scenarios</vt:lpstr>
      <vt:lpstr>4.2 – Examining high-leverage scenarios using average EPA</vt:lpstr>
      <vt:lpstr>4.2 – Examining high-leverage scenarios using average EPA</vt:lpstr>
      <vt:lpstr>4.3 – Examining early vs. late-down scenarios using average EPA </vt:lpstr>
      <vt:lpstr>4.3 – Examining early vs. late-down scenarios using average EPA </vt:lpstr>
      <vt:lpstr>4.3 – Examining early vs. late-down scenarios using average EPA </vt:lpstr>
      <vt:lpstr>4.3 – Examining early vs. late-down scenarios using average EPA</vt:lpstr>
      <vt:lpstr>4.4 - Examined cEPA against hex AAV* and rookie contract status </vt:lpstr>
      <vt:lpstr>4.4 - Examined cEPA against hex AAV* and rookie contract status </vt:lpstr>
      <vt:lpstr>4.4 - Examined cEPA against hex AAV* and rookie contract status </vt:lpstr>
      <vt:lpstr>4.4 - Examined cEPA against hex AAV* and rookie contract status </vt:lpstr>
      <vt:lpstr>5. Limitations and future analysis</vt:lpstr>
      <vt:lpstr>5. Limitations and future analysis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Boyd</dc:creator>
  <cp:lastModifiedBy>Colin Clapham</cp:lastModifiedBy>
  <cp:revision>55</cp:revision>
  <dcterms:created xsi:type="dcterms:W3CDTF">2020-07-11T15:17:58Z</dcterms:created>
  <dcterms:modified xsi:type="dcterms:W3CDTF">2020-07-19T12:11:06Z</dcterms:modified>
</cp:coreProperties>
</file>