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unman" initials="MD" lastIdx="1" clrIdx="0">
    <p:extLst>
      <p:ext uri="{19B8F6BF-5375-455C-9EA6-DF929625EA0E}">
        <p15:presenceInfo xmlns:p15="http://schemas.microsoft.com/office/powerpoint/2012/main" userId="6ebbae496337b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8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5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71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EA90-CE3D-41B6-BAFC-C4611DB5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25619"/>
          </a:xfrm>
        </p:spPr>
        <p:txBody>
          <a:bodyPr/>
          <a:lstStyle/>
          <a:p>
            <a:r>
              <a:rPr lang="en-US" dirty="0"/>
              <a:t>SIS Football Analytics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ABA4-E2EB-4BA6-B056-B1FBA9B0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204839"/>
            <a:ext cx="10993546" cy="843378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Matt Dunman</a:t>
            </a:r>
          </a:p>
          <a:p>
            <a:pPr>
              <a:spcAft>
                <a:spcPts val="300"/>
              </a:spcAft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07.19.20</a:t>
            </a:r>
          </a:p>
        </p:txBody>
      </p:sp>
    </p:spTree>
    <p:extLst>
      <p:ext uri="{BB962C8B-B14F-4D97-AF65-F5344CB8AC3E}">
        <p14:creationId xmlns:p14="http://schemas.microsoft.com/office/powerpoint/2010/main" val="285544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38AF-6155-42DA-9FC3-63DC28C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87B8-551F-46F8-B64E-0D09A26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data set</a:t>
            </a:r>
          </a:p>
          <a:p>
            <a:pPr lvl="1"/>
            <a:r>
              <a:rPr lang="en-US" dirty="0"/>
              <a:t>The more data the deeper we can dive – especially into situational analysis</a:t>
            </a:r>
          </a:p>
          <a:p>
            <a:endParaRPr lang="en-US" dirty="0"/>
          </a:p>
          <a:p>
            <a:r>
              <a:rPr lang="en-US" dirty="0"/>
              <a:t>Formation and technique analysis</a:t>
            </a:r>
          </a:p>
          <a:p>
            <a:pPr lvl="1"/>
            <a:r>
              <a:rPr lang="en-US" dirty="0"/>
              <a:t>With OL formation and blocking schemes, DL techniques can be meaningfully analyzed and optimized</a:t>
            </a:r>
          </a:p>
          <a:p>
            <a:pPr lvl="1"/>
            <a:endParaRPr lang="en-US" dirty="0"/>
          </a:p>
          <a:p>
            <a:r>
              <a:rPr lang="en-US" dirty="0"/>
              <a:t>‘Whole unit’ viewpoint</a:t>
            </a:r>
          </a:p>
          <a:p>
            <a:pPr lvl="1"/>
            <a:r>
              <a:rPr lang="en-US" dirty="0"/>
              <a:t>Football is the ultimate team game</a:t>
            </a:r>
          </a:p>
          <a:p>
            <a:pPr lvl="1"/>
            <a:r>
              <a:rPr lang="en-US" dirty="0"/>
              <a:t>Looking at the DL on the whole, instead of a collection of individuals, could lead to interesting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020-7836-4145-A349-53F21F97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540A-DDD2-47F6-9FC1-5BF2EE42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388094"/>
            <a:ext cx="7896982" cy="347070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SIS Team,</a:t>
            </a:r>
          </a:p>
          <a:p>
            <a:pPr marL="0" indent="0" algn="just">
              <a:buNone/>
            </a:pPr>
            <a:r>
              <a:rPr lang="en-US" dirty="0"/>
              <a:t>Just wanted to say thank you for creating this challenge. I wish we had more time to go deeper down the rabbit hole, but nevertheless this was a fun and engaging exercise. I hope there are some interesting conclusions in this analysis for you, or at least some ideas for launching future studies.</a:t>
            </a:r>
          </a:p>
          <a:p>
            <a:pPr marL="0" indent="0">
              <a:buNone/>
            </a:pPr>
            <a:r>
              <a:rPr lang="en-US" dirty="0"/>
              <a:t>All the best,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Matt Dunman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Matt.Dunman@gmail.com</a:t>
            </a:r>
          </a:p>
        </p:txBody>
      </p:sp>
    </p:spTree>
    <p:extLst>
      <p:ext uri="{BB962C8B-B14F-4D97-AF65-F5344CB8AC3E}">
        <p14:creationId xmlns:p14="http://schemas.microsoft.com/office/powerpoint/2010/main" val="19633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4C9C-7AE9-489B-A183-35AE6B12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B2A5-0A3A-4735-A9C1-51272143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02549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Questions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Which is the most valuable defensive line position? You can define the positions however you like.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What is the nature of the distribution of talent between the defensive line positions, as you define them?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 all situations are created equal. In which in-game or roster construction scenarios would the answer to Question 1 change?</a:t>
            </a:r>
          </a:p>
          <a:p>
            <a:pPr lvl="1"/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2019 play-by-play data of weeks 9-17, totaling 74,000+ rows</a:t>
            </a:r>
          </a:p>
          <a:p>
            <a:pPr lvl="1"/>
            <a:r>
              <a:rPr lang="en-US" dirty="0"/>
              <a:t>Includes name and position of all players who lined up on the DL with EPA result of each play</a:t>
            </a:r>
          </a:p>
          <a:p>
            <a:pPr lvl="1"/>
            <a:r>
              <a:rPr lang="en-US" dirty="0"/>
              <a:t>Cleaning the data</a:t>
            </a:r>
          </a:p>
          <a:p>
            <a:pPr lvl="2"/>
            <a:r>
              <a:rPr lang="en-US" dirty="0"/>
              <a:t>Removed Spike plays and Kneel Downs</a:t>
            </a:r>
          </a:p>
          <a:p>
            <a:pPr lvl="2"/>
            <a:r>
              <a:rPr lang="en-US" dirty="0"/>
              <a:t>Removed plays when game score has &gt;= 30pt difference (value of 30 taken from </a:t>
            </a:r>
            <a:r>
              <a:rPr lang="en-US" i="1" dirty="0"/>
              <a:t>Mathletics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Included only players with minimum 100 snaps played (for rush &amp; pass play breakouts, min 50 snaps each)</a:t>
            </a:r>
          </a:p>
        </p:txBody>
      </p:sp>
    </p:spTree>
    <p:extLst>
      <p:ext uri="{BB962C8B-B14F-4D97-AF65-F5344CB8AC3E}">
        <p14:creationId xmlns:p14="http://schemas.microsoft.com/office/powerpoint/2010/main" val="403181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C6F-DE57-4817-AC49-2246AD42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0B7C-88CD-40B2-8852-E03A0E9D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do we define ‘most valuable’?</a:t>
            </a:r>
          </a:p>
          <a:p>
            <a:pPr lvl="1"/>
            <a:r>
              <a:rPr lang="en-US" dirty="0"/>
              <a:t>Is it the position that reduces EPA the most on average? The position that prevents high EPA plays the most?</a:t>
            </a:r>
          </a:p>
          <a:p>
            <a:pPr lvl="1"/>
            <a:r>
              <a:rPr lang="en-US" dirty="0"/>
              <a:t>Let’s start by looking at the high level stats</a:t>
            </a:r>
          </a:p>
          <a:p>
            <a:endParaRPr lang="en-US" dirty="0"/>
          </a:p>
          <a:p>
            <a:r>
              <a:rPr lang="en-US" dirty="0"/>
              <a:t>EPA stats by position (per player per play)</a:t>
            </a:r>
          </a:p>
          <a:p>
            <a:pPr lvl="1"/>
            <a:r>
              <a:rPr lang="en-US" dirty="0"/>
              <a:t>The average DE produces -0.023 EPA/play and the best DE produces -0.316 EPA/play</a:t>
            </a:r>
          </a:p>
          <a:p>
            <a:pPr lvl="1"/>
            <a:r>
              <a:rPr lang="en-US" dirty="0"/>
              <a:t>DT performance between players varies the least of all positions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185D02-4F69-468E-AADA-549C9EE0E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63828"/>
              </p:ext>
            </p:extLst>
          </p:nvPr>
        </p:nvGraphicFramePr>
        <p:xfrm>
          <a:off x="3546692" y="5095568"/>
          <a:ext cx="5098614" cy="1319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769">
                  <a:extLst>
                    <a:ext uri="{9D8B030D-6E8A-4147-A177-3AD203B41FA5}">
                      <a16:colId xmlns:a16="http://schemas.microsoft.com/office/drawing/2014/main" val="3131077104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2417895706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734971745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3797680307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1999344879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3383042502"/>
                    </a:ext>
                  </a:extLst>
                </a:gridCol>
              </a:tblGrid>
              <a:tr h="304457"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Std Dev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Worst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75689"/>
                  </a:ext>
                </a:extLst>
              </a:tr>
              <a:tr h="354879"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-0.010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0.087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-0.210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+0.207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2844795"/>
                  </a:ext>
                </a:extLst>
              </a:tr>
              <a:tr h="35487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1475"/>
                  </a:ext>
                </a:extLst>
              </a:tr>
              <a:tr h="302334">
                <a:tc>
                  <a:txBody>
                    <a:bodyPr/>
                    <a:lstStyle/>
                    <a:p>
                      <a:r>
                        <a:rPr lang="en-US" sz="1400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+0.206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1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D5B1-20FE-4866-86AC-6D8BB4CD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0348-8E9E-4760-9500-15F02711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6836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the high level stats, the logical conclusion is that DE is the most valuable position… but is that analysis valid?</a:t>
            </a:r>
          </a:p>
          <a:p>
            <a:pPr lvl="1"/>
            <a:r>
              <a:rPr lang="en-US" dirty="0"/>
              <a:t>What about the quality of opponents? How to isolate an individual’s contribution in a team sport? What about pass vs rush plays?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Adjustment 1:  Compare EPA on and off the field per player</a:t>
            </a:r>
          </a:p>
          <a:p>
            <a:pPr lvl="1"/>
            <a:r>
              <a:rPr lang="en-US" dirty="0"/>
              <a:t>A mediocre player could have inflated EPA stats because their opposition is weak or the teammates around them are great</a:t>
            </a:r>
          </a:p>
          <a:p>
            <a:pPr lvl="1"/>
            <a:r>
              <a:rPr lang="en-US" dirty="0"/>
              <a:t>Compare EPA when a player is on the field vs when they’re off – neutralizes opponent quality question and isolates individual</a:t>
            </a:r>
          </a:p>
          <a:p>
            <a:pPr lvl="2"/>
            <a:r>
              <a:rPr lang="en-US" dirty="0"/>
              <a:t>Unfortunately, if a player plays nearly all snaps there isn’t sufficient off-field data for comparison</a:t>
            </a:r>
          </a:p>
          <a:p>
            <a:pPr lvl="2"/>
            <a:r>
              <a:rPr lang="en-US" dirty="0"/>
              <a:t>Threshold: a player must be off the field for at least 5% of team defensive snaps</a:t>
            </a:r>
          </a:p>
          <a:p>
            <a:pPr lvl="2"/>
            <a:endParaRPr lang="en-US" dirty="0"/>
          </a:p>
          <a:p>
            <a:r>
              <a:rPr lang="en-US" dirty="0"/>
              <a:t>Adjustment 2:  Split pass and rush plays</a:t>
            </a:r>
          </a:p>
          <a:p>
            <a:pPr lvl="1"/>
            <a:r>
              <a:rPr lang="en-US" dirty="0"/>
              <a:t>Conventional wisdom says interior linemen impact the rush more, whereas outside linemen impact the passing game more</a:t>
            </a:r>
          </a:p>
          <a:p>
            <a:pPr lvl="1"/>
            <a:r>
              <a:rPr lang="en-US" dirty="0"/>
              <a:t>Does the data agree with this?</a:t>
            </a:r>
          </a:p>
        </p:txBody>
      </p:sp>
    </p:spTree>
    <p:extLst>
      <p:ext uri="{BB962C8B-B14F-4D97-AF65-F5344CB8AC3E}">
        <p14:creationId xmlns:p14="http://schemas.microsoft.com/office/powerpoint/2010/main" val="25072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599-97F1-4DF1-8A49-FC473209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analysis – adjusted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2B70-5BCA-4467-98FA-CBF0CEBD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4"/>
            <a:ext cx="11029615" cy="4677505"/>
          </a:xfrm>
        </p:spPr>
        <p:txBody>
          <a:bodyPr anchor="t">
            <a:normAutofit/>
          </a:bodyPr>
          <a:lstStyle/>
          <a:p>
            <a:r>
              <a:rPr lang="en-US" dirty="0"/>
              <a:t>Adjusted EPA – Pass Plays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Adjusted EPA – Rush Plays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DE’s &amp; LB’s have more impact on pass plays and DT’s have more impact on rush plays (on average)</a:t>
            </a:r>
          </a:p>
          <a:p>
            <a:pPr lvl="1"/>
            <a:r>
              <a:rPr lang="en-US" dirty="0"/>
              <a:t>Superstar players can affect all aspects of the game, regardless of position (note that the best player vs pass was a DT)</a:t>
            </a:r>
          </a:p>
          <a:p>
            <a:pPr lvl="1"/>
            <a:r>
              <a:rPr lang="en-US" dirty="0"/>
              <a:t>In pass plays, median LB (50</a:t>
            </a:r>
            <a:r>
              <a:rPr lang="en-US" baseline="30000" dirty="0"/>
              <a:t>th</a:t>
            </a:r>
            <a:r>
              <a:rPr lang="en-US" dirty="0"/>
              <a:t> % player) is much better than ‘average’ LB, due to skewed distribution of talent / performance</a:t>
            </a:r>
          </a:p>
          <a:p>
            <a:pPr lvl="2"/>
            <a:r>
              <a:rPr lang="en-US" dirty="0"/>
              <a:t>There are several LB’s with exceptionally poor pass performance who dragged down the overall mean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8D183-632F-4979-85F3-06BB8DC6A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72608"/>
              </p:ext>
            </p:extLst>
          </p:nvPr>
        </p:nvGraphicFramePr>
        <p:xfrm>
          <a:off x="3913904" y="3854657"/>
          <a:ext cx="53291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192">
                  <a:extLst>
                    <a:ext uri="{9D8B030D-6E8A-4147-A177-3AD203B41FA5}">
                      <a16:colId xmlns:a16="http://schemas.microsoft.com/office/drawing/2014/main" val="3131077104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2417895706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734971745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231025624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1999344879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383042502"/>
                    </a:ext>
                  </a:extLst>
                </a:gridCol>
              </a:tblGrid>
              <a:tr h="237283"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Std Dev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Worst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75689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-0.038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0.130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-0.367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+0.297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2844795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r>
                        <a:rPr lang="en-US" sz="1400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1475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r>
                        <a:rPr lang="en-US" sz="1400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130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915680C-8CAF-4972-ACD1-FF967E21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51932"/>
              </p:ext>
            </p:extLst>
          </p:nvPr>
        </p:nvGraphicFramePr>
        <p:xfrm>
          <a:off x="3913906" y="2175356"/>
          <a:ext cx="5329152" cy="1219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192">
                  <a:extLst>
                    <a:ext uri="{9D8B030D-6E8A-4147-A177-3AD203B41FA5}">
                      <a16:colId xmlns:a16="http://schemas.microsoft.com/office/drawing/2014/main" val="3131077104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2417895706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734971745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099469699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1999344879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383042502"/>
                    </a:ext>
                  </a:extLst>
                </a:gridCol>
              </a:tblGrid>
              <a:tr h="270664"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Std Dev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Worst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75689"/>
                  </a:ext>
                </a:extLst>
              </a:tr>
              <a:tr h="305113"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0.177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-0.507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+0.452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2844795"/>
                  </a:ext>
                </a:extLst>
              </a:tr>
              <a:tr h="30511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1475"/>
                  </a:ext>
                </a:extLst>
              </a:tr>
              <a:tr h="30476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26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1B73-4595-4640-96EC-9B29B552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analysis –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C7FB-22EB-4F05-A16A-B0348FE7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3924"/>
          </a:xfrm>
        </p:spPr>
        <p:txBody>
          <a:bodyPr anchor="t">
            <a:normAutofit/>
          </a:bodyPr>
          <a:lstStyle/>
          <a:p>
            <a:r>
              <a:rPr lang="en-US" dirty="0"/>
              <a:t>Variation in performance among DL 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As in the previous tables, DT player performance has much less variation compared to DE’s and LB’s (in both pass and rush)</a:t>
            </a:r>
          </a:p>
          <a:p>
            <a:pPr lvl="2"/>
            <a:r>
              <a:rPr lang="en-US" sz="1600" dirty="0"/>
              <a:t>It may be easier to find a replacement DT and maintain good performance than to find a replacement DE / DT</a:t>
            </a:r>
          </a:p>
          <a:p>
            <a:pPr lvl="1"/>
            <a:r>
              <a:rPr lang="en-US" dirty="0"/>
              <a:t>Looking at absolute values (axis values), the distribution of LB pass EPA’s are shifted roughly 0.1 EPA/play worse than DE’s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40695-AFCC-44C9-ABE1-889D4B43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0" y="2547894"/>
            <a:ext cx="7887977" cy="258835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A1E987F-E965-4952-A2DF-76CD0F449E76}"/>
              </a:ext>
            </a:extLst>
          </p:cNvPr>
          <p:cNvGrpSpPr/>
          <p:nvPr/>
        </p:nvGrpSpPr>
        <p:grpSpPr>
          <a:xfrm>
            <a:off x="9372856" y="2905780"/>
            <a:ext cx="2237951" cy="523220"/>
            <a:chOff x="9372856" y="2905780"/>
            <a:chExt cx="2237951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BAA771-A82D-4FB8-8982-122FB72FB566}"/>
                </a:ext>
              </a:extLst>
            </p:cNvPr>
            <p:cNvSpPr txBox="1"/>
            <p:nvPr/>
          </p:nvSpPr>
          <p:spPr>
            <a:xfrm>
              <a:off x="9923721" y="2905780"/>
              <a:ext cx="1687086" cy="52322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many players perform at that level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EE9429-99A4-4CC5-942D-1254BCA4253F}"/>
                </a:ext>
              </a:extLst>
            </p:cNvPr>
            <p:cNvSpPr/>
            <p:nvPr/>
          </p:nvSpPr>
          <p:spPr>
            <a:xfrm>
              <a:off x="9372856" y="2905780"/>
              <a:ext cx="550865" cy="523220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5483B3-9102-4856-8F94-3E1A66E71B90}"/>
              </a:ext>
            </a:extLst>
          </p:cNvPr>
          <p:cNvGrpSpPr/>
          <p:nvPr/>
        </p:nvGrpSpPr>
        <p:grpSpPr>
          <a:xfrm>
            <a:off x="9372856" y="4115848"/>
            <a:ext cx="2237951" cy="523220"/>
            <a:chOff x="9380978" y="2905780"/>
            <a:chExt cx="2237951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04D07E-813E-4CCD-BF9A-D945FA25411C}"/>
                </a:ext>
              </a:extLst>
            </p:cNvPr>
            <p:cNvSpPr txBox="1"/>
            <p:nvPr/>
          </p:nvSpPr>
          <p:spPr>
            <a:xfrm>
              <a:off x="9931843" y="2905780"/>
              <a:ext cx="1687086" cy="52322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few players perform at that level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EA990C-3320-4795-A87D-8A28EBCE3DE6}"/>
                </a:ext>
              </a:extLst>
            </p:cNvPr>
            <p:cNvSpPr/>
            <p:nvPr/>
          </p:nvSpPr>
          <p:spPr>
            <a:xfrm>
              <a:off x="9380978" y="2905780"/>
              <a:ext cx="550865" cy="5232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2D4F06-AFE8-4B3A-94A8-AA9F082BCED3}"/>
              </a:ext>
            </a:extLst>
          </p:cNvPr>
          <p:cNvGrpSpPr/>
          <p:nvPr/>
        </p:nvGrpSpPr>
        <p:grpSpPr>
          <a:xfrm>
            <a:off x="9372856" y="3510814"/>
            <a:ext cx="2237951" cy="523220"/>
            <a:chOff x="9372856" y="2905780"/>
            <a:chExt cx="2237951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3ABA2D-F294-4C03-BB25-56D029214569}"/>
                </a:ext>
              </a:extLst>
            </p:cNvPr>
            <p:cNvSpPr txBox="1"/>
            <p:nvPr/>
          </p:nvSpPr>
          <p:spPr>
            <a:xfrm>
              <a:off x="9923721" y="2905780"/>
              <a:ext cx="1687086" cy="52322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some players perform at that level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0CCA53-ACD9-48D8-A209-D7317543DEF8}"/>
                </a:ext>
              </a:extLst>
            </p:cNvPr>
            <p:cNvSpPr/>
            <p:nvPr/>
          </p:nvSpPr>
          <p:spPr>
            <a:xfrm>
              <a:off x="9372856" y="2905780"/>
              <a:ext cx="550865" cy="5232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90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B1BB-A6B0-44B5-9F27-9B04D38F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‘most valuable’ dl position and talent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27B6-E372-4950-AF69-89121127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questions of ‘most valuable’ position and talent distribution are inherently related</a:t>
            </a:r>
          </a:p>
          <a:p>
            <a:r>
              <a:rPr lang="en-US" dirty="0"/>
              <a:t>All DL positions can have very good pass and rush performance, or equally poor pass and rush performance</a:t>
            </a:r>
          </a:p>
          <a:p>
            <a:r>
              <a:rPr lang="en-US" dirty="0"/>
              <a:t>However, given the differences in performance variation, it is much easier to replace a DT</a:t>
            </a:r>
          </a:p>
          <a:p>
            <a:r>
              <a:rPr lang="en-US" dirty="0"/>
              <a:t>Meaning it is much more important to find and retain high performing DE’s and LB’s</a:t>
            </a:r>
          </a:p>
          <a:p>
            <a:pPr lvl="1"/>
            <a:r>
              <a:rPr lang="en-US" dirty="0"/>
              <a:t>DE’s seem to contribute more in both pass and rush, but bad LB’s can be a greater liability</a:t>
            </a:r>
          </a:p>
          <a:p>
            <a:r>
              <a:rPr lang="en-US" dirty="0"/>
              <a:t>Therefore, to an organization, the most valuable defensive line position is the outside lineman (DE or LB)</a:t>
            </a:r>
          </a:p>
          <a:p>
            <a:endParaRPr lang="en-US" dirty="0"/>
          </a:p>
          <a:p>
            <a:r>
              <a:rPr lang="en-US" dirty="0"/>
              <a:t>Note, superstars (e.g. Aaron Donald, Khalil Mack, etc.) are not included in this conclusion as they can be game changers in all aspects regardless of position</a:t>
            </a:r>
          </a:p>
        </p:txBody>
      </p:sp>
    </p:spTree>
    <p:extLst>
      <p:ext uri="{BB962C8B-B14F-4D97-AF65-F5344CB8AC3E}">
        <p14:creationId xmlns:p14="http://schemas.microsoft.com/office/powerpoint/2010/main" val="304335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142-6ACD-4678-A878-F77F81AC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situations would the answer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5478-2B34-46BA-A622-74C5351B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7958"/>
          </a:xfrm>
        </p:spPr>
        <p:txBody>
          <a:bodyPr anchor="t">
            <a:normAutofit/>
          </a:bodyPr>
          <a:lstStyle/>
          <a:p>
            <a:r>
              <a:rPr lang="en-US" dirty="0"/>
              <a:t>Given that DT’s contribute more on rush plays and DE’s / LB’s contribute more on pass plays, late game situations where a team has the lead (and the opposition will pass more) would mean DE’s / LB’s are even more important </a:t>
            </a:r>
          </a:p>
          <a:p>
            <a:pPr lvl="1"/>
            <a:r>
              <a:rPr lang="en-US" dirty="0"/>
              <a:t>In contrast, late game situation where a team is losing (the opposition runs more) means DT’s are more important</a:t>
            </a:r>
          </a:p>
          <a:p>
            <a:pPr lvl="1"/>
            <a:r>
              <a:rPr lang="en-US" dirty="0"/>
              <a:t>I attempted to isolate 4</a:t>
            </a:r>
            <a:r>
              <a:rPr lang="en-US" baseline="30000" dirty="0"/>
              <a:t>th</a:t>
            </a:r>
            <a:r>
              <a:rPr lang="en-US" dirty="0"/>
              <a:t> Quarter situational data, but limiting the data on the already limited ‘adjusted’ dataset left too few points to draw any meaningful statistical conclusions</a:t>
            </a:r>
          </a:p>
          <a:p>
            <a:r>
              <a:rPr lang="en-US" dirty="0"/>
              <a:t>Given that the NFL is more of a “passing league”, it leads to the conclusion again that DE’s and LB’s are more important as they make a greater impact on pass plays</a:t>
            </a:r>
          </a:p>
          <a:p>
            <a:pPr lvl="1"/>
            <a:r>
              <a:rPr lang="en-US" dirty="0"/>
              <a:t>However, in 2019 the Ravens, 49ers, Titans, etc. showed that rushing is a strategy for success, so DT’s cannot be overlooked</a:t>
            </a:r>
          </a:p>
          <a:p>
            <a:r>
              <a:rPr lang="en-US" dirty="0"/>
              <a:t>In the end though, everything depends on context and DL unit as a whole</a:t>
            </a:r>
          </a:p>
          <a:p>
            <a:pPr lvl="1"/>
            <a:r>
              <a:rPr lang="en-US" dirty="0"/>
              <a:t>Combination of formation and techniques against the OL blocking scheme</a:t>
            </a:r>
          </a:p>
          <a:p>
            <a:pPr lvl="1"/>
            <a:r>
              <a:rPr lang="en-US" dirty="0"/>
              <a:t>Superstars may draw double-teams and lead to increased success for their teammates</a:t>
            </a:r>
          </a:p>
        </p:txBody>
      </p:sp>
    </p:spTree>
    <p:extLst>
      <p:ext uri="{BB962C8B-B14F-4D97-AF65-F5344CB8AC3E}">
        <p14:creationId xmlns:p14="http://schemas.microsoft.com/office/powerpoint/2010/main" val="21310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107-DF98-4C13-B0B6-E0CF236E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373-C14C-4951-A288-5DF243C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Limited data set</a:t>
            </a:r>
          </a:p>
          <a:p>
            <a:pPr lvl="1"/>
            <a:r>
              <a:rPr lang="en-US" dirty="0"/>
              <a:t>8-9 games worth of data from the second half of a season is a small set to work with</a:t>
            </a:r>
          </a:p>
          <a:p>
            <a:pPr lvl="1"/>
            <a:r>
              <a:rPr lang="en-US" dirty="0"/>
              <a:t>Late season games by eliminated or playoff-clinched teams may not be representative of ‘normal’ performance</a:t>
            </a:r>
          </a:p>
          <a:p>
            <a:endParaRPr lang="en-US" dirty="0"/>
          </a:p>
          <a:p>
            <a:r>
              <a:rPr lang="en-US" dirty="0"/>
              <a:t>Unknown offensive formation and blocking schemes</a:t>
            </a:r>
          </a:p>
          <a:p>
            <a:pPr lvl="1"/>
            <a:r>
              <a:rPr lang="en-US" dirty="0"/>
              <a:t>Without the context of formation and OL blocking scheme, any DL technique analysis is questionable at best</a:t>
            </a:r>
          </a:p>
          <a:p>
            <a:pPr lvl="1"/>
            <a:r>
              <a:rPr lang="en-US" dirty="0"/>
              <a:t>Examples of information needed</a:t>
            </a:r>
          </a:p>
          <a:p>
            <a:pPr lvl="2"/>
            <a:r>
              <a:rPr lang="en-US" dirty="0"/>
              <a:t>Is a 5 technique DE actually getting blocked by just the OT? Is a G or TE also helping? For 9 technique is there a second TE on that side?</a:t>
            </a:r>
          </a:p>
          <a:p>
            <a:pPr lvl="2"/>
            <a:r>
              <a:rPr lang="en-US" dirty="0"/>
              <a:t>Is a 2 technique DT actually getting blocked by the G? Did the G pull and let the C block the DT instead?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28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423</TotalTime>
  <Words>1338</Words>
  <Application>Microsoft Office PowerPoint</Application>
  <PresentationFormat>Widescreen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SIS Football Analytics Challenge</vt:lpstr>
      <vt:lpstr>The challenge</vt:lpstr>
      <vt:lpstr>High level DL analysis</vt:lpstr>
      <vt:lpstr>Adjusting the analysis</vt:lpstr>
      <vt:lpstr>Dl analysis – adjusted</vt:lpstr>
      <vt:lpstr>Dl analysis – variation</vt:lpstr>
      <vt:lpstr>‘most valuable’ dl position and talent distribution</vt:lpstr>
      <vt:lpstr>What situations would the answer change?</vt:lpstr>
      <vt:lpstr>Challenges</vt:lpstr>
      <vt:lpstr>Future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 Football Analytics Challenge</dc:title>
  <dc:creator>Matt Dunman</dc:creator>
  <cp:lastModifiedBy>Matt Dunman</cp:lastModifiedBy>
  <cp:revision>59</cp:revision>
  <dcterms:created xsi:type="dcterms:W3CDTF">2020-07-17T16:51:06Z</dcterms:created>
  <dcterms:modified xsi:type="dcterms:W3CDTF">2020-07-18T00:03:08Z</dcterms:modified>
</cp:coreProperties>
</file>