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1122259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1122259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b1122259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1122259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112225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112225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b1122259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b1122259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b1122259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1122259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1122259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1122259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b1122259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1122259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b1122259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b1122259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b1122259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b1122259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b1122259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b1122259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b1122259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b1122259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b1122259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b1122259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b1122259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b1122259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b1122259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b1122259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b1122259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1122259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b1122259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1122259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b1122259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b1122259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b1122259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b1122259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b1122259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1122259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pff.com/news/nfl-pff-data-study-sack-artist-pass-rushers" TargetMode="External"/><Relationship Id="rId4" Type="http://schemas.openxmlformats.org/officeDocument/2006/relationships/hyperlink" Target="https://arxiv.org/pdf/1802.0099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SIS Football Analytics Challenge</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Alex Stern (University of Virginia)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Rushing Model</a:t>
            </a:r>
            <a:endParaRPr/>
          </a:p>
        </p:txBody>
      </p:sp>
      <p:sp>
        <p:nvSpPr>
          <p:cNvPr id="129" name="Google Shape;129;p22"/>
          <p:cNvSpPr txBox="1"/>
          <p:nvPr>
            <p:ph idx="1" type="body"/>
          </p:nvPr>
        </p:nvSpPr>
        <p:spPr>
          <a:xfrm>
            <a:off x="2410100" y="3473825"/>
            <a:ext cx="6321600" cy="11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covariate vector </a:t>
            </a:r>
            <a:r>
              <a:rPr b="1" lang="en"/>
              <a:t>R</a:t>
            </a:r>
            <a:r>
              <a:rPr b="1" baseline="-25000" lang="en"/>
              <a:t>i</a:t>
            </a:r>
            <a:r>
              <a:rPr b="1" lang="en"/>
              <a:t> </a:t>
            </a:r>
            <a:r>
              <a:rPr lang="en"/>
              <a:t>contains a set of indicator variables for isHome, gapMatch, nDT, nDE, Turnover, and pass_epa. </a:t>
            </a:r>
            <a:r>
              <a:rPr b="1" lang="en"/>
              <a:t>r</a:t>
            </a:r>
            <a:r>
              <a:rPr b="1" lang="en"/>
              <a:t> </a:t>
            </a:r>
            <a:r>
              <a:rPr lang="en"/>
              <a:t>is the </a:t>
            </a:r>
            <a:r>
              <a:rPr lang="en"/>
              <a:t>corresponding</a:t>
            </a:r>
            <a:r>
              <a:rPr lang="en"/>
              <a:t> coefficient </a:t>
            </a:r>
            <a:r>
              <a:rPr lang="en"/>
              <a:t>vector</a:t>
            </a:r>
            <a:r>
              <a:rPr lang="en"/>
              <a:t>. </a:t>
            </a:r>
            <a:endParaRPr/>
          </a:p>
        </p:txBody>
      </p:sp>
      <p:pic>
        <p:nvPicPr>
          <p:cNvPr id="130" name="Google Shape;130;p22"/>
          <p:cNvPicPr preferRelativeResize="0"/>
          <p:nvPr/>
        </p:nvPicPr>
        <p:blipFill>
          <a:blip r:embed="rId3">
            <a:alphaModFix/>
          </a:blip>
          <a:stretch>
            <a:fillRect/>
          </a:stretch>
        </p:blipFill>
        <p:spPr>
          <a:xfrm>
            <a:off x="164588" y="1312200"/>
            <a:ext cx="8814824" cy="192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which is the most valuable defensive line position? Well...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6217375" y="564750"/>
            <a:ext cx="2682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depends</a:t>
            </a:r>
            <a:endParaRPr/>
          </a:p>
        </p:txBody>
      </p:sp>
      <p:sp>
        <p:nvSpPr>
          <p:cNvPr id="141" name="Google Shape;141;p24"/>
          <p:cNvSpPr txBox="1"/>
          <p:nvPr>
            <p:ph idx="1" type="body"/>
          </p:nvPr>
        </p:nvSpPr>
        <p:spPr>
          <a:xfrm>
            <a:off x="6163225" y="1970550"/>
            <a:ext cx="2790300" cy="187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
            </a:r>
            <a:r>
              <a:rPr lang="en"/>
              <a:t>istribution of (-1 * iPA) values, since the goal of the defense is to reduce the expected points of an offenses’ drive</a:t>
            </a:r>
            <a:endParaRPr/>
          </a:p>
        </p:txBody>
      </p:sp>
      <p:pic>
        <p:nvPicPr>
          <p:cNvPr id="142" name="Google Shape;142;p24"/>
          <p:cNvPicPr preferRelativeResize="0"/>
          <p:nvPr/>
        </p:nvPicPr>
        <p:blipFill>
          <a:blip r:embed="rId3">
            <a:alphaModFix/>
          </a:blip>
          <a:stretch>
            <a:fillRect/>
          </a:stretch>
        </p:blipFill>
        <p:spPr>
          <a:xfrm>
            <a:off x="0" y="1107200"/>
            <a:ext cx="5909051" cy="36020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48" name="Google Shape;148;p25"/>
          <p:cNvSpPr txBox="1"/>
          <p:nvPr>
            <p:ph idx="1" type="body"/>
          </p:nvPr>
        </p:nvSpPr>
        <p:spPr>
          <a:xfrm>
            <a:off x="3520152" y="1341700"/>
            <a:ext cx="52017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 plays provide very little information about the differing abilities b/t DE and DT</a:t>
            </a:r>
            <a:endParaRPr/>
          </a:p>
          <a:p>
            <a:pPr indent="-342900" lvl="0" marL="457200" rtl="0" algn="l">
              <a:spcBef>
                <a:spcPts val="0"/>
              </a:spcBef>
              <a:spcAft>
                <a:spcPts val="0"/>
              </a:spcAft>
              <a:buSzPts val="1800"/>
              <a:buChar char="➔"/>
            </a:pPr>
            <a:r>
              <a:rPr lang="en"/>
              <a:t>As many Big Data Bowl solutions pointed out, most information about the distribution of EPA on running plays is heavily dependent on the # of men in the box</a:t>
            </a:r>
            <a:endParaRPr/>
          </a:p>
          <a:p>
            <a:pPr indent="-342900" lvl="0" marL="457200" rtl="0" algn="l">
              <a:spcBef>
                <a:spcPts val="0"/>
              </a:spcBef>
              <a:spcAft>
                <a:spcPts val="0"/>
              </a:spcAft>
              <a:buSzPts val="1800"/>
              <a:buChar char="➔"/>
            </a:pPr>
            <a:r>
              <a:rPr lang="en"/>
              <a:t>The gapMatch covariate also provided a significant amount of information based on model results</a:t>
            </a:r>
            <a:endParaRPr/>
          </a:p>
          <a:p>
            <a:pPr indent="0" lvl="0" marL="0" rtl="0" algn="l">
              <a:spcBef>
                <a:spcPts val="1600"/>
              </a:spcBef>
              <a:spcAft>
                <a:spcPts val="1600"/>
              </a:spcAft>
              <a:buNone/>
            </a:pPr>
            <a:r>
              <a:t/>
            </a:r>
            <a:endParaRPr/>
          </a:p>
        </p:txBody>
      </p:sp>
      <p:pic>
        <p:nvPicPr>
          <p:cNvPr id="149" name="Google Shape;149;p25"/>
          <p:cNvPicPr preferRelativeResize="0"/>
          <p:nvPr/>
        </p:nvPicPr>
        <p:blipFill rotWithShape="1">
          <a:blip r:embed="rId3">
            <a:alphaModFix/>
          </a:blip>
          <a:srcRect b="9412" l="50064" r="0" t="0"/>
          <a:stretch/>
        </p:blipFill>
        <p:spPr>
          <a:xfrm>
            <a:off x="190525" y="1211350"/>
            <a:ext cx="2950700" cy="3263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a:t>
            </a:r>
            <a:endParaRPr/>
          </a:p>
        </p:txBody>
      </p:sp>
      <p:sp>
        <p:nvSpPr>
          <p:cNvPr id="155" name="Google Shape;155;p26"/>
          <p:cNvSpPr txBox="1"/>
          <p:nvPr>
            <p:ph idx="1" type="body"/>
          </p:nvPr>
        </p:nvSpPr>
        <p:spPr>
          <a:xfrm>
            <a:off x="3486252" y="1356700"/>
            <a:ext cx="5235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clear on passing plays that the distribution of talent among defensive ends has a </a:t>
            </a:r>
            <a:r>
              <a:rPr b="1" lang="en"/>
              <a:t>larger variance</a:t>
            </a:r>
            <a:r>
              <a:rPr lang="en"/>
              <a:t> (constant overlap, longer/thicker tails)</a:t>
            </a:r>
            <a:endParaRPr/>
          </a:p>
          <a:p>
            <a:pPr indent="-342900" lvl="0" marL="457200" rtl="0" algn="l">
              <a:spcBef>
                <a:spcPts val="0"/>
              </a:spcBef>
              <a:spcAft>
                <a:spcPts val="0"/>
              </a:spcAft>
              <a:buSzPts val="1800"/>
              <a:buChar char="➔"/>
            </a:pPr>
            <a:r>
              <a:rPr lang="en"/>
              <a:t> This implies that securing an elite player at the </a:t>
            </a:r>
            <a:r>
              <a:rPr b="1" lang="en"/>
              <a:t>DE</a:t>
            </a:r>
            <a:r>
              <a:rPr lang="en"/>
              <a:t> position is </a:t>
            </a:r>
            <a:r>
              <a:rPr b="1" lang="en"/>
              <a:t>more valuable</a:t>
            </a:r>
            <a:r>
              <a:rPr lang="en"/>
              <a:t> than doing the same for the DT position</a:t>
            </a:r>
            <a:endParaRPr/>
          </a:p>
          <a:p>
            <a:pPr indent="-342900" lvl="0" marL="457200" rtl="0" algn="l">
              <a:spcBef>
                <a:spcPts val="0"/>
              </a:spcBef>
              <a:spcAft>
                <a:spcPts val="0"/>
              </a:spcAft>
              <a:buSzPts val="1800"/>
              <a:buChar char="➔"/>
            </a:pPr>
            <a:r>
              <a:rPr lang="en"/>
              <a:t>The talent discrepancy b/t a 70th and 80th percentile DE is far greater than that of a DT</a:t>
            </a:r>
            <a:endParaRPr/>
          </a:p>
        </p:txBody>
      </p:sp>
      <p:pic>
        <p:nvPicPr>
          <p:cNvPr id="156" name="Google Shape;156;p26"/>
          <p:cNvPicPr preferRelativeResize="0"/>
          <p:nvPr/>
        </p:nvPicPr>
        <p:blipFill rotWithShape="1">
          <a:blip r:embed="rId3">
            <a:alphaModFix/>
          </a:blip>
          <a:srcRect b="9722" l="0" r="49934" t="0"/>
          <a:stretch/>
        </p:blipFill>
        <p:spPr>
          <a:xfrm>
            <a:off x="56025" y="1211350"/>
            <a:ext cx="3081625" cy="3387399"/>
          </a:xfrm>
          <a:prstGeom prst="rect">
            <a:avLst/>
          </a:prstGeom>
          <a:noFill/>
          <a:ln>
            <a:noFill/>
          </a:ln>
        </p:spPr>
      </p:pic>
      <p:cxnSp>
        <p:nvCxnSpPr>
          <p:cNvPr id="157" name="Google Shape;157;p26"/>
          <p:cNvCxnSpPr/>
          <p:nvPr/>
        </p:nvCxnSpPr>
        <p:spPr>
          <a:xfrm flipH="1">
            <a:off x="2386700" y="2151525"/>
            <a:ext cx="269100" cy="1669800"/>
          </a:xfrm>
          <a:prstGeom prst="straightConnector1">
            <a:avLst/>
          </a:prstGeom>
          <a:noFill/>
          <a:ln cap="flat" cmpd="sng" w="19050">
            <a:solidFill>
              <a:srgbClr val="FF0000"/>
            </a:solidFill>
            <a:prstDash val="solid"/>
            <a:round/>
            <a:headEnd len="med" w="med" type="none"/>
            <a:tailEnd len="med" w="med" type="triangle"/>
          </a:ln>
        </p:spPr>
      </p:cxnSp>
      <p:cxnSp>
        <p:nvCxnSpPr>
          <p:cNvPr id="158" name="Google Shape;158;p26"/>
          <p:cNvCxnSpPr/>
          <p:nvPr/>
        </p:nvCxnSpPr>
        <p:spPr>
          <a:xfrm>
            <a:off x="974900" y="2162725"/>
            <a:ext cx="179400" cy="1143000"/>
          </a:xfrm>
          <a:prstGeom prst="straightConnector1">
            <a:avLst/>
          </a:prstGeom>
          <a:noFill/>
          <a:ln cap="flat" cmpd="sng" w="19050">
            <a:solidFill>
              <a:srgbClr val="FF0000"/>
            </a:solidFill>
            <a:prstDash val="solid"/>
            <a:round/>
            <a:headEnd len="med" w="med" type="none"/>
            <a:tailEnd len="med" w="med" type="triangle"/>
          </a:ln>
        </p:spPr>
      </p:cxnSp>
      <p:cxnSp>
        <p:nvCxnSpPr>
          <p:cNvPr id="159" name="Google Shape;159;p26"/>
          <p:cNvCxnSpPr/>
          <p:nvPr/>
        </p:nvCxnSpPr>
        <p:spPr>
          <a:xfrm>
            <a:off x="593900" y="2947150"/>
            <a:ext cx="179400" cy="10197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could this change?</a:t>
            </a:r>
            <a:endParaRPr/>
          </a:p>
        </p:txBody>
      </p:sp>
      <p:sp>
        <p:nvSpPr>
          <p:cNvPr id="165" name="Google Shape;165;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PFF’s Timo Riske, Eric Eager, and many others have pointed out the importance of QB pressure (Riske, 2020)</a:t>
            </a:r>
            <a:endParaRPr/>
          </a:p>
          <a:p>
            <a:pPr indent="-342900" lvl="0" marL="457200" rtl="0" algn="l">
              <a:spcBef>
                <a:spcPts val="0"/>
              </a:spcBef>
              <a:spcAft>
                <a:spcPts val="0"/>
              </a:spcAft>
              <a:buSzPts val="1800"/>
              <a:buChar char="➔"/>
            </a:pPr>
            <a:r>
              <a:rPr lang="en"/>
              <a:t>On 3rd down, QB’s are more likely to hold on to the ball for longer in order to secure their read since throwing it away/scrambling is often not an option</a:t>
            </a:r>
            <a:endParaRPr/>
          </a:p>
          <a:p>
            <a:pPr indent="-342900" lvl="0" marL="457200" rtl="0" algn="l">
              <a:spcBef>
                <a:spcPts val="0"/>
              </a:spcBef>
              <a:spcAft>
                <a:spcPts val="0"/>
              </a:spcAft>
              <a:buSzPts val="1800"/>
              <a:buChar char="➔"/>
            </a:pPr>
            <a:r>
              <a:rPr lang="en"/>
              <a:t>P(QB Pressure) is inherently a (likely exponential) function of time to throw</a:t>
            </a:r>
            <a:endParaRPr/>
          </a:p>
          <a:p>
            <a:pPr indent="-342900" lvl="0" marL="457200" rtl="0" algn="l">
              <a:spcBef>
                <a:spcPts val="0"/>
              </a:spcBef>
              <a:spcAft>
                <a:spcPts val="0"/>
              </a:spcAft>
              <a:buSzPts val="1800"/>
              <a:buChar char="➔"/>
            </a:pPr>
            <a:r>
              <a:rPr lang="en"/>
              <a:t>Yards to go for a first down likely has an effect both on play calling and play anticipation by the defense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a:t>
            </a:r>
            <a:endParaRPr/>
          </a:p>
        </p:txBody>
      </p:sp>
      <p:sp>
        <p:nvSpPr>
          <p:cNvPr id="171" name="Google Shape;171;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Unfortunately, </a:t>
            </a:r>
            <a:r>
              <a:rPr lang="en"/>
              <a:t>consecutive</a:t>
            </a:r>
            <a:r>
              <a:rPr lang="en"/>
              <a:t> filters for specific down and distance situations led to sample sizes too small for a model this complex to run to fruition on (see Limitations and Future Analysis)</a:t>
            </a:r>
            <a:endParaRPr/>
          </a:p>
          <a:p>
            <a:pPr indent="-342900" lvl="0" marL="457200" rtl="0" algn="l">
              <a:spcBef>
                <a:spcPts val="0"/>
              </a:spcBef>
              <a:spcAft>
                <a:spcPts val="0"/>
              </a:spcAft>
              <a:buSzPts val="1800"/>
              <a:buChar char="➔"/>
            </a:pPr>
            <a:r>
              <a:rPr lang="en"/>
              <a:t>In situations where the model was able to converge (all mid/long downs, 1st/2nd down only, etc.) there were no marked differences from the size, shape, and relative overlap of the density curves shown earlier -&gt; DE still the more valuable roster position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Analysis</a:t>
            </a:r>
            <a:endParaRPr/>
          </a:p>
        </p:txBody>
      </p:sp>
      <p:sp>
        <p:nvSpPr>
          <p:cNvPr id="177" name="Google Shape;177;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a season-long dataset, minute trends based on game situation could possibly become more </a:t>
            </a:r>
            <a:r>
              <a:rPr lang="en"/>
              <a:t>apparent</a:t>
            </a:r>
            <a:r>
              <a:rPr lang="en"/>
              <a:t> and I’d be interested to know which (if any) are significant in relation to this problem/model</a:t>
            </a:r>
            <a:endParaRPr/>
          </a:p>
          <a:p>
            <a:pPr indent="-342900" lvl="0" marL="457200" rtl="0" algn="l">
              <a:spcBef>
                <a:spcPts val="0"/>
              </a:spcBef>
              <a:spcAft>
                <a:spcPts val="0"/>
              </a:spcAft>
              <a:buSzPts val="1800"/>
              <a:buChar char="➔"/>
            </a:pPr>
            <a:r>
              <a:rPr lang="en"/>
              <a:t>With multiple years of data, the season-to-season stability of the metric developed here could be investigated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1580025" y="575950"/>
            <a:ext cx="7141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Future Analysis cont.</a:t>
            </a:r>
            <a:endParaRPr/>
          </a:p>
        </p:txBody>
      </p:sp>
      <p:sp>
        <p:nvSpPr>
          <p:cNvPr id="183" name="Google Shape;183;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the dataset included win probability, and again was large enough to filter, it would be interesting to see how the density curves differ in expected passing/running situations, 20%&lt;WP&lt;80% situations, etc.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89" name="Google Shape;189;p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Riske, 2020: </a:t>
            </a:r>
            <a:r>
              <a:rPr lang="en" sz="1100" u="sng">
                <a:solidFill>
                  <a:schemeClr val="hlink"/>
                </a:solidFill>
                <a:latin typeface="Arial"/>
                <a:ea typeface="Arial"/>
                <a:cs typeface="Arial"/>
                <a:sym typeface="Arial"/>
                <a:hlinkClick r:id="rId3"/>
              </a:rPr>
              <a:t>https://www.pff.com/news/nfl-pff-data-study-sack-artist-pass-rushers</a:t>
            </a:r>
            <a:endParaRPr/>
          </a:p>
          <a:p>
            <a:pPr indent="-342900" lvl="0" marL="457200" rtl="0" algn="l">
              <a:spcBef>
                <a:spcPts val="0"/>
              </a:spcBef>
              <a:spcAft>
                <a:spcPts val="0"/>
              </a:spcAft>
              <a:buSzPts val="1800"/>
              <a:buChar char="➔"/>
            </a:pPr>
            <a:r>
              <a:rPr lang="en"/>
              <a:t>Yurko, Ventura, and Horowitz, 2018: </a:t>
            </a:r>
            <a:r>
              <a:rPr lang="en" sz="1100" u="sng">
                <a:solidFill>
                  <a:schemeClr val="hlink"/>
                </a:solidFill>
                <a:latin typeface="Arial"/>
                <a:ea typeface="Arial"/>
                <a:cs typeface="Arial"/>
                <a:sym typeface="Arial"/>
                <a:hlinkClick r:id="rId4"/>
              </a:rPr>
              <a:t>https://arxiv.org/pdf/1802.00998.pdf</a:t>
            </a:r>
            <a:endParaRPr/>
          </a:p>
          <a:p>
            <a:pPr indent="-342900" lvl="0" marL="457200" rtl="0" algn="l">
              <a:spcBef>
                <a:spcPts val="0"/>
              </a:spcBef>
              <a:spcAft>
                <a:spcPts val="0"/>
              </a:spcAft>
              <a:buSzPts val="1800"/>
              <a:buChar char="➔"/>
            </a:pPr>
            <a:r>
              <a:rPr lang="en"/>
              <a:t>Gelman and Hill, 2007: Data Analysis Using Regression and Multilevel/Hierarchical Models, Cambridge, United Kingdom: Cambridge University Press.</a:t>
            </a:r>
            <a:endParaRPr/>
          </a:p>
          <a:p>
            <a:pPr indent="-342900" lvl="0" marL="457200" rtl="0" algn="l">
              <a:spcBef>
                <a:spcPts val="0"/>
              </a:spcBef>
              <a:spcAft>
                <a:spcPts val="0"/>
              </a:spcAft>
              <a:buSzPts val="1800"/>
              <a:buChar char="➔"/>
            </a:pPr>
            <a:r>
              <a:rPr lang="en"/>
              <a:t>Bates et al., 2015:  “Fitting linear mixed-effects models ¨ using lme4,” Journal of Statistical Software, 67, 1–48.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Consideration</a:t>
            </a:r>
            <a:endParaRPr/>
          </a:p>
        </p:txBody>
      </p:sp>
      <p:sp>
        <p:nvSpPr>
          <p:cNvPr id="79" name="Google Shape;79;p14"/>
          <p:cNvSpPr txBox="1"/>
          <p:nvPr>
            <p:ph idx="1" type="body"/>
          </p:nvPr>
        </p:nvSpPr>
        <p:spPr>
          <a:xfrm>
            <a:off x="4572004" y="1595775"/>
            <a:ext cx="4159800" cy="3002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Those listed on the roster as linemen, usually line up as linemen</a:t>
            </a:r>
            <a:endParaRPr/>
          </a:p>
          <a:p>
            <a:pPr indent="-342900" lvl="0" marL="457200" rtl="0" algn="l">
              <a:lnSpc>
                <a:spcPct val="150000"/>
              </a:lnSpc>
              <a:spcBef>
                <a:spcPts val="0"/>
              </a:spcBef>
              <a:spcAft>
                <a:spcPts val="0"/>
              </a:spcAft>
              <a:buSzPts val="1800"/>
              <a:buChar char="➔"/>
            </a:pPr>
            <a:r>
              <a:rPr lang="en"/>
              <a:t>Using </a:t>
            </a:r>
            <a:r>
              <a:rPr b="1" lang="en"/>
              <a:t>roster position</a:t>
            </a:r>
            <a:r>
              <a:rPr lang="en"/>
              <a:t> was the </a:t>
            </a:r>
            <a:r>
              <a:rPr i="1" lang="en"/>
              <a:t>most</a:t>
            </a:r>
            <a:r>
              <a:rPr lang="en"/>
              <a:t> clear-cut way of dividing players</a:t>
            </a:r>
            <a:endParaRPr/>
          </a:p>
          <a:p>
            <a:pPr indent="-342900" lvl="0" marL="457200" rtl="0" algn="l">
              <a:lnSpc>
                <a:spcPct val="150000"/>
              </a:lnSpc>
              <a:spcBef>
                <a:spcPts val="0"/>
              </a:spcBef>
              <a:spcAft>
                <a:spcPts val="0"/>
              </a:spcAft>
              <a:buSzPts val="1800"/>
              <a:buChar char="➔"/>
            </a:pPr>
            <a:r>
              <a:rPr lang="en"/>
              <a:t>NFL Draft, Free Agency, etc. almost </a:t>
            </a:r>
            <a:r>
              <a:rPr lang="en"/>
              <a:t>exclusively</a:t>
            </a:r>
            <a:r>
              <a:rPr lang="en"/>
              <a:t> refer to roster position (unless you’re Isaiah Simmons) </a:t>
            </a:r>
            <a:endParaRPr/>
          </a:p>
        </p:txBody>
      </p:sp>
      <p:pic>
        <p:nvPicPr>
          <p:cNvPr id="80" name="Google Shape;80;p14"/>
          <p:cNvPicPr preferRelativeResize="0"/>
          <p:nvPr/>
        </p:nvPicPr>
        <p:blipFill>
          <a:blip r:embed="rId3">
            <a:alphaModFix/>
          </a:blip>
          <a:stretch>
            <a:fillRect/>
          </a:stretch>
        </p:blipFill>
        <p:spPr>
          <a:xfrm>
            <a:off x="78425" y="1595775"/>
            <a:ext cx="4352376" cy="26531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193" name="Shape 193"/>
        <p:cNvGrpSpPr/>
        <p:nvPr/>
      </p:nvGrpSpPr>
      <p:grpSpPr>
        <a:xfrm>
          <a:off x="0" y="0"/>
          <a:ext cx="0" cy="0"/>
          <a:chOff x="0" y="0"/>
          <a:chExt cx="0" cy="0"/>
        </a:xfrm>
      </p:grpSpPr>
      <p:sp>
        <p:nvSpPr>
          <p:cNvPr id="194" name="Google Shape;194;p3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Thank you guys for hosting this competition. It’s a fantastic cause and I really enjoyed working with the data.</a:t>
            </a:r>
            <a:endParaRPr sz="4000"/>
          </a:p>
          <a:p>
            <a:pPr indent="-482600" lvl="0" marL="457200" rtl="0" algn="l">
              <a:spcBef>
                <a:spcPts val="0"/>
              </a:spcBef>
              <a:spcAft>
                <a:spcPts val="0"/>
              </a:spcAft>
              <a:buSzPts val="4000"/>
              <a:buChar char="-"/>
            </a:pPr>
            <a:r>
              <a:rPr lang="en" sz="4000"/>
              <a:t>Alex</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Assumptions</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spike plays were filtered out </a:t>
            </a:r>
            <a:r>
              <a:rPr lang="en"/>
              <a:t>immediately</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92" name="Google Shape;92;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isHome: teams were matched up with </a:t>
            </a:r>
            <a:r>
              <a:rPr lang="en"/>
              <a:t>their</a:t>
            </a:r>
            <a:r>
              <a:rPr lang="en"/>
              <a:t> respective home stadiums</a:t>
            </a:r>
            <a:endParaRPr/>
          </a:p>
          <a:p>
            <a:pPr indent="-342900" lvl="0" marL="457200" rtl="0" algn="l">
              <a:spcBef>
                <a:spcPts val="0"/>
              </a:spcBef>
              <a:spcAft>
                <a:spcPts val="0"/>
              </a:spcAft>
              <a:buSzPts val="1800"/>
              <a:buChar char="➔"/>
            </a:pPr>
            <a:r>
              <a:rPr lang="en"/>
              <a:t>gapMatch: on running plays, is the lineman matched up with the intended gap (ex. If the RB goes to the Right B Gap; the lineman’s technique is 2, 3, 4i, or 4; and he is on the left side of the ball (defensive perspective), then he is matched up with the RB’s intended gap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cont.</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nDT: # of defensive tackles on the play</a:t>
            </a:r>
            <a:endParaRPr/>
          </a:p>
          <a:p>
            <a:pPr indent="-342900" lvl="0" marL="457200" rtl="0" algn="l">
              <a:spcBef>
                <a:spcPts val="0"/>
              </a:spcBef>
              <a:spcAft>
                <a:spcPts val="0"/>
              </a:spcAft>
              <a:buSzPts val="1800"/>
              <a:buChar char="➔"/>
            </a:pPr>
            <a:r>
              <a:rPr lang="en"/>
              <a:t>nDE: # of defensive ends on the play</a:t>
            </a:r>
            <a:endParaRPr/>
          </a:p>
          <a:p>
            <a:pPr indent="-342900" lvl="0" marL="457200" rtl="0" algn="l">
              <a:spcBef>
                <a:spcPts val="0"/>
              </a:spcBef>
              <a:spcAft>
                <a:spcPts val="0"/>
              </a:spcAft>
              <a:buSzPts val="1800"/>
              <a:buChar char="➔"/>
            </a:pPr>
            <a:r>
              <a:rPr lang="en"/>
              <a:t>p</a:t>
            </a:r>
            <a:r>
              <a:rPr lang="en"/>
              <a:t>ass_epa: EPA per pass attempt defended over the entire data set by the defensive team</a:t>
            </a:r>
            <a:endParaRPr/>
          </a:p>
          <a:p>
            <a:pPr indent="-342900" lvl="0" marL="457200" rtl="0" algn="l">
              <a:spcBef>
                <a:spcPts val="0"/>
              </a:spcBef>
              <a:spcAft>
                <a:spcPts val="0"/>
              </a:spcAft>
              <a:buSzPts val="1800"/>
              <a:buChar char="➔"/>
            </a:pPr>
            <a:r>
              <a:rPr lang="en"/>
              <a:t>r</a:t>
            </a:r>
            <a:r>
              <a:rPr lang="en"/>
              <a:t>ush_epa: EPA per rush attempt defended over the entire data set by the defensive team</a:t>
            </a:r>
            <a:endParaRPr/>
          </a:p>
          <a:p>
            <a:pPr indent="0" lvl="0" marL="0" rtl="0" algn="l">
              <a:spcBef>
                <a:spcPts val="1600"/>
              </a:spcBef>
              <a:spcAft>
                <a:spcPts val="1600"/>
              </a:spcAft>
              <a:buNone/>
            </a:pPr>
            <a:r>
              <a:rPr lang="en"/>
              <a:t>*The last two help control for possible strengths and resulting relationships in play calling decisions </a:t>
            </a:r>
            <a:r>
              <a:rPr lang="en"/>
              <a:t>(Yurko, Ventura, Horowitz, 2018)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624850" y="575950"/>
            <a:ext cx="7097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Modeling (Random Effects)	</a:t>
            </a:r>
            <a:endParaRPr/>
          </a:p>
        </p:txBody>
      </p:sp>
      <p:sp>
        <p:nvSpPr>
          <p:cNvPr id="104" name="Google Shape;104;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every play involving the same player is a repeated measure of performance, the plays themselves are not independent.” (Yurko, Ventura, Horowitz, 2018)</a:t>
            </a:r>
            <a:endParaRPr/>
          </a:p>
          <a:p>
            <a:pPr indent="-342900" lvl="0" marL="457200" rtl="0" algn="l">
              <a:spcBef>
                <a:spcPts val="0"/>
              </a:spcBef>
              <a:spcAft>
                <a:spcPts val="0"/>
              </a:spcAft>
              <a:buSzPts val="1800"/>
              <a:buChar char="➔"/>
            </a:pPr>
            <a:r>
              <a:rPr lang="en"/>
              <a:t>The positive/negative and “roughly symmetric” distribution of EPA lends itself to a helpful normality assumption</a:t>
            </a:r>
            <a:endParaRPr/>
          </a:p>
          <a:p>
            <a:pPr indent="-342900" lvl="0" marL="457200" rtl="0" algn="l">
              <a:spcBef>
                <a:spcPts val="0"/>
              </a:spcBef>
              <a:spcAft>
                <a:spcPts val="0"/>
              </a:spcAft>
              <a:buSzPts val="1800"/>
              <a:buChar char="➔"/>
            </a:pPr>
            <a:r>
              <a:rPr lang="en"/>
              <a:t>Each lineman’s avg. effect can be interpreted as their individual points added (iPA)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Modeling cont.</a:t>
            </a:r>
            <a:endParaRPr/>
          </a:p>
        </p:txBody>
      </p:sp>
      <p:sp>
        <p:nvSpPr>
          <p:cNvPr id="110" name="Google Shape;110;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Linemen “involved in fewer plays will be pulled toward the group mean level (0 in this case) as compared to those involved in more plays and thus carrying more information, resulting in partially pooled estimates.” (Gelman and Hill, 2007)</a:t>
            </a:r>
            <a:endParaRPr/>
          </a:p>
          <a:p>
            <a:pPr indent="-342900" lvl="0" marL="457200" rtl="0" algn="l">
              <a:spcBef>
                <a:spcPts val="0"/>
              </a:spcBef>
              <a:spcAft>
                <a:spcPts val="0"/>
              </a:spcAft>
              <a:buSzPts val="1800"/>
              <a:buChar char="➔"/>
            </a:pPr>
            <a:r>
              <a:rPr lang="en"/>
              <a:t>Models are fit using penalized likelihood (Bates et al., 2015)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Modeling cont.</a:t>
            </a:r>
            <a:endParaRPr/>
          </a:p>
        </p:txBody>
      </p:sp>
      <p:sp>
        <p:nvSpPr>
          <p:cNvPr id="116" name="Google Shape;116;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Turning pressures into sacks/turnovers is not a repeatable skill. (Riske, 2020)</a:t>
            </a:r>
            <a:endParaRPr/>
          </a:p>
          <a:p>
            <a:pPr indent="-342900" lvl="0" marL="457200" rtl="0" algn="l">
              <a:spcBef>
                <a:spcPts val="0"/>
              </a:spcBef>
              <a:spcAft>
                <a:spcPts val="0"/>
              </a:spcAft>
              <a:buSzPts val="1800"/>
              <a:buChar char="➔"/>
            </a:pPr>
            <a:r>
              <a:rPr lang="en"/>
              <a:t>Pressures are a far more stable stat YOY</a:t>
            </a:r>
            <a:endParaRPr/>
          </a:p>
          <a:p>
            <a:pPr indent="-342900" lvl="0" marL="457200" rtl="0" algn="l">
              <a:spcBef>
                <a:spcPts val="0"/>
              </a:spcBef>
              <a:spcAft>
                <a:spcPts val="0"/>
              </a:spcAft>
              <a:buSzPts val="1800"/>
              <a:buChar char="➔"/>
            </a:pPr>
            <a:r>
              <a:rPr lang="en"/>
              <a:t>Mean EPA on passing plays with pressure (-0.4) vs. without pressure (0.2) is significantly different</a:t>
            </a:r>
            <a:endParaRPr/>
          </a:p>
          <a:p>
            <a:pPr indent="-342900" lvl="0" marL="457200" rtl="0" algn="l">
              <a:spcBef>
                <a:spcPts val="0"/>
              </a:spcBef>
              <a:spcAft>
                <a:spcPts val="0"/>
              </a:spcAft>
              <a:buSzPts val="1800"/>
              <a:buChar char="➔"/>
            </a:pPr>
            <a:r>
              <a:rPr lang="en"/>
              <a:t>Turnovers (fumbles, interceptions) account for large EPA swings -&gt; will be accounted for as covariates </a:t>
            </a:r>
            <a:endParaRPr/>
          </a:p>
          <a:p>
            <a:pPr indent="-342900" lvl="0" marL="457200" rtl="0" algn="l">
              <a:spcBef>
                <a:spcPts val="0"/>
              </a:spcBef>
              <a:spcAft>
                <a:spcPts val="0"/>
              </a:spcAft>
              <a:buSzPts val="1800"/>
              <a:buChar char="➔"/>
            </a:pPr>
            <a:r>
              <a:rPr lang="en"/>
              <a:t>Thus, the model will attempt to decipher who is delivering iPA in the form of </a:t>
            </a:r>
            <a:r>
              <a:rPr i="1" lang="en"/>
              <a:t>pressures</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a:t>
            </a:r>
            <a:r>
              <a:rPr lang="en"/>
              <a:t> Model</a:t>
            </a:r>
            <a:endParaRPr/>
          </a:p>
        </p:txBody>
      </p:sp>
      <p:sp>
        <p:nvSpPr>
          <p:cNvPr id="122" name="Google Shape;122;p21"/>
          <p:cNvSpPr txBox="1"/>
          <p:nvPr>
            <p:ph idx="1" type="body"/>
          </p:nvPr>
        </p:nvSpPr>
        <p:spPr>
          <a:xfrm>
            <a:off x="2410100" y="3272125"/>
            <a:ext cx="6321600" cy="132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covariate vector </a:t>
            </a:r>
            <a:r>
              <a:rPr b="1" lang="en"/>
              <a:t>P</a:t>
            </a:r>
            <a:r>
              <a:rPr b="1" baseline="-25000" lang="en"/>
              <a:t>i</a:t>
            </a:r>
            <a:r>
              <a:rPr b="1" lang="en"/>
              <a:t> </a:t>
            </a:r>
            <a:r>
              <a:rPr lang="en"/>
              <a:t>contains a set of indicator variables for isHome, nDT, nDE, Turnover, FumbleByReceiver, ThrowDepth, Completion, and run_epa. </a:t>
            </a:r>
            <a:r>
              <a:rPr b="1" lang="en"/>
              <a:t>p</a:t>
            </a:r>
            <a:r>
              <a:rPr b="1" lang="en"/>
              <a:t> </a:t>
            </a:r>
            <a:r>
              <a:rPr lang="en"/>
              <a:t>is the corresponding coefficient vector. </a:t>
            </a:r>
            <a:endParaRPr/>
          </a:p>
        </p:txBody>
      </p:sp>
      <p:pic>
        <p:nvPicPr>
          <p:cNvPr id="123" name="Google Shape;123;p21"/>
          <p:cNvPicPr preferRelativeResize="0"/>
          <p:nvPr/>
        </p:nvPicPr>
        <p:blipFill>
          <a:blip r:embed="rId3">
            <a:alphaModFix/>
          </a:blip>
          <a:stretch>
            <a:fillRect/>
          </a:stretch>
        </p:blipFill>
        <p:spPr>
          <a:xfrm>
            <a:off x="278000" y="1323400"/>
            <a:ext cx="8588000" cy="167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