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erriweather"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75898-BC62-4684-BCB7-C66D78F82E1A}">
  <a:tblStyle styleId="{1FD75898-BC62-4684-BCB7-C66D78F82E1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a3b6afe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a3b6af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a3b6afe2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a3b6afe2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a2d9376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a2d9376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a2fa9b76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a2fa9b7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2fa9b76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2fa9b7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2fa9b7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2fa9b7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a338324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a338324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338324a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338324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a338324a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a338324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a338324a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a338324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338324a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338324a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3b6afe2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3b6afe2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eqsMguRHRkU"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sharpfootballstats.com/situational-run-pass-ratios--off-.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docs.google.com/spreadsheets/d/19Nw4nv04EAKKcbfldkndtUVVYvnZlr2rrHkkZXpTsk4/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wOBA-Inspired Metric For Defensive Line Evaluation</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Sam Chinitz</a:t>
            </a:r>
            <a:endParaRPr/>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 1: Team Performance</a:t>
            </a:r>
            <a:endParaRPr/>
          </a:p>
        </p:txBody>
      </p:sp>
      <p:pic>
        <p:nvPicPr>
          <p:cNvPr id="133" name="Google Shape;133;p22" title="Minkah Fitzpatrick 96 Yard Interception Return Touchdown Vs Indianapolis Colts">
            <a:hlinkClick r:id="rId3"/>
          </p:cNvPr>
          <p:cNvPicPr preferRelativeResize="0"/>
          <p:nvPr/>
        </p:nvPicPr>
        <p:blipFill>
          <a:blip r:embed="rId4">
            <a:alphaModFix/>
          </a:blip>
          <a:stretch>
            <a:fillRect/>
          </a:stretch>
        </p:blipFill>
        <p:spPr>
          <a:xfrm>
            <a:off x="152400" y="1914225"/>
            <a:ext cx="4102500" cy="3076875"/>
          </a:xfrm>
          <a:prstGeom prst="rect">
            <a:avLst/>
          </a:prstGeom>
          <a:noFill/>
          <a:ln>
            <a:noFill/>
          </a:ln>
        </p:spPr>
      </p:pic>
      <p:sp>
        <p:nvSpPr>
          <p:cNvPr id="134" name="Google Shape;13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5" name="Google Shape;135;p22"/>
          <p:cNvSpPr txBox="1">
            <a:spLocks noGrp="1"/>
          </p:cNvSpPr>
          <p:nvPr>
            <p:ph type="body" idx="1"/>
          </p:nvPr>
        </p:nvSpPr>
        <p:spPr>
          <a:xfrm>
            <a:off x="4139700" y="-62250"/>
            <a:ext cx="5004300" cy="4147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highlight>
                  <a:srgbClr val="FFFF00"/>
                </a:highlight>
              </a:rPr>
              <a:t>aEPA for an individual is not completely divorced from team performance.</a:t>
            </a:r>
            <a:r>
              <a:rPr lang="en"/>
              <a:t> In particular, value derived from pass breakups and pressures can be influenced by teammates</a:t>
            </a:r>
            <a:endParaRPr/>
          </a:p>
          <a:p>
            <a:pPr marL="457200" lvl="0" indent="-311150" algn="l" rtl="0">
              <a:spcBef>
                <a:spcPts val="0"/>
              </a:spcBef>
              <a:spcAft>
                <a:spcPts val="0"/>
              </a:spcAft>
              <a:buSzPts val="1300"/>
              <a:buChar char="●"/>
            </a:pPr>
            <a:r>
              <a:rPr lang="en"/>
              <a:t>In the video on this slide, Cam Heyward is credited with -18 aEPA because of Heyward’s pressure and Minkah Fitzpatrick’s 96-yard pick-six. </a:t>
            </a:r>
            <a:endParaRPr/>
          </a:p>
          <a:p>
            <a:pPr marL="914400" lvl="1" indent="-298450" algn="l" rtl="0">
              <a:spcBef>
                <a:spcPts val="0"/>
              </a:spcBef>
              <a:spcAft>
                <a:spcPts val="0"/>
              </a:spcAft>
              <a:buSzPts val="1100"/>
              <a:buChar char="○"/>
            </a:pPr>
            <a:r>
              <a:rPr lang="en"/>
              <a:t>By tying Heward’s (DE) value to Fitzpatrick's (S) production, aEPA does not completely isolate the production of defensive linemen from the production of their teammates</a:t>
            </a:r>
            <a:endParaRPr/>
          </a:p>
          <a:p>
            <a:pPr marL="914400" lvl="1" indent="-298450" algn="l" rtl="0">
              <a:spcBef>
                <a:spcPts val="0"/>
              </a:spcBef>
              <a:spcAft>
                <a:spcPts val="0"/>
              </a:spcAft>
              <a:buSzPts val="1100"/>
              <a:buChar char="○"/>
            </a:pPr>
            <a:r>
              <a:rPr lang="en" b="1"/>
              <a:t>Less than 0.5% of plays in the data set resulted in interceptions with direct impacts from defensive linemen, so this limitation is unlikely to significantly affect the results</a:t>
            </a:r>
            <a:endParaRPr b="1"/>
          </a:p>
          <a:p>
            <a:pPr marL="457200" lvl="0" indent="-311150" algn="l" rtl="0">
              <a:spcBef>
                <a:spcPts val="0"/>
              </a:spcBef>
              <a:spcAft>
                <a:spcPts val="0"/>
              </a:spcAft>
              <a:buSzPts val="1300"/>
              <a:buChar char="●"/>
            </a:pPr>
            <a:r>
              <a:rPr lang="en"/>
              <a:t>One possible way to remedy this is to average the EPAs of all plays with pressures and pass breakups (separately). When a lineman pressures a QB or breaks up a pass, they are credited the the value of an average pressure or breakup rather than the value of the actual play.</a:t>
            </a:r>
            <a:endParaRPr/>
          </a:p>
          <a:p>
            <a:pPr marL="914400" lvl="1" indent="-298450" algn="l" rtl="0">
              <a:spcBef>
                <a:spcPts val="0"/>
              </a:spcBef>
              <a:spcAft>
                <a:spcPts val="0"/>
              </a:spcAft>
              <a:buSzPts val="1100"/>
              <a:buChar char="○"/>
            </a:pPr>
            <a:r>
              <a:rPr lang="en"/>
              <a:t>This was not pursued because of the possibility that pressures and pass breakups are not created equally. A stronger pass-rusher might have more valuable pressures, and breakups may be more valuable if deflected up (with the chance for an interception) rather than into the ground. See more on Slide 12</a:t>
            </a:r>
            <a:endParaRPr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2 and 3: Indirect Production and Inclusion of Pass Coverage</a:t>
            </a:r>
            <a:endParaRPr/>
          </a:p>
          <a:p>
            <a:pPr marL="0" lvl="0" indent="0" algn="l" rtl="0">
              <a:spcBef>
                <a:spcPts val="0"/>
              </a:spcBef>
              <a:spcAft>
                <a:spcPts val="0"/>
              </a:spcAft>
              <a:buNone/>
            </a:pPr>
            <a:endParaRPr/>
          </a:p>
        </p:txBody>
      </p:sp>
      <p:sp>
        <p:nvSpPr>
          <p:cNvPr id="141" name="Google Shape;141;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highlight>
                  <a:srgbClr val="FFFF00"/>
                </a:highlight>
              </a:rPr>
              <a:t>aEPA treats everything besides direct production as a negative, but a defensive lineman can be productive indirectly</a:t>
            </a:r>
            <a:endParaRPr>
              <a:highlight>
                <a:srgbClr val="FFFF00"/>
              </a:highlight>
            </a:endParaRPr>
          </a:p>
          <a:p>
            <a:pPr marL="457200" lvl="0" indent="-311150" algn="l" rtl="0">
              <a:spcBef>
                <a:spcPts val="0"/>
              </a:spcBef>
              <a:spcAft>
                <a:spcPts val="0"/>
              </a:spcAft>
              <a:buSzPts val="1300"/>
              <a:buChar char="●"/>
            </a:pPr>
            <a:r>
              <a:rPr lang="en"/>
              <a:t>Indirect production might include:</a:t>
            </a:r>
            <a:endParaRPr/>
          </a:p>
          <a:p>
            <a:pPr marL="914400" lvl="1" indent="-298450" algn="l" rtl="0">
              <a:spcBef>
                <a:spcPts val="0"/>
              </a:spcBef>
              <a:spcAft>
                <a:spcPts val="0"/>
              </a:spcAft>
              <a:buSzPts val="1100"/>
              <a:buChar char="○"/>
            </a:pPr>
            <a:r>
              <a:rPr lang="en"/>
              <a:t>Drawing double teams that make it easier for other defensive linemen to produce directly</a:t>
            </a:r>
            <a:endParaRPr/>
          </a:p>
          <a:p>
            <a:pPr marL="914400" lvl="1" indent="-298450" algn="l" rtl="0">
              <a:spcBef>
                <a:spcPts val="0"/>
              </a:spcBef>
              <a:spcAft>
                <a:spcPts val="0"/>
              </a:spcAft>
              <a:buSzPts val="1100"/>
              <a:buChar char="○"/>
            </a:pPr>
            <a:r>
              <a:rPr lang="en"/>
              <a:t>Deterring styles of play </a:t>
            </a:r>
            <a:endParaRPr/>
          </a:p>
          <a:p>
            <a:pPr marL="1371600" lvl="2" indent="-298450" algn="l" rtl="0">
              <a:spcBef>
                <a:spcPts val="0"/>
              </a:spcBef>
              <a:spcAft>
                <a:spcPts val="0"/>
              </a:spcAft>
              <a:buSzPts val="1100"/>
              <a:buChar char="■"/>
            </a:pPr>
            <a:r>
              <a:rPr lang="en"/>
              <a:t>For example, a team may run the ball less frequently when facing a particularly tough defensive tackle</a:t>
            </a:r>
            <a:endParaRPr b="1" i="1"/>
          </a:p>
          <a:p>
            <a:pPr marL="457200" lvl="0" indent="-311150" algn="l" rtl="0">
              <a:spcBef>
                <a:spcPts val="0"/>
              </a:spcBef>
              <a:spcAft>
                <a:spcPts val="0"/>
              </a:spcAft>
              <a:buSzPts val="1300"/>
              <a:buChar char="●"/>
            </a:pPr>
            <a:r>
              <a:rPr lang="en">
                <a:highlight>
                  <a:srgbClr val="FFFF00"/>
                </a:highlight>
              </a:rPr>
              <a:t>aEPA struggles to evaluate players who are required to cover receivers</a:t>
            </a:r>
            <a:endParaRPr>
              <a:highlight>
                <a:srgbClr val="FFFF00"/>
              </a:highlight>
            </a:endParaRPr>
          </a:p>
          <a:p>
            <a:pPr marL="914400" lvl="1" indent="-298450" algn="l" rtl="0">
              <a:spcBef>
                <a:spcPts val="0"/>
              </a:spcBef>
              <a:spcAft>
                <a:spcPts val="0"/>
              </a:spcAft>
              <a:buSzPts val="1100"/>
              <a:buChar char="○"/>
            </a:pPr>
            <a:r>
              <a:rPr lang="en" sz="1300"/>
              <a:t>A significant part of strong pass defense is the ability to deter the QB from throwing the ball to his receiver</a:t>
            </a:r>
            <a:endParaRPr sz="1300"/>
          </a:p>
          <a:p>
            <a:pPr marL="914400" lvl="1" indent="-311150" algn="l" rtl="0">
              <a:spcBef>
                <a:spcPts val="0"/>
              </a:spcBef>
              <a:spcAft>
                <a:spcPts val="0"/>
              </a:spcAft>
              <a:buSzPts val="1300"/>
              <a:buChar char="○"/>
            </a:pPr>
            <a:r>
              <a:rPr lang="en" sz="1300"/>
              <a:t>Although not an issue for this project, correctly valuing pass coverage could allow for a better overall understanding of the value of defensive line positions</a:t>
            </a:r>
            <a:endParaRPr sz="1300"/>
          </a:p>
        </p:txBody>
      </p:sp>
      <p:sp>
        <p:nvSpPr>
          <p:cNvPr id="142" name="Google Shape;14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Analysis</a:t>
            </a:r>
            <a:endParaRPr dirty="0"/>
          </a:p>
        </p:txBody>
      </p:sp>
      <p:sp>
        <p:nvSpPr>
          <p:cNvPr id="148" name="Google Shape;14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49" name="Google Shape;149;p24"/>
          <p:cNvSpPr txBox="1">
            <a:spLocks noGrp="1"/>
          </p:cNvSpPr>
          <p:nvPr>
            <p:ph type="body" idx="1"/>
          </p:nvPr>
        </p:nvSpPr>
        <p:spPr>
          <a:xfrm>
            <a:off x="4310900" y="0"/>
            <a:ext cx="4676700" cy="4054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highlight>
                  <a:srgbClr val="FFFF00"/>
                </a:highlight>
              </a:rPr>
              <a:t>Investigate the year over year stickiness of pressure and pass breakup value by player </a:t>
            </a:r>
            <a:endParaRPr>
              <a:highlight>
                <a:srgbClr val="FFFF00"/>
              </a:highlight>
            </a:endParaRPr>
          </a:p>
          <a:p>
            <a:pPr marL="914400" lvl="1" indent="-298450" algn="l" rtl="0">
              <a:spcBef>
                <a:spcPts val="0"/>
              </a:spcBef>
              <a:spcAft>
                <a:spcPts val="0"/>
              </a:spcAft>
              <a:buSzPts val="1100"/>
              <a:buChar char="○"/>
            </a:pPr>
            <a:r>
              <a:rPr lang="en"/>
              <a:t>If the values are sticky, then it’s likely that the values of pressures and pass breakups are skills, and aEPA is currently treating those appropriately</a:t>
            </a:r>
            <a:endParaRPr/>
          </a:p>
          <a:p>
            <a:pPr marL="914400" lvl="1" indent="-298450" algn="l" rtl="0">
              <a:spcBef>
                <a:spcPts val="0"/>
              </a:spcBef>
              <a:spcAft>
                <a:spcPts val="0"/>
              </a:spcAft>
              <a:buSzPts val="1100"/>
              <a:buChar char="○"/>
            </a:pPr>
            <a:r>
              <a:rPr lang="en"/>
              <a:t>If the values are not sticky, then it’s likely that the values of pressures and pass breakups are mostly teammate influenced, and aEPA should be revised</a:t>
            </a:r>
            <a:endParaRPr/>
          </a:p>
          <a:p>
            <a:pPr marL="457200" lvl="0" indent="-311150" algn="l" rtl="0">
              <a:spcBef>
                <a:spcPts val="0"/>
              </a:spcBef>
              <a:spcAft>
                <a:spcPts val="0"/>
              </a:spcAft>
              <a:buSzPts val="1300"/>
              <a:buChar char="●"/>
            </a:pPr>
            <a:r>
              <a:rPr lang="en">
                <a:highlight>
                  <a:srgbClr val="FFFF00"/>
                </a:highlight>
              </a:rPr>
              <a:t>With data on dropped interceptions, credit defensive linemen with the EPA of a turnover and 0 gained yards in plays with dropped picks and direct defensive line production</a:t>
            </a:r>
            <a:r>
              <a:rPr lang="en"/>
              <a:t>  </a:t>
            </a:r>
            <a:endParaRPr/>
          </a:p>
          <a:p>
            <a:pPr marL="914400" lvl="1" indent="-298450" algn="l" rtl="0">
              <a:spcBef>
                <a:spcPts val="0"/>
              </a:spcBef>
              <a:spcAft>
                <a:spcPts val="0"/>
              </a:spcAft>
              <a:buSzPts val="1100"/>
              <a:buChar char="○"/>
            </a:pPr>
            <a:r>
              <a:rPr lang="en"/>
              <a:t>In fact, all plays with turnovers forced by non-defensive linemen and with a defensive lineman credited for the turnover through aEPA should have the aEPA revised as if the turnover yards were 0. This adjustment requires a formula for EPA</a:t>
            </a:r>
            <a:r>
              <a:rPr lang="en">
                <a:highlight>
                  <a:srgbClr val="FF0000"/>
                </a:highlight>
              </a:rPr>
              <a:t> </a:t>
            </a:r>
            <a:endParaRPr>
              <a:highlight>
                <a:srgbClr val="FF0000"/>
              </a:highlight>
            </a:endParaRPr>
          </a:p>
          <a:p>
            <a:pPr marL="914400" lvl="1" indent="-298450" algn="l" rtl="0">
              <a:spcBef>
                <a:spcPts val="0"/>
              </a:spcBef>
              <a:spcAft>
                <a:spcPts val="0"/>
              </a:spcAft>
              <a:buSzPts val="1100"/>
              <a:buChar char="○"/>
            </a:pPr>
            <a:r>
              <a:rPr lang="en"/>
              <a:t>This wouldn’t perfectly isolate defensive line production, but it helps mitigate the impact of teammate performance on the value of defensive line production</a:t>
            </a:r>
            <a:endParaRPr/>
          </a:p>
          <a:p>
            <a:pPr marL="457200" lvl="0" indent="-311150" algn="l" rtl="0">
              <a:spcBef>
                <a:spcPts val="0"/>
              </a:spcBef>
              <a:spcAft>
                <a:spcPts val="0"/>
              </a:spcAft>
              <a:buSzPts val="1300"/>
              <a:buChar char="●"/>
            </a:pPr>
            <a:r>
              <a:rPr lang="en">
                <a:highlight>
                  <a:srgbClr val="FFFF00"/>
                </a:highlight>
              </a:rPr>
              <a:t>Determine the value of drawing double-teams by assessing production of other linemen when one lineman is double teamed. Consider that value in aEPA</a:t>
            </a:r>
            <a:endParaRPr>
              <a:highlight>
                <a:srgbClr val="FFFF00"/>
              </a:highlight>
            </a:endParaRPr>
          </a:p>
          <a:p>
            <a:pPr marL="914400" lvl="1" indent="-298450" algn="l" rtl="0">
              <a:spcBef>
                <a:spcPts val="0"/>
              </a:spcBef>
              <a:spcAft>
                <a:spcPts val="0"/>
              </a:spcAft>
              <a:buSzPts val="1100"/>
              <a:buChar char="○"/>
            </a:pPr>
            <a:r>
              <a:rPr lang="en"/>
              <a:t>Requires data on offensive line double-teaming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p:txBody>
      </p:sp>
      <p:sp>
        <p:nvSpPr>
          <p:cNvPr id="155" name="Google Shape;15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56" name="Google Shape;156;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Rows 70187-70191 in the data do not have an associated EPA with the play. John Cominsky (L DE) directly impacted the play with a pass breakup and was credited with -6.8 aEPA, as if the actual EPA on the play was 0. This undervalued Cominsky’s (and the L DE position’s) actual performance on the play, but gives some credit and is unlikely to have had a significant effect on the results </a:t>
            </a:r>
            <a:endParaRPr/>
          </a:p>
          <a:p>
            <a:pPr marL="457200" lvl="0" indent="-311150" algn="l" rtl="0">
              <a:spcBef>
                <a:spcPts val="0"/>
              </a:spcBef>
              <a:spcAft>
                <a:spcPts val="0"/>
              </a:spcAft>
              <a:buSzPts val="1300"/>
              <a:buChar char="●"/>
            </a:pPr>
            <a:r>
              <a:rPr lang="en"/>
              <a:t>Players with NULL side of ball values were not considered defensive linemen for that particular play</a:t>
            </a:r>
            <a:endParaRPr/>
          </a:p>
          <a:p>
            <a:pPr marL="914400" lvl="1" indent="-298450" algn="l" rtl="0">
              <a:spcBef>
                <a:spcPts val="0"/>
              </a:spcBef>
              <a:spcAft>
                <a:spcPts val="0"/>
              </a:spcAft>
              <a:buSzPts val="1100"/>
              <a:buChar char="○"/>
            </a:pPr>
            <a:r>
              <a:rPr lang="en"/>
              <a:t>NULL values account for only about 5% of the total side of ball values for defensive tackles and defensive ends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Slide 3: Assumptions</a:t>
            </a:r>
            <a:endParaRPr dirty="0"/>
          </a:p>
          <a:p>
            <a:pPr marL="0" lvl="0" indent="0" algn="l" rtl="0">
              <a:spcBef>
                <a:spcPts val="1600"/>
              </a:spcBef>
              <a:spcAft>
                <a:spcPts val="0"/>
              </a:spcAft>
              <a:buNone/>
            </a:pPr>
            <a:r>
              <a:rPr lang="en" dirty="0"/>
              <a:t>Slides 4-6: Evaluation Method </a:t>
            </a:r>
            <a:endParaRPr dirty="0"/>
          </a:p>
          <a:p>
            <a:pPr marL="0" lvl="0" indent="0" algn="l" rtl="0">
              <a:spcBef>
                <a:spcPts val="1600"/>
              </a:spcBef>
              <a:spcAft>
                <a:spcPts val="0"/>
              </a:spcAft>
              <a:buNone/>
            </a:pPr>
            <a:r>
              <a:rPr lang="en" dirty="0"/>
              <a:t>Slides 7-9: Final Answers</a:t>
            </a:r>
            <a:endParaRPr dirty="0"/>
          </a:p>
          <a:p>
            <a:pPr marL="0" lvl="0" indent="0" algn="l" rtl="0">
              <a:spcBef>
                <a:spcPts val="1600"/>
              </a:spcBef>
              <a:spcAft>
                <a:spcPts val="0"/>
              </a:spcAft>
              <a:buNone/>
            </a:pPr>
            <a:r>
              <a:rPr lang="en" dirty="0"/>
              <a:t>Slides 10-11: Limitations</a:t>
            </a:r>
            <a:endParaRPr dirty="0"/>
          </a:p>
          <a:p>
            <a:pPr marL="0" lvl="0" indent="0" algn="l" rtl="0">
              <a:spcBef>
                <a:spcPts val="1600"/>
              </a:spcBef>
              <a:spcAft>
                <a:spcPts val="0"/>
              </a:spcAft>
              <a:buNone/>
            </a:pPr>
            <a:r>
              <a:rPr lang="en" dirty="0"/>
              <a:t>Slide 12: Future </a:t>
            </a:r>
            <a:r>
              <a:rPr lang="en-US" dirty="0"/>
              <a:t>Analysis</a:t>
            </a:r>
            <a:endParaRPr dirty="0"/>
          </a:p>
          <a:p>
            <a:pPr marL="0" lvl="0" indent="0" algn="l" rtl="0">
              <a:spcBef>
                <a:spcPts val="1600"/>
              </a:spcBef>
              <a:spcAft>
                <a:spcPts val="1600"/>
              </a:spcAft>
              <a:buNone/>
            </a:pPr>
            <a:r>
              <a:rPr lang="en" dirty="0"/>
              <a:t>Slide 13: Notes</a:t>
            </a:r>
            <a:endParaRPr dirty="0"/>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term “defensive lineman” is broken down into four positions:</a:t>
            </a:r>
            <a:endParaRPr/>
          </a:p>
          <a:p>
            <a:pPr marL="914400" lvl="1" indent="-298450" algn="l" rtl="0">
              <a:spcBef>
                <a:spcPts val="0"/>
              </a:spcBef>
              <a:spcAft>
                <a:spcPts val="0"/>
              </a:spcAft>
              <a:buSzPts val="1100"/>
              <a:buChar char="○"/>
            </a:pPr>
            <a:r>
              <a:rPr lang="en"/>
              <a:t>Right defensive end (R DE)</a:t>
            </a:r>
            <a:endParaRPr/>
          </a:p>
          <a:p>
            <a:pPr marL="914400" lvl="1" indent="-298450" algn="l" rtl="0">
              <a:spcBef>
                <a:spcPts val="0"/>
              </a:spcBef>
              <a:spcAft>
                <a:spcPts val="0"/>
              </a:spcAft>
              <a:buSzPts val="1100"/>
              <a:buChar char="○"/>
            </a:pPr>
            <a:r>
              <a:rPr lang="en"/>
              <a:t>Right defensive tackle (R DT)</a:t>
            </a:r>
            <a:endParaRPr/>
          </a:p>
          <a:p>
            <a:pPr marL="914400" lvl="1" indent="-298450" algn="l" rtl="0">
              <a:spcBef>
                <a:spcPts val="0"/>
              </a:spcBef>
              <a:spcAft>
                <a:spcPts val="0"/>
              </a:spcAft>
              <a:buSzPts val="1100"/>
              <a:buChar char="○"/>
            </a:pPr>
            <a:r>
              <a:rPr lang="en"/>
              <a:t>Left defensive end (L DE)</a:t>
            </a:r>
            <a:endParaRPr/>
          </a:p>
          <a:p>
            <a:pPr marL="914400" lvl="1" indent="-298450" algn="l" rtl="0">
              <a:spcBef>
                <a:spcPts val="0"/>
              </a:spcBef>
              <a:spcAft>
                <a:spcPts val="0"/>
              </a:spcAft>
              <a:buSzPts val="1100"/>
              <a:buChar char="○"/>
            </a:pPr>
            <a:r>
              <a:rPr lang="en"/>
              <a:t>Left defensive tackle (L DT)</a:t>
            </a:r>
            <a:endParaRPr/>
          </a:p>
          <a:p>
            <a:pPr marL="457200" lvl="0" indent="-311150" algn="l" rtl="0">
              <a:spcBef>
                <a:spcPts val="0"/>
              </a:spcBef>
              <a:spcAft>
                <a:spcPts val="0"/>
              </a:spcAft>
              <a:buSzPts val="1300"/>
              <a:buChar char="●"/>
            </a:pPr>
            <a:r>
              <a:rPr lang="en"/>
              <a:t>Defensive linemen responsibilities do not extend to coverage of receivers, so linebackers are not included</a:t>
            </a:r>
            <a:endParaRPr/>
          </a:p>
          <a:p>
            <a:pPr marL="457200" lvl="0" indent="-311150" algn="l" rtl="0">
              <a:spcBef>
                <a:spcPts val="0"/>
              </a:spcBef>
              <a:spcAft>
                <a:spcPts val="0"/>
              </a:spcAft>
              <a:buSzPts val="1300"/>
              <a:buChar char="●"/>
            </a:pPr>
            <a:r>
              <a:rPr lang="en"/>
              <a:t>Two primary factors determine the value of a defensive lineman</a:t>
            </a:r>
            <a:endParaRPr/>
          </a:p>
          <a:p>
            <a:pPr marL="914400" lvl="1" indent="-298450" algn="l" rtl="0">
              <a:spcBef>
                <a:spcPts val="0"/>
              </a:spcBef>
              <a:spcAft>
                <a:spcPts val="0"/>
              </a:spcAft>
              <a:buSzPts val="1100"/>
              <a:buChar char="○"/>
            </a:pPr>
            <a:r>
              <a:rPr lang="en"/>
              <a:t>Frequency of production: how often the lineman impacts plays</a:t>
            </a:r>
            <a:endParaRPr/>
          </a:p>
          <a:p>
            <a:pPr marL="914400" lvl="1" indent="-298450" algn="l" rtl="0">
              <a:spcBef>
                <a:spcPts val="0"/>
              </a:spcBef>
              <a:spcAft>
                <a:spcPts val="0"/>
              </a:spcAft>
              <a:buSzPts val="1100"/>
              <a:buChar char="○"/>
            </a:pPr>
            <a:r>
              <a:rPr lang="en"/>
              <a:t>Effectiveness of production: how the lineman’s impact affects the defense’s ability to limit points</a:t>
            </a:r>
            <a:endParaRPr/>
          </a:p>
          <a:p>
            <a:pPr marL="0" lvl="0" indent="0" algn="l" rtl="0">
              <a:spcBef>
                <a:spcPts val="1600"/>
              </a:spcBef>
              <a:spcAft>
                <a:spcPts val="1600"/>
              </a:spcAft>
              <a:buNone/>
            </a:pPr>
            <a:endParaRPr/>
          </a:p>
        </p:txBody>
      </p:sp>
      <p:sp>
        <p:nvSpPr>
          <p:cNvPr id="79" name="Google Shape;79;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To combine the frequency and effectiveness of a defensive lineman’s performance into one useful metric that describes their value in terms of points, EPA was adjusted to create Adjusted EPA Average (aEPA)</a:t>
            </a:r>
            <a:endParaRPr/>
          </a:p>
          <a:p>
            <a:pPr marL="457200" lvl="0" indent="-311150" algn="l" rtl="0">
              <a:spcBef>
                <a:spcPts val="0"/>
              </a:spcBef>
              <a:spcAft>
                <a:spcPts val="0"/>
              </a:spcAft>
              <a:buSzPts val="1300"/>
              <a:buChar char="●"/>
            </a:pPr>
            <a:r>
              <a:rPr lang="en"/>
              <a:t>aEPA considers the frequency and effectiveness of defensive linemen production by only giving credit when the lineman directly impacts the play. Direct impacts include:</a:t>
            </a:r>
            <a:endParaRPr/>
          </a:p>
          <a:p>
            <a:pPr marL="914400" lvl="1" indent="-298450" algn="l" rtl="0">
              <a:spcBef>
                <a:spcPts val="0"/>
              </a:spcBef>
              <a:spcAft>
                <a:spcPts val="0"/>
              </a:spcAft>
              <a:buSzPts val="1100"/>
              <a:buChar char="○"/>
            </a:pPr>
            <a:r>
              <a:rPr lang="en"/>
              <a:t>Tackles (solo and assisted)</a:t>
            </a:r>
            <a:endParaRPr/>
          </a:p>
          <a:p>
            <a:pPr marL="914400" lvl="1" indent="-298450" algn="l" rtl="0">
              <a:spcBef>
                <a:spcPts val="0"/>
              </a:spcBef>
              <a:spcAft>
                <a:spcPts val="0"/>
              </a:spcAft>
              <a:buSzPts val="1100"/>
              <a:buChar char="○"/>
            </a:pPr>
            <a:r>
              <a:rPr lang="en"/>
              <a:t>Pressures</a:t>
            </a:r>
            <a:endParaRPr/>
          </a:p>
          <a:p>
            <a:pPr marL="914400" lvl="1" indent="-298450" algn="l" rtl="0">
              <a:spcBef>
                <a:spcPts val="0"/>
              </a:spcBef>
              <a:spcAft>
                <a:spcPts val="0"/>
              </a:spcAft>
              <a:buSzPts val="1100"/>
              <a:buChar char="○"/>
            </a:pPr>
            <a:r>
              <a:rPr lang="en"/>
              <a:t>Sacks (solo and assisted)</a:t>
            </a:r>
            <a:endParaRPr/>
          </a:p>
          <a:p>
            <a:pPr marL="914400" lvl="1" indent="-298450" algn="l" rtl="0">
              <a:spcBef>
                <a:spcPts val="0"/>
              </a:spcBef>
              <a:spcAft>
                <a:spcPts val="0"/>
              </a:spcAft>
              <a:buSzPts val="1100"/>
              <a:buChar char="○"/>
            </a:pPr>
            <a:r>
              <a:rPr lang="en"/>
              <a:t>Pass breakups</a:t>
            </a:r>
            <a:endParaRPr/>
          </a:p>
          <a:p>
            <a:pPr marL="914400" lvl="1" indent="-298450" algn="l" rtl="0">
              <a:spcBef>
                <a:spcPts val="0"/>
              </a:spcBef>
              <a:spcAft>
                <a:spcPts val="0"/>
              </a:spcAft>
              <a:buSzPts val="1100"/>
              <a:buChar char="○"/>
            </a:pPr>
            <a:r>
              <a:rPr lang="en"/>
              <a:t>Interceptions</a:t>
            </a:r>
            <a:endParaRPr/>
          </a:p>
          <a:p>
            <a:pPr marL="914400" lvl="1" indent="-298450" algn="l" rtl="0">
              <a:spcBef>
                <a:spcPts val="0"/>
              </a:spcBef>
              <a:spcAft>
                <a:spcPts val="0"/>
              </a:spcAft>
              <a:buSzPts val="1100"/>
              <a:buChar char="○"/>
            </a:pPr>
            <a:r>
              <a:rPr lang="en"/>
              <a:t>Forced Fumbles</a:t>
            </a:r>
            <a:endParaRPr/>
          </a:p>
          <a:p>
            <a:pPr marL="914400" lvl="1" indent="-298450" algn="l" rtl="0">
              <a:spcBef>
                <a:spcPts val="0"/>
              </a:spcBef>
              <a:spcAft>
                <a:spcPts val="0"/>
              </a:spcAft>
              <a:buSzPts val="1100"/>
              <a:buChar char="○"/>
            </a:pPr>
            <a:r>
              <a:rPr lang="en"/>
              <a:t>Recovered Fumbles</a:t>
            </a:r>
            <a:endParaRPr/>
          </a:p>
          <a:p>
            <a:pPr marL="457200" lvl="0" indent="-311150" algn="l" rtl="0">
              <a:spcBef>
                <a:spcPts val="0"/>
              </a:spcBef>
              <a:spcAft>
                <a:spcPts val="0"/>
              </a:spcAft>
              <a:buSzPts val="1300"/>
              <a:buChar char="●"/>
            </a:pPr>
            <a:r>
              <a:rPr lang="en"/>
              <a:t>If a lineman directly impacts the play, then they are credited with negative (good) aEPA. If a lineman does not directly impact the play, then they are credited with 0 aEPA</a:t>
            </a:r>
            <a:endParaRPr/>
          </a:p>
        </p:txBody>
      </p:sp>
      <p:sp>
        <p:nvSpPr>
          <p:cNvPr id="86" name="Google Shape;8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7" name="Google Shape;87;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Adjusted EPA Average (aEPA)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formula for aEPA is:</a:t>
            </a:r>
            <a:endParaRPr/>
          </a:p>
          <a:p>
            <a:pPr marL="0" lvl="0" indent="0" algn="l" rtl="0">
              <a:spcBef>
                <a:spcPts val="1600"/>
              </a:spcBef>
              <a:spcAft>
                <a:spcPts val="0"/>
              </a:spcAft>
              <a:buNone/>
            </a:pPr>
            <a:r>
              <a:rPr lang="en" b="1">
                <a:highlight>
                  <a:srgbClr val="FFFF00"/>
                </a:highlight>
              </a:rPr>
              <a:t>aEPA = (D - C)/N</a:t>
            </a:r>
            <a:endParaRPr b="1">
              <a:highlight>
                <a:srgbClr val="FFFF00"/>
              </a:highlight>
            </a:endParaRPr>
          </a:p>
          <a:p>
            <a:pPr marL="0" lvl="0" indent="0" algn="l" rtl="0">
              <a:spcBef>
                <a:spcPts val="1600"/>
              </a:spcBef>
              <a:spcAft>
                <a:spcPts val="0"/>
              </a:spcAft>
              <a:buNone/>
            </a:pPr>
            <a:r>
              <a:rPr lang="en"/>
              <a:t>Where:</a:t>
            </a:r>
            <a:endParaRPr/>
          </a:p>
          <a:p>
            <a:pPr marL="0" lvl="0" indent="0" algn="l" rtl="0">
              <a:spcBef>
                <a:spcPts val="1600"/>
              </a:spcBef>
              <a:spcAft>
                <a:spcPts val="0"/>
              </a:spcAft>
              <a:buNone/>
            </a:pPr>
            <a:r>
              <a:rPr lang="en"/>
              <a:t>D is the average EPA on plays that the defensive lineman directly impacts</a:t>
            </a:r>
            <a:endParaRPr/>
          </a:p>
          <a:p>
            <a:pPr marL="0" lvl="0" indent="0" algn="l" rtl="0">
              <a:spcBef>
                <a:spcPts val="1600"/>
              </a:spcBef>
              <a:spcAft>
                <a:spcPts val="0"/>
              </a:spcAft>
              <a:buNone/>
            </a:pPr>
            <a:r>
              <a:rPr lang="en"/>
              <a:t>C is the worst defensive EPA from the season (+6.8 in the data)</a:t>
            </a:r>
            <a:endParaRPr/>
          </a:p>
          <a:p>
            <a:pPr marL="457200" lvl="0" indent="-311150" algn="l" rtl="0">
              <a:spcBef>
                <a:spcPts val="1600"/>
              </a:spcBef>
              <a:spcAft>
                <a:spcPts val="0"/>
              </a:spcAft>
              <a:buSzPts val="1300"/>
              <a:buChar char="●"/>
            </a:pPr>
            <a:r>
              <a:rPr lang="en"/>
              <a:t>This adjusts the EPA scale so that the least valuable defensive play is worth 0 aEPA</a:t>
            </a:r>
            <a:endParaRPr/>
          </a:p>
          <a:p>
            <a:pPr marL="0" lvl="0" indent="0" algn="l" rtl="0">
              <a:spcBef>
                <a:spcPts val="1600"/>
              </a:spcBef>
              <a:spcAft>
                <a:spcPts val="1600"/>
              </a:spcAft>
              <a:buNone/>
            </a:pPr>
            <a:r>
              <a:rPr lang="en"/>
              <a:t>N is the total number of snaps the player was on the field for, excluding penalties </a:t>
            </a:r>
            <a:endParaRPr/>
          </a:p>
        </p:txBody>
      </p:sp>
      <p:sp>
        <p:nvSpPr>
          <p:cNvPr id="93" name="Google Shape;93;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Adjusted EPA Average In More Detail</a:t>
            </a:r>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Adjusted EPA Average Example</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Player A has played 100 snaps excluding penalties. He directly impacted the result of the play on 10 of those snaps. The EPA of the plays on those 10 snaps averaged out to -2.0, and the worst defensive EPA for the season was +7.0.</a:t>
            </a:r>
            <a:endParaRPr/>
          </a:p>
          <a:p>
            <a:pPr marL="0" lvl="0" indent="0" algn="l" rtl="0">
              <a:spcBef>
                <a:spcPts val="1600"/>
              </a:spcBef>
              <a:spcAft>
                <a:spcPts val="0"/>
              </a:spcAft>
              <a:buNone/>
            </a:pPr>
            <a:r>
              <a:rPr lang="en"/>
              <a:t>Player A’s aEPA = (-2 - 7)/100 = -0.09</a:t>
            </a:r>
            <a:endParaRPr/>
          </a:p>
          <a:p>
            <a:pPr marL="0" lvl="0" indent="0" algn="l" rtl="0">
              <a:spcBef>
                <a:spcPts val="1600"/>
              </a:spcBef>
              <a:spcAft>
                <a:spcPts val="0"/>
              </a:spcAft>
              <a:buNone/>
            </a:pPr>
            <a:r>
              <a:rPr lang="en"/>
              <a:t>If Player A directly impacted more than 10 plays (more frequent production), or if his production was more effective (the average EPA on the 10 snaps with direct impact was less than -2.0), then his aEPA would decrease (improve). Similarly, if Player A had a lower frequency of production or if his production was less effective, his aEPA would increase (worsen). </a:t>
            </a:r>
            <a:endParaRPr/>
          </a:p>
          <a:p>
            <a:pPr marL="0" lvl="0" indent="0" algn="l" rtl="0">
              <a:spcBef>
                <a:spcPts val="1600"/>
              </a:spcBef>
              <a:spcAft>
                <a:spcPts val="1600"/>
              </a:spcAft>
              <a:buNone/>
            </a:pPr>
            <a:endParaRPr/>
          </a:p>
        </p:txBody>
      </p:sp>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Instead of calculating aEPA by player name, aEPA was calculated by defensive line position, yielding the following results:</a:t>
            </a:r>
            <a:endParaRPr/>
          </a:p>
          <a:p>
            <a:pPr marL="457200" lvl="0" indent="-311150" algn="l" rtl="0">
              <a:spcBef>
                <a:spcPts val="0"/>
              </a:spcBef>
              <a:spcAft>
                <a:spcPts val="0"/>
              </a:spcAft>
              <a:buSzPts val="1300"/>
              <a:buChar char="●"/>
            </a:pPr>
            <a:r>
              <a:rPr lang="en" b="1">
                <a:highlight>
                  <a:srgbClr val="FFFF00"/>
                </a:highlight>
              </a:rPr>
              <a:t>Defensive ends are more valuable than defensive tackles</a:t>
            </a:r>
            <a:endParaRPr b="1">
              <a:highlight>
                <a:srgbClr val="FFFF00"/>
              </a:highlight>
            </a:endParaRPr>
          </a:p>
          <a:p>
            <a:pPr marL="457200" lvl="0" indent="-311150" algn="l" rtl="0">
              <a:spcBef>
                <a:spcPts val="0"/>
              </a:spcBef>
              <a:spcAft>
                <a:spcPts val="0"/>
              </a:spcAft>
              <a:buSzPts val="1300"/>
              <a:buChar char="●"/>
            </a:pPr>
            <a:r>
              <a:rPr lang="en" b="1">
                <a:highlight>
                  <a:srgbClr val="FFFF00"/>
                </a:highlight>
              </a:rPr>
              <a:t>Linemen on the left side of the field are more valuable than those on the right</a:t>
            </a:r>
            <a:endParaRPr b="1">
              <a:highlight>
                <a:srgbClr val="FFFF00"/>
              </a:highlight>
            </a:endParaRPr>
          </a:p>
          <a:p>
            <a:pPr marL="0" lvl="0" indent="0" algn="l" rtl="0">
              <a:spcBef>
                <a:spcPts val="1600"/>
              </a:spcBef>
              <a:spcAft>
                <a:spcPts val="1600"/>
              </a:spcAft>
              <a:buNone/>
            </a:pPr>
            <a:endParaRPr/>
          </a:p>
        </p:txBody>
      </p:sp>
      <p:sp>
        <p:nvSpPr>
          <p:cNvPr id="107" name="Google Shape;107;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aEPA To Asses Positional Value</a:t>
            </a:r>
            <a:endParaRPr/>
          </a:p>
        </p:txBody>
      </p:sp>
      <p:graphicFrame>
        <p:nvGraphicFramePr>
          <p:cNvPr id="108" name="Google Shape;108;p19"/>
          <p:cNvGraphicFramePr/>
          <p:nvPr/>
        </p:nvGraphicFramePr>
        <p:xfrm>
          <a:off x="4855263" y="2370750"/>
          <a:ext cx="3745225" cy="2358650"/>
        </p:xfrm>
        <a:graphic>
          <a:graphicData uri="http://schemas.openxmlformats.org/drawingml/2006/table">
            <a:tbl>
              <a:tblPr>
                <a:noFill/>
                <a:tableStyleId>{1FD75898-BC62-4684-BCB7-C66D78F82E1A}</a:tableStyleId>
              </a:tblPr>
              <a:tblGrid>
                <a:gridCol w="1532150">
                  <a:extLst>
                    <a:ext uri="{9D8B030D-6E8A-4147-A177-3AD203B41FA5}">
                      <a16:colId xmlns:a16="http://schemas.microsoft.com/office/drawing/2014/main" val="20000"/>
                    </a:ext>
                  </a:extLst>
                </a:gridCol>
                <a:gridCol w="2213075">
                  <a:extLst>
                    <a:ext uri="{9D8B030D-6E8A-4147-A177-3AD203B41FA5}">
                      <a16:colId xmlns:a16="http://schemas.microsoft.com/office/drawing/2014/main" val="20001"/>
                    </a:ext>
                  </a:extLst>
                </a:gridCol>
              </a:tblGrid>
              <a:tr h="382950">
                <a:tc>
                  <a:txBody>
                    <a:bodyPr/>
                    <a:lstStyle/>
                    <a:p>
                      <a:pPr marL="0" lvl="0" indent="0" algn="ctr" rtl="0">
                        <a:spcBef>
                          <a:spcPts val="0"/>
                        </a:spcBef>
                        <a:spcAft>
                          <a:spcPts val="0"/>
                        </a:spcAft>
                        <a:buNone/>
                      </a:pPr>
                      <a:r>
                        <a:rPr lang="en" sz="1100" b="1">
                          <a:latin typeface="Calibri"/>
                          <a:ea typeface="Calibri"/>
                          <a:cs typeface="Calibri"/>
                          <a:sym typeface="Calibri"/>
                        </a:rPr>
                        <a:t>Position (Value Rank)</a:t>
                      </a:r>
                      <a:endParaRPr sz="11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lvl="0" indent="0" algn="ctr" rtl="0">
                        <a:spcBef>
                          <a:spcPts val="0"/>
                        </a:spcBef>
                        <a:spcAft>
                          <a:spcPts val="0"/>
                        </a:spcAft>
                        <a:buNone/>
                      </a:pPr>
                      <a:r>
                        <a:rPr lang="en" sz="1100" b="1">
                          <a:latin typeface="Calibri"/>
                          <a:ea typeface="Calibri"/>
                          <a:cs typeface="Calibri"/>
                          <a:sym typeface="Calibri"/>
                        </a:rPr>
                        <a:t>aEPA Average</a:t>
                      </a:r>
                      <a:endParaRPr sz="11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0"/>
                  </a:ext>
                </a:extLst>
              </a:tr>
              <a:tr h="493925">
                <a:tc>
                  <a:txBody>
                    <a:bodyPr/>
                    <a:lstStyle/>
                    <a:p>
                      <a:pPr marL="0" lvl="0" indent="0" algn="l" rtl="0">
                        <a:spcBef>
                          <a:spcPts val="0"/>
                        </a:spcBef>
                        <a:spcAft>
                          <a:spcPts val="0"/>
                        </a:spcAft>
                        <a:buNone/>
                      </a:pPr>
                      <a:r>
                        <a:rPr lang="en"/>
                        <a:t>L DE (1)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-0.846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3925">
                <a:tc>
                  <a:txBody>
                    <a:bodyPr/>
                    <a:lstStyle/>
                    <a:p>
                      <a:pPr marL="0" lvl="0" indent="0" algn="l" rtl="0">
                        <a:spcBef>
                          <a:spcPts val="0"/>
                        </a:spcBef>
                        <a:spcAft>
                          <a:spcPts val="0"/>
                        </a:spcAft>
                        <a:buNone/>
                      </a:pPr>
                      <a:r>
                        <a:rPr lang="en"/>
                        <a:t>R DE (2)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-0.839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3925">
                <a:tc>
                  <a:txBody>
                    <a:bodyPr/>
                    <a:lstStyle/>
                    <a:p>
                      <a:pPr marL="0" lvl="0" indent="0" algn="l" rtl="0">
                        <a:spcBef>
                          <a:spcPts val="0"/>
                        </a:spcBef>
                        <a:spcAft>
                          <a:spcPts val="0"/>
                        </a:spcAft>
                        <a:buNone/>
                      </a:pPr>
                      <a:r>
                        <a:rPr lang="en"/>
                        <a:t>L DT (3)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-0.731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3925">
                <a:tc>
                  <a:txBody>
                    <a:bodyPr/>
                    <a:lstStyle/>
                    <a:p>
                      <a:pPr marL="0" lvl="0" indent="0" algn="l" rtl="0">
                        <a:spcBef>
                          <a:spcPts val="0"/>
                        </a:spcBef>
                        <a:spcAft>
                          <a:spcPts val="0"/>
                        </a:spcAft>
                        <a:buNone/>
                      </a:pPr>
                      <a:r>
                        <a:rPr lang="en"/>
                        <a:t>R DT (4)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-0.684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9" name="Google Shape;10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0" name="Google Shape;110;p19"/>
          <p:cNvPicPr preferRelativeResize="0"/>
          <p:nvPr/>
        </p:nvPicPr>
        <p:blipFill>
          <a:blip r:embed="rId3">
            <a:alphaModFix/>
          </a:blip>
          <a:stretch>
            <a:fillRect/>
          </a:stretch>
        </p:blipFill>
        <p:spPr>
          <a:xfrm>
            <a:off x="195725" y="2229226"/>
            <a:ext cx="3938500" cy="24339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Positional Value By Play Type</a:t>
            </a:r>
            <a:endParaRPr/>
          </a:p>
        </p:txBody>
      </p:sp>
      <p:sp>
        <p:nvSpPr>
          <p:cNvPr id="116" name="Google Shape;116;p20"/>
          <p:cNvSpPr txBox="1">
            <a:spLocks noGrp="1"/>
          </p:cNvSpPr>
          <p:nvPr>
            <p:ph type="body" idx="1"/>
          </p:nvPr>
        </p:nvSpPr>
        <p:spPr>
          <a:xfrm>
            <a:off x="4644675" y="366600"/>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values of defensive line positions fluctuate based on the kind of offensive play</a:t>
            </a:r>
            <a:endParaRPr/>
          </a:p>
          <a:p>
            <a:pPr marL="457200" lvl="0" indent="-311150" algn="l" rtl="0">
              <a:spcBef>
                <a:spcPts val="0"/>
              </a:spcBef>
              <a:spcAft>
                <a:spcPts val="0"/>
              </a:spcAft>
              <a:buSzPts val="1300"/>
              <a:buChar char="●"/>
            </a:pPr>
            <a:r>
              <a:rPr lang="en"/>
              <a:t>All D-line positions are more valuable on run plays than pass plays, but defensive tackles see the largest variation in value based on play type</a:t>
            </a:r>
            <a:endParaRPr/>
          </a:p>
          <a:p>
            <a:pPr marL="457200" lvl="0" indent="-311150" algn="l" rtl="0">
              <a:spcBef>
                <a:spcPts val="0"/>
              </a:spcBef>
              <a:spcAft>
                <a:spcPts val="0"/>
              </a:spcAft>
              <a:buSzPts val="1300"/>
              <a:buChar char="●"/>
            </a:pPr>
            <a:r>
              <a:rPr lang="en"/>
              <a:t>On run plays, L DTs are the most valuable defensive line position</a:t>
            </a:r>
            <a:endParaRPr/>
          </a:p>
          <a:p>
            <a:pPr marL="457200" lvl="0" indent="-311150" algn="l" rtl="0">
              <a:spcBef>
                <a:spcPts val="0"/>
              </a:spcBef>
              <a:spcAft>
                <a:spcPts val="0"/>
              </a:spcAft>
              <a:buSzPts val="1300"/>
              <a:buChar char="●"/>
            </a:pPr>
            <a:r>
              <a:rPr lang="en"/>
              <a:t>On pass plays, L DEs are the most valuable defensive line position</a:t>
            </a:r>
            <a:endParaRPr/>
          </a:p>
        </p:txBody>
      </p:sp>
      <p:sp>
        <p:nvSpPr>
          <p:cNvPr id="117" name="Google Shape;11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18" name="Google Shape;118;p20"/>
          <p:cNvGraphicFramePr/>
          <p:nvPr/>
        </p:nvGraphicFramePr>
        <p:xfrm>
          <a:off x="4508775" y="2571750"/>
          <a:ext cx="4302300" cy="2253000"/>
        </p:xfrm>
        <a:graphic>
          <a:graphicData uri="http://schemas.openxmlformats.org/drawingml/2006/table">
            <a:tbl>
              <a:tblPr>
                <a:noFill/>
                <a:tableStyleId>{1FD75898-BC62-4684-BCB7-C66D78F82E1A}</a:tableStyleId>
              </a:tblPr>
              <a:tblGrid>
                <a:gridCol w="817600">
                  <a:extLst>
                    <a:ext uri="{9D8B030D-6E8A-4147-A177-3AD203B41FA5}">
                      <a16:colId xmlns:a16="http://schemas.microsoft.com/office/drawing/2014/main" val="20000"/>
                    </a:ext>
                  </a:extLst>
                </a:gridCol>
                <a:gridCol w="1756500">
                  <a:extLst>
                    <a:ext uri="{9D8B030D-6E8A-4147-A177-3AD203B41FA5}">
                      <a16:colId xmlns:a16="http://schemas.microsoft.com/office/drawing/2014/main" val="20001"/>
                    </a:ext>
                  </a:extLst>
                </a:gridCol>
                <a:gridCol w="1728200">
                  <a:extLst>
                    <a:ext uri="{9D8B030D-6E8A-4147-A177-3AD203B41FA5}">
                      <a16:colId xmlns:a16="http://schemas.microsoft.com/office/drawing/2014/main" val="20002"/>
                    </a:ext>
                  </a:extLst>
                </a:gridCol>
              </a:tblGrid>
              <a:tr h="578000">
                <a:tc>
                  <a:txBody>
                    <a:bodyPr/>
                    <a:lstStyle/>
                    <a:p>
                      <a:pPr marL="0" lvl="0" indent="0" algn="l" rtl="0">
                        <a:spcBef>
                          <a:spcPts val="0"/>
                        </a:spcBef>
                        <a:spcAft>
                          <a:spcPts val="0"/>
                        </a:spcAft>
                        <a:buNone/>
                      </a:pPr>
                      <a:r>
                        <a:rPr lang="en"/>
                        <a:t>Position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aEPA (Run Plays)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aEPA (Pass Plays)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8750">
                <a:tc>
                  <a:txBody>
                    <a:bodyPr/>
                    <a:lstStyle/>
                    <a:p>
                      <a:pPr marL="0" lvl="0" indent="0" algn="l" rtl="0">
                        <a:spcBef>
                          <a:spcPts val="0"/>
                        </a:spcBef>
                        <a:spcAft>
                          <a:spcPts val="0"/>
                        </a:spcAft>
                        <a:buNone/>
                      </a:pPr>
                      <a:r>
                        <a:rPr lang="en"/>
                        <a:t>L DE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-0.900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-0.809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750">
                <a:tc>
                  <a:txBody>
                    <a:bodyPr/>
                    <a:lstStyle/>
                    <a:p>
                      <a:pPr marL="0" lvl="0" indent="0" algn="l" rtl="0">
                        <a:spcBef>
                          <a:spcPts val="0"/>
                        </a:spcBef>
                        <a:spcAft>
                          <a:spcPts val="0"/>
                        </a:spcAft>
                        <a:buNone/>
                      </a:pPr>
                      <a:r>
                        <a:rPr lang="en"/>
                        <a:t>L DT</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-0.937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-0.546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750">
                <a:tc>
                  <a:txBody>
                    <a:bodyPr/>
                    <a:lstStyle/>
                    <a:p>
                      <a:pPr marL="0" lvl="0" indent="0" algn="l" rtl="0">
                        <a:spcBef>
                          <a:spcPts val="0"/>
                        </a:spcBef>
                        <a:spcAft>
                          <a:spcPts val="0"/>
                        </a:spcAft>
                        <a:buNone/>
                      </a:pPr>
                      <a:r>
                        <a:rPr lang="en"/>
                        <a:t>R DE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-0.884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-0.807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8750">
                <a:tc>
                  <a:txBody>
                    <a:bodyPr/>
                    <a:lstStyle/>
                    <a:p>
                      <a:pPr marL="0" lvl="0" indent="0" algn="l" rtl="0">
                        <a:spcBef>
                          <a:spcPts val="0"/>
                        </a:spcBef>
                        <a:spcAft>
                          <a:spcPts val="0"/>
                        </a:spcAft>
                        <a:buNone/>
                      </a:pPr>
                      <a:r>
                        <a:rPr lang="en"/>
                        <a:t>R DT</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-0.888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-0.508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119" name="Google Shape;119;p20"/>
          <p:cNvPicPr preferRelativeResize="0"/>
          <p:nvPr/>
        </p:nvPicPr>
        <p:blipFill>
          <a:blip r:embed="rId3">
            <a:alphaModFix/>
          </a:blip>
          <a:stretch>
            <a:fillRect/>
          </a:stretch>
        </p:blipFill>
        <p:spPr>
          <a:xfrm>
            <a:off x="81775" y="1929775"/>
            <a:ext cx="4166400" cy="26944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Positional Value By Game Situation </a:t>
            </a:r>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6" name="Google Shape;126;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Sharp Football Stats provides </a:t>
            </a:r>
            <a:r>
              <a:rPr lang="en" u="sng">
                <a:solidFill>
                  <a:schemeClr val="hlink"/>
                </a:solidFill>
                <a:hlinkClick r:id="rId3"/>
              </a:rPr>
              <a:t>Run:Pass ratios</a:t>
            </a:r>
            <a:r>
              <a:rPr lang="en"/>
              <a:t> that can be used to determine positional value by game situation and opposing roster construction</a:t>
            </a:r>
            <a:endParaRPr/>
          </a:p>
          <a:p>
            <a:pPr marL="457200" lvl="0" indent="-311150" algn="l" rtl="0">
              <a:spcBef>
                <a:spcPts val="0"/>
              </a:spcBef>
              <a:spcAft>
                <a:spcPts val="0"/>
              </a:spcAft>
              <a:buSzPts val="1300"/>
              <a:buChar char="●"/>
            </a:pPr>
            <a:r>
              <a:rPr lang="en"/>
              <a:t>For example, the 2019 49ers ran the ball 65% of the time on 1st and 10. In this situation the expected aEPA of a L DT is: </a:t>
            </a:r>
            <a:endParaRPr/>
          </a:p>
          <a:p>
            <a:pPr marL="914400" lvl="1" indent="-298450" algn="l" rtl="0">
              <a:spcBef>
                <a:spcPts val="0"/>
              </a:spcBef>
              <a:spcAft>
                <a:spcPts val="0"/>
              </a:spcAft>
              <a:buSzPts val="1100"/>
              <a:buChar char="○"/>
            </a:pPr>
            <a:r>
              <a:rPr lang="en"/>
              <a:t>(0.65 * L DT aEPA on Run Plays) + (0.35 * L DT aEPA on Pass Plays), which becomes...</a:t>
            </a:r>
            <a:endParaRPr/>
          </a:p>
          <a:p>
            <a:pPr marL="914400" lvl="1" indent="-298450" algn="l" rtl="0">
              <a:spcBef>
                <a:spcPts val="0"/>
              </a:spcBef>
              <a:spcAft>
                <a:spcPts val="0"/>
              </a:spcAft>
              <a:buSzPts val="1100"/>
              <a:buChar char="○"/>
            </a:pPr>
            <a:r>
              <a:rPr lang="en"/>
              <a:t>(0.65 * -0.937) + (0.35 * -0.546) = -0.800</a:t>
            </a:r>
            <a:endParaRPr/>
          </a:p>
          <a:p>
            <a:pPr marL="457200" lvl="0" indent="-311150" algn="l" rtl="0">
              <a:spcBef>
                <a:spcPts val="0"/>
              </a:spcBef>
              <a:spcAft>
                <a:spcPts val="0"/>
              </a:spcAft>
              <a:buSzPts val="1300"/>
              <a:buChar char="●"/>
            </a:pPr>
            <a:r>
              <a:rPr lang="en"/>
              <a:t>That logic allows for a sliding scale of positional values based on game situation and opposing personnel. Positional values by every Run:Pass ratio can be found </a:t>
            </a:r>
            <a:r>
              <a:rPr lang="en" u="sng">
                <a:solidFill>
                  <a:schemeClr val="hlink"/>
                </a:solidFill>
                <a:hlinkClick r:id="rId4"/>
              </a:rPr>
              <a:t>here</a:t>
            </a:r>
            <a:endParaRPr/>
          </a:p>
          <a:p>
            <a:pPr marL="457200" lvl="0" indent="-311150" algn="l" rtl="0">
              <a:spcBef>
                <a:spcPts val="0"/>
              </a:spcBef>
              <a:spcAft>
                <a:spcPts val="0"/>
              </a:spcAft>
              <a:buSzPts val="1300"/>
              <a:buChar char="●"/>
            </a:pPr>
            <a:r>
              <a:rPr lang="en">
                <a:highlight>
                  <a:srgbClr val="FFFF00"/>
                </a:highlight>
              </a:rPr>
              <a:t>L DT is the most valuable position in situations where the likelihood of a pass is less than 13%. In situations where the likelihood of a pass is 13% or higher, L DE is the most valuable position</a:t>
            </a:r>
            <a:endParaRPr>
              <a:highlight>
                <a:srgbClr val="FFFF00"/>
              </a:highlight>
            </a:endParaRPr>
          </a:p>
          <a:p>
            <a:pPr marL="0" lvl="0" indent="0" algn="l" rtl="0">
              <a:spcBef>
                <a:spcPts val="1600"/>
              </a:spcBef>
              <a:spcAft>
                <a:spcPts val="1600"/>
              </a:spcAft>
              <a:buNone/>
            </a:pPr>
            <a:endParaRPr/>
          </a:p>
        </p:txBody>
      </p:sp>
      <p:pic>
        <p:nvPicPr>
          <p:cNvPr id="127" name="Google Shape;127;p21"/>
          <p:cNvPicPr preferRelativeResize="0"/>
          <p:nvPr/>
        </p:nvPicPr>
        <p:blipFill>
          <a:blip r:embed="rId5">
            <a:alphaModFix/>
          </a:blip>
          <a:stretch>
            <a:fillRect/>
          </a:stretch>
        </p:blipFill>
        <p:spPr>
          <a:xfrm>
            <a:off x="23188" y="1928725"/>
            <a:ext cx="4283575" cy="27345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1523</Words>
  <Application>Microsoft Office PowerPoint</Application>
  <PresentationFormat>On-screen Show (16:9)</PresentationFormat>
  <Paragraphs>125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Merriweather</vt:lpstr>
      <vt:lpstr>Roboto</vt:lpstr>
      <vt:lpstr>Arial</vt:lpstr>
      <vt:lpstr>Calibri</vt:lpstr>
      <vt:lpstr>Paradigm</vt:lpstr>
      <vt:lpstr>A wOBA-Inspired Metric For Defensive Line Evaluation</vt:lpstr>
      <vt:lpstr>Contents</vt:lpstr>
      <vt:lpstr>Assumptions</vt:lpstr>
      <vt:lpstr>Introducing Adjusted EPA Average (aEPA)</vt:lpstr>
      <vt:lpstr>Adjusted EPA Average In More Detail</vt:lpstr>
      <vt:lpstr>Adjusted EPA Average Example</vt:lpstr>
      <vt:lpstr>Using aEPA To Asses Positional Value</vt:lpstr>
      <vt:lpstr>Positional Value By Play Type</vt:lpstr>
      <vt:lpstr>Positional Value By Game Situation </vt:lpstr>
      <vt:lpstr>Limitation 1: Team Performance</vt:lpstr>
      <vt:lpstr>Limitations 2 and 3: Indirect Production and Inclusion of Pass Coverage </vt:lpstr>
      <vt:lpstr>Future Analysis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wOBA-Inspired Metric For Defensive Line Evaluation</dc:title>
  <cp:lastModifiedBy>Sam</cp:lastModifiedBy>
  <cp:revision>1</cp:revision>
  <dcterms:modified xsi:type="dcterms:W3CDTF">2020-06-29T19:37:22Z</dcterms:modified>
</cp:coreProperties>
</file>