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6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snapToObjects="1">
      <p:cViewPr>
        <p:scale>
          <a:sx n="96" d="100"/>
          <a:sy n="96" d="100"/>
        </p:scale>
        <p:origin x="60"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GB"/>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7/20/2020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7/20/2020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7/20/2020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7/20/2020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7/20/2020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7/20/2020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7/20/2020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7/20/2020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7/20/2020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GB"/>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7/20/2020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7/20/2020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7/20/2020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pff.com/news/nfl-pff-data-study-sack-artist-pass-rushers" TargetMode="External"/><Relationship Id="rId2" Type="http://schemas.openxmlformats.org/officeDocument/2006/relationships/hyperlink" Target="https://www.pff.com/news/pro-just-how-important-are-sacks-for-a-defens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A714D-3C75-1C46-9A89-F6DD499F0AA1}"/>
              </a:ext>
            </a:extLst>
          </p:cNvPr>
          <p:cNvSpPr>
            <a:spLocks noGrp="1"/>
          </p:cNvSpPr>
          <p:nvPr>
            <p:ph type="ctrTitle"/>
          </p:nvPr>
        </p:nvSpPr>
        <p:spPr/>
        <p:txBody>
          <a:bodyPr/>
          <a:lstStyle/>
          <a:p>
            <a:r>
              <a:rPr lang="en-US" dirty="0"/>
              <a:t>SIS Analytics Challenge</a:t>
            </a:r>
          </a:p>
        </p:txBody>
      </p:sp>
      <p:sp>
        <p:nvSpPr>
          <p:cNvPr id="3" name="Subtitle 2">
            <a:extLst>
              <a:ext uri="{FF2B5EF4-FFF2-40B4-BE49-F238E27FC236}">
                <a16:creationId xmlns:a16="http://schemas.microsoft.com/office/drawing/2014/main" id="{194EFA3F-1ABF-3541-8BE7-CC43445F3CE0}"/>
              </a:ext>
            </a:extLst>
          </p:cNvPr>
          <p:cNvSpPr>
            <a:spLocks noGrp="1"/>
          </p:cNvSpPr>
          <p:nvPr>
            <p:ph type="subTitle" idx="1"/>
          </p:nvPr>
        </p:nvSpPr>
        <p:spPr/>
        <p:txBody>
          <a:bodyPr/>
          <a:lstStyle/>
          <a:p>
            <a:r>
              <a:rPr lang="en-US" dirty="0"/>
              <a:t>Keegan </a:t>
            </a:r>
            <a:r>
              <a:rPr lang="en-US" dirty="0" err="1"/>
              <a:t>Abdoo</a:t>
            </a:r>
            <a:endParaRPr lang="en-US" dirty="0"/>
          </a:p>
          <a:p>
            <a:r>
              <a:rPr lang="en-US" dirty="0"/>
              <a:t>Mehmet Erden</a:t>
            </a:r>
          </a:p>
        </p:txBody>
      </p:sp>
    </p:spTree>
    <p:extLst>
      <p:ext uri="{BB962C8B-B14F-4D97-AF65-F5344CB8AC3E}">
        <p14:creationId xmlns:p14="http://schemas.microsoft.com/office/powerpoint/2010/main" val="2344898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33C71-7C8B-EB43-B0C4-DE092385D4D6}"/>
              </a:ext>
            </a:extLst>
          </p:cNvPr>
          <p:cNvSpPr>
            <a:spLocks noGrp="1"/>
          </p:cNvSpPr>
          <p:nvPr>
            <p:ph type="title"/>
          </p:nvPr>
        </p:nvSpPr>
        <p:spPr/>
        <p:txBody>
          <a:bodyPr/>
          <a:lstStyle/>
          <a:p>
            <a:r>
              <a:rPr lang="en-US" b="1" dirty="0"/>
              <a:t>Linear Models</a:t>
            </a:r>
          </a:p>
        </p:txBody>
      </p:sp>
      <p:sp>
        <p:nvSpPr>
          <p:cNvPr id="3" name="Content Placeholder 2">
            <a:extLst>
              <a:ext uri="{FF2B5EF4-FFF2-40B4-BE49-F238E27FC236}">
                <a16:creationId xmlns:a16="http://schemas.microsoft.com/office/drawing/2014/main" id="{C847078C-9E66-034A-BBE1-F24C7C2FEFEE}"/>
              </a:ext>
            </a:extLst>
          </p:cNvPr>
          <p:cNvSpPr>
            <a:spLocks noGrp="1"/>
          </p:cNvSpPr>
          <p:nvPr>
            <p:ph idx="1"/>
          </p:nvPr>
        </p:nvSpPr>
        <p:spPr/>
        <p:txBody>
          <a:bodyPr/>
          <a:lstStyle/>
          <a:p>
            <a:r>
              <a:rPr lang="en-US" dirty="0"/>
              <a:t>Two linear models were fit, one for passing plays and the other for run plays with EPA as the dependent variable. </a:t>
            </a:r>
          </a:p>
          <a:p>
            <a:r>
              <a:rPr lang="en-US" dirty="0"/>
              <a:t>Both models controlled for TDs, Down &amp; Distance and Yard Line</a:t>
            </a:r>
          </a:p>
          <a:p>
            <a:r>
              <a:rPr lang="en-US" dirty="0"/>
              <a:t>Coefficients were used to assign </a:t>
            </a:r>
            <a:r>
              <a:rPr lang="en-US" dirty="0" err="1"/>
              <a:t>dEPA</a:t>
            </a:r>
            <a:r>
              <a:rPr lang="en-US" dirty="0"/>
              <a:t> (defensive EPA) value for Pressures, Pass Breakups on Pass Plays and DL Tackles on Run Plays.</a:t>
            </a:r>
          </a:p>
          <a:p>
            <a:r>
              <a:rPr lang="en-US" dirty="0"/>
              <a:t>Although all variables were statistically significant, R-squared values for both models were low as expected due to the absence of more variables (</a:t>
            </a:r>
            <a:r>
              <a:rPr lang="en-US" dirty="0" err="1"/>
              <a:t>eg.</a:t>
            </a:r>
            <a:r>
              <a:rPr lang="en-US" dirty="0"/>
              <a:t> Time to throw, air yards etc.)</a:t>
            </a:r>
          </a:p>
        </p:txBody>
      </p:sp>
    </p:spTree>
    <p:extLst>
      <p:ext uri="{BB962C8B-B14F-4D97-AF65-F5344CB8AC3E}">
        <p14:creationId xmlns:p14="http://schemas.microsoft.com/office/powerpoint/2010/main" val="2032531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2078D-05DF-C043-9D90-CB503632F081}"/>
              </a:ext>
            </a:extLst>
          </p:cNvPr>
          <p:cNvSpPr>
            <a:spLocks noGrp="1"/>
          </p:cNvSpPr>
          <p:nvPr>
            <p:ph type="title"/>
          </p:nvPr>
        </p:nvSpPr>
        <p:spPr/>
        <p:txBody>
          <a:bodyPr/>
          <a:lstStyle/>
          <a:p>
            <a:r>
              <a:rPr lang="en-US" dirty="0" err="1"/>
              <a:t>dEPA</a:t>
            </a:r>
            <a:r>
              <a:rPr lang="en-US" dirty="0"/>
              <a:t> Values:</a:t>
            </a:r>
          </a:p>
        </p:txBody>
      </p:sp>
      <p:sp>
        <p:nvSpPr>
          <p:cNvPr id="3" name="Content Placeholder 2">
            <a:extLst>
              <a:ext uri="{FF2B5EF4-FFF2-40B4-BE49-F238E27FC236}">
                <a16:creationId xmlns:a16="http://schemas.microsoft.com/office/drawing/2014/main" id="{C137265C-3248-5241-8631-276ABE5CD9C0}"/>
              </a:ext>
            </a:extLst>
          </p:cNvPr>
          <p:cNvSpPr>
            <a:spLocks noGrp="1"/>
          </p:cNvSpPr>
          <p:nvPr>
            <p:ph idx="1"/>
          </p:nvPr>
        </p:nvSpPr>
        <p:spPr/>
        <p:txBody>
          <a:bodyPr/>
          <a:lstStyle/>
          <a:p>
            <a:pPr marL="0" indent="0">
              <a:buNone/>
            </a:pPr>
            <a:r>
              <a:rPr lang="en-US" dirty="0"/>
              <a:t>Pass Plays</a:t>
            </a:r>
          </a:p>
          <a:p>
            <a:r>
              <a:rPr lang="en-US" dirty="0"/>
              <a:t>Pressure = .609 </a:t>
            </a:r>
            <a:r>
              <a:rPr lang="en-US" dirty="0" err="1"/>
              <a:t>dEPA</a:t>
            </a:r>
            <a:endParaRPr lang="en-US" dirty="0"/>
          </a:p>
          <a:p>
            <a:r>
              <a:rPr lang="en-US" dirty="0"/>
              <a:t>Pass Breakup = 1.527 </a:t>
            </a:r>
            <a:r>
              <a:rPr lang="en-US" dirty="0" err="1"/>
              <a:t>dEPA</a:t>
            </a:r>
            <a:endParaRPr lang="en-US" dirty="0"/>
          </a:p>
          <a:p>
            <a:pPr marL="0" indent="0">
              <a:buNone/>
            </a:pPr>
            <a:endParaRPr lang="en-US" dirty="0"/>
          </a:p>
          <a:p>
            <a:pPr marL="0" indent="0">
              <a:buNone/>
            </a:pPr>
            <a:r>
              <a:rPr lang="en-US" dirty="0"/>
              <a:t>Run Plays</a:t>
            </a:r>
          </a:p>
          <a:p>
            <a:r>
              <a:rPr lang="en-US" dirty="0"/>
              <a:t>DL Tackle = .340 </a:t>
            </a:r>
            <a:r>
              <a:rPr lang="en-US" dirty="0" err="1"/>
              <a:t>dEPA</a:t>
            </a:r>
            <a:endParaRPr lang="en-US" dirty="0"/>
          </a:p>
        </p:txBody>
      </p:sp>
    </p:spTree>
    <p:extLst>
      <p:ext uri="{BB962C8B-B14F-4D97-AF65-F5344CB8AC3E}">
        <p14:creationId xmlns:p14="http://schemas.microsoft.com/office/powerpoint/2010/main" val="2382934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13A95FF-1A75-49AA-86AE-EED61BD0E4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78D28F3-2A56-4147-9E36-D122D57172E5}"/>
              </a:ext>
            </a:extLst>
          </p:cNvPr>
          <p:cNvSpPr>
            <a:spLocks noGrp="1"/>
          </p:cNvSpPr>
          <p:nvPr>
            <p:ph type="title"/>
          </p:nvPr>
        </p:nvSpPr>
        <p:spPr>
          <a:xfrm>
            <a:off x="289249" y="1123837"/>
            <a:ext cx="4016116" cy="1255469"/>
          </a:xfrm>
        </p:spPr>
        <p:txBody>
          <a:bodyPr>
            <a:normAutofit/>
          </a:bodyPr>
          <a:lstStyle/>
          <a:p>
            <a:r>
              <a:rPr lang="en-US" dirty="0"/>
              <a:t>Most Valuable DL Position</a:t>
            </a:r>
          </a:p>
        </p:txBody>
      </p:sp>
      <p:sp>
        <p:nvSpPr>
          <p:cNvPr id="3" name="Content Placeholder 2">
            <a:extLst>
              <a:ext uri="{FF2B5EF4-FFF2-40B4-BE49-F238E27FC236}">
                <a16:creationId xmlns:a16="http://schemas.microsoft.com/office/drawing/2014/main" id="{61D2E347-B85F-594A-A0AB-FAD522B158C3}"/>
              </a:ext>
            </a:extLst>
          </p:cNvPr>
          <p:cNvSpPr>
            <a:spLocks noGrp="1"/>
          </p:cNvSpPr>
          <p:nvPr>
            <p:ph idx="1"/>
          </p:nvPr>
        </p:nvSpPr>
        <p:spPr>
          <a:xfrm>
            <a:off x="289249" y="2510395"/>
            <a:ext cx="4016116" cy="3274586"/>
          </a:xfrm>
        </p:spPr>
        <p:txBody>
          <a:bodyPr anchor="t">
            <a:normAutofit/>
          </a:bodyPr>
          <a:lstStyle/>
          <a:p>
            <a:r>
              <a:rPr lang="en-US" dirty="0">
                <a:solidFill>
                  <a:srgbClr val="FFFFFF"/>
                </a:solidFill>
              </a:rPr>
              <a:t>We conclude that the 9-technique position is the most value generating position across the DL.</a:t>
            </a:r>
          </a:p>
        </p:txBody>
      </p:sp>
      <p:pic>
        <p:nvPicPr>
          <p:cNvPr id="5" name="Picture 4" descr="A picture containing computer, drawing&#10;&#10;Description automatically generated">
            <a:extLst>
              <a:ext uri="{FF2B5EF4-FFF2-40B4-BE49-F238E27FC236}">
                <a16:creationId xmlns:a16="http://schemas.microsoft.com/office/drawing/2014/main" id="{9C971762-B691-C443-9978-7B32C3C6528E}"/>
              </a:ext>
            </a:extLst>
          </p:cNvPr>
          <p:cNvPicPr>
            <a:picLocks noChangeAspect="1"/>
          </p:cNvPicPr>
          <p:nvPr/>
        </p:nvPicPr>
        <p:blipFill rotWithShape="1">
          <a:blip r:embed="rId2"/>
          <a:srcRect l="2690" r="-2" b="-2"/>
          <a:stretch/>
        </p:blipFill>
        <p:spPr>
          <a:xfrm>
            <a:off x="5137463" y="759599"/>
            <a:ext cx="6193767" cy="5330650"/>
          </a:xfrm>
          <a:prstGeom prst="rect">
            <a:avLst/>
          </a:prstGeom>
        </p:spPr>
      </p:pic>
    </p:spTree>
    <p:extLst>
      <p:ext uri="{BB962C8B-B14F-4D97-AF65-F5344CB8AC3E}">
        <p14:creationId xmlns:p14="http://schemas.microsoft.com/office/powerpoint/2010/main" val="2396614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935F67C-392E-3746-BE3C-EC3DD80EEEC7}"/>
              </a:ext>
            </a:extLst>
          </p:cNvPr>
          <p:cNvSpPr>
            <a:spLocks noGrp="1"/>
          </p:cNvSpPr>
          <p:nvPr>
            <p:ph type="title"/>
          </p:nvPr>
        </p:nvSpPr>
        <p:spPr>
          <a:xfrm>
            <a:off x="667963" y="984389"/>
            <a:ext cx="3258688" cy="1303616"/>
          </a:xfrm>
        </p:spPr>
        <p:txBody>
          <a:bodyPr vert="horz" lIns="91440" tIns="45720" rIns="91440" bIns="45720" rtlCol="0" anchor="b">
            <a:normAutofit fontScale="90000"/>
          </a:bodyPr>
          <a:lstStyle/>
          <a:p>
            <a:r>
              <a:rPr lang="en-US" sz="4600" spc="-100" dirty="0"/>
              <a:t>Talent Distributions</a:t>
            </a:r>
          </a:p>
        </p:txBody>
      </p:sp>
      <p:pic>
        <p:nvPicPr>
          <p:cNvPr id="5" name="Content Placeholder 4" descr="A map of a building&#10;&#10;Description automatically generated">
            <a:extLst>
              <a:ext uri="{FF2B5EF4-FFF2-40B4-BE49-F238E27FC236}">
                <a16:creationId xmlns:a16="http://schemas.microsoft.com/office/drawing/2014/main" id="{70D99AA0-BCC6-C741-89F9-9F3C524FE949}"/>
              </a:ext>
            </a:extLst>
          </p:cNvPr>
          <p:cNvPicPr>
            <a:picLocks noGrp="1" noChangeAspect="1"/>
          </p:cNvPicPr>
          <p:nvPr>
            <p:ph idx="1"/>
          </p:nvPr>
        </p:nvPicPr>
        <p:blipFill>
          <a:blip r:embed="rId2"/>
          <a:stretch>
            <a:fillRect/>
          </a:stretch>
        </p:blipFill>
        <p:spPr>
          <a:xfrm>
            <a:off x="5121797" y="759599"/>
            <a:ext cx="6364957" cy="5330650"/>
          </a:xfrm>
          <a:prstGeom prst="rect">
            <a:avLst/>
          </a:prstGeom>
        </p:spPr>
      </p:pic>
      <p:sp>
        <p:nvSpPr>
          <p:cNvPr id="18" name="Rectangle 17">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Content Placeholder 2">
            <a:extLst>
              <a:ext uri="{FF2B5EF4-FFF2-40B4-BE49-F238E27FC236}">
                <a16:creationId xmlns:a16="http://schemas.microsoft.com/office/drawing/2014/main" id="{ED5A23A6-D064-4F6C-AB75-91A9C0E9F5FA}"/>
              </a:ext>
            </a:extLst>
          </p:cNvPr>
          <p:cNvSpPr txBox="1">
            <a:spLocks/>
          </p:cNvSpPr>
          <p:nvPr/>
        </p:nvSpPr>
        <p:spPr>
          <a:xfrm>
            <a:off x="289249" y="2510395"/>
            <a:ext cx="4016116" cy="3274586"/>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a:solidFill>
                  <a:srgbClr val="FFFFFF"/>
                </a:solidFill>
              </a:rPr>
              <a:t>Defenders aligned directly across Offensive Linemen (2-Tech, 4-Tech, 7-Tech, not including NG/0-Tech) generally had flatter </a:t>
            </a:r>
            <a:r>
              <a:rPr lang="en-US" dirty="0" err="1">
                <a:solidFill>
                  <a:srgbClr val="FFFFFF"/>
                </a:solidFill>
              </a:rPr>
              <a:t>dEPA</a:t>
            </a:r>
            <a:r>
              <a:rPr lang="en-US" dirty="0">
                <a:solidFill>
                  <a:srgbClr val="FFFFFF"/>
                </a:solidFill>
              </a:rPr>
              <a:t> distributions than players aligned in a shade</a:t>
            </a:r>
          </a:p>
        </p:txBody>
      </p:sp>
    </p:spTree>
    <p:extLst>
      <p:ext uri="{BB962C8B-B14F-4D97-AF65-F5344CB8AC3E}">
        <p14:creationId xmlns:p14="http://schemas.microsoft.com/office/powerpoint/2010/main" val="3672801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5FCC-CC13-2D48-AE97-B4FAFAEF1E79}"/>
              </a:ext>
            </a:extLst>
          </p:cNvPr>
          <p:cNvSpPr>
            <a:spLocks noGrp="1"/>
          </p:cNvSpPr>
          <p:nvPr>
            <p:ph type="title"/>
          </p:nvPr>
        </p:nvSpPr>
        <p:spPr/>
        <p:txBody>
          <a:bodyPr/>
          <a:lstStyle/>
          <a:p>
            <a:r>
              <a:rPr lang="en-US" dirty="0"/>
              <a:t>Limitations and Further Points</a:t>
            </a:r>
          </a:p>
        </p:txBody>
      </p:sp>
      <p:sp>
        <p:nvSpPr>
          <p:cNvPr id="3" name="Content Placeholder 2">
            <a:extLst>
              <a:ext uri="{FF2B5EF4-FFF2-40B4-BE49-F238E27FC236}">
                <a16:creationId xmlns:a16="http://schemas.microsoft.com/office/drawing/2014/main" id="{A1D397D9-7BAC-CB49-B1F1-F962001CBAE9}"/>
              </a:ext>
            </a:extLst>
          </p:cNvPr>
          <p:cNvSpPr>
            <a:spLocks noGrp="1"/>
          </p:cNvSpPr>
          <p:nvPr>
            <p:ph idx="1"/>
          </p:nvPr>
        </p:nvSpPr>
        <p:spPr/>
        <p:txBody>
          <a:bodyPr/>
          <a:lstStyle/>
          <a:p>
            <a:r>
              <a:rPr lang="en-US" dirty="0"/>
              <a:t>Due to lack of other data, each defensive action created the same value. However, for example, not all pressures are the same. Other variables such as Time to Throw would allow to address this. </a:t>
            </a:r>
          </a:p>
          <a:p>
            <a:r>
              <a:rPr lang="en-US" dirty="0"/>
              <a:t>Due to limited sample size, we did not differentiate techniques by the side of the ball. Left Side players, especially on the edge, created more value in this sample. While this supports the claim that offenses play their best tackle on the left and defenses play their best rusher over the right tackle, we could not conclude for certain if this was the case due to sample size and missing data on offensive players. </a:t>
            </a:r>
          </a:p>
        </p:txBody>
      </p:sp>
    </p:spTree>
    <p:extLst>
      <p:ext uri="{BB962C8B-B14F-4D97-AF65-F5344CB8AC3E}">
        <p14:creationId xmlns:p14="http://schemas.microsoft.com/office/powerpoint/2010/main" val="2361637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D2A27-4F6C-E949-8862-227724DF74A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FD6BEBB-41FD-AC4F-AB30-51FD581A9B29}"/>
              </a:ext>
            </a:extLst>
          </p:cNvPr>
          <p:cNvSpPr>
            <a:spLocks noGrp="1"/>
          </p:cNvSpPr>
          <p:nvPr>
            <p:ph idx="1"/>
          </p:nvPr>
        </p:nvSpPr>
        <p:spPr/>
        <p:txBody>
          <a:bodyPr/>
          <a:lstStyle/>
          <a:p>
            <a:r>
              <a:rPr lang="en-US" dirty="0"/>
              <a:t>Eager, 2018 </a:t>
            </a:r>
            <a:r>
              <a:rPr lang="en-GB" dirty="0">
                <a:hlinkClick r:id="rId2"/>
              </a:rPr>
              <a:t>https://www.pff.com/news/pro-just-how-important-are-sacks-for-a-defense</a:t>
            </a:r>
            <a:endParaRPr lang="en-GB" dirty="0"/>
          </a:p>
          <a:p>
            <a:r>
              <a:rPr lang="en-GB" dirty="0"/>
              <a:t>Riske, 2020 </a:t>
            </a:r>
            <a:r>
              <a:rPr lang="en-GB" dirty="0">
                <a:hlinkClick r:id="rId3"/>
              </a:rPr>
              <a:t>https://www.pff.com/news/nfl-pff-data-study-sack-artist-pass-rushers</a:t>
            </a:r>
            <a:endParaRPr lang="en-US" dirty="0"/>
          </a:p>
        </p:txBody>
      </p:sp>
    </p:spTree>
    <p:extLst>
      <p:ext uri="{BB962C8B-B14F-4D97-AF65-F5344CB8AC3E}">
        <p14:creationId xmlns:p14="http://schemas.microsoft.com/office/powerpoint/2010/main" val="1330530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61B89-2026-C743-B740-48BFFF1AF241}"/>
              </a:ext>
            </a:extLst>
          </p:cNvPr>
          <p:cNvSpPr>
            <a:spLocks noGrp="1"/>
          </p:cNvSpPr>
          <p:nvPr>
            <p:ph type="title"/>
          </p:nvPr>
        </p:nvSpPr>
        <p:spPr/>
        <p:txBody>
          <a:bodyPr/>
          <a:lstStyle/>
          <a:p>
            <a:r>
              <a:rPr lang="en-US" b="1" dirty="0"/>
              <a:t>Method</a:t>
            </a:r>
          </a:p>
        </p:txBody>
      </p:sp>
      <p:sp>
        <p:nvSpPr>
          <p:cNvPr id="3" name="Content Placeholder 2">
            <a:extLst>
              <a:ext uri="{FF2B5EF4-FFF2-40B4-BE49-F238E27FC236}">
                <a16:creationId xmlns:a16="http://schemas.microsoft.com/office/drawing/2014/main" id="{4D47D403-A6B7-C842-8F4E-E6EC71BD48B3}"/>
              </a:ext>
            </a:extLst>
          </p:cNvPr>
          <p:cNvSpPr>
            <a:spLocks noGrp="1"/>
          </p:cNvSpPr>
          <p:nvPr>
            <p:ph idx="1"/>
          </p:nvPr>
        </p:nvSpPr>
        <p:spPr/>
        <p:txBody>
          <a:bodyPr/>
          <a:lstStyle/>
          <a:p>
            <a:pPr marL="0" indent="0">
              <a:buNone/>
            </a:pPr>
            <a:endParaRPr lang="en-US" dirty="0"/>
          </a:p>
          <a:p>
            <a:r>
              <a:rPr lang="en-US" dirty="0"/>
              <a:t>Exploratory Analysis + Feature Engineering</a:t>
            </a:r>
          </a:p>
          <a:p>
            <a:r>
              <a:rPr lang="en-US" dirty="0"/>
              <a:t>Determine which defensive actions have a statistically significant effect on the outcome of plays (measured by EPA)</a:t>
            </a:r>
          </a:p>
          <a:p>
            <a:r>
              <a:rPr lang="en-US" dirty="0"/>
              <a:t>Assign an EPA value for these defensive actions using linear regression</a:t>
            </a:r>
          </a:p>
          <a:p>
            <a:r>
              <a:rPr lang="en-US" dirty="0"/>
              <a:t>Determine the most valuable defensive technique instead of using broader definitions (ex. Edge vs IDL) since DL techniques on each play is arguably the most valuable information presented in this data set that is not available publicly</a:t>
            </a:r>
          </a:p>
          <a:p>
            <a:r>
              <a:rPr lang="en-US" dirty="0"/>
              <a:t>Look at talent distributions across the positions and how value differs for different situations</a:t>
            </a:r>
          </a:p>
        </p:txBody>
      </p:sp>
    </p:spTree>
    <p:extLst>
      <p:ext uri="{BB962C8B-B14F-4D97-AF65-F5344CB8AC3E}">
        <p14:creationId xmlns:p14="http://schemas.microsoft.com/office/powerpoint/2010/main" val="2278840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115F77-2FAE-4CA7-9A7F-10D5F2C8F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CD4C046-A04C-46CC-AFA3-6B0621F62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66C7A97A-A7DE-4DFB-8542-1E4BF24C7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E111DB0-3D73-4D20-9D57-CEF5A0D86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76F3C9-4EF1-3849-AAAD-D14E5ADA59EF}"/>
              </a:ext>
            </a:extLst>
          </p:cNvPr>
          <p:cNvSpPr>
            <a:spLocks noGrp="1"/>
          </p:cNvSpPr>
          <p:nvPr>
            <p:ph type="title"/>
          </p:nvPr>
        </p:nvSpPr>
        <p:spPr>
          <a:xfrm>
            <a:off x="643467" y="1298448"/>
            <a:ext cx="3685070" cy="3255264"/>
          </a:xfrm>
        </p:spPr>
        <p:txBody>
          <a:bodyPr vert="horz" lIns="91440" tIns="45720" rIns="91440" bIns="45720" rtlCol="0" anchor="b">
            <a:normAutofit/>
          </a:bodyPr>
          <a:lstStyle/>
          <a:p>
            <a:r>
              <a:rPr lang="en-US" sz="4000" b="1" spc="-100" dirty="0"/>
              <a:t>Exploratory Analysis</a:t>
            </a:r>
            <a:br>
              <a:rPr lang="en-US" sz="3700" spc="-100" dirty="0"/>
            </a:br>
            <a:br>
              <a:rPr lang="en-US" sz="3700" spc="-100" dirty="0"/>
            </a:br>
            <a:r>
              <a:rPr lang="en-US" sz="3700" spc="-100" dirty="0"/>
              <a:t>Pressure Rates Increase as Players line up wider</a:t>
            </a:r>
          </a:p>
        </p:txBody>
      </p:sp>
      <p:pic>
        <p:nvPicPr>
          <p:cNvPr id="5" name="Content Placeholder 4" descr="A picture containing fence&#10;&#10;Description automatically generated">
            <a:extLst>
              <a:ext uri="{FF2B5EF4-FFF2-40B4-BE49-F238E27FC236}">
                <a16:creationId xmlns:a16="http://schemas.microsoft.com/office/drawing/2014/main" id="{EE53265A-7BD3-E14B-A26B-E8FBE0E659E3}"/>
              </a:ext>
            </a:extLst>
          </p:cNvPr>
          <p:cNvPicPr>
            <a:picLocks noGrp="1" noChangeAspect="1"/>
          </p:cNvPicPr>
          <p:nvPr>
            <p:ph idx="1"/>
          </p:nvPr>
        </p:nvPicPr>
        <p:blipFill rotWithShape="1">
          <a:blip r:embed="rId2"/>
          <a:srcRect t="36" r="-1" b="-1"/>
          <a:stretch/>
        </p:blipFill>
        <p:spPr>
          <a:xfrm>
            <a:off x="5120640" y="759599"/>
            <a:ext cx="6367271" cy="5330650"/>
          </a:xfrm>
          <a:prstGeom prst="rect">
            <a:avLst/>
          </a:prstGeom>
        </p:spPr>
      </p:pic>
      <p:sp>
        <p:nvSpPr>
          <p:cNvPr id="18" name="Rectangle 17">
            <a:extLst>
              <a:ext uri="{FF2B5EF4-FFF2-40B4-BE49-F238E27FC236}">
                <a16:creationId xmlns:a16="http://schemas.microsoft.com/office/drawing/2014/main" id="{027ADCA0-A066-4B16-8E1F-3C2483947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61514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17115F77-2FAE-4CA7-9A7F-10D5F2C8F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11">
            <a:extLst>
              <a:ext uri="{FF2B5EF4-FFF2-40B4-BE49-F238E27FC236}">
                <a16:creationId xmlns:a16="http://schemas.microsoft.com/office/drawing/2014/main" id="{5CD4C046-A04C-46CC-AFA3-6B0621F62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3" name="Rectangle 13">
            <a:extLst>
              <a:ext uri="{FF2B5EF4-FFF2-40B4-BE49-F238E27FC236}">
                <a16:creationId xmlns:a16="http://schemas.microsoft.com/office/drawing/2014/main" id="{66C7A97A-A7DE-4DFB-8542-1E4BF24C7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5">
            <a:extLst>
              <a:ext uri="{FF2B5EF4-FFF2-40B4-BE49-F238E27FC236}">
                <a16:creationId xmlns:a16="http://schemas.microsoft.com/office/drawing/2014/main" id="{BE111DB0-3D73-4D20-9D57-CEF5A0D86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EC6F402-440E-694D-A5F8-A9D3D65C2739}"/>
              </a:ext>
            </a:extLst>
          </p:cNvPr>
          <p:cNvSpPr>
            <a:spLocks noGrp="1"/>
          </p:cNvSpPr>
          <p:nvPr>
            <p:ph type="title"/>
          </p:nvPr>
        </p:nvSpPr>
        <p:spPr>
          <a:xfrm>
            <a:off x="643467" y="1298448"/>
            <a:ext cx="3685070" cy="3255264"/>
          </a:xfrm>
        </p:spPr>
        <p:txBody>
          <a:bodyPr vert="horz" lIns="91440" tIns="45720" rIns="91440" bIns="45720" rtlCol="0" anchor="b">
            <a:normAutofit/>
          </a:bodyPr>
          <a:lstStyle/>
          <a:p>
            <a:r>
              <a:rPr lang="en-US" sz="3200" b="1" spc="-100" dirty="0"/>
              <a:t>Exploratory Analysis</a:t>
            </a:r>
            <a:br>
              <a:rPr lang="en-US" sz="3200" spc="-100" dirty="0"/>
            </a:br>
            <a:br>
              <a:rPr lang="en-US" sz="3200" spc="-100" dirty="0"/>
            </a:br>
            <a:r>
              <a:rPr lang="en-US" sz="3200" spc="-100" dirty="0"/>
              <a:t>There is no significant difference in the distribution of EPA if runs don’t go in the designed Gap</a:t>
            </a:r>
          </a:p>
        </p:txBody>
      </p:sp>
      <p:pic>
        <p:nvPicPr>
          <p:cNvPr id="5" name="Content Placeholder 4" descr="A picture containing table, large&#10;&#10;Description automatically generated">
            <a:extLst>
              <a:ext uri="{FF2B5EF4-FFF2-40B4-BE49-F238E27FC236}">
                <a16:creationId xmlns:a16="http://schemas.microsoft.com/office/drawing/2014/main" id="{A4FA2DC9-F72D-3544-9584-E75653860E92}"/>
              </a:ext>
            </a:extLst>
          </p:cNvPr>
          <p:cNvPicPr>
            <a:picLocks noGrp="1" noChangeAspect="1"/>
          </p:cNvPicPr>
          <p:nvPr>
            <p:ph idx="1"/>
          </p:nvPr>
        </p:nvPicPr>
        <p:blipFill rotWithShape="1">
          <a:blip r:embed="rId2"/>
          <a:srcRect t="36" r="-1" b="-1"/>
          <a:stretch/>
        </p:blipFill>
        <p:spPr>
          <a:xfrm>
            <a:off x="5120640" y="759599"/>
            <a:ext cx="6367271" cy="5330650"/>
          </a:xfrm>
          <a:prstGeom prst="rect">
            <a:avLst/>
          </a:prstGeom>
        </p:spPr>
      </p:pic>
      <p:sp>
        <p:nvSpPr>
          <p:cNvPr id="25" name="Rectangle 17">
            <a:extLst>
              <a:ext uri="{FF2B5EF4-FFF2-40B4-BE49-F238E27FC236}">
                <a16:creationId xmlns:a16="http://schemas.microsoft.com/office/drawing/2014/main" id="{027ADCA0-A066-4B16-8E1F-3C2483947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24684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B9ACE-A3FF-7C41-8078-941C0BD7143B}"/>
              </a:ext>
            </a:extLst>
          </p:cNvPr>
          <p:cNvSpPr>
            <a:spLocks noGrp="1"/>
          </p:cNvSpPr>
          <p:nvPr>
            <p:ph type="title"/>
          </p:nvPr>
        </p:nvSpPr>
        <p:spPr/>
        <p:txBody>
          <a:bodyPr/>
          <a:lstStyle/>
          <a:p>
            <a:r>
              <a:rPr lang="en-US" b="1" dirty="0"/>
              <a:t>Feature Engineering</a:t>
            </a:r>
          </a:p>
        </p:txBody>
      </p:sp>
      <p:sp>
        <p:nvSpPr>
          <p:cNvPr id="3" name="Content Placeholder 2">
            <a:extLst>
              <a:ext uri="{FF2B5EF4-FFF2-40B4-BE49-F238E27FC236}">
                <a16:creationId xmlns:a16="http://schemas.microsoft.com/office/drawing/2014/main" id="{CFDDAE16-2240-4F43-91DE-E5BDBEAB2236}"/>
              </a:ext>
            </a:extLst>
          </p:cNvPr>
          <p:cNvSpPr>
            <a:spLocks noGrp="1"/>
          </p:cNvSpPr>
          <p:nvPr>
            <p:ph idx="1"/>
          </p:nvPr>
        </p:nvSpPr>
        <p:spPr/>
        <p:txBody>
          <a:bodyPr/>
          <a:lstStyle/>
          <a:p>
            <a:r>
              <a:rPr lang="en-US" dirty="0"/>
              <a:t>Removed Spikes and Scrambles (Scramble plays had NA values for features associated with passing plays such as pressures and we did not want to include scramble plays as designed runs)</a:t>
            </a:r>
          </a:p>
          <a:p>
            <a:r>
              <a:rPr lang="en-US" dirty="0" err="1"/>
              <a:t>in_designed_gap</a:t>
            </a:r>
            <a:r>
              <a:rPr lang="en-US" dirty="0"/>
              <a:t> variable: Indicates if there was a defender in the gap the run was designed to go</a:t>
            </a:r>
          </a:p>
          <a:p>
            <a:r>
              <a:rPr lang="en-US" dirty="0" err="1"/>
              <a:t>dl_tackle</a:t>
            </a:r>
            <a:r>
              <a:rPr lang="en-US" dirty="0"/>
              <a:t>: Indicates whether a player lined up as a DL made a tackle on the play</a:t>
            </a:r>
          </a:p>
          <a:p>
            <a:pPr>
              <a:buFont typeface="Wingdings 2" pitchFamily="2" charset="2"/>
              <a:buChar char=""/>
            </a:pPr>
            <a:r>
              <a:rPr lang="en-US" dirty="0" err="1"/>
              <a:t>pressure_type</a:t>
            </a:r>
            <a:r>
              <a:rPr lang="en-US" dirty="0"/>
              <a:t>: Indicates the type of pressure (edge, interior, both or other) on the play</a:t>
            </a:r>
          </a:p>
          <a:p>
            <a:pPr lvl="1">
              <a:buFont typeface="Wingdings 2" pitchFamily="2" charset="2"/>
              <a:buChar char=""/>
            </a:pPr>
            <a:r>
              <a:rPr lang="en-US" dirty="0"/>
              <a:t>OLB, 9, 7, 6 and 5 technique were defined as Edge. Off-ball was not included in both categories</a:t>
            </a:r>
          </a:p>
          <a:p>
            <a:endParaRPr lang="en-US" dirty="0"/>
          </a:p>
        </p:txBody>
      </p:sp>
    </p:spTree>
    <p:extLst>
      <p:ext uri="{BB962C8B-B14F-4D97-AF65-F5344CB8AC3E}">
        <p14:creationId xmlns:p14="http://schemas.microsoft.com/office/powerpoint/2010/main" val="268392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13A95FF-1A75-49AA-86AE-EED61BD0E4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49EA413-5570-9C49-8C2A-BC99CE6E94C9}"/>
              </a:ext>
            </a:extLst>
          </p:cNvPr>
          <p:cNvSpPr>
            <a:spLocks noGrp="1"/>
          </p:cNvSpPr>
          <p:nvPr>
            <p:ph type="title"/>
          </p:nvPr>
        </p:nvSpPr>
        <p:spPr>
          <a:xfrm>
            <a:off x="289249" y="1123837"/>
            <a:ext cx="4016116" cy="1255469"/>
          </a:xfrm>
        </p:spPr>
        <p:txBody>
          <a:bodyPr>
            <a:normAutofit/>
          </a:bodyPr>
          <a:lstStyle/>
          <a:p>
            <a:r>
              <a:rPr lang="en-US" sz="2800" b="1" dirty="0"/>
              <a:t>Defensive Actions</a:t>
            </a:r>
            <a:br>
              <a:rPr lang="en-US" sz="2800" dirty="0"/>
            </a:br>
            <a:br>
              <a:rPr lang="en-US" sz="2800" dirty="0"/>
            </a:br>
            <a:r>
              <a:rPr lang="en-US" sz="2800" dirty="0"/>
              <a:t>Pressure</a:t>
            </a:r>
          </a:p>
        </p:txBody>
      </p:sp>
      <p:sp>
        <p:nvSpPr>
          <p:cNvPr id="3" name="Content Placeholder 2">
            <a:extLst>
              <a:ext uri="{FF2B5EF4-FFF2-40B4-BE49-F238E27FC236}">
                <a16:creationId xmlns:a16="http://schemas.microsoft.com/office/drawing/2014/main" id="{972CAB2C-AA5D-2543-B952-8D02A9E32228}"/>
              </a:ext>
            </a:extLst>
          </p:cNvPr>
          <p:cNvSpPr>
            <a:spLocks noGrp="1"/>
          </p:cNvSpPr>
          <p:nvPr>
            <p:ph idx="1"/>
          </p:nvPr>
        </p:nvSpPr>
        <p:spPr>
          <a:xfrm>
            <a:off x="289249" y="2510395"/>
            <a:ext cx="4016116" cy="3274586"/>
          </a:xfrm>
        </p:spPr>
        <p:txBody>
          <a:bodyPr anchor="t">
            <a:normAutofit/>
          </a:bodyPr>
          <a:lstStyle/>
          <a:p>
            <a:r>
              <a:rPr lang="en-US" sz="1900">
                <a:solidFill>
                  <a:srgbClr val="FFFFFF"/>
                </a:solidFill>
              </a:rPr>
              <a:t>Pressures were found to be more indicative of pass rush skill and more consistent from season to season (Eager, 2018)</a:t>
            </a:r>
          </a:p>
          <a:p>
            <a:r>
              <a:rPr lang="en-US" sz="1900">
                <a:solidFill>
                  <a:srgbClr val="FFFFFF"/>
                </a:solidFill>
              </a:rPr>
              <a:t>Significantly effects outcome of plays.</a:t>
            </a:r>
          </a:p>
          <a:p>
            <a:r>
              <a:rPr lang="en-US" sz="1900">
                <a:solidFill>
                  <a:srgbClr val="FFFFFF"/>
                </a:solidFill>
              </a:rPr>
              <a:t>We found no statistically significant difference in the EPA mean or distribution of interior vs edge pressures (Independent Samples t-test and Kolmogorov-Smirnov test)</a:t>
            </a:r>
          </a:p>
        </p:txBody>
      </p:sp>
      <p:pic>
        <p:nvPicPr>
          <p:cNvPr id="5" name="Picture 4" descr="A close up of a map&#10;&#10;Description automatically generated">
            <a:extLst>
              <a:ext uri="{FF2B5EF4-FFF2-40B4-BE49-F238E27FC236}">
                <a16:creationId xmlns:a16="http://schemas.microsoft.com/office/drawing/2014/main" id="{76B0F541-26D1-8143-B6A3-9DEF1E68E6B8}"/>
              </a:ext>
            </a:extLst>
          </p:cNvPr>
          <p:cNvPicPr>
            <a:picLocks noChangeAspect="1"/>
          </p:cNvPicPr>
          <p:nvPr/>
        </p:nvPicPr>
        <p:blipFill rotWithShape="1">
          <a:blip r:embed="rId2"/>
          <a:srcRect l="2690" r="-2" b="-2"/>
          <a:stretch/>
        </p:blipFill>
        <p:spPr>
          <a:xfrm>
            <a:off x="5137463" y="759599"/>
            <a:ext cx="6193767" cy="5330650"/>
          </a:xfrm>
          <a:prstGeom prst="rect">
            <a:avLst/>
          </a:prstGeom>
        </p:spPr>
      </p:pic>
    </p:spTree>
    <p:extLst>
      <p:ext uri="{BB962C8B-B14F-4D97-AF65-F5344CB8AC3E}">
        <p14:creationId xmlns:p14="http://schemas.microsoft.com/office/powerpoint/2010/main" val="2315744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BB4AE-B42B-0848-B61E-CB5341078372}"/>
              </a:ext>
            </a:extLst>
          </p:cNvPr>
          <p:cNvSpPr>
            <a:spLocks noGrp="1"/>
          </p:cNvSpPr>
          <p:nvPr>
            <p:ph type="title"/>
          </p:nvPr>
        </p:nvSpPr>
        <p:spPr/>
        <p:txBody>
          <a:bodyPr/>
          <a:lstStyle/>
          <a:p>
            <a:r>
              <a:rPr lang="en-US" b="1" dirty="0"/>
              <a:t>Defensive Actions</a:t>
            </a:r>
            <a:br>
              <a:rPr lang="en-US" dirty="0"/>
            </a:br>
            <a:br>
              <a:rPr lang="en-US" dirty="0"/>
            </a:br>
            <a:r>
              <a:rPr lang="en-US" dirty="0"/>
              <a:t>Sacks, Fumbles, Pass Breakups</a:t>
            </a:r>
          </a:p>
        </p:txBody>
      </p:sp>
      <p:sp>
        <p:nvSpPr>
          <p:cNvPr id="3" name="Content Placeholder 2">
            <a:extLst>
              <a:ext uri="{FF2B5EF4-FFF2-40B4-BE49-F238E27FC236}">
                <a16:creationId xmlns:a16="http://schemas.microsoft.com/office/drawing/2014/main" id="{E73EA0A9-AC1C-B64D-89D1-48AFF0D5480B}"/>
              </a:ext>
            </a:extLst>
          </p:cNvPr>
          <p:cNvSpPr>
            <a:spLocks noGrp="1"/>
          </p:cNvSpPr>
          <p:nvPr>
            <p:ph idx="1"/>
          </p:nvPr>
        </p:nvSpPr>
        <p:spPr/>
        <p:txBody>
          <a:bodyPr/>
          <a:lstStyle/>
          <a:p>
            <a:r>
              <a:rPr lang="en-US" dirty="0"/>
              <a:t>Although sacks are more impactful than pressures they were not included. </a:t>
            </a:r>
          </a:p>
          <a:p>
            <a:r>
              <a:rPr lang="en-US" dirty="0"/>
              <a:t>Recent research indicates turning pressures into sacks are random and cannot be consistently repeated (Riske, 2020)</a:t>
            </a:r>
          </a:p>
          <a:p>
            <a:r>
              <a:rPr lang="en-US" dirty="0"/>
              <a:t>Therefore, including sacks in a 9-week sample would be reflective of random outcomes rather than true skill</a:t>
            </a:r>
          </a:p>
          <a:p>
            <a:r>
              <a:rPr lang="en-US" dirty="0"/>
              <a:t>We also assumed sample size is not enough to reflect fumble skill (if there is such a thing) </a:t>
            </a:r>
          </a:p>
          <a:p>
            <a:r>
              <a:rPr lang="en-US" dirty="0"/>
              <a:t>Pass breakups were included as they have a significant impact on play outcomes and occur twice as often as sacks, creating sufficient sample size across positions</a:t>
            </a:r>
          </a:p>
        </p:txBody>
      </p:sp>
    </p:spTree>
    <p:extLst>
      <p:ext uri="{BB962C8B-B14F-4D97-AF65-F5344CB8AC3E}">
        <p14:creationId xmlns:p14="http://schemas.microsoft.com/office/powerpoint/2010/main" val="3602653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9DED5-FBD2-814B-A14A-0576DD5FCB76}"/>
              </a:ext>
            </a:extLst>
          </p:cNvPr>
          <p:cNvSpPr>
            <a:spLocks noGrp="1"/>
          </p:cNvSpPr>
          <p:nvPr>
            <p:ph type="title"/>
          </p:nvPr>
        </p:nvSpPr>
        <p:spPr/>
        <p:txBody>
          <a:bodyPr/>
          <a:lstStyle/>
          <a:p>
            <a:r>
              <a:rPr lang="en-US" b="1" dirty="0"/>
              <a:t>Defensive Actions</a:t>
            </a:r>
            <a:br>
              <a:rPr lang="en-US" dirty="0"/>
            </a:br>
            <a:br>
              <a:rPr lang="en-US" dirty="0"/>
            </a:br>
            <a:r>
              <a:rPr lang="en-US" dirty="0"/>
              <a:t>Gap Forces</a:t>
            </a:r>
            <a:br>
              <a:rPr lang="en-US" dirty="0"/>
            </a:br>
            <a:br>
              <a:rPr lang="en-US" dirty="0"/>
            </a:br>
            <a:br>
              <a:rPr lang="en-US" dirty="0"/>
            </a:br>
            <a:endParaRPr lang="en-US" dirty="0"/>
          </a:p>
        </p:txBody>
      </p:sp>
      <p:sp>
        <p:nvSpPr>
          <p:cNvPr id="3" name="Content Placeholder 2">
            <a:extLst>
              <a:ext uri="{FF2B5EF4-FFF2-40B4-BE49-F238E27FC236}">
                <a16:creationId xmlns:a16="http://schemas.microsoft.com/office/drawing/2014/main" id="{396DFACA-BFE5-6840-B4D0-B1DF00576F31}"/>
              </a:ext>
            </a:extLst>
          </p:cNvPr>
          <p:cNvSpPr>
            <a:spLocks noGrp="1"/>
          </p:cNvSpPr>
          <p:nvPr>
            <p:ph idx="1"/>
          </p:nvPr>
        </p:nvSpPr>
        <p:spPr/>
        <p:txBody>
          <a:bodyPr/>
          <a:lstStyle/>
          <a:p>
            <a:r>
              <a:rPr lang="en-US" dirty="0"/>
              <a:t>If a defender is in the designed run gap and the run does not go in that gap, the defender is credited with the Gap Force</a:t>
            </a:r>
          </a:p>
          <a:p>
            <a:r>
              <a:rPr lang="en-US" b="1" u="sng" dirty="0"/>
              <a:t>Assumption</a:t>
            </a:r>
            <a:r>
              <a:rPr lang="en-US" dirty="0"/>
              <a:t>: The defender/s in the gap are the sole reason the run is forced away from its designed gap.</a:t>
            </a:r>
          </a:p>
          <a:p>
            <a:r>
              <a:rPr lang="en-US" dirty="0"/>
              <a:t>We found no statistically significant effect of Gap Forces on run plays (t-test and KS test)</a:t>
            </a:r>
          </a:p>
        </p:txBody>
      </p:sp>
    </p:spTree>
    <p:extLst>
      <p:ext uri="{BB962C8B-B14F-4D97-AF65-F5344CB8AC3E}">
        <p14:creationId xmlns:p14="http://schemas.microsoft.com/office/powerpoint/2010/main" val="370507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13A95FF-1A75-49AA-86AE-EED61BD0E4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C199B5E-1A24-7440-8C6C-51AF89277CDF}"/>
              </a:ext>
            </a:extLst>
          </p:cNvPr>
          <p:cNvSpPr>
            <a:spLocks noGrp="1"/>
          </p:cNvSpPr>
          <p:nvPr>
            <p:ph type="title"/>
          </p:nvPr>
        </p:nvSpPr>
        <p:spPr>
          <a:xfrm>
            <a:off x="289249" y="1123837"/>
            <a:ext cx="4016116" cy="1255469"/>
          </a:xfrm>
        </p:spPr>
        <p:txBody>
          <a:bodyPr>
            <a:normAutofit/>
          </a:bodyPr>
          <a:lstStyle/>
          <a:p>
            <a:r>
              <a:rPr lang="en-US" sz="2800" b="1" dirty="0"/>
              <a:t>Defensive Actions</a:t>
            </a:r>
            <a:br>
              <a:rPr lang="en-US" sz="2800" dirty="0"/>
            </a:br>
            <a:br>
              <a:rPr lang="en-US" sz="2800" dirty="0"/>
            </a:br>
            <a:r>
              <a:rPr lang="en-US" sz="2800" dirty="0"/>
              <a:t>DL Tackles</a:t>
            </a:r>
          </a:p>
        </p:txBody>
      </p:sp>
      <p:sp>
        <p:nvSpPr>
          <p:cNvPr id="3" name="Content Placeholder 2">
            <a:extLst>
              <a:ext uri="{FF2B5EF4-FFF2-40B4-BE49-F238E27FC236}">
                <a16:creationId xmlns:a16="http://schemas.microsoft.com/office/drawing/2014/main" id="{63FEB6AA-D3FC-8A44-A2A4-CB3080A904CF}"/>
              </a:ext>
            </a:extLst>
          </p:cNvPr>
          <p:cNvSpPr>
            <a:spLocks noGrp="1"/>
          </p:cNvSpPr>
          <p:nvPr>
            <p:ph idx="1"/>
          </p:nvPr>
        </p:nvSpPr>
        <p:spPr>
          <a:xfrm>
            <a:off x="289249" y="2510395"/>
            <a:ext cx="4016116" cy="3274586"/>
          </a:xfrm>
        </p:spPr>
        <p:txBody>
          <a:bodyPr anchor="t">
            <a:normAutofit/>
          </a:bodyPr>
          <a:lstStyle/>
          <a:p>
            <a:r>
              <a:rPr lang="en-US">
                <a:solidFill>
                  <a:srgbClr val="FFFFFF"/>
                </a:solidFill>
              </a:rPr>
              <a:t>We found no significant effect of DL Tackles on pass plays (excluding TDs)</a:t>
            </a:r>
          </a:p>
          <a:p>
            <a:r>
              <a:rPr lang="en-US">
                <a:solidFill>
                  <a:srgbClr val="FFFFFF"/>
                </a:solidFill>
              </a:rPr>
              <a:t>There is a significant difference in the outcomes of run plays with a DL tackle vs. ones without (excluding TDs)</a:t>
            </a:r>
          </a:p>
        </p:txBody>
      </p:sp>
      <p:pic>
        <p:nvPicPr>
          <p:cNvPr id="5" name="Picture 4">
            <a:extLst>
              <a:ext uri="{FF2B5EF4-FFF2-40B4-BE49-F238E27FC236}">
                <a16:creationId xmlns:a16="http://schemas.microsoft.com/office/drawing/2014/main" id="{A538A98A-755A-824D-98BC-2B7C49515DF3}"/>
              </a:ext>
            </a:extLst>
          </p:cNvPr>
          <p:cNvPicPr>
            <a:picLocks noChangeAspect="1"/>
          </p:cNvPicPr>
          <p:nvPr/>
        </p:nvPicPr>
        <p:blipFill rotWithShape="1">
          <a:blip r:embed="rId2"/>
          <a:srcRect l="203" r="2484" b="-2"/>
          <a:stretch/>
        </p:blipFill>
        <p:spPr>
          <a:xfrm>
            <a:off x="5137463" y="759599"/>
            <a:ext cx="6193767" cy="5330650"/>
          </a:xfrm>
          <a:prstGeom prst="rect">
            <a:avLst/>
          </a:prstGeom>
        </p:spPr>
      </p:pic>
    </p:spTree>
    <p:extLst>
      <p:ext uri="{BB962C8B-B14F-4D97-AF65-F5344CB8AC3E}">
        <p14:creationId xmlns:p14="http://schemas.microsoft.com/office/powerpoint/2010/main" val="3169447032"/>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otalTime>19</TotalTime>
  <Words>861</Words>
  <Application>Microsoft Office PowerPoint</Application>
  <PresentationFormat>Widescreen</PresentationFormat>
  <Paragraphs>57</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Corbel</vt:lpstr>
      <vt:lpstr>Wingdings 2</vt:lpstr>
      <vt:lpstr>Frame</vt:lpstr>
      <vt:lpstr>SIS Analytics Challenge</vt:lpstr>
      <vt:lpstr>Method</vt:lpstr>
      <vt:lpstr>Exploratory Analysis  Pressure Rates Increase as Players line up wider</vt:lpstr>
      <vt:lpstr>Exploratory Analysis  There is no significant difference in the distribution of EPA if runs don’t go in the designed Gap</vt:lpstr>
      <vt:lpstr>Feature Engineering</vt:lpstr>
      <vt:lpstr>Defensive Actions  Pressure</vt:lpstr>
      <vt:lpstr>Defensive Actions  Sacks, Fumbles, Pass Breakups</vt:lpstr>
      <vt:lpstr>Defensive Actions  Gap Forces   </vt:lpstr>
      <vt:lpstr>Defensive Actions  DL Tackles</vt:lpstr>
      <vt:lpstr>Linear Models</vt:lpstr>
      <vt:lpstr>dEPA Values:</vt:lpstr>
      <vt:lpstr>Most Valuable DL Position</vt:lpstr>
      <vt:lpstr>Talent Distributions</vt:lpstr>
      <vt:lpstr>Limitations and Further Points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 Analytics Challenge</dc:title>
  <dc:creator>Erden, Mehmet Cem</dc:creator>
  <cp:lastModifiedBy>Keegan Abdoo</cp:lastModifiedBy>
  <cp:revision>4</cp:revision>
  <dcterms:created xsi:type="dcterms:W3CDTF">2020-07-20T00:06:09Z</dcterms:created>
  <dcterms:modified xsi:type="dcterms:W3CDTF">2020-07-20T04:30:10Z</dcterms:modified>
</cp:coreProperties>
</file>