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2" r:id="rId4"/>
    <p:sldId id="261" r:id="rId5"/>
    <p:sldId id="269" r:id="rId6"/>
    <p:sldId id="263" r:id="rId7"/>
    <p:sldId id="264" r:id="rId8"/>
    <p:sldId id="265" r:id="rId9"/>
    <p:sldId id="257" r:id="rId10"/>
    <p:sldId id="258" r:id="rId11"/>
    <p:sldId id="268" r:id="rId12"/>
    <p:sldId id="267" r:id="rId13"/>
    <p:sldId id="25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30DCC-A9FE-4151-8A6E-C54A9D1BB4A9}" type="datetimeFigureOut">
              <a:rPr lang="en-US" smtClean="0"/>
              <a:t>7/17/2020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66653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30DCC-A9FE-4151-8A6E-C54A9D1BB4A9}"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156579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30DCC-A9FE-4151-8A6E-C54A9D1BB4A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3895448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30DCC-A9FE-4151-8A6E-C54A9D1BB4A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3117291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30DCC-A9FE-4151-8A6E-C54A9D1BB4A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210171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30DCC-A9FE-4151-8A6E-C54A9D1BB4A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3417873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30DCC-A9FE-4151-8A6E-C54A9D1BB4A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4159335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0DCC-A9FE-4151-8A6E-C54A9D1BB4A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2095842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0DCC-A9FE-4151-8A6E-C54A9D1BB4A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76851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0DCC-A9FE-4151-8A6E-C54A9D1BB4A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346696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30DCC-A9FE-4151-8A6E-C54A9D1BB4A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124470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30DCC-A9FE-4151-8A6E-C54A9D1BB4A9}"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234865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30DCC-A9FE-4151-8A6E-C54A9D1BB4A9}" type="datetimeFigureOut">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223986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30DCC-A9FE-4151-8A6E-C54A9D1BB4A9}"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210673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30DCC-A9FE-4151-8A6E-C54A9D1BB4A9}" type="datetimeFigureOut">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160156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30DCC-A9FE-4151-8A6E-C54A9D1BB4A9}"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230815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30DCC-A9FE-4151-8A6E-C54A9D1BB4A9}"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F0808-27DE-419A-B5D6-24D26649709A}" type="slidenum">
              <a:rPr lang="en-US" smtClean="0"/>
              <a:t>‹#›</a:t>
            </a:fld>
            <a:endParaRPr lang="en-US"/>
          </a:p>
        </p:txBody>
      </p:sp>
    </p:spTree>
    <p:extLst>
      <p:ext uri="{BB962C8B-B14F-4D97-AF65-F5344CB8AC3E}">
        <p14:creationId xmlns:p14="http://schemas.microsoft.com/office/powerpoint/2010/main" val="379920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430DCC-A9FE-4151-8A6E-C54A9D1BB4A9}" type="datetimeFigureOut">
              <a:rPr lang="en-US" smtClean="0"/>
              <a:t>7/17/2020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F0808-27DE-419A-B5D6-24D26649709A}" type="slidenum">
              <a:rPr lang="en-US" smtClean="0"/>
              <a:t>‹#›</a:t>
            </a:fld>
            <a:endParaRPr lang="en-US"/>
          </a:p>
        </p:txBody>
      </p:sp>
    </p:spTree>
    <p:extLst>
      <p:ext uri="{BB962C8B-B14F-4D97-AF65-F5344CB8AC3E}">
        <p14:creationId xmlns:p14="http://schemas.microsoft.com/office/powerpoint/2010/main" val="37804920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88EF-D630-4B76-B920-2252F7098B4C}"/>
              </a:ext>
            </a:extLst>
          </p:cNvPr>
          <p:cNvSpPr>
            <a:spLocks noGrp="1"/>
          </p:cNvSpPr>
          <p:nvPr>
            <p:ph type="ctrTitle"/>
          </p:nvPr>
        </p:nvSpPr>
        <p:spPr>
          <a:xfrm>
            <a:off x="2928401" y="856193"/>
            <a:ext cx="8574622" cy="2616199"/>
          </a:xfrm>
        </p:spPr>
        <p:txBody>
          <a:bodyPr>
            <a:normAutofit fontScale="90000"/>
          </a:bodyPr>
          <a:lstStyle/>
          <a:p>
            <a:r>
              <a:rPr lang="en-US" dirty="0"/>
              <a:t>Assessing Impact of NFL Defensive Lineman Using Pre-snap Technique Position</a:t>
            </a:r>
          </a:p>
        </p:txBody>
      </p:sp>
      <p:sp>
        <p:nvSpPr>
          <p:cNvPr id="3" name="Subtitle 2">
            <a:extLst>
              <a:ext uri="{FF2B5EF4-FFF2-40B4-BE49-F238E27FC236}">
                <a16:creationId xmlns:a16="http://schemas.microsoft.com/office/drawing/2014/main" id="{9B5728C5-8758-4C85-935A-620194D55795}"/>
              </a:ext>
            </a:extLst>
          </p:cNvPr>
          <p:cNvSpPr>
            <a:spLocks noGrp="1"/>
          </p:cNvSpPr>
          <p:nvPr>
            <p:ph type="subTitle" idx="1"/>
          </p:nvPr>
        </p:nvSpPr>
        <p:spPr>
          <a:xfrm>
            <a:off x="4515378" y="4253442"/>
            <a:ext cx="6987645" cy="1388534"/>
          </a:xfrm>
        </p:spPr>
        <p:txBody>
          <a:bodyPr/>
          <a:lstStyle/>
          <a:p>
            <a:r>
              <a:rPr lang="en-US" b="1" dirty="0"/>
              <a:t>SIS Football Analytics Challenge – July 2020</a:t>
            </a:r>
          </a:p>
          <a:p>
            <a:r>
              <a:rPr lang="en-US" dirty="0"/>
              <a:t>Russell Ivanac</a:t>
            </a:r>
          </a:p>
          <a:p>
            <a:r>
              <a:rPr lang="en-US" dirty="0"/>
              <a:t>@</a:t>
            </a:r>
            <a:r>
              <a:rPr lang="en-US" dirty="0" err="1"/>
              <a:t>RussIvanac</a:t>
            </a:r>
            <a:endParaRPr lang="en-US" dirty="0"/>
          </a:p>
        </p:txBody>
      </p:sp>
    </p:spTree>
    <p:extLst>
      <p:ext uri="{BB962C8B-B14F-4D97-AF65-F5344CB8AC3E}">
        <p14:creationId xmlns:p14="http://schemas.microsoft.com/office/powerpoint/2010/main" val="205159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8B12-B156-462D-9B4A-F4EE02903C20}"/>
              </a:ext>
            </a:extLst>
          </p:cNvPr>
          <p:cNvSpPr>
            <a:spLocks noGrp="1"/>
          </p:cNvSpPr>
          <p:nvPr>
            <p:ph type="title"/>
          </p:nvPr>
        </p:nvSpPr>
        <p:spPr>
          <a:xfrm>
            <a:off x="1484309" y="0"/>
            <a:ext cx="10018713" cy="1752599"/>
          </a:xfrm>
        </p:spPr>
        <p:txBody>
          <a:bodyPr>
            <a:normAutofit fontScale="90000"/>
          </a:bodyPr>
          <a:lstStyle/>
          <a:p>
            <a:r>
              <a:rPr lang="en-US" dirty="0"/>
              <a:t>Distribution of talent between the defensive line Technique Positions? (Outcome Percentage)</a:t>
            </a:r>
          </a:p>
        </p:txBody>
      </p:sp>
      <p:sp>
        <p:nvSpPr>
          <p:cNvPr id="3" name="Content Placeholder 2">
            <a:extLst>
              <a:ext uri="{FF2B5EF4-FFF2-40B4-BE49-F238E27FC236}">
                <a16:creationId xmlns:a16="http://schemas.microsoft.com/office/drawing/2014/main" id="{339692CE-4301-4DF9-A164-2A053135FEF4}"/>
              </a:ext>
            </a:extLst>
          </p:cNvPr>
          <p:cNvSpPr>
            <a:spLocks noGrp="1"/>
          </p:cNvSpPr>
          <p:nvPr>
            <p:ph idx="1"/>
          </p:nvPr>
        </p:nvSpPr>
        <p:spPr>
          <a:xfrm>
            <a:off x="2173287" y="5613505"/>
            <a:ext cx="10018713" cy="1381125"/>
          </a:xfrm>
        </p:spPr>
        <p:txBody>
          <a:bodyPr/>
          <a:lstStyle/>
          <a:p>
            <a:r>
              <a:rPr lang="en-US" dirty="0"/>
              <a:t>Minimum threshold of 25 snaps at a specific defensive line position for consideration. Based on 10% of snaps for 50</a:t>
            </a:r>
            <a:r>
              <a:rPr lang="en-US" baseline="30000" dirty="0"/>
              <a:t>th</a:t>
            </a:r>
            <a:r>
              <a:rPr lang="en-US" dirty="0"/>
              <a:t> percentile player of DL snaps</a:t>
            </a:r>
          </a:p>
        </p:txBody>
      </p:sp>
      <p:sp>
        <p:nvSpPr>
          <p:cNvPr id="4" name="Star: 5 Points 3">
            <a:extLst>
              <a:ext uri="{FF2B5EF4-FFF2-40B4-BE49-F238E27FC236}">
                <a16:creationId xmlns:a16="http://schemas.microsoft.com/office/drawing/2014/main" id="{EBEC3892-7CCD-4B0E-A9E8-386D42FEAE79}"/>
              </a:ext>
            </a:extLst>
          </p:cNvPr>
          <p:cNvSpPr/>
          <p:nvPr/>
        </p:nvSpPr>
        <p:spPr>
          <a:xfrm>
            <a:off x="95250" y="95250"/>
            <a:ext cx="552450" cy="590550"/>
          </a:xfrm>
          <a:prstGeom prst="star5">
            <a:avLst/>
          </a:prstGeom>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09ED73F-DAA9-4799-8A9C-772BC2C4C066}"/>
              </a:ext>
            </a:extLst>
          </p:cNvPr>
          <p:cNvPicPr>
            <a:picLocks noChangeAspect="1"/>
          </p:cNvPicPr>
          <p:nvPr/>
        </p:nvPicPr>
        <p:blipFill>
          <a:blip r:embed="rId2"/>
          <a:stretch>
            <a:fillRect/>
          </a:stretch>
        </p:blipFill>
        <p:spPr>
          <a:xfrm>
            <a:off x="1484309" y="1599385"/>
            <a:ext cx="8259765" cy="4167335"/>
          </a:xfrm>
          <a:prstGeom prst="rect">
            <a:avLst/>
          </a:prstGeom>
        </p:spPr>
      </p:pic>
      <p:sp>
        <p:nvSpPr>
          <p:cNvPr id="20" name="TextBox 19">
            <a:extLst>
              <a:ext uri="{FF2B5EF4-FFF2-40B4-BE49-F238E27FC236}">
                <a16:creationId xmlns:a16="http://schemas.microsoft.com/office/drawing/2014/main" id="{F92C4E04-416F-4F6E-867C-411462582C31}"/>
              </a:ext>
            </a:extLst>
          </p:cNvPr>
          <p:cNvSpPr txBox="1"/>
          <p:nvPr/>
        </p:nvSpPr>
        <p:spPr>
          <a:xfrm>
            <a:off x="227044" y="205859"/>
            <a:ext cx="303288" cy="369332"/>
          </a:xfrm>
          <a:prstGeom prst="rect">
            <a:avLst/>
          </a:prstGeom>
          <a:noFill/>
        </p:spPr>
        <p:txBody>
          <a:bodyPr wrap="none" rtlCol="0">
            <a:spAutoFit/>
          </a:bodyPr>
          <a:lstStyle/>
          <a:p>
            <a:r>
              <a:rPr lang="en-US" dirty="0"/>
              <a:t>2</a:t>
            </a:r>
          </a:p>
        </p:txBody>
      </p:sp>
      <p:sp>
        <p:nvSpPr>
          <p:cNvPr id="8" name="TextBox 7">
            <a:extLst>
              <a:ext uri="{FF2B5EF4-FFF2-40B4-BE49-F238E27FC236}">
                <a16:creationId xmlns:a16="http://schemas.microsoft.com/office/drawing/2014/main" id="{5C8D1971-0EC9-4BBC-B9C5-B62B45701D9F}"/>
              </a:ext>
            </a:extLst>
          </p:cNvPr>
          <p:cNvSpPr txBox="1"/>
          <p:nvPr/>
        </p:nvSpPr>
        <p:spPr>
          <a:xfrm>
            <a:off x="10180320" y="1899920"/>
            <a:ext cx="1798320" cy="2862322"/>
          </a:xfrm>
          <a:prstGeom prst="rect">
            <a:avLst/>
          </a:prstGeom>
          <a:noFill/>
        </p:spPr>
        <p:txBody>
          <a:bodyPr wrap="square" rtlCol="0">
            <a:spAutoFit/>
          </a:bodyPr>
          <a:lstStyle/>
          <a:p>
            <a:r>
              <a:rPr lang="en-US" dirty="0"/>
              <a:t>Most positions have a relatively narrow band of talent distribution with little separation between the elite and above average in most cases</a:t>
            </a:r>
          </a:p>
        </p:txBody>
      </p:sp>
      <p:sp>
        <p:nvSpPr>
          <p:cNvPr id="21" name="Oval 20">
            <a:extLst>
              <a:ext uri="{FF2B5EF4-FFF2-40B4-BE49-F238E27FC236}">
                <a16:creationId xmlns:a16="http://schemas.microsoft.com/office/drawing/2014/main" id="{32A8694A-FE6C-470B-9C72-A0B924EFEFA1}"/>
              </a:ext>
            </a:extLst>
          </p:cNvPr>
          <p:cNvSpPr/>
          <p:nvPr/>
        </p:nvSpPr>
        <p:spPr>
          <a:xfrm>
            <a:off x="7142003" y="5534065"/>
            <a:ext cx="416560" cy="2691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598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8B12-B156-462D-9B4A-F4EE02903C20}"/>
              </a:ext>
            </a:extLst>
          </p:cNvPr>
          <p:cNvSpPr>
            <a:spLocks noGrp="1"/>
          </p:cNvSpPr>
          <p:nvPr>
            <p:ph type="title"/>
          </p:nvPr>
        </p:nvSpPr>
        <p:spPr>
          <a:xfrm>
            <a:off x="1484309" y="0"/>
            <a:ext cx="10018713" cy="1752599"/>
          </a:xfrm>
        </p:spPr>
        <p:txBody>
          <a:bodyPr>
            <a:normAutofit/>
          </a:bodyPr>
          <a:lstStyle/>
          <a:p>
            <a:r>
              <a:rPr lang="en-US" dirty="0"/>
              <a:t>Distribution of talent between the defensive line Technique Positions? (Average EPA)</a:t>
            </a:r>
          </a:p>
        </p:txBody>
      </p:sp>
      <p:sp>
        <p:nvSpPr>
          <p:cNvPr id="3" name="Content Placeholder 2">
            <a:extLst>
              <a:ext uri="{FF2B5EF4-FFF2-40B4-BE49-F238E27FC236}">
                <a16:creationId xmlns:a16="http://schemas.microsoft.com/office/drawing/2014/main" id="{339692CE-4301-4DF9-A164-2A053135FEF4}"/>
              </a:ext>
            </a:extLst>
          </p:cNvPr>
          <p:cNvSpPr>
            <a:spLocks noGrp="1"/>
          </p:cNvSpPr>
          <p:nvPr>
            <p:ph idx="1"/>
          </p:nvPr>
        </p:nvSpPr>
        <p:spPr>
          <a:xfrm>
            <a:off x="2173287" y="5613505"/>
            <a:ext cx="10018713" cy="1381125"/>
          </a:xfrm>
        </p:spPr>
        <p:txBody>
          <a:bodyPr/>
          <a:lstStyle/>
          <a:p>
            <a:r>
              <a:rPr lang="en-US" dirty="0"/>
              <a:t>Minimum threshold of 25 snaps at a specific defensive line position for consideration. Based on 10% of snaps for 50</a:t>
            </a:r>
            <a:r>
              <a:rPr lang="en-US" baseline="30000" dirty="0"/>
              <a:t>th</a:t>
            </a:r>
            <a:r>
              <a:rPr lang="en-US" dirty="0"/>
              <a:t> percentile player of DL snaps</a:t>
            </a:r>
          </a:p>
        </p:txBody>
      </p:sp>
      <p:sp>
        <p:nvSpPr>
          <p:cNvPr id="4" name="Star: 5 Points 3">
            <a:extLst>
              <a:ext uri="{FF2B5EF4-FFF2-40B4-BE49-F238E27FC236}">
                <a16:creationId xmlns:a16="http://schemas.microsoft.com/office/drawing/2014/main" id="{EBEC3892-7CCD-4B0E-A9E8-386D42FEAE79}"/>
              </a:ext>
            </a:extLst>
          </p:cNvPr>
          <p:cNvSpPr/>
          <p:nvPr/>
        </p:nvSpPr>
        <p:spPr>
          <a:xfrm>
            <a:off x="95250" y="95250"/>
            <a:ext cx="552450" cy="590550"/>
          </a:xfrm>
          <a:prstGeom prst="star5">
            <a:avLst/>
          </a:prstGeom>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E8893FA-14EA-46EA-A5DB-19F692A0ED60}"/>
              </a:ext>
            </a:extLst>
          </p:cNvPr>
          <p:cNvPicPr>
            <a:picLocks noChangeAspect="1"/>
          </p:cNvPicPr>
          <p:nvPr/>
        </p:nvPicPr>
        <p:blipFill>
          <a:blip r:embed="rId2"/>
          <a:stretch>
            <a:fillRect/>
          </a:stretch>
        </p:blipFill>
        <p:spPr>
          <a:xfrm>
            <a:off x="1484309" y="1576390"/>
            <a:ext cx="8534404" cy="4213324"/>
          </a:xfrm>
          <a:prstGeom prst="rect">
            <a:avLst/>
          </a:prstGeom>
        </p:spPr>
      </p:pic>
      <p:sp>
        <p:nvSpPr>
          <p:cNvPr id="7" name="TextBox 6">
            <a:extLst>
              <a:ext uri="{FF2B5EF4-FFF2-40B4-BE49-F238E27FC236}">
                <a16:creationId xmlns:a16="http://schemas.microsoft.com/office/drawing/2014/main" id="{E1F975E4-A9AB-4F7F-9E54-C52768C2F42B}"/>
              </a:ext>
            </a:extLst>
          </p:cNvPr>
          <p:cNvSpPr txBox="1"/>
          <p:nvPr/>
        </p:nvSpPr>
        <p:spPr>
          <a:xfrm>
            <a:off x="227044" y="205859"/>
            <a:ext cx="303288" cy="369332"/>
          </a:xfrm>
          <a:prstGeom prst="rect">
            <a:avLst/>
          </a:prstGeom>
          <a:noFill/>
        </p:spPr>
        <p:txBody>
          <a:bodyPr wrap="none" rtlCol="0">
            <a:spAutoFit/>
          </a:bodyPr>
          <a:lstStyle/>
          <a:p>
            <a:r>
              <a:rPr lang="en-US" dirty="0"/>
              <a:t>2</a:t>
            </a:r>
          </a:p>
        </p:txBody>
      </p:sp>
      <p:sp>
        <p:nvSpPr>
          <p:cNvPr id="8" name="TextBox 7">
            <a:extLst>
              <a:ext uri="{FF2B5EF4-FFF2-40B4-BE49-F238E27FC236}">
                <a16:creationId xmlns:a16="http://schemas.microsoft.com/office/drawing/2014/main" id="{9FC54420-7FD3-4CE5-BFFF-803F57320E70}"/>
              </a:ext>
            </a:extLst>
          </p:cNvPr>
          <p:cNvSpPr txBox="1"/>
          <p:nvPr/>
        </p:nvSpPr>
        <p:spPr>
          <a:xfrm>
            <a:off x="10180320" y="1899920"/>
            <a:ext cx="1798320" cy="2308324"/>
          </a:xfrm>
          <a:prstGeom prst="rect">
            <a:avLst/>
          </a:prstGeom>
          <a:noFill/>
        </p:spPr>
        <p:txBody>
          <a:bodyPr wrap="square" rtlCol="0">
            <a:spAutoFit/>
          </a:bodyPr>
          <a:lstStyle/>
          <a:p>
            <a:r>
              <a:rPr lang="en-US" dirty="0"/>
              <a:t>Separation between elite and above average talent is more prevalent than it was for Good Outcome Percentage</a:t>
            </a:r>
          </a:p>
        </p:txBody>
      </p:sp>
      <p:sp>
        <p:nvSpPr>
          <p:cNvPr id="9" name="Oval 8">
            <a:extLst>
              <a:ext uri="{FF2B5EF4-FFF2-40B4-BE49-F238E27FC236}">
                <a16:creationId xmlns:a16="http://schemas.microsoft.com/office/drawing/2014/main" id="{59C4D2BE-B7E4-4466-8935-132EE9FB1941}"/>
              </a:ext>
            </a:extLst>
          </p:cNvPr>
          <p:cNvSpPr/>
          <p:nvPr/>
        </p:nvSpPr>
        <p:spPr>
          <a:xfrm>
            <a:off x="7223760" y="5567042"/>
            <a:ext cx="416560" cy="2691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1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8B12-B156-462D-9B4A-F4EE02903C20}"/>
              </a:ext>
            </a:extLst>
          </p:cNvPr>
          <p:cNvSpPr>
            <a:spLocks noGrp="1"/>
          </p:cNvSpPr>
          <p:nvPr>
            <p:ph type="title"/>
          </p:nvPr>
        </p:nvSpPr>
        <p:spPr>
          <a:xfrm>
            <a:off x="1484309" y="0"/>
            <a:ext cx="10018713" cy="1752599"/>
          </a:xfrm>
        </p:spPr>
        <p:txBody>
          <a:bodyPr>
            <a:normAutofit fontScale="90000"/>
          </a:bodyPr>
          <a:lstStyle/>
          <a:p>
            <a:r>
              <a:rPr lang="en-US"/>
              <a:t>Distribution of talent between the defensive line Technique Positions? (Pressure per Attempt)</a:t>
            </a:r>
            <a:endParaRPr lang="en-US" dirty="0"/>
          </a:p>
        </p:txBody>
      </p:sp>
      <p:sp>
        <p:nvSpPr>
          <p:cNvPr id="3" name="Content Placeholder 2">
            <a:extLst>
              <a:ext uri="{FF2B5EF4-FFF2-40B4-BE49-F238E27FC236}">
                <a16:creationId xmlns:a16="http://schemas.microsoft.com/office/drawing/2014/main" id="{339692CE-4301-4DF9-A164-2A053135FEF4}"/>
              </a:ext>
            </a:extLst>
          </p:cNvPr>
          <p:cNvSpPr>
            <a:spLocks noGrp="1"/>
          </p:cNvSpPr>
          <p:nvPr>
            <p:ph idx="1"/>
          </p:nvPr>
        </p:nvSpPr>
        <p:spPr>
          <a:xfrm>
            <a:off x="2173287" y="5613505"/>
            <a:ext cx="10018713" cy="1381125"/>
          </a:xfrm>
        </p:spPr>
        <p:txBody>
          <a:bodyPr/>
          <a:lstStyle/>
          <a:p>
            <a:r>
              <a:rPr lang="en-US" dirty="0"/>
              <a:t>Minimum threshold of 25 snaps at a specific defensive line position for consideration. Based on 10% of snaps for 50</a:t>
            </a:r>
            <a:r>
              <a:rPr lang="en-US" baseline="30000" dirty="0"/>
              <a:t>th</a:t>
            </a:r>
            <a:r>
              <a:rPr lang="en-US" dirty="0"/>
              <a:t> percentile player of DL snaps</a:t>
            </a:r>
          </a:p>
        </p:txBody>
      </p:sp>
      <p:sp>
        <p:nvSpPr>
          <p:cNvPr id="4" name="Star: 5 Points 3">
            <a:extLst>
              <a:ext uri="{FF2B5EF4-FFF2-40B4-BE49-F238E27FC236}">
                <a16:creationId xmlns:a16="http://schemas.microsoft.com/office/drawing/2014/main" id="{EBEC3892-7CCD-4B0E-A9E8-386D42FEAE79}"/>
              </a:ext>
            </a:extLst>
          </p:cNvPr>
          <p:cNvSpPr/>
          <p:nvPr/>
        </p:nvSpPr>
        <p:spPr>
          <a:xfrm>
            <a:off x="95250" y="95250"/>
            <a:ext cx="552450" cy="590550"/>
          </a:xfrm>
          <a:prstGeom prst="star5">
            <a:avLst/>
          </a:prstGeom>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96124D7-26EF-47D5-9D30-A8F550E4F1E5}"/>
              </a:ext>
            </a:extLst>
          </p:cNvPr>
          <p:cNvSpPr txBox="1"/>
          <p:nvPr/>
        </p:nvSpPr>
        <p:spPr>
          <a:xfrm>
            <a:off x="227044" y="205859"/>
            <a:ext cx="303288" cy="369332"/>
          </a:xfrm>
          <a:prstGeom prst="rect">
            <a:avLst/>
          </a:prstGeom>
          <a:noFill/>
        </p:spPr>
        <p:txBody>
          <a:bodyPr wrap="none" rtlCol="0">
            <a:spAutoFit/>
          </a:bodyPr>
          <a:lstStyle/>
          <a:p>
            <a:r>
              <a:rPr lang="en-US"/>
              <a:t>2</a:t>
            </a:r>
            <a:endParaRPr lang="en-US" dirty="0"/>
          </a:p>
        </p:txBody>
      </p:sp>
      <p:pic>
        <p:nvPicPr>
          <p:cNvPr id="9" name="Picture 8">
            <a:extLst>
              <a:ext uri="{FF2B5EF4-FFF2-40B4-BE49-F238E27FC236}">
                <a16:creationId xmlns:a16="http://schemas.microsoft.com/office/drawing/2014/main" id="{53232DAA-A34A-4863-A638-7263E939432A}"/>
              </a:ext>
            </a:extLst>
          </p:cNvPr>
          <p:cNvPicPr>
            <a:picLocks noChangeAspect="1"/>
          </p:cNvPicPr>
          <p:nvPr/>
        </p:nvPicPr>
        <p:blipFill>
          <a:blip r:embed="rId2"/>
          <a:stretch>
            <a:fillRect/>
          </a:stretch>
        </p:blipFill>
        <p:spPr>
          <a:xfrm>
            <a:off x="1484310" y="1576390"/>
            <a:ext cx="8534404" cy="4213324"/>
          </a:xfrm>
          <a:prstGeom prst="rect">
            <a:avLst/>
          </a:prstGeom>
        </p:spPr>
      </p:pic>
      <p:sp>
        <p:nvSpPr>
          <p:cNvPr id="10" name="TextBox 9">
            <a:extLst>
              <a:ext uri="{FF2B5EF4-FFF2-40B4-BE49-F238E27FC236}">
                <a16:creationId xmlns:a16="http://schemas.microsoft.com/office/drawing/2014/main" id="{432BDFAE-05D0-4B16-8C56-398220F2602D}"/>
              </a:ext>
            </a:extLst>
          </p:cNvPr>
          <p:cNvSpPr txBox="1"/>
          <p:nvPr/>
        </p:nvSpPr>
        <p:spPr>
          <a:xfrm>
            <a:off x="10180320" y="1899920"/>
            <a:ext cx="1798320" cy="3693319"/>
          </a:xfrm>
          <a:prstGeom prst="rect">
            <a:avLst/>
          </a:prstGeom>
          <a:noFill/>
        </p:spPr>
        <p:txBody>
          <a:bodyPr wrap="square" rtlCol="0">
            <a:spAutoFit/>
          </a:bodyPr>
          <a:lstStyle/>
          <a:p>
            <a:r>
              <a:rPr lang="en-US" dirty="0"/>
              <a:t>Certain positions (L9 &amp; R9) consistently show a higher talent for creating pressure than other Technique Positions. Elite members of R4 compare favorably to any other position</a:t>
            </a:r>
          </a:p>
        </p:txBody>
      </p:sp>
      <p:sp>
        <p:nvSpPr>
          <p:cNvPr id="11" name="Oval 10">
            <a:extLst>
              <a:ext uri="{FF2B5EF4-FFF2-40B4-BE49-F238E27FC236}">
                <a16:creationId xmlns:a16="http://schemas.microsoft.com/office/drawing/2014/main" id="{9B937EAC-B4FA-48DD-816A-9E590A33D859}"/>
              </a:ext>
            </a:extLst>
          </p:cNvPr>
          <p:cNvSpPr/>
          <p:nvPr/>
        </p:nvSpPr>
        <p:spPr>
          <a:xfrm>
            <a:off x="7223760" y="5567042"/>
            <a:ext cx="416560" cy="2691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11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DE9B-A1AC-4C8A-AC9A-DB51250E793D}"/>
              </a:ext>
            </a:extLst>
          </p:cNvPr>
          <p:cNvSpPr>
            <a:spLocks noGrp="1"/>
          </p:cNvSpPr>
          <p:nvPr>
            <p:ph type="title"/>
          </p:nvPr>
        </p:nvSpPr>
        <p:spPr>
          <a:xfrm>
            <a:off x="1484309" y="0"/>
            <a:ext cx="10018713" cy="1752599"/>
          </a:xfrm>
        </p:spPr>
        <p:txBody>
          <a:bodyPr>
            <a:noAutofit/>
          </a:bodyPr>
          <a:lstStyle/>
          <a:p>
            <a:r>
              <a:rPr lang="en-US" dirty="0"/>
              <a:t>Which scenarios change the most valuable DL position?</a:t>
            </a:r>
          </a:p>
        </p:txBody>
      </p:sp>
      <p:sp>
        <p:nvSpPr>
          <p:cNvPr id="4" name="Star: 5 Points 3">
            <a:extLst>
              <a:ext uri="{FF2B5EF4-FFF2-40B4-BE49-F238E27FC236}">
                <a16:creationId xmlns:a16="http://schemas.microsoft.com/office/drawing/2014/main" id="{2B4C8316-80B4-4629-892A-59226B11BAF1}"/>
              </a:ext>
            </a:extLst>
          </p:cNvPr>
          <p:cNvSpPr/>
          <p:nvPr/>
        </p:nvSpPr>
        <p:spPr>
          <a:xfrm>
            <a:off x="95250" y="95250"/>
            <a:ext cx="552450" cy="590550"/>
          </a:xfrm>
          <a:prstGeom prst="star5">
            <a:avLst/>
          </a:prstGeom>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608872-0E16-4C83-BF36-1BA4E9C714D4}"/>
              </a:ext>
            </a:extLst>
          </p:cNvPr>
          <p:cNvSpPr txBox="1"/>
          <p:nvPr/>
        </p:nvSpPr>
        <p:spPr>
          <a:xfrm>
            <a:off x="227044" y="205859"/>
            <a:ext cx="288862" cy="369332"/>
          </a:xfrm>
          <a:prstGeom prst="rect">
            <a:avLst/>
          </a:prstGeom>
          <a:noFill/>
        </p:spPr>
        <p:txBody>
          <a:bodyPr wrap="none" rtlCol="0">
            <a:spAutoFit/>
          </a:bodyPr>
          <a:lstStyle/>
          <a:p>
            <a:r>
              <a:rPr lang="en-US" dirty="0"/>
              <a:t>3</a:t>
            </a:r>
          </a:p>
        </p:txBody>
      </p:sp>
      <p:sp>
        <p:nvSpPr>
          <p:cNvPr id="8" name="TextBox 7">
            <a:extLst>
              <a:ext uri="{FF2B5EF4-FFF2-40B4-BE49-F238E27FC236}">
                <a16:creationId xmlns:a16="http://schemas.microsoft.com/office/drawing/2014/main" id="{9EB37C7D-132E-4A5B-B3F7-FE5B2944DBBE}"/>
              </a:ext>
            </a:extLst>
          </p:cNvPr>
          <p:cNvSpPr txBox="1"/>
          <p:nvPr/>
        </p:nvSpPr>
        <p:spPr>
          <a:xfrm>
            <a:off x="1484309" y="2153920"/>
            <a:ext cx="7574381" cy="923330"/>
          </a:xfrm>
          <a:prstGeom prst="rect">
            <a:avLst/>
          </a:prstGeom>
          <a:noFill/>
        </p:spPr>
        <p:txBody>
          <a:bodyPr wrap="none" rtlCol="0">
            <a:spAutoFit/>
          </a:bodyPr>
          <a:lstStyle/>
          <a:p>
            <a:r>
              <a:rPr lang="en-US" u="sng" dirty="0"/>
              <a:t>Scenario</a:t>
            </a:r>
            <a:r>
              <a:rPr lang="en-US" dirty="0"/>
              <a:t>: When the defense’s team is losing</a:t>
            </a:r>
          </a:p>
          <a:p>
            <a:pPr marL="285750" indent="-285750">
              <a:buFont typeface="Arial" panose="020B0604020202020204" pitchFamily="34" charset="0"/>
              <a:buChar char="•"/>
            </a:pPr>
            <a:r>
              <a:rPr lang="en-US" dirty="0"/>
              <a:t>R4’s Outcome Rank falls to 3</a:t>
            </a:r>
            <a:r>
              <a:rPr lang="en-US" baseline="30000" dirty="0"/>
              <a:t>th</a:t>
            </a:r>
            <a:r>
              <a:rPr lang="en-US" dirty="0"/>
              <a:t> (from 2</a:t>
            </a:r>
            <a:r>
              <a:rPr lang="en-US" baseline="30000" dirty="0"/>
              <a:t>nd</a:t>
            </a:r>
            <a:r>
              <a:rPr lang="en-US" dirty="0"/>
              <a:t>) and EPA Rank falls to 2</a:t>
            </a:r>
            <a:r>
              <a:rPr lang="en-US" baseline="30000" dirty="0"/>
              <a:t>nd</a:t>
            </a:r>
            <a:r>
              <a:rPr lang="en-US" dirty="0"/>
              <a:t> (from 1</a:t>
            </a:r>
            <a:r>
              <a:rPr lang="en-US" baseline="30000" dirty="0"/>
              <a:t>st</a:t>
            </a:r>
            <a:r>
              <a:rPr lang="en-US" dirty="0"/>
              <a:t>)</a:t>
            </a:r>
          </a:p>
          <a:p>
            <a:pPr marL="285750" indent="-285750">
              <a:buFont typeface="Arial" panose="020B0604020202020204" pitchFamily="34" charset="0"/>
              <a:buChar char="•"/>
            </a:pPr>
            <a:r>
              <a:rPr lang="en-US" dirty="0"/>
              <a:t>The Z DL Technique Position moves in to the top rank for both </a:t>
            </a:r>
          </a:p>
        </p:txBody>
      </p:sp>
      <p:sp>
        <p:nvSpPr>
          <p:cNvPr id="9" name="TextBox 8">
            <a:extLst>
              <a:ext uri="{FF2B5EF4-FFF2-40B4-BE49-F238E27FC236}">
                <a16:creationId xmlns:a16="http://schemas.microsoft.com/office/drawing/2014/main" id="{30C61B97-8CB2-47F8-890F-6B4B9F35CDD8}"/>
              </a:ext>
            </a:extLst>
          </p:cNvPr>
          <p:cNvSpPr txBox="1"/>
          <p:nvPr/>
        </p:nvSpPr>
        <p:spPr>
          <a:xfrm>
            <a:off x="1484309" y="3478571"/>
            <a:ext cx="9296135" cy="1200329"/>
          </a:xfrm>
          <a:prstGeom prst="rect">
            <a:avLst/>
          </a:prstGeom>
          <a:noFill/>
        </p:spPr>
        <p:txBody>
          <a:bodyPr wrap="none" rtlCol="0">
            <a:spAutoFit/>
          </a:bodyPr>
          <a:lstStyle/>
          <a:p>
            <a:r>
              <a:rPr lang="en-US" u="sng" dirty="0"/>
              <a:t>Scenario: </a:t>
            </a:r>
            <a:r>
              <a:rPr lang="en-US" dirty="0"/>
              <a:t>On an obvious passing situation</a:t>
            </a:r>
          </a:p>
          <a:p>
            <a:pPr marL="285750" indent="-285750">
              <a:buFont typeface="Arial" panose="020B0604020202020204" pitchFamily="34" charset="0"/>
              <a:buChar char="•"/>
            </a:pPr>
            <a:r>
              <a:rPr lang="en-US" dirty="0"/>
              <a:t>R4’s Outcome Rank falls to 3</a:t>
            </a:r>
            <a:r>
              <a:rPr lang="en-US" baseline="30000" dirty="0"/>
              <a:t>th</a:t>
            </a:r>
            <a:r>
              <a:rPr lang="en-US" dirty="0"/>
              <a:t> (from 2</a:t>
            </a:r>
            <a:r>
              <a:rPr lang="en-US" baseline="30000" dirty="0"/>
              <a:t>nd</a:t>
            </a:r>
            <a:r>
              <a:rPr lang="en-US" dirty="0"/>
              <a:t>) while EPA Rank remains 1st</a:t>
            </a:r>
          </a:p>
          <a:p>
            <a:pPr marL="285750" indent="-285750">
              <a:buFont typeface="Arial" panose="020B0604020202020204" pitchFamily="34" charset="0"/>
              <a:buChar char="•"/>
            </a:pPr>
            <a:r>
              <a:rPr lang="en-US" dirty="0"/>
              <a:t>The L9 DL Technique Position moves to 2</a:t>
            </a:r>
            <a:r>
              <a:rPr lang="en-US" baseline="30000" dirty="0"/>
              <a:t>nd</a:t>
            </a:r>
            <a:r>
              <a:rPr lang="en-US" dirty="0"/>
              <a:t> in Outcome Rank and 3</a:t>
            </a:r>
            <a:r>
              <a:rPr lang="en-US" baseline="30000" dirty="0"/>
              <a:t>rd</a:t>
            </a:r>
            <a:r>
              <a:rPr lang="en-US" dirty="0"/>
              <a:t> in EPA Rank</a:t>
            </a:r>
          </a:p>
          <a:p>
            <a:pPr marL="285750" indent="-285750">
              <a:buFont typeface="Arial" panose="020B0604020202020204" pitchFamily="34" charset="0"/>
              <a:buChar char="•"/>
            </a:pPr>
            <a:r>
              <a:rPr lang="en-US" dirty="0"/>
              <a:t>L9’s higher Pressure Rank takes on more importance when there is no need to defend the run</a:t>
            </a:r>
          </a:p>
        </p:txBody>
      </p:sp>
    </p:spTree>
    <p:extLst>
      <p:ext uri="{BB962C8B-B14F-4D97-AF65-F5344CB8AC3E}">
        <p14:creationId xmlns:p14="http://schemas.microsoft.com/office/powerpoint/2010/main" val="180507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162C-502B-47B3-87D4-86208026165F}"/>
              </a:ext>
            </a:extLst>
          </p:cNvPr>
          <p:cNvSpPr>
            <a:spLocks noGrp="1"/>
          </p:cNvSpPr>
          <p:nvPr>
            <p:ph type="title"/>
          </p:nvPr>
        </p:nvSpPr>
        <p:spPr>
          <a:xfrm>
            <a:off x="1484310" y="0"/>
            <a:ext cx="10018713" cy="777240"/>
          </a:xfrm>
        </p:spPr>
        <p:txBody>
          <a:bodyPr/>
          <a:lstStyle/>
          <a:p>
            <a:r>
              <a:rPr lang="en-US" dirty="0"/>
              <a:t>Limitations and Future Analysis</a:t>
            </a:r>
          </a:p>
        </p:txBody>
      </p:sp>
      <p:sp>
        <p:nvSpPr>
          <p:cNvPr id="3" name="Content Placeholder 2">
            <a:extLst>
              <a:ext uri="{FF2B5EF4-FFF2-40B4-BE49-F238E27FC236}">
                <a16:creationId xmlns:a16="http://schemas.microsoft.com/office/drawing/2014/main" id="{9CEECBAA-B126-48AA-B43B-2078C5416B0C}"/>
              </a:ext>
            </a:extLst>
          </p:cNvPr>
          <p:cNvSpPr>
            <a:spLocks noGrp="1"/>
          </p:cNvSpPr>
          <p:nvPr>
            <p:ph idx="1"/>
          </p:nvPr>
        </p:nvSpPr>
        <p:spPr>
          <a:xfrm>
            <a:off x="1484310" y="609600"/>
            <a:ext cx="10018713" cy="5618479"/>
          </a:xfrm>
        </p:spPr>
        <p:txBody>
          <a:bodyPr>
            <a:normAutofit fontScale="92500" lnSpcReduction="10000"/>
          </a:bodyPr>
          <a:lstStyle/>
          <a:p>
            <a:r>
              <a:rPr lang="en-US" dirty="0"/>
              <a:t>Limitations</a:t>
            </a:r>
          </a:p>
          <a:p>
            <a:pPr lvl="1"/>
            <a:r>
              <a:rPr lang="en-US" dirty="0"/>
              <a:t>A larger dataset allows for player-level analysis, including individual player talent evaluation at multiple DL Technique Positions</a:t>
            </a:r>
          </a:p>
          <a:p>
            <a:pPr lvl="1"/>
            <a:r>
              <a:rPr lang="en-US" dirty="0"/>
              <a:t>No clear way to deal with role-specific specialists. Not clear with small amount of data low number of snaps were due to role or other factors. Would need to consider impact of replacement player entering the game when specialist leaves</a:t>
            </a:r>
          </a:p>
          <a:p>
            <a:pPr lvl="1"/>
            <a:r>
              <a:rPr lang="en-US" dirty="0"/>
              <a:t>No ability to evaluate quality of competition to add context to defensive performance. A small sample of data is more susceptible to variation of opponents</a:t>
            </a:r>
          </a:p>
          <a:p>
            <a:r>
              <a:rPr lang="en-US" dirty="0"/>
              <a:t>Additional Data that could enhance analysis</a:t>
            </a:r>
          </a:p>
          <a:p>
            <a:pPr lvl="1"/>
            <a:r>
              <a:rPr lang="en-US" dirty="0"/>
              <a:t>Spatial Tracking data. Could account for movement post-snap and effective gap coverage (stunts, </a:t>
            </a:r>
            <a:r>
              <a:rPr lang="en-US" dirty="0" err="1"/>
              <a:t>misdirections</a:t>
            </a:r>
            <a:r>
              <a:rPr lang="en-US" dirty="0"/>
              <a:t>, etc.) as well as proximity to ball</a:t>
            </a:r>
          </a:p>
          <a:p>
            <a:pPr lvl="1"/>
            <a:r>
              <a:rPr lang="en-US" dirty="0"/>
              <a:t>Corresponding data on offensive counterparts. Consideration of offensive formation and number of blockers, as well as deployment of these blockers would give further context to defensive analysis as well as the ability to look at quality of competition</a:t>
            </a:r>
          </a:p>
          <a:p>
            <a:pPr lvl="1"/>
            <a:r>
              <a:rPr lang="en-US" dirty="0"/>
              <a:t>Data for the remaining defenders on the field. No sight on coverage of secondary, potential blitzing of corners, etc. This would add additional context</a:t>
            </a:r>
          </a:p>
        </p:txBody>
      </p:sp>
    </p:spTree>
    <p:extLst>
      <p:ext uri="{BB962C8B-B14F-4D97-AF65-F5344CB8AC3E}">
        <p14:creationId xmlns:p14="http://schemas.microsoft.com/office/powerpoint/2010/main" val="79472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E0BF-7208-452D-ADD7-0E14428253C2}"/>
              </a:ext>
            </a:extLst>
          </p:cNvPr>
          <p:cNvSpPr>
            <a:spLocks noGrp="1"/>
          </p:cNvSpPr>
          <p:nvPr>
            <p:ph type="title"/>
          </p:nvPr>
        </p:nvSpPr>
        <p:spPr>
          <a:xfrm>
            <a:off x="1484310" y="1"/>
            <a:ext cx="10018713" cy="1066800"/>
          </a:xfrm>
        </p:spPr>
        <p:txBody>
          <a:bodyPr/>
          <a:lstStyle/>
          <a:p>
            <a:r>
              <a:rPr lang="en-US" dirty="0"/>
              <a:t>Premise and Initial Assumptions</a:t>
            </a:r>
          </a:p>
        </p:txBody>
      </p:sp>
      <p:sp>
        <p:nvSpPr>
          <p:cNvPr id="3" name="Content Placeholder 2">
            <a:extLst>
              <a:ext uri="{FF2B5EF4-FFF2-40B4-BE49-F238E27FC236}">
                <a16:creationId xmlns:a16="http://schemas.microsoft.com/office/drawing/2014/main" id="{2762473B-8465-4941-AFDC-95CC415F0425}"/>
              </a:ext>
            </a:extLst>
          </p:cNvPr>
          <p:cNvSpPr>
            <a:spLocks noGrp="1"/>
          </p:cNvSpPr>
          <p:nvPr>
            <p:ph idx="1"/>
          </p:nvPr>
        </p:nvSpPr>
        <p:spPr>
          <a:xfrm>
            <a:off x="2012630" y="898805"/>
            <a:ext cx="10018713" cy="5847435"/>
          </a:xfrm>
        </p:spPr>
        <p:txBody>
          <a:bodyPr>
            <a:normAutofit fontScale="92500"/>
          </a:bodyPr>
          <a:lstStyle/>
          <a:p>
            <a:pPr marL="0" indent="0">
              <a:buNone/>
            </a:pPr>
            <a:r>
              <a:rPr lang="en-US" u="sng" dirty="0"/>
              <a:t>General premise</a:t>
            </a:r>
            <a:r>
              <a:rPr lang="en-US" dirty="0"/>
              <a:t>: For a given play, a good outcome for the defense is when the offense becomes less likely to score points. The less likely, the better. </a:t>
            </a:r>
          </a:p>
          <a:p>
            <a:pPr marL="0" indent="0">
              <a:buNone/>
            </a:pPr>
            <a:endParaRPr lang="en-US" sz="1000" dirty="0"/>
          </a:p>
          <a:p>
            <a:pPr marL="0" indent="0">
              <a:buNone/>
            </a:pPr>
            <a:r>
              <a:rPr lang="en-US" dirty="0"/>
              <a:t>Defense is a group effort and therefore relying solely on individual statistics potentially overlooks the positive or negative impact a player has on a play</a:t>
            </a:r>
          </a:p>
          <a:p>
            <a:pPr marL="0" indent="0">
              <a:buNone/>
            </a:pPr>
            <a:endParaRPr lang="en-US" sz="1000" dirty="0"/>
          </a:p>
          <a:p>
            <a:pPr marL="0" indent="0">
              <a:buNone/>
            </a:pPr>
            <a:r>
              <a:rPr lang="en-US" sz="2200" b="1" dirty="0"/>
              <a:t>Therefore, the most valuable defensive line position is the one who most contributes to limiting the offense’s likelihood of scoring points with their presence</a:t>
            </a:r>
          </a:p>
          <a:p>
            <a:pPr marL="0" indent="0">
              <a:buNone/>
            </a:pPr>
            <a:endParaRPr lang="en-US" sz="1000" dirty="0"/>
          </a:p>
          <a:p>
            <a:pPr marL="0" indent="0">
              <a:buNone/>
            </a:pPr>
            <a:r>
              <a:rPr lang="en-US" dirty="0"/>
              <a:t>For this analysis, defensive line positions were classified by their pre-snap technique position, identified by the side of the line and gap in which they were positioned</a:t>
            </a:r>
          </a:p>
          <a:p>
            <a:r>
              <a:rPr lang="en-US" dirty="0"/>
              <a:t>17 defensive line positions (denoted as L9, L7, L5, etc.)</a:t>
            </a:r>
          </a:p>
          <a:p>
            <a:r>
              <a:rPr lang="en-US" dirty="0"/>
              <a:t>Technique variations, such as 4i and 4 or 2i and 2, were combined</a:t>
            </a:r>
          </a:p>
          <a:p>
            <a:r>
              <a:rPr lang="en-US" dirty="0"/>
              <a:t>Only snaps taken at a defensive line position were considered</a:t>
            </a:r>
          </a:p>
        </p:txBody>
      </p:sp>
    </p:spTree>
    <p:extLst>
      <p:ext uri="{BB962C8B-B14F-4D97-AF65-F5344CB8AC3E}">
        <p14:creationId xmlns:p14="http://schemas.microsoft.com/office/powerpoint/2010/main" val="120297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B608F-1AF6-4D8D-8C0B-2E3E5B667A7E}"/>
              </a:ext>
            </a:extLst>
          </p:cNvPr>
          <p:cNvSpPr>
            <a:spLocks noGrp="1"/>
          </p:cNvSpPr>
          <p:nvPr>
            <p:ph type="title"/>
          </p:nvPr>
        </p:nvSpPr>
        <p:spPr>
          <a:xfrm>
            <a:off x="1484309" y="0"/>
            <a:ext cx="10018713" cy="1036320"/>
          </a:xfrm>
        </p:spPr>
        <p:txBody>
          <a:bodyPr/>
          <a:lstStyle/>
          <a:p>
            <a:r>
              <a:rPr lang="en-US" dirty="0"/>
              <a:t>Play Outcomes and Evaluation Metrics</a:t>
            </a:r>
          </a:p>
        </p:txBody>
      </p:sp>
      <p:sp>
        <p:nvSpPr>
          <p:cNvPr id="3" name="Content Placeholder 2">
            <a:extLst>
              <a:ext uri="{FF2B5EF4-FFF2-40B4-BE49-F238E27FC236}">
                <a16:creationId xmlns:a16="http://schemas.microsoft.com/office/drawing/2014/main" id="{74542FE2-ED74-4D50-9968-FA5921E08A4B}"/>
              </a:ext>
            </a:extLst>
          </p:cNvPr>
          <p:cNvSpPr>
            <a:spLocks noGrp="1"/>
          </p:cNvSpPr>
          <p:nvPr>
            <p:ph idx="1"/>
          </p:nvPr>
        </p:nvSpPr>
        <p:spPr>
          <a:xfrm>
            <a:off x="1484309" y="866775"/>
            <a:ext cx="10307198" cy="3734722"/>
          </a:xfrm>
        </p:spPr>
        <p:txBody>
          <a:bodyPr>
            <a:normAutofit/>
          </a:bodyPr>
          <a:lstStyle/>
          <a:p>
            <a:pPr marL="0" indent="0">
              <a:buNone/>
            </a:pPr>
            <a:r>
              <a:rPr lang="en-US" dirty="0"/>
              <a:t>Each play result was classified as a “Bad” or “Good” outcome for the defense, based on the categories below and were classified in descending order of priority</a:t>
            </a:r>
          </a:p>
          <a:p>
            <a:endParaRPr lang="en-US" dirty="0"/>
          </a:p>
          <a:p>
            <a:r>
              <a:rPr lang="en-US" b="1" dirty="0"/>
              <a:t>Bad Outcomes </a:t>
            </a:r>
          </a:p>
          <a:p>
            <a:pPr lvl="1"/>
            <a:r>
              <a:rPr lang="en-US" dirty="0"/>
              <a:t>Offensive Touchdown</a:t>
            </a:r>
          </a:p>
          <a:p>
            <a:pPr lvl="1"/>
            <a:r>
              <a:rPr lang="en-US" dirty="0"/>
              <a:t>Offensive 1st Down</a:t>
            </a:r>
          </a:p>
          <a:p>
            <a:pPr lvl="1"/>
            <a:r>
              <a:rPr lang="en-US" dirty="0"/>
              <a:t>Positive EPA</a:t>
            </a:r>
          </a:p>
        </p:txBody>
      </p:sp>
      <p:sp>
        <p:nvSpPr>
          <p:cNvPr id="8" name="Content Placeholder 2">
            <a:extLst>
              <a:ext uri="{FF2B5EF4-FFF2-40B4-BE49-F238E27FC236}">
                <a16:creationId xmlns:a16="http://schemas.microsoft.com/office/drawing/2014/main" id="{BFACE072-3A81-403F-9304-34CA23DA0EC1}"/>
              </a:ext>
            </a:extLst>
          </p:cNvPr>
          <p:cNvSpPr txBox="1">
            <a:spLocks/>
          </p:cNvSpPr>
          <p:nvPr/>
        </p:nvSpPr>
        <p:spPr>
          <a:xfrm>
            <a:off x="4714488" y="2133599"/>
            <a:ext cx="3771014" cy="38957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t>Good Outcomes</a:t>
            </a:r>
          </a:p>
          <a:p>
            <a:pPr lvl="1"/>
            <a:r>
              <a:rPr lang="en-US" dirty="0"/>
              <a:t>Safety</a:t>
            </a:r>
          </a:p>
          <a:p>
            <a:pPr lvl="1"/>
            <a:r>
              <a:rPr lang="en-US" dirty="0"/>
              <a:t>Sack Fumble</a:t>
            </a:r>
          </a:p>
          <a:p>
            <a:pPr lvl="1"/>
            <a:r>
              <a:rPr lang="en-US" dirty="0"/>
              <a:t>Sack, Fumble, Interception</a:t>
            </a:r>
          </a:p>
          <a:p>
            <a:pPr lvl="1"/>
            <a:r>
              <a:rPr lang="en-US" dirty="0"/>
              <a:t>Negative Yardage</a:t>
            </a:r>
          </a:p>
          <a:p>
            <a:pPr lvl="1"/>
            <a:r>
              <a:rPr lang="en-US" dirty="0"/>
              <a:t>Negative EPA</a:t>
            </a:r>
          </a:p>
          <a:p>
            <a:pPr lvl="1"/>
            <a:endParaRPr lang="en-US" dirty="0"/>
          </a:p>
        </p:txBody>
      </p:sp>
      <p:sp>
        <p:nvSpPr>
          <p:cNvPr id="10" name="TextBox 9">
            <a:extLst>
              <a:ext uri="{FF2B5EF4-FFF2-40B4-BE49-F238E27FC236}">
                <a16:creationId xmlns:a16="http://schemas.microsoft.com/office/drawing/2014/main" id="{6D4BCC57-91DC-45AE-8BBA-53D17BDA0D75}"/>
              </a:ext>
            </a:extLst>
          </p:cNvPr>
          <p:cNvSpPr txBox="1"/>
          <p:nvPr/>
        </p:nvSpPr>
        <p:spPr>
          <a:xfrm>
            <a:off x="2821858" y="5619572"/>
            <a:ext cx="9370142" cy="1200329"/>
          </a:xfrm>
          <a:prstGeom prst="rect">
            <a:avLst/>
          </a:prstGeom>
          <a:noFill/>
        </p:spPr>
        <p:txBody>
          <a:bodyPr wrap="square" rtlCol="0">
            <a:spAutoFit/>
          </a:bodyPr>
          <a:lstStyle/>
          <a:p>
            <a:r>
              <a:rPr lang="en-US" sz="2400" dirty="0"/>
              <a:t>Converted to a percentage of total plays, the Good/Bad Outcome Percentage was used alongside EPA as an evaluation metric throughout this analysis</a:t>
            </a:r>
          </a:p>
        </p:txBody>
      </p:sp>
      <p:sp>
        <p:nvSpPr>
          <p:cNvPr id="11" name="Content Placeholder 2">
            <a:extLst>
              <a:ext uri="{FF2B5EF4-FFF2-40B4-BE49-F238E27FC236}">
                <a16:creationId xmlns:a16="http://schemas.microsoft.com/office/drawing/2014/main" id="{5FEAF108-BC65-4224-AAC2-87A9006A2C4B}"/>
              </a:ext>
            </a:extLst>
          </p:cNvPr>
          <p:cNvSpPr txBox="1">
            <a:spLocks/>
          </p:cNvSpPr>
          <p:nvPr/>
        </p:nvSpPr>
        <p:spPr>
          <a:xfrm>
            <a:off x="8442970" y="2187243"/>
            <a:ext cx="3771014" cy="241425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t>Excluded</a:t>
            </a:r>
          </a:p>
          <a:p>
            <a:pPr lvl="1"/>
            <a:r>
              <a:rPr lang="en-US" dirty="0"/>
              <a:t>Kneel</a:t>
            </a:r>
          </a:p>
          <a:p>
            <a:pPr lvl="1"/>
            <a:r>
              <a:rPr lang="en-US" dirty="0"/>
              <a:t>Spike</a:t>
            </a:r>
          </a:p>
          <a:p>
            <a:pPr marL="457200" lvl="1" indent="0">
              <a:buNone/>
            </a:pPr>
            <a:endParaRPr lang="en-US" dirty="0"/>
          </a:p>
        </p:txBody>
      </p:sp>
    </p:spTree>
    <p:extLst>
      <p:ext uri="{BB962C8B-B14F-4D97-AF65-F5344CB8AC3E}">
        <p14:creationId xmlns:p14="http://schemas.microsoft.com/office/powerpoint/2010/main" val="389943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583B-B9C7-4595-9141-CCAC644F6396}"/>
              </a:ext>
            </a:extLst>
          </p:cNvPr>
          <p:cNvSpPr>
            <a:spLocks noGrp="1"/>
          </p:cNvSpPr>
          <p:nvPr>
            <p:ph type="title"/>
          </p:nvPr>
        </p:nvSpPr>
        <p:spPr>
          <a:xfrm>
            <a:off x="1484309" y="0"/>
            <a:ext cx="10018713" cy="1752599"/>
          </a:xfrm>
        </p:spPr>
        <p:txBody>
          <a:bodyPr/>
          <a:lstStyle/>
          <a:p>
            <a:r>
              <a:rPr lang="en-US" dirty="0"/>
              <a:t>Impact of QB Pressure and Designed Run Gap</a:t>
            </a:r>
          </a:p>
        </p:txBody>
      </p:sp>
      <p:sp>
        <p:nvSpPr>
          <p:cNvPr id="3" name="Content Placeholder 2">
            <a:extLst>
              <a:ext uri="{FF2B5EF4-FFF2-40B4-BE49-F238E27FC236}">
                <a16:creationId xmlns:a16="http://schemas.microsoft.com/office/drawing/2014/main" id="{20D5D823-8A43-4EB8-8F75-B8DBADC97C44}"/>
              </a:ext>
            </a:extLst>
          </p:cNvPr>
          <p:cNvSpPr>
            <a:spLocks noGrp="1"/>
          </p:cNvSpPr>
          <p:nvPr>
            <p:ph idx="1"/>
          </p:nvPr>
        </p:nvSpPr>
        <p:spPr>
          <a:xfrm>
            <a:off x="1484309" y="1550581"/>
            <a:ext cx="10018713" cy="969336"/>
          </a:xfrm>
        </p:spPr>
        <p:txBody>
          <a:bodyPr/>
          <a:lstStyle/>
          <a:p>
            <a:pPr marL="0" indent="0">
              <a:buNone/>
            </a:pPr>
            <a:r>
              <a:rPr lang="en-US" dirty="0"/>
              <a:t>While not a play result, the impact of pressuring the QB or forcing the rusher to use a gap other than what was intended cannot be overlooked</a:t>
            </a:r>
          </a:p>
        </p:txBody>
      </p:sp>
      <p:pic>
        <p:nvPicPr>
          <p:cNvPr id="5" name="Picture 4">
            <a:extLst>
              <a:ext uri="{FF2B5EF4-FFF2-40B4-BE49-F238E27FC236}">
                <a16:creationId xmlns:a16="http://schemas.microsoft.com/office/drawing/2014/main" id="{DE8D54D9-BFEC-41E4-A98B-721A3CB5C66B}"/>
              </a:ext>
            </a:extLst>
          </p:cNvPr>
          <p:cNvPicPr>
            <a:picLocks noChangeAspect="1"/>
          </p:cNvPicPr>
          <p:nvPr/>
        </p:nvPicPr>
        <p:blipFill>
          <a:blip r:embed="rId2"/>
          <a:stretch>
            <a:fillRect/>
          </a:stretch>
        </p:blipFill>
        <p:spPr>
          <a:xfrm>
            <a:off x="1484309" y="2766577"/>
            <a:ext cx="4611691" cy="1683317"/>
          </a:xfrm>
          <a:prstGeom prst="rect">
            <a:avLst/>
          </a:prstGeom>
        </p:spPr>
      </p:pic>
      <p:pic>
        <p:nvPicPr>
          <p:cNvPr id="6" name="Picture 5">
            <a:extLst>
              <a:ext uri="{FF2B5EF4-FFF2-40B4-BE49-F238E27FC236}">
                <a16:creationId xmlns:a16="http://schemas.microsoft.com/office/drawing/2014/main" id="{CEC1D8F3-E3D7-47C8-8B25-D24459CDA6DA}"/>
              </a:ext>
            </a:extLst>
          </p:cNvPr>
          <p:cNvPicPr>
            <a:picLocks noChangeAspect="1"/>
          </p:cNvPicPr>
          <p:nvPr/>
        </p:nvPicPr>
        <p:blipFill>
          <a:blip r:embed="rId3"/>
          <a:stretch>
            <a:fillRect/>
          </a:stretch>
        </p:blipFill>
        <p:spPr>
          <a:xfrm>
            <a:off x="6493665" y="2766576"/>
            <a:ext cx="4611690" cy="1683317"/>
          </a:xfrm>
          <a:prstGeom prst="rect">
            <a:avLst/>
          </a:prstGeom>
        </p:spPr>
      </p:pic>
      <p:sp>
        <p:nvSpPr>
          <p:cNvPr id="7" name="TextBox 6">
            <a:extLst>
              <a:ext uri="{FF2B5EF4-FFF2-40B4-BE49-F238E27FC236}">
                <a16:creationId xmlns:a16="http://schemas.microsoft.com/office/drawing/2014/main" id="{10622362-06AF-4F82-B3C4-0E9F81FA77EB}"/>
              </a:ext>
            </a:extLst>
          </p:cNvPr>
          <p:cNvSpPr txBox="1"/>
          <p:nvPr/>
        </p:nvSpPr>
        <p:spPr>
          <a:xfrm>
            <a:off x="1380258" y="5307419"/>
            <a:ext cx="10811742" cy="923330"/>
          </a:xfrm>
          <a:prstGeom prst="rect">
            <a:avLst/>
          </a:prstGeom>
          <a:noFill/>
        </p:spPr>
        <p:txBody>
          <a:bodyPr wrap="none" rtlCol="0">
            <a:spAutoFit/>
          </a:bodyPr>
          <a:lstStyle/>
          <a:p>
            <a:r>
              <a:rPr lang="en-US" dirty="0"/>
              <a:t>Forcing the offense out of their initial plan improves a defense’s Good Outcome Percentage and average EPA</a:t>
            </a:r>
          </a:p>
          <a:p>
            <a:pPr marL="285750" indent="-285750">
              <a:buFont typeface="Arial" panose="020B0604020202020204" pitchFamily="34" charset="0"/>
              <a:buChar char="•"/>
            </a:pPr>
            <a:r>
              <a:rPr lang="en-US" dirty="0"/>
              <a:t>This impact is more significant when pressure is applied, so this analysis will put more emphasis on pressure</a:t>
            </a:r>
          </a:p>
          <a:p>
            <a:pPr marL="742950" lvl="1" indent="-285750">
              <a:buFont typeface="Arial" panose="020B0604020202020204" pitchFamily="34" charset="0"/>
              <a:buChar char="•"/>
            </a:pPr>
            <a:r>
              <a:rPr lang="en-US" dirty="0"/>
              <a:t>23.46% improvement in Outcome Percentage, and a 0.608 expected difference in Avg EPA (all outcomes)</a:t>
            </a:r>
          </a:p>
        </p:txBody>
      </p:sp>
    </p:spTree>
    <p:extLst>
      <p:ext uri="{BB962C8B-B14F-4D97-AF65-F5344CB8AC3E}">
        <p14:creationId xmlns:p14="http://schemas.microsoft.com/office/powerpoint/2010/main" val="90936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D060-BFBF-4746-A53D-A293B0755E14}"/>
              </a:ext>
            </a:extLst>
          </p:cNvPr>
          <p:cNvSpPr>
            <a:spLocks noGrp="1"/>
          </p:cNvSpPr>
          <p:nvPr>
            <p:ph type="title"/>
          </p:nvPr>
        </p:nvSpPr>
        <p:spPr>
          <a:xfrm>
            <a:off x="1484310" y="0"/>
            <a:ext cx="10018713" cy="962025"/>
          </a:xfrm>
        </p:spPr>
        <p:txBody>
          <a:bodyPr/>
          <a:lstStyle/>
          <a:p>
            <a:r>
              <a:rPr lang="en-US" dirty="0"/>
              <a:t>Pressures by DL Technique Position</a:t>
            </a:r>
          </a:p>
        </p:txBody>
      </p:sp>
      <p:sp>
        <p:nvSpPr>
          <p:cNvPr id="3" name="Content Placeholder 2">
            <a:extLst>
              <a:ext uri="{FF2B5EF4-FFF2-40B4-BE49-F238E27FC236}">
                <a16:creationId xmlns:a16="http://schemas.microsoft.com/office/drawing/2014/main" id="{2D3635C2-A61F-4EF0-969B-529AE00D83C0}"/>
              </a:ext>
            </a:extLst>
          </p:cNvPr>
          <p:cNvSpPr>
            <a:spLocks noGrp="1"/>
          </p:cNvSpPr>
          <p:nvPr>
            <p:ph idx="1"/>
          </p:nvPr>
        </p:nvSpPr>
        <p:spPr>
          <a:xfrm>
            <a:off x="1517175" y="4184130"/>
            <a:ext cx="5150170" cy="570750"/>
          </a:xfrm>
        </p:spPr>
        <p:txBody>
          <a:bodyPr>
            <a:noAutofit/>
          </a:bodyPr>
          <a:lstStyle/>
          <a:p>
            <a:pPr marL="0" indent="0">
              <a:buNone/>
            </a:pPr>
            <a:r>
              <a:rPr lang="en-US" sz="1800" dirty="0"/>
              <a:t>Pressure per pass rushing attempt by DL Technique Position</a:t>
            </a:r>
          </a:p>
        </p:txBody>
      </p:sp>
      <p:pic>
        <p:nvPicPr>
          <p:cNvPr id="4" name="Picture 3">
            <a:extLst>
              <a:ext uri="{FF2B5EF4-FFF2-40B4-BE49-F238E27FC236}">
                <a16:creationId xmlns:a16="http://schemas.microsoft.com/office/drawing/2014/main" id="{FCF50255-3726-45B8-B7CC-7FB1041EAF9C}"/>
              </a:ext>
            </a:extLst>
          </p:cNvPr>
          <p:cNvPicPr>
            <a:picLocks noChangeAspect="1"/>
          </p:cNvPicPr>
          <p:nvPr/>
        </p:nvPicPr>
        <p:blipFill>
          <a:blip r:embed="rId2"/>
          <a:stretch>
            <a:fillRect/>
          </a:stretch>
        </p:blipFill>
        <p:spPr>
          <a:xfrm>
            <a:off x="1456215" y="970217"/>
            <a:ext cx="5272090" cy="3205721"/>
          </a:xfrm>
          <a:prstGeom prst="rect">
            <a:avLst/>
          </a:prstGeom>
        </p:spPr>
      </p:pic>
      <p:pic>
        <p:nvPicPr>
          <p:cNvPr id="5" name="Picture 4">
            <a:extLst>
              <a:ext uri="{FF2B5EF4-FFF2-40B4-BE49-F238E27FC236}">
                <a16:creationId xmlns:a16="http://schemas.microsoft.com/office/drawing/2014/main" id="{5B76678A-C0AF-4518-8AAB-BAFF2EC6C031}"/>
              </a:ext>
            </a:extLst>
          </p:cNvPr>
          <p:cNvPicPr>
            <a:picLocks noChangeAspect="1"/>
          </p:cNvPicPr>
          <p:nvPr/>
        </p:nvPicPr>
        <p:blipFill>
          <a:blip r:embed="rId3"/>
          <a:stretch>
            <a:fillRect/>
          </a:stretch>
        </p:blipFill>
        <p:spPr>
          <a:xfrm>
            <a:off x="4587684" y="970217"/>
            <a:ext cx="1416123" cy="539778"/>
          </a:xfrm>
          <a:prstGeom prst="rect">
            <a:avLst/>
          </a:prstGeom>
        </p:spPr>
      </p:pic>
      <p:pic>
        <p:nvPicPr>
          <p:cNvPr id="6" name="Picture 5">
            <a:extLst>
              <a:ext uri="{FF2B5EF4-FFF2-40B4-BE49-F238E27FC236}">
                <a16:creationId xmlns:a16="http://schemas.microsoft.com/office/drawing/2014/main" id="{11CAF7D3-40D8-480F-83BF-BF93EE1CBFCD}"/>
              </a:ext>
            </a:extLst>
          </p:cNvPr>
          <p:cNvPicPr>
            <a:picLocks noChangeAspect="1"/>
          </p:cNvPicPr>
          <p:nvPr/>
        </p:nvPicPr>
        <p:blipFill>
          <a:blip r:embed="rId4"/>
          <a:stretch>
            <a:fillRect/>
          </a:stretch>
        </p:blipFill>
        <p:spPr>
          <a:xfrm>
            <a:off x="6827520" y="962025"/>
            <a:ext cx="5272090" cy="3155939"/>
          </a:xfrm>
          <a:prstGeom prst="rect">
            <a:avLst/>
          </a:prstGeom>
        </p:spPr>
      </p:pic>
      <p:pic>
        <p:nvPicPr>
          <p:cNvPr id="7" name="Picture 6">
            <a:extLst>
              <a:ext uri="{FF2B5EF4-FFF2-40B4-BE49-F238E27FC236}">
                <a16:creationId xmlns:a16="http://schemas.microsoft.com/office/drawing/2014/main" id="{5A0054E8-A7F4-4D27-A783-E7653EF370E3}"/>
              </a:ext>
            </a:extLst>
          </p:cNvPr>
          <p:cNvPicPr>
            <a:picLocks noChangeAspect="1"/>
          </p:cNvPicPr>
          <p:nvPr/>
        </p:nvPicPr>
        <p:blipFill>
          <a:blip r:embed="rId3"/>
          <a:stretch>
            <a:fillRect/>
          </a:stretch>
        </p:blipFill>
        <p:spPr>
          <a:xfrm>
            <a:off x="9930894" y="1096146"/>
            <a:ext cx="1416123" cy="539778"/>
          </a:xfrm>
          <a:prstGeom prst="rect">
            <a:avLst/>
          </a:prstGeom>
        </p:spPr>
      </p:pic>
      <p:sp>
        <p:nvSpPr>
          <p:cNvPr id="8" name="Content Placeholder 2">
            <a:extLst>
              <a:ext uri="{FF2B5EF4-FFF2-40B4-BE49-F238E27FC236}">
                <a16:creationId xmlns:a16="http://schemas.microsoft.com/office/drawing/2014/main" id="{F800AAA4-ACC1-4203-B3CE-564B0C137391}"/>
              </a:ext>
            </a:extLst>
          </p:cNvPr>
          <p:cNvSpPr txBox="1">
            <a:spLocks/>
          </p:cNvSpPr>
          <p:nvPr/>
        </p:nvSpPr>
        <p:spPr>
          <a:xfrm>
            <a:off x="6888480" y="4184130"/>
            <a:ext cx="5150170" cy="5707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1800" dirty="0"/>
              <a:t>Total pressures by DL Technique Position</a:t>
            </a:r>
          </a:p>
        </p:txBody>
      </p:sp>
      <p:sp>
        <p:nvSpPr>
          <p:cNvPr id="9" name="TextBox 8">
            <a:extLst>
              <a:ext uri="{FF2B5EF4-FFF2-40B4-BE49-F238E27FC236}">
                <a16:creationId xmlns:a16="http://schemas.microsoft.com/office/drawing/2014/main" id="{6AF82D55-A4B7-4052-A2F2-DFB7AAE0E197}"/>
              </a:ext>
            </a:extLst>
          </p:cNvPr>
          <p:cNvSpPr txBox="1"/>
          <p:nvPr/>
        </p:nvSpPr>
        <p:spPr>
          <a:xfrm>
            <a:off x="1517175" y="4988548"/>
            <a:ext cx="10237945" cy="1200329"/>
          </a:xfrm>
          <a:prstGeom prst="rect">
            <a:avLst/>
          </a:prstGeom>
          <a:noFill/>
        </p:spPr>
        <p:txBody>
          <a:bodyPr wrap="square" rtlCol="0">
            <a:spAutoFit/>
          </a:bodyPr>
          <a:lstStyle/>
          <a:p>
            <a:r>
              <a:rPr lang="en-US" dirty="0"/>
              <a:t>The large majority of QB pressures come from the L9 and R9 Technique position, however when viewed on a per pass rushing attempt basis, the gap is lessened considerably</a:t>
            </a:r>
          </a:p>
          <a:p>
            <a:pPr marL="285750" indent="-285750">
              <a:buFont typeface="Arial" panose="020B0604020202020204" pitchFamily="34" charset="0"/>
              <a:buChar char="•"/>
            </a:pPr>
            <a:r>
              <a:rPr lang="en-US" dirty="0"/>
              <a:t>L9 and R9 are sent after the QB more often than any other Technique Position, but they also successfully pressure the QB at a higher rate than other DL Technique Positions</a:t>
            </a:r>
          </a:p>
        </p:txBody>
      </p:sp>
    </p:spTree>
    <p:extLst>
      <p:ext uri="{BB962C8B-B14F-4D97-AF65-F5344CB8AC3E}">
        <p14:creationId xmlns:p14="http://schemas.microsoft.com/office/powerpoint/2010/main" val="191058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E9981AC-D3D4-4044-8231-FF4F75571B80}"/>
              </a:ext>
            </a:extLst>
          </p:cNvPr>
          <p:cNvPicPr>
            <a:picLocks noChangeAspect="1"/>
          </p:cNvPicPr>
          <p:nvPr/>
        </p:nvPicPr>
        <p:blipFill>
          <a:blip r:embed="rId2"/>
          <a:stretch>
            <a:fillRect/>
          </a:stretch>
        </p:blipFill>
        <p:spPr>
          <a:xfrm>
            <a:off x="1391361" y="1158683"/>
            <a:ext cx="5325830" cy="3025807"/>
          </a:xfrm>
          <a:prstGeom prst="rect">
            <a:avLst/>
          </a:prstGeom>
        </p:spPr>
      </p:pic>
      <p:sp>
        <p:nvSpPr>
          <p:cNvPr id="2" name="Title 1">
            <a:extLst>
              <a:ext uri="{FF2B5EF4-FFF2-40B4-BE49-F238E27FC236}">
                <a16:creationId xmlns:a16="http://schemas.microsoft.com/office/drawing/2014/main" id="{CA33E4E2-3589-4F35-A26B-091E568EEAE0}"/>
              </a:ext>
            </a:extLst>
          </p:cNvPr>
          <p:cNvSpPr>
            <a:spLocks noGrp="1"/>
          </p:cNvSpPr>
          <p:nvPr>
            <p:ph type="title"/>
          </p:nvPr>
        </p:nvSpPr>
        <p:spPr>
          <a:xfrm>
            <a:off x="1617661" y="0"/>
            <a:ext cx="10018713" cy="942975"/>
          </a:xfrm>
        </p:spPr>
        <p:txBody>
          <a:bodyPr/>
          <a:lstStyle/>
          <a:p>
            <a:r>
              <a:rPr lang="en-US" dirty="0"/>
              <a:t>Formations and relation to Tech Positions</a:t>
            </a:r>
          </a:p>
        </p:txBody>
      </p:sp>
      <p:sp>
        <p:nvSpPr>
          <p:cNvPr id="3" name="Content Placeholder 2">
            <a:extLst>
              <a:ext uri="{FF2B5EF4-FFF2-40B4-BE49-F238E27FC236}">
                <a16:creationId xmlns:a16="http://schemas.microsoft.com/office/drawing/2014/main" id="{F7EB496B-177F-4813-88A0-15E5D952E4F1}"/>
              </a:ext>
            </a:extLst>
          </p:cNvPr>
          <p:cNvSpPr>
            <a:spLocks noGrp="1"/>
          </p:cNvSpPr>
          <p:nvPr>
            <p:ph idx="1"/>
          </p:nvPr>
        </p:nvSpPr>
        <p:spPr>
          <a:xfrm>
            <a:off x="1375701" y="4238626"/>
            <a:ext cx="5346237" cy="496884"/>
          </a:xfrm>
        </p:spPr>
        <p:txBody>
          <a:bodyPr>
            <a:normAutofit fontScale="62500" lnSpcReduction="20000"/>
          </a:bodyPr>
          <a:lstStyle/>
          <a:p>
            <a:pPr marL="0" indent="0">
              <a:buNone/>
            </a:pPr>
            <a:r>
              <a:rPr lang="en-US" dirty="0"/>
              <a:t>DL Combinations, sorted by Defensive Outcome Percentage when combination was used (min 100 plays)</a:t>
            </a:r>
          </a:p>
        </p:txBody>
      </p:sp>
      <p:pic>
        <p:nvPicPr>
          <p:cNvPr id="5" name="Picture 4">
            <a:extLst>
              <a:ext uri="{FF2B5EF4-FFF2-40B4-BE49-F238E27FC236}">
                <a16:creationId xmlns:a16="http://schemas.microsoft.com/office/drawing/2014/main" id="{69EBD036-FCEE-4B8A-BD3E-535341666D83}"/>
              </a:ext>
            </a:extLst>
          </p:cNvPr>
          <p:cNvPicPr>
            <a:picLocks noChangeAspect="1"/>
          </p:cNvPicPr>
          <p:nvPr/>
        </p:nvPicPr>
        <p:blipFill>
          <a:blip r:embed="rId3"/>
          <a:stretch>
            <a:fillRect/>
          </a:stretch>
        </p:blipFill>
        <p:spPr>
          <a:xfrm>
            <a:off x="6779088" y="1174748"/>
            <a:ext cx="5393862" cy="3027168"/>
          </a:xfrm>
          <a:prstGeom prst="rect">
            <a:avLst/>
          </a:prstGeom>
        </p:spPr>
      </p:pic>
      <p:sp>
        <p:nvSpPr>
          <p:cNvPr id="6" name="Content Placeholder 2">
            <a:extLst>
              <a:ext uri="{FF2B5EF4-FFF2-40B4-BE49-F238E27FC236}">
                <a16:creationId xmlns:a16="http://schemas.microsoft.com/office/drawing/2014/main" id="{C92B0EB1-174B-432B-BBD4-CFCB9D65F92C}"/>
              </a:ext>
            </a:extLst>
          </p:cNvPr>
          <p:cNvSpPr txBox="1">
            <a:spLocks/>
          </p:cNvSpPr>
          <p:nvPr/>
        </p:nvSpPr>
        <p:spPr>
          <a:xfrm>
            <a:off x="6802900" y="4238626"/>
            <a:ext cx="5346237" cy="496884"/>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dirty="0"/>
              <a:t>DL Combinations, sorted by average EPA when combination was used (min 100 plays)</a:t>
            </a:r>
          </a:p>
        </p:txBody>
      </p:sp>
      <p:sp>
        <p:nvSpPr>
          <p:cNvPr id="20" name="TextBox 19">
            <a:extLst>
              <a:ext uri="{FF2B5EF4-FFF2-40B4-BE49-F238E27FC236}">
                <a16:creationId xmlns:a16="http://schemas.microsoft.com/office/drawing/2014/main" id="{0C40F5C8-D0C3-47A6-B567-142BF73B0CA1}"/>
              </a:ext>
            </a:extLst>
          </p:cNvPr>
          <p:cNvSpPr txBox="1"/>
          <p:nvPr/>
        </p:nvSpPr>
        <p:spPr>
          <a:xfrm>
            <a:off x="1849916" y="4789646"/>
            <a:ext cx="9791700" cy="923330"/>
          </a:xfrm>
          <a:prstGeom prst="rect">
            <a:avLst/>
          </a:prstGeom>
          <a:noFill/>
        </p:spPr>
        <p:txBody>
          <a:bodyPr wrap="square" rtlCol="0">
            <a:spAutoFit/>
          </a:bodyPr>
          <a:lstStyle/>
          <a:p>
            <a:r>
              <a:rPr lang="en-US" dirty="0"/>
              <a:t>L3 appears most frequently of all DL Technique Positions in the top 20 DL combinations for Outcome Percentage (55%), and Average EPA (50%). However, it is generally the most frequently used DL Technique Position, and appears in 60% of the 20 most frequently used DL combinations for reference</a:t>
            </a:r>
          </a:p>
        </p:txBody>
      </p:sp>
      <p:sp>
        <p:nvSpPr>
          <p:cNvPr id="25" name="TextBox 24">
            <a:extLst>
              <a:ext uri="{FF2B5EF4-FFF2-40B4-BE49-F238E27FC236}">
                <a16:creationId xmlns:a16="http://schemas.microsoft.com/office/drawing/2014/main" id="{0D4E085C-EA0E-4B79-80B4-3A825C3A4B62}"/>
              </a:ext>
            </a:extLst>
          </p:cNvPr>
          <p:cNvSpPr txBox="1"/>
          <p:nvPr/>
        </p:nvSpPr>
        <p:spPr>
          <a:xfrm>
            <a:off x="2221391" y="5871887"/>
            <a:ext cx="9791700" cy="646331"/>
          </a:xfrm>
          <a:prstGeom prst="rect">
            <a:avLst/>
          </a:prstGeom>
          <a:noFill/>
        </p:spPr>
        <p:txBody>
          <a:bodyPr wrap="square" rtlCol="0">
            <a:spAutoFit/>
          </a:bodyPr>
          <a:lstStyle/>
          <a:p>
            <a:r>
              <a:rPr lang="en-US" dirty="0"/>
              <a:t>L9 and R4 each appear in 25% or more of the top 20 DL combination for Outcome Percentage and Average EPA, while appearing in 25% or less of the 20 most frequently used DL combinations</a:t>
            </a:r>
          </a:p>
        </p:txBody>
      </p:sp>
      <p:pic>
        <p:nvPicPr>
          <p:cNvPr id="26" name="Picture 25">
            <a:extLst>
              <a:ext uri="{FF2B5EF4-FFF2-40B4-BE49-F238E27FC236}">
                <a16:creationId xmlns:a16="http://schemas.microsoft.com/office/drawing/2014/main" id="{4EBD336E-89E6-4776-9D53-318ACD92DBE9}"/>
              </a:ext>
            </a:extLst>
          </p:cNvPr>
          <p:cNvPicPr>
            <a:picLocks noChangeAspect="1"/>
          </p:cNvPicPr>
          <p:nvPr/>
        </p:nvPicPr>
        <p:blipFill>
          <a:blip r:embed="rId4"/>
          <a:stretch>
            <a:fillRect/>
          </a:stretch>
        </p:blipFill>
        <p:spPr>
          <a:xfrm>
            <a:off x="10593792" y="1174748"/>
            <a:ext cx="1447874" cy="558829"/>
          </a:xfrm>
          <a:prstGeom prst="rect">
            <a:avLst/>
          </a:prstGeom>
        </p:spPr>
      </p:pic>
      <p:pic>
        <p:nvPicPr>
          <p:cNvPr id="27" name="Picture 26">
            <a:extLst>
              <a:ext uri="{FF2B5EF4-FFF2-40B4-BE49-F238E27FC236}">
                <a16:creationId xmlns:a16="http://schemas.microsoft.com/office/drawing/2014/main" id="{379976A1-F967-4440-A267-E81239627146}"/>
              </a:ext>
            </a:extLst>
          </p:cNvPr>
          <p:cNvPicPr>
            <a:picLocks noChangeAspect="1"/>
          </p:cNvPicPr>
          <p:nvPr/>
        </p:nvPicPr>
        <p:blipFill>
          <a:blip r:embed="rId5"/>
          <a:stretch>
            <a:fillRect/>
          </a:stretch>
        </p:blipFill>
        <p:spPr>
          <a:xfrm>
            <a:off x="5163268" y="1174871"/>
            <a:ext cx="1435174" cy="558829"/>
          </a:xfrm>
          <a:prstGeom prst="rect">
            <a:avLst/>
          </a:prstGeom>
        </p:spPr>
      </p:pic>
    </p:spTree>
    <p:extLst>
      <p:ext uri="{BB962C8B-B14F-4D97-AF65-F5344CB8AC3E}">
        <p14:creationId xmlns:p14="http://schemas.microsoft.com/office/powerpoint/2010/main" val="352228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B307-7544-4BA7-BEDD-F5734C6FB50D}"/>
              </a:ext>
            </a:extLst>
          </p:cNvPr>
          <p:cNvSpPr>
            <a:spLocks noGrp="1"/>
          </p:cNvSpPr>
          <p:nvPr>
            <p:ph type="title"/>
          </p:nvPr>
        </p:nvSpPr>
        <p:spPr>
          <a:xfrm>
            <a:off x="2173286" y="0"/>
            <a:ext cx="10018713" cy="914400"/>
          </a:xfrm>
        </p:spPr>
        <p:txBody>
          <a:bodyPr>
            <a:normAutofit/>
          </a:bodyPr>
          <a:lstStyle/>
          <a:p>
            <a:r>
              <a:rPr lang="en-US" dirty="0"/>
              <a:t>Play Outcome Tables</a:t>
            </a:r>
          </a:p>
        </p:txBody>
      </p:sp>
      <p:sp>
        <p:nvSpPr>
          <p:cNvPr id="3" name="Content Placeholder 2">
            <a:extLst>
              <a:ext uri="{FF2B5EF4-FFF2-40B4-BE49-F238E27FC236}">
                <a16:creationId xmlns:a16="http://schemas.microsoft.com/office/drawing/2014/main" id="{99A0C814-7FEB-4527-BBAE-1564CC430BCD}"/>
              </a:ext>
            </a:extLst>
          </p:cNvPr>
          <p:cNvSpPr>
            <a:spLocks noGrp="1"/>
          </p:cNvSpPr>
          <p:nvPr>
            <p:ph idx="1"/>
          </p:nvPr>
        </p:nvSpPr>
        <p:spPr>
          <a:xfrm>
            <a:off x="2343408" y="5392278"/>
            <a:ext cx="10018713" cy="1465722"/>
          </a:xfrm>
        </p:spPr>
        <p:txBody>
          <a:bodyPr/>
          <a:lstStyle/>
          <a:p>
            <a:r>
              <a:rPr lang="en-US" dirty="0"/>
              <a:t>EPA displayed as average across all plays and formations</a:t>
            </a:r>
          </a:p>
          <a:p>
            <a:r>
              <a:rPr lang="en-US" dirty="0"/>
              <a:t>Each column represents splits for when a player lines up in that technique position for a play</a:t>
            </a:r>
          </a:p>
        </p:txBody>
      </p:sp>
      <p:pic>
        <p:nvPicPr>
          <p:cNvPr id="7" name="Picture 6">
            <a:extLst>
              <a:ext uri="{FF2B5EF4-FFF2-40B4-BE49-F238E27FC236}">
                <a16:creationId xmlns:a16="http://schemas.microsoft.com/office/drawing/2014/main" id="{33CFAD28-09D1-4C7E-88CB-2F37556CC5A0}"/>
              </a:ext>
            </a:extLst>
          </p:cNvPr>
          <p:cNvPicPr>
            <a:picLocks noChangeAspect="1"/>
          </p:cNvPicPr>
          <p:nvPr/>
        </p:nvPicPr>
        <p:blipFill>
          <a:blip r:embed="rId2"/>
          <a:stretch>
            <a:fillRect/>
          </a:stretch>
        </p:blipFill>
        <p:spPr>
          <a:xfrm>
            <a:off x="1665286" y="914400"/>
            <a:ext cx="10132286" cy="2187024"/>
          </a:xfrm>
          <a:prstGeom prst="rect">
            <a:avLst/>
          </a:prstGeom>
        </p:spPr>
      </p:pic>
      <p:pic>
        <p:nvPicPr>
          <p:cNvPr id="8" name="Picture 7">
            <a:extLst>
              <a:ext uri="{FF2B5EF4-FFF2-40B4-BE49-F238E27FC236}">
                <a16:creationId xmlns:a16="http://schemas.microsoft.com/office/drawing/2014/main" id="{A49CD1BF-A2E7-4EDB-9894-EF69A5A22200}"/>
              </a:ext>
            </a:extLst>
          </p:cNvPr>
          <p:cNvPicPr>
            <a:picLocks noChangeAspect="1"/>
          </p:cNvPicPr>
          <p:nvPr/>
        </p:nvPicPr>
        <p:blipFill>
          <a:blip r:embed="rId3"/>
          <a:stretch>
            <a:fillRect/>
          </a:stretch>
        </p:blipFill>
        <p:spPr>
          <a:xfrm>
            <a:off x="1665286" y="3265067"/>
            <a:ext cx="10132287" cy="2159111"/>
          </a:xfrm>
          <a:prstGeom prst="rect">
            <a:avLst/>
          </a:prstGeom>
        </p:spPr>
      </p:pic>
      <p:sp>
        <p:nvSpPr>
          <p:cNvPr id="9" name="Oval 8">
            <a:extLst>
              <a:ext uri="{FF2B5EF4-FFF2-40B4-BE49-F238E27FC236}">
                <a16:creationId xmlns:a16="http://schemas.microsoft.com/office/drawing/2014/main" id="{107A2BD0-D565-47A3-8D00-0B831002F756}"/>
              </a:ext>
            </a:extLst>
          </p:cNvPr>
          <p:cNvSpPr/>
          <p:nvPr/>
        </p:nvSpPr>
        <p:spPr>
          <a:xfrm>
            <a:off x="5339671" y="2891111"/>
            <a:ext cx="595423" cy="1987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CCDC3C4-77DD-4ECE-A30B-EA0E739997EA}"/>
              </a:ext>
            </a:extLst>
          </p:cNvPr>
          <p:cNvSpPr/>
          <p:nvPr/>
        </p:nvSpPr>
        <p:spPr>
          <a:xfrm>
            <a:off x="5307773" y="5225108"/>
            <a:ext cx="595423" cy="1987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06F568B-47E4-4A10-B0FD-934209C57641}"/>
              </a:ext>
            </a:extLst>
          </p:cNvPr>
          <p:cNvSpPr/>
          <p:nvPr/>
        </p:nvSpPr>
        <p:spPr>
          <a:xfrm>
            <a:off x="11232630" y="2901271"/>
            <a:ext cx="595423" cy="1987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46ECF7B-504E-49A7-88D0-E123D6A58D64}"/>
              </a:ext>
            </a:extLst>
          </p:cNvPr>
          <p:cNvSpPr/>
          <p:nvPr/>
        </p:nvSpPr>
        <p:spPr>
          <a:xfrm>
            <a:off x="8254961" y="5225108"/>
            <a:ext cx="595423" cy="1987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6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F157-020F-4B94-AA2D-4FEEB8C6EB8D}"/>
              </a:ext>
            </a:extLst>
          </p:cNvPr>
          <p:cNvSpPr>
            <a:spLocks noGrp="1"/>
          </p:cNvSpPr>
          <p:nvPr>
            <p:ph type="title"/>
          </p:nvPr>
        </p:nvSpPr>
        <p:spPr>
          <a:xfrm>
            <a:off x="1371600" y="0"/>
            <a:ext cx="10820400" cy="876299"/>
          </a:xfrm>
        </p:spPr>
        <p:txBody>
          <a:bodyPr/>
          <a:lstStyle/>
          <a:p>
            <a:r>
              <a:rPr lang="en-US" dirty="0"/>
              <a:t>Technique Position Play Outcome Tables</a:t>
            </a:r>
          </a:p>
        </p:txBody>
      </p:sp>
      <p:sp>
        <p:nvSpPr>
          <p:cNvPr id="3" name="Content Placeholder 2">
            <a:extLst>
              <a:ext uri="{FF2B5EF4-FFF2-40B4-BE49-F238E27FC236}">
                <a16:creationId xmlns:a16="http://schemas.microsoft.com/office/drawing/2014/main" id="{BA440426-E657-45B3-A172-2D54399AE548}"/>
              </a:ext>
            </a:extLst>
          </p:cNvPr>
          <p:cNvSpPr>
            <a:spLocks noGrp="1"/>
          </p:cNvSpPr>
          <p:nvPr>
            <p:ph idx="1"/>
          </p:nvPr>
        </p:nvSpPr>
        <p:spPr>
          <a:xfrm>
            <a:off x="5876924" y="876299"/>
            <a:ext cx="6315075" cy="2514662"/>
          </a:xfrm>
        </p:spPr>
        <p:txBody>
          <a:bodyPr>
            <a:normAutofit/>
          </a:bodyPr>
          <a:lstStyle/>
          <a:p>
            <a:r>
              <a:rPr lang="en-US" dirty="0"/>
              <a:t>DL Technique Positions with average EPA and Good Outcome Percentage above the average baseline: L9, L5, L4, Z, R2, R4</a:t>
            </a:r>
          </a:p>
          <a:p>
            <a:r>
              <a:rPr lang="en-US" dirty="0"/>
              <a:t>Highest Net Average EPA: R4 (-0.065)</a:t>
            </a:r>
          </a:p>
          <a:p>
            <a:r>
              <a:rPr lang="en-US" dirty="0"/>
              <a:t>Highest Good Outcome Percentage: Z (57.2%)</a:t>
            </a:r>
          </a:p>
        </p:txBody>
      </p:sp>
      <p:pic>
        <p:nvPicPr>
          <p:cNvPr id="4" name="Picture 3">
            <a:extLst>
              <a:ext uri="{FF2B5EF4-FFF2-40B4-BE49-F238E27FC236}">
                <a16:creationId xmlns:a16="http://schemas.microsoft.com/office/drawing/2014/main" id="{BA79DF25-1CC0-47A9-8639-4154CB7278FD}"/>
              </a:ext>
            </a:extLst>
          </p:cNvPr>
          <p:cNvPicPr>
            <a:picLocks noChangeAspect="1"/>
          </p:cNvPicPr>
          <p:nvPr/>
        </p:nvPicPr>
        <p:blipFill>
          <a:blip r:embed="rId2"/>
          <a:stretch>
            <a:fillRect/>
          </a:stretch>
        </p:blipFill>
        <p:spPr>
          <a:xfrm>
            <a:off x="1558443" y="1028640"/>
            <a:ext cx="4254719" cy="2362321"/>
          </a:xfrm>
          <a:prstGeom prst="rect">
            <a:avLst/>
          </a:prstGeom>
        </p:spPr>
      </p:pic>
      <p:sp>
        <p:nvSpPr>
          <p:cNvPr id="6" name="TextBox 5">
            <a:extLst>
              <a:ext uri="{FF2B5EF4-FFF2-40B4-BE49-F238E27FC236}">
                <a16:creationId xmlns:a16="http://schemas.microsoft.com/office/drawing/2014/main" id="{4D55EB10-4615-4FDF-AAAA-1DCE8D14D596}"/>
              </a:ext>
            </a:extLst>
          </p:cNvPr>
          <p:cNvSpPr txBox="1"/>
          <p:nvPr/>
        </p:nvSpPr>
        <p:spPr>
          <a:xfrm>
            <a:off x="3166109" y="6187562"/>
            <a:ext cx="519694" cy="461665"/>
          </a:xfrm>
          <a:prstGeom prst="rect">
            <a:avLst/>
          </a:prstGeom>
          <a:noFill/>
        </p:spPr>
        <p:txBody>
          <a:bodyPr wrap="none" rtlCol="0">
            <a:spAutoFit/>
          </a:bodyPr>
          <a:lstStyle/>
          <a:p>
            <a:r>
              <a:rPr lang="en-US" sz="2400" b="1" dirty="0"/>
              <a:t>L9</a:t>
            </a:r>
          </a:p>
        </p:txBody>
      </p:sp>
      <p:sp>
        <p:nvSpPr>
          <p:cNvPr id="8" name="TextBox 7">
            <a:extLst>
              <a:ext uri="{FF2B5EF4-FFF2-40B4-BE49-F238E27FC236}">
                <a16:creationId xmlns:a16="http://schemas.microsoft.com/office/drawing/2014/main" id="{A0A3D9BC-0365-48E3-9360-0027BBAB94DB}"/>
              </a:ext>
            </a:extLst>
          </p:cNvPr>
          <p:cNvSpPr txBox="1"/>
          <p:nvPr/>
        </p:nvSpPr>
        <p:spPr>
          <a:xfrm>
            <a:off x="6622140" y="6187562"/>
            <a:ext cx="369012" cy="461665"/>
          </a:xfrm>
          <a:prstGeom prst="rect">
            <a:avLst/>
          </a:prstGeom>
          <a:noFill/>
        </p:spPr>
        <p:txBody>
          <a:bodyPr wrap="none" rtlCol="0">
            <a:spAutoFit/>
          </a:bodyPr>
          <a:lstStyle/>
          <a:p>
            <a:r>
              <a:rPr lang="en-US" sz="2400" b="1" dirty="0"/>
              <a:t>Z</a:t>
            </a:r>
          </a:p>
        </p:txBody>
      </p:sp>
      <p:pic>
        <p:nvPicPr>
          <p:cNvPr id="9" name="Picture 8">
            <a:extLst>
              <a:ext uri="{FF2B5EF4-FFF2-40B4-BE49-F238E27FC236}">
                <a16:creationId xmlns:a16="http://schemas.microsoft.com/office/drawing/2014/main" id="{69548A60-16BF-4B49-9AA8-0EF88149E3C6}"/>
              </a:ext>
            </a:extLst>
          </p:cNvPr>
          <p:cNvPicPr>
            <a:picLocks noChangeAspect="1"/>
          </p:cNvPicPr>
          <p:nvPr/>
        </p:nvPicPr>
        <p:blipFill>
          <a:blip r:embed="rId3"/>
          <a:stretch>
            <a:fillRect/>
          </a:stretch>
        </p:blipFill>
        <p:spPr>
          <a:xfrm>
            <a:off x="5216444" y="3761737"/>
            <a:ext cx="3130711" cy="2419474"/>
          </a:xfrm>
          <a:prstGeom prst="rect">
            <a:avLst/>
          </a:prstGeom>
        </p:spPr>
      </p:pic>
      <p:pic>
        <p:nvPicPr>
          <p:cNvPr id="10" name="Picture 9">
            <a:extLst>
              <a:ext uri="{FF2B5EF4-FFF2-40B4-BE49-F238E27FC236}">
                <a16:creationId xmlns:a16="http://schemas.microsoft.com/office/drawing/2014/main" id="{3B081708-21C5-4793-A86C-B5F60DC5124D}"/>
              </a:ext>
            </a:extLst>
          </p:cNvPr>
          <p:cNvPicPr>
            <a:picLocks noChangeAspect="1"/>
          </p:cNvPicPr>
          <p:nvPr/>
        </p:nvPicPr>
        <p:blipFill>
          <a:blip r:embed="rId4"/>
          <a:stretch>
            <a:fillRect/>
          </a:stretch>
        </p:blipFill>
        <p:spPr>
          <a:xfrm>
            <a:off x="1833165" y="3761737"/>
            <a:ext cx="3092609" cy="2425825"/>
          </a:xfrm>
          <a:prstGeom prst="rect">
            <a:avLst/>
          </a:prstGeom>
        </p:spPr>
      </p:pic>
      <p:pic>
        <p:nvPicPr>
          <p:cNvPr id="11" name="Picture 10">
            <a:extLst>
              <a:ext uri="{FF2B5EF4-FFF2-40B4-BE49-F238E27FC236}">
                <a16:creationId xmlns:a16="http://schemas.microsoft.com/office/drawing/2014/main" id="{0B128E88-6176-4BEC-BBC2-F84AF48C10D5}"/>
              </a:ext>
            </a:extLst>
          </p:cNvPr>
          <p:cNvPicPr>
            <a:picLocks noChangeAspect="1"/>
          </p:cNvPicPr>
          <p:nvPr/>
        </p:nvPicPr>
        <p:blipFill>
          <a:blip r:embed="rId5"/>
          <a:stretch>
            <a:fillRect/>
          </a:stretch>
        </p:blipFill>
        <p:spPr>
          <a:xfrm>
            <a:off x="8637825" y="3742686"/>
            <a:ext cx="3054507" cy="2444876"/>
          </a:xfrm>
          <a:prstGeom prst="rect">
            <a:avLst/>
          </a:prstGeom>
        </p:spPr>
      </p:pic>
      <p:sp>
        <p:nvSpPr>
          <p:cNvPr id="12" name="TextBox 11">
            <a:extLst>
              <a:ext uri="{FF2B5EF4-FFF2-40B4-BE49-F238E27FC236}">
                <a16:creationId xmlns:a16="http://schemas.microsoft.com/office/drawing/2014/main" id="{B0F2B0E0-6F4C-4813-8D85-6D4B39E07D34}"/>
              </a:ext>
            </a:extLst>
          </p:cNvPr>
          <p:cNvSpPr txBox="1"/>
          <p:nvPr/>
        </p:nvSpPr>
        <p:spPr>
          <a:xfrm>
            <a:off x="9970769" y="6187562"/>
            <a:ext cx="540533" cy="461665"/>
          </a:xfrm>
          <a:prstGeom prst="rect">
            <a:avLst/>
          </a:prstGeom>
          <a:noFill/>
        </p:spPr>
        <p:txBody>
          <a:bodyPr wrap="none" rtlCol="0">
            <a:spAutoFit/>
          </a:bodyPr>
          <a:lstStyle/>
          <a:p>
            <a:r>
              <a:rPr lang="en-US" sz="2400" b="1" dirty="0"/>
              <a:t>R4</a:t>
            </a:r>
          </a:p>
        </p:txBody>
      </p:sp>
      <p:sp>
        <p:nvSpPr>
          <p:cNvPr id="13" name="Oval 12">
            <a:extLst>
              <a:ext uri="{FF2B5EF4-FFF2-40B4-BE49-F238E27FC236}">
                <a16:creationId xmlns:a16="http://schemas.microsoft.com/office/drawing/2014/main" id="{11F0F802-128C-4026-B0D9-4CFDA1D7B5F2}"/>
              </a:ext>
            </a:extLst>
          </p:cNvPr>
          <p:cNvSpPr/>
          <p:nvPr/>
        </p:nvSpPr>
        <p:spPr>
          <a:xfrm>
            <a:off x="7782212" y="5831534"/>
            <a:ext cx="595423" cy="1987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D349C55-9E73-4D40-B2D4-54FA45BD18D0}"/>
              </a:ext>
            </a:extLst>
          </p:cNvPr>
          <p:cNvSpPr/>
          <p:nvPr/>
        </p:nvSpPr>
        <p:spPr>
          <a:xfrm>
            <a:off x="10541782" y="6010069"/>
            <a:ext cx="595423" cy="1987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12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690B-4073-4E3C-8BC7-E42C8CB01804}"/>
              </a:ext>
            </a:extLst>
          </p:cNvPr>
          <p:cNvSpPr>
            <a:spLocks noGrp="1"/>
          </p:cNvSpPr>
          <p:nvPr>
            <p:ph type="title"/>
          </p:nvPr>
        </p:nvSpPr>
        <p:spPr>
          <a:xfrm>
            <a:off x="1484309" y="0"/>
            <a:ext cx="10018713" cy="1752599"/>
          </a:xfrm>
        </p:spPr>
        <p:txBody>
          <a:bodyPr/>
          <a:lstStyle/>
          <a:p>
            <a:r>
              <a:rPr lang="en-US" dirty="0"/>
              <a:t>Which is the most valuable defensive line position? </a:t>
            </a:r>
          </a:p>
        </p:txBody>
      </p:sp>
      <p:sp>
        <p:nvSpPr>
          <p:cNvPr id="3" name="Content Placeholder 2">
            <a:extLst>
              <a:ext uri="{FF2B5EF4-FFF2-40B4-BE49-F238E27FC236}">
                <a16:creationId xmlns:a16="http://schemas.microsoft.com/office/drawing/2014/main" id="{5D07735B-0AB1-4DEE-8FE4-EDABDBF1EEC5}"/>
              </a:ext>
            </a:extLst>
          </p:cNvPr>
          <p:cNvSpPr>
            <a:spLocks noGrp="1"/>
          </p:cNvSpPr>
          <p:nvPr>
            <p:ph idx="1"/>
          </p:nvPr>
        </p:nvSpPr>
        <p:spPr>
          <a:xfrm>
            <a:off x="1484309" y="1427479"/>
            <a:ext cx="10018713" cy="1010921"/>
          </a:xfrm>
        </p:spPr>
        <p:txBody>
          <a:bodyPr/>
          <a:lstStyle/>
          <a:p>
            <a:pPr marL="0" indent="0">
              <a:buNone/>
            </a:pPr>
            <a:r>
              <a:rPr lang="en-US" b="1" dirty="0"/>
              <a:t>The most valuable defensive line position is the one who most contributes to limiting the offense’s likelihood of scoring points with their presence</a:t>
            </a:r>
          </a:p>
        </p:txBody>
      </p:sp>
      <p:sp>
        <p:nvSpPr>
          <p:cNvPr id="4" name="Star: 5 Points 3">
            <a:extLst>
              <a:ext uri="{FF2B5EF4-FFF2-40B4-BE49-F238E27FC236}">
                <a16:creationId xmlns:a16="http://schemas.microsoft.com/office/drawing/2014/main" id="{A77CAB79-0339-4A8A-A705-9B1E7E457E22}"/>
              </a:ext>
            </a:extLst>
          </p:cNvPr>
          <p:cNvSpPr/>
          <p:nvPr/>
        </p:nvSpPr>
        <p:spPr>
          <a:xfrm>
            <a:off x="95250" y="95250"/>
            <a:ext cx="552450" cy="590550"/>
          </a:xfrm>
          <a:prstGeom prst="star5">
            <a:avLst/>
          </a:prstGeom>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2B72DF-409D-4FA5-A0D3-0FAEA84D3275}"/>
              </a:ext>
            </a:extLst>
          </p:cNvPr>
          <p:cNvSpPr txBox="1"/>
          <p:nvPr/>
        </p:nvSpPr>
        <p:spPr>
          <a:xfrm>
            <a:off x="227044" y="205859"/>
            <a:ext cx="288862" cy="369332"/>
          </a:xfrm>
          <a:prstGeom prst="rect">
            <a:avLst/>
          </a:prstGeom>
          <a:noFill/>
        </p:spPr>
        <p:txBody>
          <a:bodyPr wrap="none" rtlCol="0">
            <a:spAutoFit/>
          </a:bodyPr>
          <a:lstStyle/>
          <a:p>
            <a:r>
              <a:rPr lang="en-US" dirty="0"/>
              <a:t>1</a:t>
            </a:r>
          </a:p>
        </p:txBody>
      </p:sp>
      <p:pic>
        <p:nvPicPr>
          <p:cNvPr id="8" name="Picture 7">
            <a:extLst>
              <a:ext uri="{FF2B5EF4-FFF2-40B4-BE49-F238E27FC236}">
                <a16:creationId xmlns:a16="http://schemas.microsoft.com/office/drawing/2014/main" id="{A4FE09D6-5438-428D-A4C9-87BED44BE301}"/>
              </a:ext>
            </a:extLst>
          </p:cNvPr>
          <p:cNvPicPr>
            <a:picLocks noChangeAspect="1"/>
          </p:cNvPicPr>
          <p:nvPr/>
        </p:nvPicPr>
        <p:blipFill>
          <a:blip r:embed="rId2"/>
          <a:stretch>
            <a:fillRect/>
          </a:stretch>
        </p:blipFill>
        <p:spPr>
          <a:xfrm>
            <a:off x="1484310" y="3044493"/>
            <a:ext cx="4641659" cy="1305933"/>
          </a:xfrm>
          <a:prstGeom prst="rect">
            <a:avLst/>
          </a:prstGeom>
        </p:spPr>
      </p:pic>
      <p:pic>
        <p:nvPicPr>
          <p:cNvPr id="9" name="Picture 8">
            <a:extLst>
              <a:ext uri="{FF2B5EF4-FFF2-40B4-BE49-F238E27FC236}">
                <a16:creationId xmlns:a16="http://schemas.microsoft.com/office/drawing/2014/main" id="{B95FC2C9-37FB-414D-AE96-BA76F326E079}"/>
              </a:ext>
            </a:extLst>
          </p:cNvPr>
          <p:cNvPicPr>
            <a:picLocks noChangeAspect="1"/>
          </p:cNvPicPr>
          <p:nvPr/>
        </p:nvPicPr>
        <p:blipFill>
          <a:blip r:embed="rId3"/>
          <a:stretch>
            <a:fillRect/>
          </a:stretch>
        </p:blipFill>
        <p:spPr>
          <a:xfrm>
            <a:off x="1484193" y="4602624"/>
            <a:ext cx="4611809" cy="1320858"/>
          </a:xfrm>
          <a:prstGeom prst="rect">
            <a:avLst/>
          </a:prstGeom>
        </p:spPr>
      </p:pic>
      <p:pic>
        <p:nvPicPr>
          <p:cNvPr id="10" name="Picture 9">
            <a:extLst>
              <a:ext uri="{FF2B5EF4-FFF2-40B4-BE49-F238E27FC236}">
                <a16:creationId xmlns:a16="http://schemas.microsoft.com/office/drawing/2014/main" id="{6001E858-3882-4006-98AA-7DDEDCA33A41}"/>
              </a:ext>
            </a:extLst>
          </p:cNvPr>
          <p:cNvPicPr>
            <a:picLocks noChangeAspect="1"/>
          </p:cNvPicPr>
          <p:nvPr/>
        </p:nvPicPr>
        <p:blipFill>
          <a:blip r:embed="rId4"/>
          <a:stretch>
            <a:fillRect/>
          </a:stretch>
        </p:blipFill>
        <p:spPr>
          <a:xfrm>
            <a:off x="6219079" y="3459812"/>
            <a:ext cx="1126833" cy="1320858"/>
          </a:xfrm>
          <a:prstGeom prst="rect">
            <a:avLst/>
          </a:prstGeom>
        </p:spPr>
      </p:pic>
      <p:pic>
        <p:nvPicPr>
          <p:cNvPr id="11" name="Picture 10">
            <a:extLst>
              <a:ext uri="{FF2B5EF4-FFF2-40B4-BE49-F238E27FC236}">
                <a16:creationId xmlns:a16="http://schemas.microsoft.com/office/drawing/2014/main" id="{4B49E134-8BEA-4554-AF7C-255968CA240B}"/>
              </a:ext>
            </a:extLst>
          </p:cNvPr>
          <p:cNvPicPr>
            <a:picLocks noChangeAspect="1"/>
          </p:cNvPicPr>
          <p:nvPr/>
        </p:nvPicPr>
        <p:blipFill>
          <a:blip r:embed="rId5"/>
          <a:stretch>
            <a:fillRect/>
          </a:stretch>
        </p:blipFill>
        <p:spPr>
          <a:xfrm>
            <a:off x="7468990" y="3022106"/>
            <a:ext cx="4611808" cy="1328320"/>
          </a:xfrm>
          <a:prstGeom prst="rect">
            <a:avLst/>
          </a:prstGeom>
        </p:spPr>
      </p:pic>
      <p:pic>
        <p:nvPicPr>
          <p:cNvPr id="12" name="Picture 11">
            <a:extLst>
              <a:ext uri="{FF2B5EF4-FFF2-40B4-BE49-F238E27FC236}">
                <a16:creationId xmlns:a16="http://schemas.microsoft.com/office/drawing/2014/main" id="{6CC960D2-2AB0-4B76-AF4A-369076E4F9FE}"/>
              </a:ext>
            </a:extLst>
          </p:cNvPr>
          <p:cNvPicPr>
            <a:picLocks noChangeAspect="1"/>
          </p:cNvPicPr>
          <p:nvPr/>
        </p:nvPicPr>
        <p:blipFill>
          <a:blip r:embed="rId6"/>
          <a:stretch>
            <a:fillRect/>
          </a:stretch>
        </p:blipFill>
        <p:spPr>
          <a:xfrm>
            <a:off x="7468990" y="4602624"/>
            <a:ext cx="4611809" cy="1320858"/>
          </a:xfrm>
          <a:prstGeom prst="rect">
            <a:avLst/>
          </a:prstGeom>
        </p:spPr>
      </p:pic>
      <p:pic>
        <p:nvPicPr>
          <p:cNvPr id="14" name="Picture 13">
            <a:extLst>
              <a:ext uri="{FF2B5EF4-FFF2-40B4-BE49-F238E27FC236}">
                <a16:creationId xmlns:a16="http://schemas.microsoft.com/office/drawing/2014/main" id="{A8D5A7A2-2B01-4EAB-BF17-54F08705F169}"/>
              </a:ext>
            </a:extLst>
          </p:cNvPr>
          <p:cNvPicPr>
            <a:picLocks noChangeAspect="1"/>
          </p:cNvPicPr>
          <p:nvPr/>
        </p:nvPicPr>
        <p:blipFill>
          <a:blip r:embed="rId7"/>
          <a:stretch>
            <a:fillRect/>
          </a:stretch>
        </p:blipFill>
        <p:spPr>
          <a:xfrm>
            <a:off x="1539749" y="3051508"/>
            <a:ext cx="4556251" cy="1298918"/>
          </a:xfrm>
          <a:prstGeom prst="rect">
            <a:avLst/>
          </a:prstGeom>
        </p:spPr>
      </p:pic>
      <p:pic>
        <p:nvPicPr>
          <p:cNvPr id="15" name="Picture 14">
            <a:extLst>
              <a:ext uri="{FF2B5EF4-FFF2-40B4-BE49-F238E27FC236}">
                <a16:creationId xmlns:a16="http://schemas.microsoft.com/office/drawing/2014/main" id="{7714C33F-808E-45C3-B605-E5823928FFB9}"/>
              </a:ext>
            </a:extLst>
          </p:cNvPr>
          <p:cNvPicPr>
            <a:picLocks noChangeAspect="1"/>
          </p:cNvPicPr>
          <p:nvPr/>
        </p:nvPicPr>
        <p:blipFill>
          <a:blip r:embed="rId8"/>
          <a:stretch>
            <a:fillRect/>
          </a:stretch>
        </p:blipFill>
        <p:spPr>
          <a:xfrm>
            <a:off x="1484192" y="4602624"/>
            <a:ext cx="4641659" cy="1298918"/>
          </a:xfrm>
          <a:prstGeom prst="rect">
            <a:avLst/>
          </a:prstGeom>
        </p:spPr>
      </p:pic>
      <p:pic>
        <p:nvPicPr>
          <p:cNvPr id="16" name="Picture 15">
            <a:extLst>
              <a:ext uri="{FF2B5EF4-FFF2-40B4-BE49-F238E27FC236}">
                <a16:creationId xmlns:a16="http://schemas.microsoft.com/office/drawing/2014/main" id="{29EA354C-363C-42FE-A625-533B24FED396}"/>
              </a:ext>
            </a:extLst>
          </p:cNvPr>
          <p:cNvPicPr>
            <a:picLocks noChangeAspect="1"/>
          </p:cNvPicPr>
          <p:nvPr/>
        </p:nvPicPr>
        <p:blipFill>
          <a:blip r:embed="rId9"/>
          <a:stretch>
            <a:fillRect/>
          </a:stretch>
        </p:blipFill>
        <p:spPr>
          <a:xfrm>
            <a:off x="6219077" y="3459812"/>
            <a:ext cx="1126832" cy="1328320"/>
          </a:xfrm>
          <a:prstGeom prst="rect">
            <a:avLst/>
          </a:prstGeom>
        </p:spPr>
      </p:pic>
      <p:pic>
        <p:nvPicPr>
          <p:cNvPr id="17" name="Picture 16">
            <a:extLst>
              <a:ext uri="{FF2B5EF4-FFF2-40B4-BE49-F238E27FC236}">
                <a16:creationId xmlns:a16="http://schemas.microsoft.com/office/drawing/2014/main" id="{A8923A2F-DBA2-482F-AB66-7F8B03C6BE67}"/>
              </a:ext>
            </a:extLst>
          </p:cNvPr>
          <p:cNvPicPr>
            <a:picLocks noChangeAspect="1"/>
          </p:cNvPicPr>
          <p:nvPr/>
        </p:nvPicPr>
        <p:blipFill>
          <a:blip r:embed="rId10"/>
          <a:stretch>
            <a:fillRect/>
          </a:stretch>
        </p:blipFill>
        <p:spPr>
          <a:xfrm>
            <a:off x="7468984" y="4602624"/>
            <a:ext cx="4611808" cy="1328320"/>
          </a:xfrm>
          <a:prstGeom prst="rect">
            <a:avLst/>
          </a:prstGeom>
        </p:spPr>
      </p:pic>
      <p:pic>
        <p:nvPicPr>
          <p:cNvPr id="18" name="Picture 17">
            <a:extLst>
              <a:ext uri="{FF2B5EF4-FFF2-40B4-BE49-F238E27FC236}">
                <a16:creationId xmlns:a16="http://schemas.microsoft.com/office/drawing/2014/main" id="{5791DB6F-0EDF-4B3A-A4AE-8E347E8EDEB8}"/>
              </a:ext>
            </a:extLst>
          </p:cNvPr>
          <p:cNvPicPr>
            <a:picLocks noChangeAspect="1"/>
          </p:cNvPicPr>
          <p:nvPr/>
        </p:nvPicPr>
        <p:blipFill>
          <a:blip r:embed="rId11"/>
          <a:stretch>
            <a:fillRect/>
          </a:stretch>
        </p:blipFill>
        <p:spPr>
          <a:xfrm>
            <a:off x="7468984" y="3016078"/>
            <a:ext cx="4611808" cy="1328320"/>
          </a:xfrm>
          <a:prstGeom prst="rect">
            <a:avLst/>
          </a:prstGeom>
        </p:spPr>
      </p:pic>
      <p:sp>
        <p:nvSpPr>
          <p:cNvPr id="19" name="TextBox 18">
            <a:extLst>
              <a:ext uri="{FF2B5EF4-FFF2-40B4-BE49-F238E27FC236}">
                <a16:creationId xmlns:a16="http://schemas.microsoft.com/office/drawing/2014/main" id="{EEC549CC-0001-4D1C-9052-CFF714223779}"/>
              </a:ext>
            </a:extLst>
          </p:cNvPr>
          <p:cNvSpPr txBox="1"/>
          <p:nvPr/>
        </p:nvSpPr>
        <p:spPr>
          <a:xfrm>
            <a:off x="1128592" y="2349056"/>
            <a:ext cx="11149334" cy="430887"/>
          </a:xfrm>
          <a:prstGeom prst="rect">
            <a:avLst/>
          </a:prstGeom>
          <a:noFill/>
        </p:spPr>
        <p:txBody>
          <a:bodyPr wrap="none" rtlCol="0">
            <a:spAutoFit/>
          </a:bodyPr>
          <a:lstStyle/>
          <a:p>
            <a:r>
              <a:rPr lang="en-US" sz="2200" b="1" u="sng" dirty="0"/>
              <a:t>R4 the most valuable because it has the best weighted rank among DL Technique Positions</a:t>
            </a:r>
          </a:p>
        </p:txBody>
      </p:sp>
      <p:sp>
        <p:nvSpPr>
          <p:cNvPr id="20" name="TextBox 19">
            <a:extLst>
              <a:ext uri="{FF2B5EF4-FFF2-40B4-BE49-F238E27FC236}">
                <a16:creationId xmlns:a16="http://schemas.microsoft.com/office/drawing/2014/main" id="{D28D5F84-D41D-4382-8E6D-5843C4305677}"/>
              </a:ext>
            </a:extLst>
          </p:cNvPr>
          <p:cNvSpPr txBox="1"/>
          <p:nvPr/>
        </p:nvSpPr>
        <p:spPr>
          <a:xfrm>
            <a:off x="2171565" y="6239724"/>
            <a:ext cx="10020435" cy="369332"/>
          </a:xfrm>
          <a:prstGeom prst="rect">
            <a:avLst/>
          </a:prstGeom>
          <a:noFill/>
        </p:spPr>
        <p:txBody>
          <a:bodyPr wrap="none" rtlCol="0">
            <a:spAutoFit/>
          </a:bodyPr>
          <a:lstStyle/>
          <a:p>
            <a:r>
              <a:rPr lang="en-US" dirty="0"/>
              <a:t>Weighted rank puts twice the weight on EPA and Outcome ranks compared to Pressure per attempt rank</a:t>
            </a:r>
          </a:p>
        </p:txBody>
      </p:sp>
    </p:spTree>
    <p:extLst>
      <p:ext uri="{BB962C8B-B14F-4D97-AF65-F5344CB8AC3E}">
        <p14:creationId xmlns:p14="http://schemas.microsoft.com/office/powerpoint/2010/main" val="2447467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3216</TotalTime>
  <Words>1209</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Assessing Impact of NFL Defensive Lineman Using Pre-snap Technique Position</vt:lpstr>
      <vt:lpstr>Premise and Initial Assumptions</vt:lpstr>
      <vt:lpstr>Play Outcomes and Evaluation Metrics</vt:lpstr>
      <vt:lpstr>Impact of QB Pressure and Designed Run Gap</vt:lpstr>
      <vt:lpstr>Pressures by DL Technique Position</vt:lpstr>
      <vt:lpstr>Formations and relation to Tech Positions</vt:lpstr>
      <vt:lpstr>Play Outcome Tables</vt:lpstr>
      <vt:lpstr>Technique Position Play Outcome Tables</vt:lpstr>
      <vt:lpstr>Which is the most valuable defensive line position? </vt:lpstr>
      <vt:lpstr>Distribution of talent between the defensive line Technique Positions? (Outcome Percentage)</vt:lpstr>
      <vt:lpstr>Distribution of talent between the defensive line Technique Positions? (Average EPA)</vt:lpstr>
      <vt:lpstr>Distribution of talent between the defensive line Technique Positions? (Pressure per Attempt)</vt:lpstr>
      <vt:lpstr>Which scenarios change the most valuable DL position?</vt:lpstr>
      <vt:lpstr>Limitations and 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 ivan</dc:creator>
  <cp:lastModifiedBy>russ ivan</cp:lastModifiedBy>
  <cp:revision>46</cp:revision>
  <dcterms:created xsi:type="dcterms:W3CDTF">2020-07-17T00:19:47Z</dcterms:created>
  <dcterms:modified xsi:type="dcterms:W3CDTF">2020-07-20T03:38:48Z</dcterms:modified>
</cp:coreProperties>
</file>