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24" r:id="rId3"/>
    <p:sldId id="265" r:id="rId4"/>
    <p:sldId id="257" r:id="rId5"/>
    <p:sldId id="326" r:id="rId6"/>
    <p:sldId id="260" r:id="rId7"/>
    <p:sldId id="327" r:id="rId8"/>
    <p:sldId id="328" r:id="rId9"/>
    <p:sldId id="329" r:id="rId10"/>
    <p:sldId id="258" r:id="rId11"/>
    <p:sldId id="330" r:id="rId12"/>
    <p:sldId id="331" r:id="rId13"/>
    <p:sldId id="332" r:id="rId14"/>
    <p:sldId id="277" r:id="rId15"/>
    <p:sldId id="270" r:id="rId16"/>
    <p:sldId id="333" r:id="rId17"/>
    <p:sldId id="274" r:id="rId18"/>
    <p:sldId id="275" r:id="rId19"/>
    <p:sldId id="271" r:id="rId20"/>
    <p:sldId id="321" r:id="rId21"/>
    <p:sldId id="279" r:id="rId22"/>
    <p:sldId id="280" r:id="rId23"/>
    <p:sldId id="281" r:id="rId24"/>
    <p:sldId id="282" r:id="rId25"/>
    <p:sldId id="283" r:id="rId26"/>
    <p:sldId id="284" r:id="rId27"/>
    <p:sldId id="285" r:id="rId28"/>
    <p:sldId id="322" r:id="rId29"/>
    <p:sldId id="287" r:id="rId30"/>
    <p:sldId id="323" r:id="rId31"/>
    <p:sldId id="290" r:id="rId32"/>
    <p:sldId id="291" r:id="rId33"/>
    <p:sldId id="292" r:id="rId34"/>
    <p:sldId id="293" r:id="rId35"/>
    <p:sldId id="294" r:id="rId36"/>
    <p:sldId id="295" r:id="rId37"/>
    <p:sldId id="298" r:id="rId38"/>
    <p:sldId id="297" r:id="rId39"/>
    <p:sldId id="301" r:id="rId40"/>
    <p:sldId id="339" r:id="rId41"/>
    <p:sldId id="340" r:id="rId42"/>
    <p:sldId id="341" r:id="rId43"/>
    <p:sldId id="342" r:id="rId44"/>
    <p:sldId id="299" r:id="rId45"/>
    <p:sldId id="300" r:id="rId46"/>
    <p:sldId id="302" r:id="rId47"/>
    <p:sldId id="308" r:id="rId48"/>
    <p:sldId id="303" r:id="rId49"/>
    <p:sldId id="309" r:id="rId50"/>
    <p:sldId id="313" r:id="rId51"/>
    <p:sldId id="314" r:id="rId52"/>
    <p:sldId id="315" r:id="rId53"/>
    <p:sldId id="343" r:id="rId54"/>
    <p:sldId id="318" r:id="rId55"/>
    <p:sldId id="319" r:id="rId56"/>
    <p:sldId id="345" r:id="rId57"/>
    <p:sldId id="320" r:id="rId58"/>
    <p:sldId id="346" r:id="rId59"/>
    <p:sldId id="347" r:id="rId60"/>
    <p:sldId id="348" r:id="rId61"/>
    <p:sldId id="349" r:id="rId62"/>
    <p:sldId id="35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Rees" initials="DR" lastIdx="3" clrIdx="0">
    <p:extLst>
      <p:ext uri="{19B8F6BF-5375-455C-9EA6-DF929625EA0E}">
        <p15:presenceInfo xmlns:p15="http://schemas.microsoft.com/office/powerpoint/2012/main" userId="26b6fcdb7ac12f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CFD5EA"/>
    <a:srgbClr val="E76BF3"/>
    <a:srgbClr val="00B0F6"/>
    <a:srgbClr val="00BF7D"/>
    <a:srgbClr val="A3A500"/>
    <a:srgbClr val="F8766D"/>
    <a:srgbClr val="4975C5"/>
    <a:srgbClr val="9EAD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92" autoAdjust="0"/>
    <p:restoredTop sz="94660"/>
  </p:normalViewPr>
  <p:slideViewPr>
    <p:cSldViewPr snapToGrid="0">
      <p:cViewPr varScale="1">
        <p:scale>
          <a:sx n="111" d="100"/>
          <a:sy n="111" d="100"/>
        </p:scale>
        <p:origin x="138" y="168"/>
      </p:cViewPr>
      <p:guideLst/>
    </p:cSldViewPr>
  </p:slideViewPr>
  <p:notesTextViewPr>
    <p:cViewPr>
      <p:scale>
        <a:sx n="1" d="1"/>
        <a:sy n="1" d="1"/>
      </p:scale>
      <p:origin x="0" y="0"/>
    </p:cViewPr>
  </p:notesTextViewPr>
  <p:notesViewPr>
    <p:cSldViewPr snapToGrid="0">
      <p:cViewPr>
        <p:scale>
          <a:sx n="100" d="100"/>
          <a:sy n="100" d="100"/>
        </p:scale>
        <p:origin x="2108" y="-5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_rels/data2.xml.rels><?xml version="1.0" encoding="UTF-8" standalone="yes"?>
<Relationships xmlns="http://schemas.openxmlformats.org/package/2006/relationships"><Relationship Id="rId1" Type="http://schemas.openxmlformats.org/officeDocument/2006/relationships/hyperlink" Target="https://github.com/maksimhorowitz/nflscrapR"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github.com/maksimhorowitz/nflscrapR"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F2E11-73F7-4580-930C-0913AC9B43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2A86024-902D-43AB-9EE6-4CDF82AFEA29}">
      <dgm:prSet phldrT="[Text]"/>
      <dgm:spPr/>
      <dgm:t>
        <a:bodyPr/>
        <a:lstStyle/>
        <a:p>
          <a:r>
            <a:rPr lang="en-US" dirty="0"/>
            <a:t>Which is the most valuable defensive line position?</a:t>
          </a:r>
        </a:p>
      </dgm:t>
    </dgm:pt>
    <dgm:pt modelId="{CAC7FC95-7F20-42B3-BBC4-2ABB69F6D291}" type="parTrans" cxnId="{D4922AEA-3930-4858-A811-7C0147D1A1DC}">
      <dgm:prSet/>
      <dgm:spPr/>
      <dgm:t>
        <a:bodyPr/>
        <a:lstStyle/>
        <a:p>
          <a:endParaRPr lang="en-US"/>
        </a:p>
      </dgm:t>
    </dgm:pt>
    <dgm:pt modelId="{DE8E8C2A-292B-46CF-B6C0-E38378E96CC0}" type="sibTrans" cxnId="{D4922AEA-3930-4858-A811-7C0147D1A1DC}">
      <dgm:prSet/>
      <dgm:spPr/>
      <dgm:t>
        <a:bodyPr/>
        <a:lstStyle/>
        <a:p>
          <a:endParaRPr lang="en-US"/>
        </a:p>
      </dgm:t>
    </dgm:pt>
    <dgm:pt modelId="{A7C18715-2EF7-4A1D-B7DC-8C40045697BC}">
      <dgm:prSet phldrT="[Text]"/>
      <dgm:spPr/>
      <dgm:t>
        <a:bodyPr/>
        <a:lstStyle/>
        <a:p>
          <a:r>
            <a:rPr lang="en-US" dirty="0"/>
            <a:t>How do we define “defensive line position”?</a:t>
          </a:r>
        </a:p>
      </dgm:t>
    </dgm:pt>
    <dgm:pt modelId="{D04C1037-1D00-42A0-89C9-ECE8A7B5ABE4}" type="parTrans" cxnId="{A7B122FF-58E3-41B1-9E36-BD810E339552}">
      <dgm:prSet/>
      <dgm:spPr/>
      <dgm:t>
        <a:bodyPr/>
        <a:lstStyle/>
        <a:p>
          <a:endParaRPr lang="en-US"/>
        </a:p>
      </dgm:t>
    </dgm:pt>
    <dgm:pt modelId="{F4035848-E1DE-46D7-86D4-523A495B34A0}" type="sibTrans" cxnId="{A7B122FF-58E3-41B1-9E36-BD810E339552}">
      <dgm:prSet/>
      <dgm:spPr/>
      <dgm:t>
        <a:bodyPr/>
        <a:lstStyle/>
        <a:p>
          <a:endParaRPr lang="en-US"/>
        </a:p>
      </dgm:t>
    </dgm:pt>
    <dgm:pt modelId="{8054B60A-798A-4FEB-B12C-B3E2F8AFDBD4}">
      <dgm:prSet phldrT="[Text]"/>
      <dgm:spPr/>
      <dgm:t>
        <a:bodyPr/>
        <a:lstStyle/>
        <a:p>
          <a:r>
            <a:rPr lang="en-US" dirty="0"/>
            <a:t>How do we define “value”?</a:t>
          </a:r>
        </a:p>
      </dgm:t>
    </dgm:pt>
    <dgm:pt modelId="{BB5AF6DE-0DEC-4D1F-9656-FE40C4790C0F}" type="parTrans" cxnId="{747ABE00-A7C7-4527-8F1E-6A6091C173B9}">
      <dgm:prSet/>
      <dgm:spPr/>
      <dgm:t>
        <a:bodyPr/>
        <a:lstStyle/>
        <a:p>
          <a:endParaRPr lang="en-US"/>
        </a:p>
      </dgm:t>
    </dgm:pt>
    <dgm:pt modelId="{FCC88285-EDE4-4B38-B04C-FA29DB5A4658}" type="sibTrans" cxnId="{747ABE00-A7C7-4527-8F1E-6A6091C173B9}">
      <dgm:prSet/>
      <dgm:spPr/>
      <dgm:t>
        <a:bodyPr/>
        <a:lstStyle/>
        <a:p>
          <a:endParaRPr lang="en-US"/>
        </a:p>
      </dgm:t>
    </dgm:pt>
    <dgm:pt modelId="{DE9815A5-7CC8-401F-BE6C-F332ACB28FE5}">
      <dgm:prSet phldrT="[Text]"/>
      <dgm:spPr/>
      <dgm:t>
        <a:bodyPr/>
        <a:lstStyle/>
        <a:p>
          <a:r>
            <a:rPr lang="en-US" dirty="0"/>
            <a:t>What is the distribution of talent at each defensive line position?</a:t>
          </a:r>
        </a:p>
      </dgm:t>
    </dgm:pt>
    <dgm:pt modelId="{A05792B1-B46A-4AE6-86FD-7521C5AE1846}" type="parTrans" cxnId="{5EC8619E-61BB-468B-A34B-B6574D10498E}">
      <dgm:prSet/>
      <dgm:spPr/>
      <dgm:t>
        <a:bodyPr/>
        <a:lstStyle/>
        <a:p>
          <a:endParaRPr lang="en-US"/>
        </a:p>
      </dgm:t>
    </dgm:pt>
    <dgm:pt modelId="{699AE872-3F3C-45D4-B724-36BD6749CD26}" type="sibTrans" cxnId="{5EC8619E-61BB-468B-A34B-B6574D10498E}">
      <dgm:prSet/>
      <dgm:spPr/>
      <dgm:t>
        <a:bodyPr/>
        <a:lstStyle/>
        <a:p>
          <a:endParaRPr lang="en-US"/>
        </a:p>
      </dgm:t>
    </dgm:pt>
    <dgm:pt modelId="{EC37AB10-FE3F-49A1-AEA2-32E84E0FF747}">
      <dgm:prSet phldrT="[Text]"/>
      <dgm:spPr/>
      <dgm:t>
        <a:bodyPr/>
        <a:lstStyle/>
        <a:p>
          <a:r>
            <a:rPr lang="en-US" dirty="0"/>
            <a:t>Talent measured by player opportunity</a:t>
          </a:r>
        </a:p>
      </dgm:t>
    </dgm:pt>
    <dgm:pt modelId="{5255C878-D2F0-49C1-9389-59085CD17823}" type="parTrans" cxnId="{36795573-C673-45C1-9B49-4EC84540AA5D}">
      <dgm:prSet/>
      <dgm:spPr/>
      <dgm:t>
        <a:bodyPr/>
        <a:lstStyle/>
        <a:p>
          <a:endParaRPr lang="en-US"/>
        </a:p>
      </dgm:t>
    </dgm:pt>
    <dgm:pt modelId="{20E18B0F-54C7-4E64-B1AA-5F8A5400C25C}" type="sibTrans" cxnId="{36795573-C673-45C1-9B49-4EC84540AA5D}">
      <dgm:prSet/>
      <dgm:spPr/>
      <dgm:t>
        <a:bodyPr/>
        <a:lstStyle/>
        <a:p>
          <a:endParaRPr lang="en-US"/>
        </a:p>
      </dgm:t>
    </dgm:pt>
    <dgm:pt modelId="{E0BECA45-1975-4C60-A3F9-3BA9C3380BD4}">
      <dgm:prSet phldrT="[Text]"/>
      <dgm:spPr/>
      <dgm:t>
        <a:bodyPr/>
        <a:lstStyle/>
        <a:p>
          <a:r>
            <a:rPr lang="en-US" dirty="0"/>
            <a:t>Talent measured by player performance</a:t>
          </a:r>
        </a:p>
      </dgm:t>
    </dgm:pt>
    <dgm:pt modelId="{994F5037-3EBB-4A02-A734-DF3FC60C1588}" type="parTrans" cxnId="{E516B8F8-FB11-4F12-A0C0-FADEF417D47E}">
      <dgm:prSet/>
      <dgm:spPr/>
      <dgm:t>
        <a:bodyPr/>
        <a:lstStyle/>
        <a:p>
          <a:endParaRPr lang="en-US"/>
        </a:p>
      </dgm:t>
    </dgm:pt>
    <dgm:pt modelId="{FFA5B0FD-6E86-48B7-A827-A3B2C7D738F7}" type="sibTrans" cxnId="{E516B8F8-FB11-4F12-A0C0-FADEF417D47E}">
      <dgm:prSet/>
      <dgm:spPr/>
      <dgm:t>
        <a:bodyPr/>
        <a:lstStyle/>
        <a:p>
          <a:endParaRPr lang="en-US"/>
        </a:p>
      </dgm:t>
    </dgm:pt>
    <dgm:pt modelId="{F84F0F7C-C777-4EA9-BFBF-73AB138E42DA}">
      <dgm:prSet phldrT="[Text]"/>
      <dgm:spPr/>
      <dgm:t>
        <a:bodyPr/>
        <a:lstStyle/>
        <a:p>
          <a:r>
            <a:rPr lang="en-US" dirty="0"/>
            <a:t>What scenarios would impact defensive line position value?</a:t>
          </a:r>
        </a:p>
      </dgm:t>
    </dgm:pt>
    <dgm:pt modelId="{B102D1B3-360C-44A0-8BB8-EDED8344CB22}" type="parTrans" cxnId="{06A59D89-F9D7-4F3A-BA68-621D12245F1A}">
      <dgm:prSet/>
      <dgm:spPr/>
      <dgm:t>
        <a:bodyPr/>
        <a:lstStyle/>
        <a:p>
          <a:endParaRPr lang="en-US"/>
        </a:p>
      </dgm:t>
    </dgm:pt>
    <dgm:pt modelId="{2D28C548-FC88-4699-99E0-15ECF870C482}" type="sibTrans" cxnId="{06A59D89-F9D7-4F3A-BA68-621D12245F1A}">
      <dgm:prSet/>
      <dgm:spPr/>
      <dgm:t>
        <a:bodyPr/>
        <a:lstStyle/>
        <a:p>
          <a:endParaRPr lang="en-US"/>
        </a:p>
      </dgm:t>
    </dgm:pt>
    <dgm:pt modelId="{DD9E083D-6828-4A25-B8B7-329C62DDD722}">
      <dgm:prSet phldrT="[Text]"/>
      <dgm:spPr/>
      <dgm:t>
        <a:bodyPr/>
        <a:lstStyle/>
        <a:p>
          <a:r>
            <a:rPr lang="en-US" dirty="0"/>
            <a:t>Win probability of defensive team</a:t>
          </a:r>
        </a:p>
      </dgm:t>
    </dgm:pt>
    <dgm:pt modelId="{88A416EE-0802-4910-A66C-34E425ADD6C4}" type="parTrans" cxnId="{B6109F6D-21E6-4D5F-91B7-F3351C3DE388}">
      <dgm:prSet/>
      <dgm:spPr/>
      <dgm:t>
        <a:bodyPr/>
        <a:lstStyle/>
        <a:p>
          <a:endParaRPr lang="en-US"/>
        </a:p>
      </dgm:t>
    </dgm:pt>
    <dgm:pt modelId="{6C97B00B-7FB2-4A4F-80D3-F1FE23CDD298}" type="sibTrans" cxnId="{B6109F6D-21E6-4D5F-91B7-F3351C3DE388}">
      <dgm:prSet/>
      <dgm:spPr/>
      <dgm:t>
        <a:bodyPr/>
        <a:lstStyle/>
        <a:p>
          <a:endParaRPr lang="en-US"/>
        </a:p>
      </dgm:t>
    </dgm:pt>
    <dgm:pt modelId="{4F2D1A6A-2925-4F31-A2E7-112E830A39AF}">
      <dgm:prSet phldrT="[Text]"/>
      <dgm:spPr/>
      <dgm:t>
        <a:bodyPr/>
        <a:lstStyle/>
        <a:p>
          <a:r>
            <a:rPr lang="en-US" dirty="0"/>
            <a:t>Base defense of defensive team</a:t>
          </a:r>
        </a:p>
      </dgm:t>
    </dgm:pt>
    <dgm:pt modelId="{ED9CFF95-CE38-472F-87D1-12A3B5BCDA0D}" type="parTrans" cxnId="{A08E6103-CF68-4915-8B4D-B53ADA1009BD}">
      <dgm:prSet/>
      <dgm:spPr/>
      <dgm:t>
        <a:bodyPr/>
        <a:lstStyle/>
        <a:p>
          <a:endParaRPr lang="en-US"/>
        </a:p>
      </dgm:t>
    </dgm:pt>
    <dgm:pt modelId="{97ADE9BD-C26F-47C6-B97A-0AAF6DCA7CFF}" type="sibTrans" cxnId="{A08E6103-CF68-4915-8B4D-B53ADA1009BD}">
      <dgm:prSet/>
      <dgm:spPr/>
      <dgm:t>
        <a:bodyPr/>
        <a:lstStyle/>
        <a:p>
          <a:endParaRPr lang="en-US"/>
        </a:p>
      </dgm:t>
    </dgm:pt>
    <dgm:pt modelId="{C3A56EC7-1A28-44F6-8536-D7EE7FF25C85}" type="pres">
      <dgm:prSet presAssocID="{C4BF2E11-73F7-4580-930C-0913AC9B439C}" presName="Name0" presStyleCnt="0">
        <dgm:presLayoutVars>
          <dgm:dir/>
          <dgm:animLvl val="lvl"/>
          <dgm:resizeHandles val="exact"/>
        </dgm:presLayoutVars>
      </dgm:prSet>
      <dgm:spPr/>
    </dgm:pt>
    <dgm:pt modelId="{5AAF705E-344B-4074-B426-343495327E74}" type="pres">
      <dgm:prSet presAssocID="{52A86024-902D-43AB-9EE6-4CDF82AFEA29}" presName="linNode" presStyleCnt="0"/>
      <dgm:spPr/>
    </dgm:pt>
    <dgm:pt modelId="{61A9E230-9E26-4C3C-AB60-F3DBD8414158}" type="pres">
      <dgm:prSet presAssocID="{52A86024-902D-43AB-9EE6-4CDF82AFEA29}" presName="parentText" presStyleLbl="node1" presStyleIdx="0" presStyleCnt="3">
        <dgm:presLayoutVars>
          <dgm:chMax val="1"/>
          <dgm:bulletEnabled val="1"/>
        </dgm:presLayoutVars>
      </dgm:prSet>
      <dgm:spPr/>
    </dgm:pt>
    <dgm:pt modelId="{842A458F-7965-400C-B447-2A5061663052}" type="pres">
      <dgm:prSet presAssocID="{52A86024-902D-43AB-9EE6-4CDF82AFEA29}" presName="descendantText" presStyleLbl="alignAccFollowNode1" presStyleIdx="0" presStyleCnt="3" custLinFactNeighborX="0" custLinFactNeighborY="2307">
        <dgm:presLayoutVars>
          <dgm:bulletEnabled val="1"/>
        </dgm:presLayoutVars>
      </dgm:prSet>
      <dgm:spPr/>
    </dgm:pt>
    <dgm:pt modelId="{F8B3F2E8-E19A-4F42-80D5-2B13B6635725}" type="pres">
      <dgm:prSet presAssocID="{DE8E8C2A-292B-46CF-B6C0-E38378E96CC0}" presName="sp" presStyleCnt="0"/>
      <dgm:spPr/>
    </dgm:pt>
    <dgm:pt modelId="{090AD02F-C37F-437D-A5F5-BE9DB908D52F}" type="pres">
      <dgm:prSet presAssocID="{DE9815A5-7CC8-401F-BE6C-F332ACB28FE5}" presName="linNode" presStyleCnt="0"/>
      <dgm:spPr/>
    </dgm:pt>
    <dgm:pt modelId="{96ACA09F-93C9-47B4-BFCC-C2229779F2FA}" type="pres">
      <dgm:prSet presAssocID="{DE9815A5-7CC8-401F-BE6C-F332ACB28FE5}" presName="parentText" presStyleLbl="node1" presStyleIdx="1" presStyleCnt="3">
        <dgm:presLayoutVars>
          <dgm:chMax val="1"/>
          <dgm:bulletEnabled val="1"/>
        </dgm:presLayoutVars>
      </dgm:prSet>
      <dgm:spPr/>
    </dgm:pt>
    <dgm:pt modelId="{AC621F1A-92EE-4DE2-9BCD-68C33B245089}" type="pres">
      <dgm:prSet presAssocID="{DE9815A5-7CC8-401F-BE6C-F332ACB28FE5}" presName="descendantText" presStyleLbl="alignAccFollowNode1" presStyleIdx="1" presStyleCnt="3">
        <dgm:presLayoutVars>
          <dgm:bulletEnabled val="1"/>
        </dgm:presLayoutVars>
      </dgm:prSet>
      <dgm:spPr/>
    </dgm:pt>
    <dgm:pt modelId="{CDDD8E50-4C9C-4EFF-9E37-5EBFFDBAD2A8}" type="pres">
      <dgm:prSet presAssocID="{699AE872-3F3C-45D4-B724-36BD6749CD26}" presName="sp" presStyleCnt="0"/>
      <dgm:spPr/>
    </dgm:pt>
    <dgm:pt modelId="{B32F2F1F-56EF-46BD-8CDA-438E0D4081C3}" type="pres">
      <dgm:prSet presAssocID="{F84F0F7C-C777-4EA9-BFBF-73AB138E42DA}" presName="linNode" presStyleCnt="0"/>
      <dgm:spPr/>
    </dgm:pt>
    <dgm:pt modelId="{4E2D223A-06F1-4821-B188-DF73C9BDBA74}" type="pres">
      <dgm:prSet presAssocID="{F84F0F7C-C777-4EA9-BFBF-73AB138E42DA}" presName="parentText" presStyleLbl="node1" presStyleIdx="2" presStyleCnt="3">
        <dgm:presLayoutVars>
          <dgm:chMax val="1"/>
          <dgm:bulletEnabled val="1"/>
        </dgm:presLayoutVars>
      </dgm:prSet>
      <dgm:spPr/>
    </dgm:pt>
    <dgm:pt modelId="{5BBC080F-5D04-4CB4-BAD4-A409211B53CC}" type="pres">
      <dgm:prSet presAssocID="{F84F0F7C-C777-4EA9-BFBF-73AB138E42DA}" presName="descendantText" presStyleLbl="alignAccFollowNode1" presStyleIdx="2" presStyleCnt="3">
        <dgm:presLayoutVars>
          <dgm:bulletEnabled val="1"/>
        </dgm:presLayoutVars>
      </dgm:prSet>
      <dgm:spPr/>
    </dgm:pt>
  </dgm:ptLst>
  <dgm:cxnLst>
    <dgm:cxn modelId="{747ABE00-A7C7-4527-8F1E-6A6091C173B9}" srcId="{52A86024-902D-43AB-9EE6-4CDF82AFEA29}" destId="{8054B60A-798A-4FEB-B12C-B3E2F8AFDBD4}" srcOrd="1" destOrd="0" parTransId="{BB5AF6DE-0DEC-4D1F-9656-FE40C4790C0F}" sibTransId="{FCC88285-EDE4-4B38-B04C-FA29DB5A4658}"/>
    <dgm:cxn modelId="{A08E6103-CF68-4915-8B4D-B53ADA1009BD}" srcId="{F84F0F7C-C777-4EA9-BFBF-73AB138E42DA}" destId="{4F2D1A6A-2925-4F31-A2E7-112E830A39AF}" srcOrd="1" destOrd="0" parTransId="{ED9CFF95-CE38-472F-87D1-12A3B5BCDA0D}" sibTransId="{97ADE9BD-C26F-47C6-B97A-0AAF6DCA7CFF}"/>
    <dgm:cxn modelId="{02F14D1F-D98D-4732-A3F3-C639828C48BB}" type="presOf" srcId="{8054B60A-798A-4FEB-B12C-B3E2F8AFDBD4}" destId="{842A458F-7965-400C-B447-2A5061663052}" srcOrd="0" destOrd="1" presId="urn:microsoft.com/office/officeart/2005/8/layout/vList5"/>
    <dgm:cxn modelId="{9CC34032-D3FA-48FB-AFC6-26984F81C452}" type="presOf" srcId="{DE9815A5-7CC8-401F-BE6C-F332ACB28FE5}" destId="{96ACA09F-93C9-47B4-BFCC-C2229779F2FA}" srcOrd="0" destOrd="0" presId="urn:microsoft.com/office/officeart/2005/8/layout/vList5"/>
    <dgm:cxn modelId="{7622E54B-BAAF-46EF-A76C-4C07C77EB539}" type="presOf" srcId="{4F2D1A6A-2925-4F31-A2E7-112E830A39AF}" destId="{5BBC080F-5D04-4CB4-BAD4-A409211B53CC}" srcOrd="0" destOrd="1" presId="urn:microsoft.com/office/officeart/2005/8/layout/vList5"/>
    <dgm:cxn modelId="{B6109F6D-21E6-4D5F-91B7-F3351C3DE388}" srcId="{F84F0F7C-C777-4EA9-BFBF-73AB138E42DA}" destId="{DD9E083D-6828-4A25-B8B7-329C62DDD722}" srcOrd="0" destOrd="0" parTransId="{88A416EE-0802-4910-A66C-34E425ADD6C4}" sibTransId="{6C97B00B-7FB2-4A4F-80D3-F1FE23CDD298}"/>
    <dgm:cxn modelId="{36795573-C673-45C1-9B49-4EC84540AA5D}" srcId="{DE9815A5-7CC8-401F-BE6C-F332ACB28FE5}" destId="{EC37AB10-FE3F-49A1-AEA2-32E84E0FF747}" srcOrd="0" destOrd="0" parTransId="{5255C878-D2F0-49C1-9389-59085CD17823}" sibTransId="{20E18B0F-54C7-4E64-B1AA-5F8A5400C25C}"/>
    <dgm:cxn modelId="{6EFDDA59-7E2C-4ED1-9B51-98CB9E6D372E}" type="presOf" srcId="{EC37AB10-FE3F-49A1-AEA2-32E84E0FF747}" destId="{AC621F1A-92EE-4DE2-9BCD-68C33B245089}" srcOrd="0" destOrd="0" presId="urn:microsoft.com/office/officeart/2005/8/layout/vList5"/>
    <dgm:cxn modelId="{82451D7F-4980-4B85-8A2C-8AFBC8E80E92}" type="presOf" srcId="{E0BECA45-1975-4C60-A3F9-3BA9C3380BD4}" destId="{AC621F1A-92EE-4DE2-9BCD-68C33B245089}" srcOrd="0" destOrd="1" presId="urn:microsoft.com/office/officeart/2005/8/layout/vList5"/>
    <dgm:cxn modelId="{06A59D89-F9D7-4F3A-BA68-621D12245F1A}" srcId="{C4BF2E11-73F7-4580-930C-0913AC9B439C}" destId="{F84F0F7C-C777-4EA9-BFBF-73AB138E42DA}" srcOrd="2" destOrd="0" parTransId="{B102D1B3-360C-44A0-8BB8-EDED8344CB22}" sibTransId="{2D28C548-FC88-4699-99E0-15ECF870C482}"/>
    <dgm:cxn modelId="{044C1793-4A1E-4BF1-8096-7FFF6A3C91AC}" type="presOf" srcId="{52A86024-902D-43AB-9EE6-4CDF82AFEA29}" destId="{61A9E230-9E26-4C3C-AB60-F3DBD8414158}" srcOrd="0" destOrd="0" presId="urn:microsoft.com/office/officeart/2005/8/layout/vList5"/>
    <dgm:cxn modelId="{5EC8619E-61BB-468B-A34B-B6574D10498E}" srcId="{C4BF2E11-73F7-4580-930C-0913AC9B439C}" destId="{DE9815A5-7CC8-401F-BE6C-F332ACB28FE5}" srcOrd="1" destOrd="0" parTransId="{A05792B1-B46A-4AE6-86FD-7521C5AE1846}" sibTransId="{699AE872-3F3C-45D4-B724-36BD6749CD26}"/>
    <dgm:cxn modelId="{F567669F-1B74-495D-9DFC-7BA49E26B953}" type="presOf" srcId="{DD9E083D-6828-4A25-B8B7-329C62DDD722}" destId="{5BBC080F-5D04-4CB4-BAD4-A409211B53CC}" srcOrd="0" destOrd="0" presId="urn:microsoft.com/office/officeart/2005/8/layout/vList5"/>
    <dgm:cxn modelId="{106A0EC0-B8E8-40F5-8265-EF2D6DA84CCD}" type="presOf" srcId="{C4BF2E11-73F7-4580-930C-0913AC9B439C}" destId="{C3A56EC7-1A28-44F6-8536-D7EE7FF25C85}" srcOrd="0" destOrd="0" presId="urn:microsoft.com/office/officeart/2005/8/layout/vList5"/>
    <dgm:cxn modelId="{D4922AEA-3930-4858-A811-7C0147D1A1DC}" srcId="{C4BF2E11-73F7-4580-930C-0913AC9B439C}" destId="{52A86024-902D-43AB-9EE6-4CDF82AFEA29}" srcOrd="0" destOrd="0" parTransId="{CAC7FC95-7F20-42B3-BBC4-2ABB69F6D291}" sibTransId="{DE8E8C2A-292B-46CF-B6C0-E38378E96CC0}"/>
    <dgm:cxn modelId="{550120F3-64C5-43BA-8D80-93BE07A2F2EF}" type="presOf" srcId="{A7C18715-2EF7-4A1D-B7DC-8C40045697BC}" destId="{842A458F-7965-400C-B447-2A5061663052}" srcOrd="0" destOrd="0" presId="urn:microsoft.com/office/officeart/2005/8/layout/vList5"/>
    <dgm:cxn modelId="{E516B8F8-FB11-4F12-A0C0-FADEF417D47E}" srcId="{DE9815A5-7CC8-401F-BE6C-F332ACB28FE5}" destId="{E0BECA45-1975-4C60-A3F9-3BA9C3380BD4}" srcOrd="1" destOrd="0" parTransId="{994F5037-3EBB-4A02-A734-DF3FC60C1588}" sibTransId="{FFA5B0FD-6E86-48B7-A827-A3B2C7D738F7}"/>
    <dgm:cxn modelId="{151610FC-3F6F-4FAB-99DD-137FBDA37795}" type="presOf" srcId="{F84F0F7C-C777-4EA9-BFBF-73AB138E42DA}" destId="{4E2D223A-06F1-4821-B188-DF73C9BDBA74}" srcOrd="0" destOrd="0" presId="urn:microsoft.com/office/officeart/2005/8/layout/vList5"/>
    <dgm:cxn modelId="{A7B122FF-58E3-41B1-9E36-BD810E339552}" srcId="{52A86024-902D-43AB-9EE6-4CDF82AFEA29}" destId="{A7C18715-2EF7-4A1D-B7DC-8C40045697BC}" srcOrd="0" destOrd="0" parTransId="{D04C1037-1D00-42A0-89C9-ECE8A7B5ABE4}" sibTransId="{F4035848-E1DE-46D7-86D4-523A495B34A0}"/>
    <dgm:cxn modelId="{E72DF762-DF53-4E8B-B43E-E9BE4C8B0273}" type="presParOf" srcId="{C3A56EC7-1A28-44F6-8536-D7EE7FF25C85}" destId="{5AAF705E-344B-4074-B426-343495327E74}" srcOrd="0" destOrd="0" presId="urn:microsoft.com/office/officeart/2005/8/layout/vList5"/>
    <dgm:cxn modelId="{3C720BC6-26D4-4BE6-ACB6-8D24C2539C44}" type="presParOf" srcId="{5AAF705E-344B-4074-B426-343495327E74}" destId="{61A9E230-9E26-4C3C-AB60-F3DBD8414158}" srcOrd="0" destOrd="0" presId="urn:microsoft.com/office/officeart/2005/8/layout/vList5"/>
    <dgm:cxn modelId="{025C4FF5-2EAC-4258-9908-3E0EAD912450}" type="presParOf" srcId="{5AAF705E-344B-4074-B426-343495327E74}" destId="{842A458F-7965-400C-B447-2A5061663052}" srcOrd="1" destOrd="0" presId="urn:microsoft.com/office/officeart/2005/8/layout/vList5"/>
    <dgm:cxn modelId="{3686AA9E-3D12-4FFA-A089-D8D74E20FD4A}" type="presParOf" srcId="{C3A56EC7-1A28-44F6-8536-D7EE7FF25C85}" destId="{F8B3F2E8-E19A-4F42-80D5-2B13B6635725}" srcOrd="1" destOrd="0" presId="urn:microsoft.com/office/officeart/2005/8/layout/vList5"/>
    <dgm:cxn modelId="{854ACA09-EE08-497B-8B90-543B9988D0FF}" type="presParOf" srcId="{C3A56EC7-1A28-44F6-8536-D7EE7FF25C85}" destId="{090AD02F-C37F-437D-A5F5-BE9DB908D52F}" srcOrd="2" destOrd="0" presId="urn:microsoft.com/office/officeart/2005/8/layout/vList5"/>
    <dgm:cxn modelId="{1FCAD6A6-DB3D-4134-9B0E-3EC7513C9D6E}" type="presParOf" srcId="{090AD02F-C37F-437D-A5F5-BE9DB908D52F}" destId="{96ACA09F-93C9-47B4-BFCC-C2229779F2FA}" srcOrd="0" destOrd="0" presId="urn:microsoft.com/office/officeart/2005/8/layout/vList5"/>
    <dgm:cxn modelId="{73ACB63E-A58F-464B-A7B1-8C59BEFBBABF}" type="presParOf" srcId="{090AD02F-C37F-437D-A5F5-BE9DB908D52F}" destId="{AC621F1A-92EE-4DE2-9BCD-68C33B245089}" srcOrd="1" destOrd="0" presId="urn:microsoft.com/office/officeart/2005/8/layout/vList5"/>
    <dgm:cxn modelId="{F938951D-2F6A-4C7B-A328-F73A9065B2D7}" type="presParOf" srcId="{C3A56EC7-1A28-44F6-8536-D7EE7FF25C85}" destId="{CDDD8E50-4C9C-4EFF-9E37-5EBFFDBAD2A8}" srcOrd="3" destOrd="0" presId="urn:microsoft.com/office/officeart/2005/8/layout/vList5"/>
    <dgm:cxn modelId="{B5BB798D-CF11-4B89-A162-8A4EA5C269E7}" type="presParOf" srcId="{C3A56EC7-1A28-44F6-8536-D7EE7FF25C85}" destId="{B32F2F1F-56EF-46BD-8CDA-438E0D4081C3}" srcOrd="4" destOrd="0" presId="urn:microsoft.com/office/officeart/2005/8/layout/vList5"/>
    <dgm:cxn modelId="{E37B0BD4-D783-4136-B7E4-74546D390719}" type="presParOf" srcId="{B32F2F1F-56EF-46BD-8CDA-438E0D4081C3}" destId="{4E2D223A-06F1-4821-B188-DF73C9BDBA74}" srcOrd="0" destOrd="0" presId="urn:microsoft.com/office/officeart/2005/8/layout/vList5"/>
    <dgm:cxn modelId="{FD264C25-DC0E-4E79-BFD7-FAD0EBC48E81}" type="presParOf" srcId="{B32F2F1F-56EF-46BD-8CDA-438E0D4081C3}" destId="{5BBC080F-5D04-4CB4-BAD4-A409211B53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0055A40-C029-480C-B750-80095551FDF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F1EED3-E9FD-4200-8374-A9E23C23966D}">
      <dgm:prSet phldrT="[Text]"/>
      <dgm:spPr/>
      <dgm:t>
        <a:bodyPr/>
        <a:lstStyle/>
        <a:p>
          <a:r>
            <a:rPr lang="en-US" dirty="0"/>
            <a:t>For each snap, there is a range of possible events, each with a likelihood of occurring.</a:t>
          </a:r>
        </a:p>
      </dgm:t>
    </dgm:pt>
    <dgm:pt modelId="{F8335EE9-F566-4575-A104-B0AF18AD862D}" type="parTrans" cxnId="{E6DB3D8C-56A4-463D-B948-32851526D267}">
      <dgm:prSet/>
      <dgm:spPr/>
      <dgm:t>
        <a:bodyPr/>
        <a:lstStyle/>
        <a:p>
          <a:endParaRPr lang="en-US"/>
        </a:p>
      </dgm:t>
    </dgm:pt>
    <dgm:pt modelId="{EAF6B3E4-9058-4FE3-BA48-A00568BC4ADF}" type="sibTrans" cxnId="{E6DB3D8C-56A4-463D-B948-32851526D267}">
      <dgm:prSet/>
      <dgm:spPr/>
      <dgm:t>
        <a:bodyPr/>
        <a:lstStyle/>
        <a:p>
          <a:endParaRPr lang="en-US"/>
        </a:p>
      </dgm:t>
    </dgm:pt>
    <dgm:pt modelId="{C047E965-1851-4860-851D-3A3B1277D70C}">
      <dgm:prSet phldrT="[Text]"/>
      <dgm:spPr/>
      <dgm:t>
        <a:bodyPr/>
        <a:lstStyle/>
        <a:p>
          <a:r>
            <a:rPr lang="en-US" dirty="0"/>
            <a:t>EPA &amp; WPA Ranges (EPAR &amp; WPAR) measures the spread between possible outcomes.</a:t>
          </a:r>
        </a:p>
      </dgm:t>
    </dgm:pt>
    <dgm:pt modelId="{6DCCF774-9A5B-40A9-BA34-17BF6C5B9FDB}" type="parTrans" cxnId="{AEAED509-BFCE-459D-A3BC-D20904FEAE11}">
      <dgm:prSet/>
      <dgm:spPr/>
      <dgm:t>
        <a:bodyPr/>
        <a:lstStyle/>
        <a:p>
          <a:endParaRPr lang="en-US"/>
        </a:p>
      </dgm:t>
    </dgm:pt>
    <dgm:pt modelId="{72A40D30-9EF1-4D28-8A4C-81799D86C87E}" type="sibTrans" cxnId="{AEAED509-BFCE-459D-A3BC-D20904FEAE11}">
      <dgm:prSet/>
      <dgm:spPr/>
      <dgm:t>
        <a:bodyPr/>
        <a:lstStyle/>
        <a:p>
          <a:endParaRPr lang="en-US"/>
        </a:p>
      </dgm:t>
    </dgm:pt>
    <dgm:pt modelId="{2432C4C7-2166-4155-93E9-A04F8EDAFA64}">
      <dgm:prSet phldrT="[Text]"/>
      <dgm:spPr/>
      <dgm:t>
        <a:bodyPr/>
        <a:lstStyle/>
        <a:p>
          <a:r>
            <a:rPr lang="en-US" dirty="0"/>
            <a:t>For this purpose, we will use four possible outcomes.</a:t>
          </a:r>
        </a:p>
      </dgm:t>
    </dgm:pt>
    <dgm:pt modelId="{A52763F1-B318-4CE6-977E-DCDEEC005460}" type="parTrans" cxnId="{05CDF0FD-2473-4D5A-9BC6-93B0EB353418}">
      <dgm:prSet/>
      <dgm:spPr/>
      <dgm:t>
        <a:bodyPr/>
        <a:lstStyle/>
        <a:p>
          <a:endParaRPr lang="en-US"/>
        </a:p>
      </dgm:t>
    </dgm:pt>
    <dgm:pt modelId="{69664516-6DBE-4E61-8663-48A2B03D78AC}" type="sibTrans" cxnId="{05CDF0FD-2473-4D5A-9BC6-93B0EB353418}">
      <dgm:prSet/>
      <dgm:spPr/>
      <dgm:t>
        <a:bodyPr/>
        <a:lstStyle/>
        <a:p>
          <a:endParaRPr lang="en-US"/>
        </a:p>
      </dgm:t>
    </dgm:pt>
    <dgm:pt modelId="{4B5CAC78-7223-4D79-A818-7F83E43161FB}">
      <dgm:prSet phldrT="[Text]"/>
      <dgm:spPr/>
      <dgm:t>
        <a:bodyPr/>
        <a:lstStyle/>
        <a:p>
          <a:r>
            <a:rPr lang="en-US" dirty="0"/>
            <a:t>Spread calculated based on standard deviation.</a:t>
          </a:r>
        </a:p>
      </dgm:t>
    </dgm:pt>
    <dgm:pt modelId="{E1966DBD-42BA-45BB-8CFB-B2D93875985D}" type="parTrans" cxnId="{13CCC005-4404-495B-8258-AEE1660746D9}">
      <dgm:prSet/>
      <dgm:spPr/>
      <dgm:t>
        <a:bodyPr/>
        <a:lstStyle/>
        <a:p>
          <a:endParaRPr lang="en-US"/>
        </a:p>
      </dgm:t>
    </dgm:pt>
    <dgm:pt modelId="{A1E3DAA9-214A-4947-BCA8-F6D85814B7E2}" type="sibTrans" cxnId="{13CCC005-4404-495B-8258-AEE1660746D9}">
      <dgm:prSet/>
      <dgm:spPr/>
      <dgm:t>
        <a:bodyPr/>
        <a:lstStyle/>
        <a:p>
          <a:endParaRPr lang="en-US"/>
        </a:p>
      </dgm:t>
    </dgm:pt>
    <dgm:pt modelId="{AA0A6756-0180-4114-B0DE-50430EF1FDB8}">
      <dgm:prSet phldrT="[Text]"/>
      <dgm:spPr>
        <a:solidFill>
          <a:schemeClr val="accent6">
            <a:lumMod val="60000"/>
            <a:lumOff val="40000"/>
          </a:schemeClr>
        </a:solidFill>
      </dgm:spPr>
      <dgm:t>
        <a:bodyPr/>
        <a:lstStyle/>
        <a:p>
          <a:r>
            <a:rPr lang="en-US" dirty="0"/>
            <a:t>Higher EPAR/WPAR indicates a play with a range of outcomes which results have high spread of possible EPA/WPA.</a:t>
          </a:r>
        </a:p>
      </dgm:t>
    </dgm:pt>
    <dgm:pt modelId="{D32EFEF1-ECD7-4426-BA6F-DA5D8249EAD6}" type="parTrans" cxnId="{48EDBEC2-5036-4B4A-91E7-F1AB2C91D6A6}">
      <dgm:prSet/>
      <dgm:spPr/>
      <dgm:t>
        <a:bodyPr/>
        <a:lstStyle/>
        <a:p>
          <a:endParaRPr lang="en-US"/>
        </a:p>
      </dgm:t>
    </dgm:pt>
    <dgm:pt modelId="{03D082CB-FBB5-4936-9FB6-FFE0CE1940F5}" type="sibTrans" cxnId="{48EDBEC2-5036-4B4A-91E7-F1AB2C91D6A6}">
      <dgm:prSet/>
      <dgm:spPr/>
      <dgm:t>
        <a:bodyPr/>
        <a:lstStyle/>
        <a:p>
          <a:endParaRPr lang="en-US"/>
        </a:p>
      </dgm:t>
    </dgm:pt>
    <dgm:pt modelId="{56DD879F-5BE0-4792-BF1E-5CDE57BF6574}">
      <dgm:prSet phldrT="[Text]"/>
      <dgm:spPr/>
      <dgm:t>
        <a:bodyPr/>
        <a:lstStyle/>
        <a:p>
          <a:r>
            <a:rPr lang="en-US" dirty="0"/>
            <a:t>For example:</a:t>
          </a:r>
        </a:p>
      </dgm:t>
    </dgm:pt>
    <dgm:pt modelId="{AC6BA678-5301-4693-A342-8B9FCE4D126E}" type="parTrans" cxnId="{BDAC517F-048B-4F9D-83A4-EC6EE3F8A773}">
      <dgm:prSet/>
      <dgm:spPr/>
      <dgm:t>
        <a:bodyPr/>
        <a:lstStyle/>
        <a:p>
          <a:endParaRPr lang="en-US"/>
        </a:p>
      </dgm:t>
    </dgm:pt>
    <dgm:pt modelId="{D927A6B6-4B39-4371-92D7-C82AC489B67F}" type="sibTrans" cxnId="{BDAC517F-048B-4F9D-83A4-EC6EE3F8A773}">
      <dgm:prSet/>
      <dgm:spPr/>
      <dgm:t>
        <a:bodyPr/>
        <a:lstStyle/>
        <a:p>
          <a:endParaRPr lang="en-US"/>
        </a:p>
      </dgm:t>
    </dgm:pt>
    <dgm:pt modelId="{FA0AABC1-126D-4151-9CB4-D5E388699687}">
      <dgm:prSet phldrT="[Text]"/>
      <dgm:spPr/>
      <dgm:t>
        <a:bodyPr/>
        <a:lstStyle/>
        <a:p>
          <a:r>
            <a:rPr lang="en-US" dirty="0"/>
            <a:t>3</a:t>
          </a:r>
          <a:r>
            <a:rPr lang="en-US" baseline="30000" dirty="0"/>
            <a:t>rd</a:t>
          </a:r>
          <a:r>
            <a:rPr lang="en-US" dirty="0"/>
            <a:t> and 5 would have a large EPAR since the range of outcomes have a wide range of possible EPA/WPA.</a:t>
          </a:r>
        </a:p>
      </dgm:t>
    </dgm:pt>
    <dgm:pt modelId="{2A60D5C9-7FD5-4751-AC8C-DE60DACCC31B}" type="parTrans" cxnId="{F243938E-7534-46A7-9431-72AAEF833A7F}">
      <dgm:prSet/>
      <dgm:spPr/>
      <dgm:t>
        <a:bodyPr/>
        <a:lstStyle/>
        <a:p>
          <a:endParaRPr lang="en-US"/>
        </a:p>
      </dgm:t>
    </dgm:pt>
    <dgm:pt modelId="{CCEE6042-AECC-4DE0-8F94-C6ED11BB6A0E}" type="sibTrans" cxnId="{F243938E-7534-46A7-9431-72AAEF833A7F}">
      <dgm:prSet/>
      <dgm:spPr/>
      <dgm:t>
        <a:bodyPr/>
        <a:lstStyle/>
        <a:p>
          <a:endParaRPr lang="en-US"/>
        </a:p>
      </dgm:t>
    </dgm:pt>
    <dgm:pt modelId="{71A0ED3F-1ECB-4D0B-94D2-1225F0C23A82}">
      <dgm:prSet phldrT="[Text]"/>
      <dgm:spPr/>
      <dgm:t>
        <a:bodyPr/>
        <a:lstStyle/>
        <a:p>
          <a:endParaRPr lang="en-US" dirty="0"/>
        </a:p>
      </dgm:t>
    </dgm:pt>
    <dgm:pt modelId="{4D87BF5F-FD93-4DC7-BF34-BA12AD85E616}" type="parTrans" cxnId="{47AE82D1-2750-494E-8EE4-593E1105FE63}">
      <dgm:prSet/>
      <dgm:spPr/>
      <dgm:t>
        <a:bodyPr/>
        <a:lstStyle/>
        <a:p>
          <a:endParaRPr lang="en-US"/>
        </a:p>
      </dgm:t>
    </dgm:pt>
    <dgm:pt modelId="{4A98E845-C988-4702-B0D5-0A9C833CA156}" type="sibTrans" cxnId="{47AE82D1-2750-494E-8EE4-593E1105FE63}">
      <dgm:prSet/>
      <dgm:spPr/>
      <dgm:t>
        <a:bodyPr/>
        <a:lstStyle/>
        <a:p>
          <a:endParaRPr lang="en-US"/>
        </a:p>
      </dgm:t>
    </dgm:pt>
    <dgm:pt modelId="{0FFA4EA6-977C-4A4D-9315-A945B0CE9F66}">
      <dgm:prSet phldrT="[Text]"/>
      <dgm:spPr/>
      <dgm:t>
        <a:bodyPr/>
        <a:lstStyle/>
        <a:p>
          <a:endParaRPr lang="en-US" dirty="0"/>
        </a:p>
      </dgm:t>
    </dgm:pt>
    <dgm:pt modelId="{09BC161D-D7C4-499E-8C42-8CE0CFF1C982}" type="parTrans" cxnId="{4FFEC8A0-EA53-4A67-B111-BF8EDBD06E02}">
      <dgm:prSet/>
      <dgm:spPr/>
      <dgm:t>
        <a:bodyPr/>
        <a:lstStyle/>
        <a:p>
          <a:endParaRPr lang="en-US"/>
        </a:p>
      </dgm:t>
    </dgm:pt>
    <dgm:pt modelId="{DED71FC7-5257-48E0-A642-C1713C9FAE2D}" type="sibTrans" cxnId="{4FFEC8A0-EA53-4A67-B111-BF8EDBD06E02}">
      <dgm:prSet/>
      <dgm:spPr/>
      <dgm:t>
        <a:bodyPr/>
        <a:lstStyle/>
        <a:p>
          <a:endParaRPr lang="en-US"/>
        </a:p>
      </dgm:t>
    </dgm:pt>
    <dgm:pt modelId="{868BCE9E-D591-4EF8-B725-0BF0B2435F45}" type="pres">
      <dgm:prSet presAssocID="{20055A40-C029-480C-B750-80095551FDF6}" presName="linear" presStyleCnt="0">
        <dgm:presLayoutVars>
          <dgm:animLvl val="lvl"/>
          <dgm:resizeHandles val="exact"/>
        </dgm:presLayoutVars>
      </dgm:prSet>
      <dgm:spPr/>
    </dgm:pt>
    <dgm:pt modelId="{2B22E154-348D-46C5-AD0B-87569431A67D}" type="pres">
      <dgm:prSet presAssocID="{2EF1EED3-E9FD-4200-8374-A9E23C23966D}" presName="parentText" presStyleLbl="node1" presStyleIdx="0" presStyleCnt="3">
        <dgm:presLayoutVars>
          <dgm:chMax val="0"/>
          <dgm:bulletEnabled val="1"/>
        </dgm:presLayoutVars>
      </dgm:prSet>
      <dgm:spPr/>
    </dgm:pt>
    <dgm:pt modelId="{E58F382B-6060-4484-AA0A-1D049510359D}" type="pres">
      <dgm:prSet presAssocID="{EAF6B3E4-9058-4FE3-BA48-A00568BC4ADF}" presName="spacer" presStyleCnt="0"/>
      <dgm:spPr/>
    </dgm:pt>
    <dgm:pt modelId="{ACC8CDAB-7370-46AC-88B4-4062E06F361B}" type="pres">
      <dgm:prSet presAssocID="{C047E965-1851-4860-851D-3A3B1277D70C}" presName="parentText" presStyleLbl="node1" presStyleIdx="1" presStyleCnt="3">
        <dgm:presLayoutVars>
          <dgm:chMax val="0"/>
          <dgm:bulletEnabled val="1"/>
        </dgm:presLayoutVars>
      </dgm:prSet>
      <dgm:spPr/>
    </dgm:pt>
    <dgm:pt modelId="{2D151547-0B56-4848-9B6D-000F0D9B42A6}" type="pres">
      <dgm:prSet presAssocID="{C047E965-1851-4860-851D-3A3B1277D70C}" presName="childText" presStyleLbl="revTx" presStyleIdx="0" presStyleCnt="2">
        <dgm:presLayoutVars>
          <dgm:bulletEnabled val="1"/>
        </dgm:presLayoutVars>
      </dgm:prSet>
      <dgm:spPr/>
    </dgm:pt>
    <dgm:pt modelId="{A9D5F056-A7D7-405B-9F32-F3E354C17254}" type="pres">
      <dgm:prSet presAssocID="{AA0A6756-0180-4114-B0DE-50430EF1FDB8}" presName="parentText" presStyleLbl="node1" presStyleIdx="2" presStyleCnt="3">
        <dgm:presLayoutVars>
          <dgm:chMax val="0"/>
          <dgm:bulletEnabled val="1"/>
        </dgm:presLayoutVars>
      </dgm:prSet>
      <dgm:spPr/>
    </dgm:pt>
    <dgm:pt modelId="{39F5151B-785C-43F2-9444-CB4F9527C5A7}" type="pres">
      <dgm:prSet presAssocID="{AA0A6756-0180-4114-B0DE-50430EF1FDB8}" presName="childText" presStyleLbl="revTx" presStyleIdx="1" presStyleCnt="2">
        <dgm:presLayoutVars>
          <dgm:bulletEnabled val="1"/>
        </dgm:presLayoutVars>
      </dgm:prSet>
      <dgm:spPr/>
    </dgm:pt>
  </dgm:ptLst>
  <dgm:cxnLst>
    <dgm:cxn modelId="{8B5CD904-211E-45DC-86F9-22CF1DE46D48}" type="presOf" srcId="{4B5CAC78-7223-4D79-A818-7F83E43161FB}" destId="{2D151547-0B56-4848-9B6D-000F0D9B42A6}" srcOrd="0" destOrd="1" presId="urn:microsoft.com/office/officeart/2005/8/layout/vList2"/>
    <dgm:cxn modelId="{13CCC005-4404-495B-8258-AEE1660746D9}" srcId="{C047E965-1851-4860-851D-3A3B1277D70C}" destId="{4B5CAC78-7223-4D79-A818-7F83E43161FB}" srcOrd="1" destOrd="0" parTransId="{E1966DBD-42BA-45BB-8CFB-B2D93875985D}" sibTransId="{A1E3DAA9-214A-4947-BCA8-F6D85814B7E2}"/>
    <dgm:cxn modelId="{AEAED509-BFCE-459D-A3BC-D20904FEAE11}" srcId="{20055A40-C029-480C-B750-80095551FDF6}" destId="{C047E965-1851-4860-851D-3A3B1277D70C}" srcOrd="1" destOrd="0" parTransId="{6DCCF774-9A5B-40A9-BA34-17BF6C5B9FDB}" sibTransId="{72A40D30-9EF1-4D28-8A4C-81799D86C87E}"/>
    <dgm:cxn modelId="{426CE00A-1520-45D2-A1CC-9A1329715E52}" type="presOf" srcId="{0FFA4EA6-977C-4A4D-9315-A945B0CE9F66}" destId="{2D151547-0B56-4848-9B6D-000F0D9B42A6}" srcOrd="0" destOrd="2" presId="urn:microsoft.com/office/officeart/2005/8/layout/vList2"/>
    <dgm:cxn modelId="{94D3D920-C553-44C7-B6A4-D492F59DBF95}" type="presOf" srcId="{56DD879F-5BE0-4792-BF1E-5CDE57BF6574}" destId="{39F5151B-785C-43F2-9444-CB4F9527C5A7}" srcOrd="0" destOrd="0" presId="urn:microsoft.com/office/officeart/2005/8/layout/vList2"/>
    <dgm:cxn modelId="{B4A1AF36-63E0-4476-BDCF-8CEB44B02030}" type="presOf" srcId="{2EF1EED3-E9FD-4200-8374-A9E23C23966D}" destId="{2B22E154-348D-46C5-AD0B-87569431A67D}" srcOrd="0" destOrd="0" presId="urn:microsoft.com/office/officeart/2005/8/layout/vList2"/>
    <dgm:cxn modelId="{D67D974A-C8B5-47BB-BAD7-0899CD12D4AA}" type="presOf" srcId="{2432C4C7-2166-4155-93E9-A04F8EDAFA64}" destId="{2D151547-0B56-4848-9B6D-000F0D9B42A6}" srcOrd="0" destOrd="0" presId="urn:microsoft.com/office/officeart/2005/8/layout/vList2"/>
    <dgm:cxn modelId="{92300C50-C376-463C-A8B1-6B3C09C10663}" type="presOf" srcId="{FA0AABC1-126D-4151-9CB4-D5E388699687}" destId="{39F5151B-785C-43F2-9444-CB4F9527C5A7}" srcOrd="0" destOrd="1" presId="urn:microsoft.com/office/officeart/2005/8/layout/vList2"/>
    <dgm:cxn modelId="{2836DB70-5FA0-425A-91ED-835AE5A3C163}" type="presOf" srcId="{C047E965-1851-4860-851D-3A3B1277D70C}" destId="{ACC8CDAB-7370-46AC-88B4-4062E06F361B}" srcOrd="0" destOrd="0" presId="urn:microsoft.com/office/officeart/2005/8/layout/vList2"/>
    <dgm:cxn modelId="{E1A57975-65B5-4C57-90E4-A16CEEC169EB}" type="presOf" srcId="{20055A40-C029-480C-B750-80095551FDF6}" destId="{868BCE9E-D591-4EF8-B725-0BF0B2435F45}" srcOrd="0" destOrd="0" presId="urn:microsoft.com/office/officeart/2005/8/layout/vList2"/>
    <dgm:cxn modelId="{BDAC517F-048B-4F9D-83A4-EC6EE3F8A773}" srcId="{AA0A6756-0180-4114-B0DE-50430EF1FDB8}" destId="{56DD879F-5BE0-4792-BF1E-5CDE57BF6574}" srcOrd="0" destOrd="0" parTransId="{AC6BA678-5301-4693-A342-8B9FCE4D126E}" sibTransId="{D927A6B6-4B39-4371-92D7-C82AC489B67F}"/>
    <dgm:cxn modelId="{E6DB3D8C-56A4-463D-B948-32851526D267}" srcId="{20055A40-C029-480C-B750-80095551FDF6}" destId="{2EF1EED3-E9FD-4200-8374-A9E23C23966D}" srcOrd="0" destOrd="0" parTransId="{F8335EE9-F566-4575-A104-B0AF18AD862D}" sibTransId="{EAF6B3E4-9058-4FE3-BA48-A00568BC4ADF}"/>
    <dgm:cxn modelId="{F243938E-7534-46A7-9431-72AAEF833A7F}" srcId="{56DD879F-5BE0-4792-BF1E-5CDE57BF6574}" destId="{FA0AABC1-126D-4151-9CB4-D5E388699687}" srcOrd="0" destOrd="0" parTransId="{2A60D5C9-7FD5-4751-AC8C-DE60DACCC31B}" sibTransId="{CCEE6042-AECC-4DE0-8F94-C6ED11BB6A0E}"/>
    <dgm:cxn modelId="{4FFEC8A0-EA53-4A67-B111-BF8EDBD06E02}" srcId="{C047E965-1851-4860-851D-3A3B1277D70C}" destId="{0FFA4EA6-977C-4A4D-9315-A945B0CE9F66}" srcOrd="2" destOrd="0" parTransId="{09BC161D-D7C4-499E-8C42-8CE0CFF1C982}" sibTransId="{DED71FC7-5257-48E0-A642-C1713C9FAE2D}"/>
    <dgm:cxn modelId="{5F3B66A4-9ED0-429A-B2A1-7428A7834CD3}" type="presOf" srcId="{71A0ED3F-1ECB-4D0B-94D2-1225F0C23A82}" destId="{39F5151B-785C-43F2-9444-CB4F9527C5A7}" srcOrd="0" destOrd="2" presId="urn:microsoft.com/office/officeart/2005/8/layout/vList2"/>
    <dgm:cxn modelId="{B349A9A5-1879-4ACD-98CC-C5FEF11472F2}" type="presOf" srcId="{AA0A6756-0180-4114-B0DE-50430EF1FDB8}" destId="{A9D5F056-A7D7-405B-9F32-F3E354C17254}" srcOrd="0" destOrd="0" presId="urn:microsoft.com/office/officeart/2005/8/layout/vList2"/>
    <dgm:cxn modelId="{48EDBEC2-5036-4B4A-91E7-F1AB2C91D6A6}" srcId="{20055A40-C029-480C-B750-80095551FDF6}" destId="{AA0A6756-0180-4114-B0DE-50430EF1FDB8}" srcOrd="2" destOrd="0" parTransId="{D32EFEF1-ECD7-4426-BA6F-DA5D8249EAD6}" sibTransId="{03D082CB-FBB5-4936-9FB6-FFE0CE1940F5}"/>
    <dgm:cxn modelId="{47AE82D1-2750-494E-8EE4-593E1105FE63}" srcId="{56DD879F-5BE0-4792-BF1E-5CDE57BF6574}" destId="{71A0ED3F-1ECB-4D0B-94D2-1225F0C23A82}" srcOrd="1" destOrd="0" parTransId="{4D87BF5F-FD93-4DC7-BF34-BA12AD85E616}" sibTransId="{4A98E845-C988-4702-B0D5-0A9C833CA156}"/>
    <dgm:cxn modelId="{05CDF0FD-2473-4D5A-9BC6-93B0EB353418}" srcId="{C047E965-1851-4860-851D-3A3B1277D70C}" destId="{2432C4C7-2166-4155-93E9-A04F8EDAFA64}" srcOrd="0" destOrd="0" parTransId="{A52763F1-B318-4CE6-977E-DCDEEC005460}" sibTransId="{69664516-6DBE-4E61-8663-48A2B03D78AC}"/>
    <dgm:cxn modelId="{C732B880-1BB8-41DF-9D4E-B722833B7182}" type="presParOf" srcId="{868BCE9E-D591-4EF8-B725-0BF0B2435F45}" destId="{2B22E154-348D-46C5-AD0B-87569431A67D}" srcOrd="0" destOrd="0" presId="urn:microsoft.com/office/officeart/2005/8/layout/vList2"/>
    <dgm:cxn modelId="{651DD48E-2DC8-42E3-B5A4-C55CF750E847}" type="presParOf" srcId="{868BCE9E-D591-4EF8-B725-0BF0B2435F45}" destId="{E58F382B-6060-4484-AA0A-1D049510359D}" srcOrd="1" destOrd="0" presId="urn:microsoft.com/office/officeart/2005/8/layout/vList2"/>
    <dgm:cxn modelId="{57772350-880A-40CE-A9A7-D0CB0AB48615}" type="presParOf" srcId="{868BCE9E-D591-4EF8-B725-0BF0B2435F45}" destId="{ACC8CDAB-7370-46AC-88B4-4062E06F361B}" srcOrd="2" destOrd="0" presId="urn:microsoft.com/office/officeart/2005/8/layout/vList2"/>
    <dgm:cxn modelId="{135165F8-D28F-4F15-99D6-967F04EA8DE4}" type="presParOf" srcId="{868BCE9E-D591-4EF8-B725-0BF0B2435F45}" destId="{2D151547-0B56-4848-9B6D-000F0D9B42A6}" srcOrd="3" destOrd="0" presId="urn:microsoft.com/office/officeart/2005/8/layout/vList2"/>
    <dgm:cxn modelId="{606D8364-A40D-4F30-80FD-577A69367136}" type="presParOf" srcId="{868BCE9E-D591-4EF8-B725-0BF0B2435F45}" destId="{A9D5F056-A7D7-405B-9F32-F3E354C17254}" srcOrd="4" destOrd="0" presId="urn:microsoft.com/office/officeart/2005/8/layout/vList2"/>
    <dgm:cxn modelId="{FF4EFCE9-7467-4617-9329-453E1C0A817F}" type="presParOf" srcId="{868BCE9E-D591-4EF8-B725-0BF0B2435F45}" destId="{39F5151B-785C-43F2-9444-CB4F9527C5A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C3B5FD4-3874-4670-BAEF-0F192D6AF2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DFB9CF-4F6F-469E-BC6F-912C3FB9FDD9}">
      <dgm:prSet phldrT="[Text]"/>
      <dgm:spPr/>
      <dgm:t>
        <a:bodyPr/>
        <a:lstStyle/>
        <a:p>
          <a:r>
            <a:rPr lang="en-US" dirty="0"/>
            <a:t>EPAR &amp; WPAR calculated for each snap and reviewed by technique group.</a:t>
          </a:r>
        </a:p>
      </dgm:t>
    </dgm:pt>
    <dgm:pt modelId="{3E48A9AA-F173-4932-B4F0-65908FCA52FB}" type="parTrans" cxnId="{50634956-C322-48CC-8523-CD9A51A617D7}">
      <dgm:prSet/>
      <dgm:spPr/>
      <dgm:t>
        <a:bodyPr/>
        <a:lstStyle/>
        <a:p>
          <a:endParaRPr lang="en-US"/>
        </a:p>
      </dgm:t>
    </dgm:pt>
    <dgm:pt modelId="{97B8137F-E55E-45AC-9B16-51B3784F00B4}" type="sibTrans" cxnId="{50634956-C322-48CC-8523-CD9A51A617D7}">
      <dgm:prSet/>
      <dgm:spPr/>
      <dgm:t>
        <a:bodyPr/>
        <a:lstStyle/>
        <a:p>
          <a:endParaRPr lang="en-US"/>
        </a:p>
      </dgm:t>
    </dgm:pt>
    <dgm:pt modelId="{E5A249C4-614E-4DE1-A434-AFCD2B76ED2E}">
      <dgm:prSet phldrT="[Text]"/>
      <dgm:spPr/>
      <dgm:t>
        <a:bodyPr/>
        <a:lstStyle/>
        <a:p>
          <a:r>
            <a:rPr lang="en-US" dirty="0"/>
            <a:t>NT has highest average EPAR &amp; WPAR. </a:t>
          </a:r>
        </a:p>
      </dgm:t>
    </dgm:pt>
    <dgm:pt modelId="{06C3F4E1-AF0F-4E64-B3CB-4ADF5049E667}" type="parTrans" cxnId="{18AF7569-00E0-4D01-B776-573F0AA680E5}">
      <dgm:prSet/>
      <dgm:spPr/>
      <dgm:t>
        <a:bodyPr/>
        <a:lstStyle/>
        <a:p>
          <a:endParaRPr lang="en-US"/>
        </a:p>
      </dgm:t>
    </dgm:pt>
    <dgm:pt modelId="{CE14C9BA-420E-40E2-8760-04A51BFAF989}" type="sibTrans" cxnId="{18AF7569-00E0-4D01-B776-573F0AA680E5}">
      <dgm:prSet/>
      <dgm:spPr/>
      <dgm:t>
        <a:bodyPr/>
        <a:lstStyle/>
        <a:p>
          <a:endParaRPr lang="en-US"/>
        </a:p>
      </dgm:t>
    </dgm:pt>
    <dgm:pt modelId="{49D4C462-F936-4C95-8F94-6C62247DB158}">
      <dgm:prSet/>
      <dgm:spPr>
        <a:solidFill>
          <a:schemeClr val="accent6">
            <a:lumMod val="60000"/>
            <a:lumOff val="40000"/>
          </a:schemeClr>
        </a:solidFill>
      </dgm:spPr>
      <dgm:t>
        <a:bodyPr/>
        <a:lstStyle/>
        <a:p>
          <a:r>
            <a:rPr lang="en-US" dirty="0"/>
            <a:t>Conclusions</a:t>
          </a:r>
        </a:p>
      </dgm:t>
    </dgm:pt>
    <dgm:pt modelId="{0F321E8E-6BA5-42FF-AD3C-A67DA0ADD511}" type="parTrans" cxnId="{7E5C45A7-F69D-4106-AFB6-9ADCFE2FAF7E}">
      <dgm:prSet/>
      <dgm:spPr/>
      <dgm:t>
        <a:bodyPr/>
        <a:lstStyle/>
        <a:p>
          <a:endParaRPr lang="en-US"/>
        </a:p>
      </dgm:t>
    </dgm:pt>
    <dgm:pt modelId="{E1698476-6C3A-4DE2-A152-544D49060A61}" type="sibTrans" cxnId="{7E5C45A7-F69D-4106-AFB6-9ADCFE2FAF7E}">
      <dgm:prSet/>
      <dgm:spPr/>
      <dgm:t>
        <a:bodyPr/>
        <a:lstStyle/>
        <a:p>
          <a:endParaRPr lang="en-US"/>
        </a:p>
      </dgm:t>
    </dgm:pt>
    <dgm:pt modelId="{662AF12F-0163-484B-B445-3101A0753E01}">
      <dgm:prSet phldrT="[Text]"/>
      <dgm:spPr/>
      <dgm:t>
        <a:bodyPr/>
        <a:lstStyle/>
        <a:p>
          <a:r>
            <a:rPr lang="en-US" dirty="0"/>
            <a:t>DT &amp; DE have lowest average EPAR &amp; WPAR.</a:t>
          </a:r>
        </a:p>
      </dgm:t>
    </dgm:pt>
    <dgm:pt modelId="{681ABA4D-E5A3-4401-981E-0AD00E582D04}" type="parTrans" cxnId="{980B5E87-2547-405F-A975-A24612DEA3A5}">
      <dgm:prSet/>
      <dgm:spPr/>
      <dgm:t>
        <a:bodyPr/>
        <a:lstStyle/>
        <a:p>
          <a:endParaRPr lang="en-US"/>
        </a:p>
      </dgm:t>
    </dgm:pt>
    <dgm:pt modelId="{2427106A-7567-4A7E-B8E3-95F93044D61D}" type="sibTrans" cxnId="{980B5E87-2547-405F-A975-A24612DEA3A5}">
      <dgm:prSet/>
      <dgm:spPr/>
      <dgm:t>
        <a:bodyPr/>
        <a:lstStyle/>
        <a:p>
          <a:endParaRPr lang="en-US"/>
        </a:p>
      </dgm:t>
    </dgm:pt>
    <dgm:pt modelId="{1F6169A8-AAFF-4327-9DB1-BA58C739D175}">
      <dgm:prSet phldrT="[Text]"/>
      <dgm:spPr/>
      <dgm:t>
        <a:bodyPr/>
        <a:lstStyle/>
        <a:p>
          <a:r>
            <a:rPr lang="en-US" dirty="0"/>
            <a:t>DE close 2nd, Outside 3rd </a:t>
          </a:r>
        </a:p>
      </dgm:t>
    </dgm:pt>
    <dgm:pt modelId="{F4165D3D-47D0-48B4-89D4-D883BD87B08B}" type="parTrans" cxnId="{8A5249EB-5CDD-4E65-A93D-E1191C873B8A}">
      <dgm:prSet/>
      <dgm:spPr/>
      <dgm:t>
        <a:bodyPr/>
        <a:lstStyle/>
        <a:p>
          <a:endParaRPr lang="en-US"/>
        </a:p>
      </dgm:t>
    </dgm:pt>
    <dgm:pt modelId="{C85414D3-D0CE-4874-A6BA-2A862ACF7B61}" type="sibTrans" cxnId="{8A5249EB-5CDD-4E65-A93D-E1191C873B8A}">
      <dgm:prSet/>
      <dgm:spPr/>
      <dgm:t>
        <a:bodyPr/>
        <a:lstStyle/>
        <a:p>
          <a:endParaRPr lang="en-US"/>
        </a:p>
      </dgm:t>
    </dgm:pt>
    <dgm:pt modelId="{C7467E4E-645E-4665-9137-B78C61992CCA}">
      <dgm:prSet phldrT="[Text]"/>
      <dgm:spPr/>
      <dgm:t>
        <a:bodyPr/>
        <a:lstStyle/>
        <a:p>
          <a:r>
            <a:rPr lang="en-US" dirty="0"/>
            <a:t>NT, DE, &amp; Outside have wide distribution of EPARs with a larger upside in value.</a:t>
          </a:r>
        </a:p>
      </dgm:t>
    </dgm:pt>
    <dgm:pt modelId="{DB9DA26D-9844-4A4A-B21E-B9EEFEA5E1BF}" type="parTrans" cxnId="{61605D85-D23C-437A-A978-E8B3C15498D8}">
      <dgm:prSet/>
      <dgm:spPr/>
      <dgm:t>
        <a:bodyPr/>
        <a:lstStyle/>
        <a:p>
          <a:endParaRPr lang="en-US"/>
        </a:p>
      </dgm:t>
    </dgm:pt>
    <dgm:pt modelId="{1063E34F-BB1F-4198-AC7F-6F41EA3CE51D}" type="sibTrans" cxnId="{61605D85-D23C-437A-A978-E8B3C15498D8}">
      <dgm:prSet/>
      <dgm:spPr/>
      <dgm:t>
        <a:bodyPr/>
        <a:lstStyle/>
        <a:p>
          <a:endParaRPr lang="en-US"/>
        </a:p>
      </dgm:t>
    </dgm:pt>
    <dgm:pt modelId="{245999BC-6641-4DAC-9C4F-42EE0F6EE0DC}">
      <dgm:prSet phldrT="[Text]"/>
      <dgm:spPr/>
      <dgm:t>
        <a:bodyPr/>
        <a:lstStyle/>
        <a:p>
          <a:r>
            <a:rPr lang="en-US" dirty="0"/>
            <a:t>DT &amp; DE have smaller distribution of EPA/WPA ranges as well.</a:t>
          </a:r>
        </a:p>
      </dgm:t>
    </dgm:pt>
    <dgm:pt modelId="{264053B5-BB15-4A8E-96B3-500AC36F0934}" type="parTrans" cxnId="{F9BDB3D1-DF39-4815-A27B-BAA593E52BAD}">
      <dgm:prSet/>
      <dgm:spPr/>
      <dgm:t>
        <a:bodyPr/>
        <a:lstStyle/>
        <a:p>
          <a:endParaRPr lang="en-US"/>
        </a:p>
      </dgm:t>
    </dgm:pt>
    <dgm:pt modelId="{3347BAC6-8681-45DD-8E6D-D6031F43A177}" type="sibTrans" cxnId="{F9BDB3D1-DF39-4815-A27B-BAA593E52BAD}">
      <dgm:prSet/>
      <dgm:spPr/>
      <dgm:t>
        <a:bodyPr/>
        <a:lstStyle/>
        <a:p>
          <a:endParaRPr lang="en-US"/>
        </a:p>
      </dgm:t>
    </dgm:pt>
    <dgm:pt modelId="{64B70A71-FBEC-4795-9B80-57FBF5E8C815}" type="pres">
      <dgm:prSet presAssocID="{FC3B5FD4-3874-4670-BAEF-0F192D6AF22D}" presName="linear" presStyleCnt="0">
        <dgm:presLayoutVars>
          <dgm:animLvl val="lvl"/>
          <dgm:resizeHandles val="exact"/>
        </dgm:presLayoutVars>
      </dgm:prSet>
      <dgm:spPr/>
    </dgm:pt>
    <dgm:pt modelId="{B5BBCAC2-C790-43A9-B493-4F537148F91C}" type="pres">
      <dgm:prSet presAssocID="{2EDFB9CF-4F6F-469E-BC6F-912C3FB9FDD9}" presName="parentText" presStyleLbl="node1" presStyleIdx="0" presStyleCnt="2">
        <dgm:presLayoutVars>
          <dgm:chMax val="0"/>
          <dgm:bulletEnabled val="1"/>
        </dgm:presLayoutVars>
      </dgm:prSet>
      <dgm:spPr/>
    </dgm:pt>
    <dgm:pt modelId="{67B7D7D1-3C23-4768-B48A-2DBEA4665793}" type="pres">
      <dgm:prSet presAssocID="{97B8137F-E55E-45AC-9B16-51B3784F00B4}" presName="spacer" presStyleCnt="0"/>
      <dgm:spPr/>
    </dgm:pt>
    <dgm:pt modelId="{0424FD63-EFC7-4388-99F8-391645CED3F4}" type="pres">
      <dgm:prSet presAssocID="{49D4C462-F936-4C95-8F94-6C62247DB158}" presName="parentText" presStyleLbl="node1" presStyleIdx="1" presStyleCnt="2">
        <dgm:presLayoutVars>
          <dgm:chMax val="0"/>
          <dgm:bulletEnabled val="1"/>
        </dgm:presLayoutVars>
      </dgm:prSet>
      <dgm:spPr/>
    </dgm:pt>
    <dgm:pt modelId="{0DF7C425-59EF-4BE4-A6E4-ACF9B7DC9C94}" type="pres">
      <dgm:prSet presAssocID="{49D4C462-F936-4C95-8F94-6C62247DB158}" presName="childText" presStyleLbl="revTx" presStyleIdx="0" presStyleCnt="1">
        <dgm:presLayoutVars>
          <dgm:bulletEnabled val="1"/>
        </dgm:presLayoutVars>
      </dgm:prSet>
      <dgm:spPr/>
    </dgm:pt>
  </dgm:ptLst>
  <dgm:cxnLst>
    <dgm:cxn modelId="{CA1EF811-C706-4257-9E44-7DCC15C1B01D}" type="presOf" srcId="{C7467E4E-645E-4665-9137-B78C61992CCA}" destId="{0DF7C425-59EF-4BE4-A6E4-ACF9B7DC9C94}" srcOrd="0" destOrd="2" presId="urn:microsoft.com/office/officeart/2005/8/layout/vList2"/>
    <dgm:cxn modelId="{5CC3B02F-3D44-4F49-96BC-FA7A8F0AB40A}" type="presOf" srcId="{662AF12F-0163-484B-B445-3101A0753E01}" destId="{0DF7C425-59EF-4BE4-A6E4-ACF9B7DC9C94}" srcOrd="0" destOrd="3" presId="urn:microsoft.com/office/officeart/2005/8/layout/vList2"/>
    <dgm:cxn modelId="{18AF7569-00E0-4D01-B776-573F0AA680E5}" srcId="{49D4C462-F936-4C95-8F94-6C62247DB158}" destId="{E5A249C4-614E-4DE1-A434-AFCD2B76ED2E}" srcOrd="0" destOrd="0" parTransId="{06C3F4E1-AF0F-4E64-B3CB-4ADF5049E667}" sibTransId="{CE14C9BA-420E-40E2-8760-04A51BFAF989}"/>
    <dgm:cxn modelId="{52C4284B-97F4-4AF7-9DAD-28A5D72E1B2E}" type="presOf" srcId="{245999BC-6641-4DAC-9C4F-42EE0F6EE0DC}" destId="{0DF7C425-59EF-4BE4-A6E4-ACF9B7DC9C94}" srcOrd="0" destOrd="4" presId="urn:microsoft.com/office/officeart/2005/8/layout/vList2"/>
    <dgm:cxn modelId="{50634956-C322-48CC-8523-CD9A51A617D7}" srcId="{FC3B5FD4-3874-4670-BAEF-0F192D6AF22D}" destId="{2EDFB9CF-4F6F-469E-BC6F-912C3FB9FDD9}" srcOrd="0" destOrd="0" parTransId="{3E48A9AA-F173-4932-B4F0-65908FCA52FB}" sibTransId="{97B8137F-E55E-45AC-9B16-51B3784F00B4}"/>
    <dgm:cxn modelId="{A8EEAC77-419C-4F63-A0B3-DE1B98DEB180}" type="presOf" srcId="{49D4C462-F936-4C95-8F94-6C62247DB158}" destId="{0424FD63-EFC7-4388-99F8-391645CED3F4}" srcOrd="0" destOrd="0" presId="urn:microsoft.com/office/officeart/2005/8/layout/vList2"/>
    <dgm:cxn modelId="{61605D85-D23C-437A-A978-E8B3C15498D8}" srcId="{49D4C462-F936-4C95-8F94-6C62247DB158}" destId="{C7467E4E-645E-4665-9137-B78C61992CCA}" srcOrd="2" destOrd="0" parTransId="{DB9DA26D-9844-4A4A-B21E-B9EEFEA5E1BF}" sibTransId="{1063E34F-BB1F-4198-AC7F-6F41EA3CE51D}"/>
    <dgm:cxn modelId="{980B5E87-2547-405F-A975-A24612DEA3A5}" srcId="{49D4C462-F936-4C95-8F94-6C62247DB158}" destId="{662AF12F-0163-484B-B445-3101A0753E01}" srcOrd="3" destOrd="0" parTransId="{681ABA4D-E5A3-4401-981E-0AD00E582D04}" sibTransId="{2427106A-7567-4A7E-B8E3-95F93044D61D}"/>
    <dgm:cxn modelId="{7E5C45A7-F69D-4106-AFB6-9ADCFE2FAF7E}" srcId="{FC3B5FD4-3874-4670-BAEF-0F192D6AF22D}" destId="{49D4C462-F936-4C95-8F94-6C62247DB158}" srcOrd="1" destOrd="0" parTransId="{0F321E8E-6BA5-42FF-AD3C-A67DA0ADD511}" sibTransId="{E1698476-6C3A-4DE2-A152-544D49060A61}"/>
    <dgm:cxn modelId="{0AB37DB3-B94C-4B9E-A5F0-F5058B767C72}" type="presOf" srcId="{1F6169A8-AAFF-4327-9DB1-BA58C739D175}" destId="{0DF7C425-59EF-4BE4-A6E4-ACF9B7DC9C94}" srcOrd="0" destOrd="1" presId="urn:microsoft.com/office/officeart/2005/8/layout/vList2"/>
    <dgm:cxn modelId="{F9BDB3D1-DF39-4815-A27B-BAA593E52BAD}" srcId="{49D4C462-F936-4C95-8F94-6C62247DB158}" destId="{245999BC-6641-4DAC-9C4F-42EE0F6EE0DC}" srcOrd="4" destOrd="0" parTransId="{264053B5-BB15-4A8E-96B3-500AC36F0934}" sibTransId="{3347BAC6-8681-45DD-8E6D-D6031F43A177}"/>
    <dgm:cxn modelId="{96E436D4-47AE-45AE-98B7-0263362B66AC}" type="presOf" srcId="{FC3B5FD4-3874-4670-BAEF-0F192D6AF22D}" destId="{64B70A71-FBEC-4795-9B80-57FBF5E8C815}" srcOrd="0" destOrd="0" presId="urn:microsoft.com/office/officeart/2005/8/layout/vList2"/>
    <dgm:cxn modelId="{3F7FC4DC-A378-4070-9413-5B980331EC50}" type="presOf" srcId="{E5A249C4-614E-4DE1-A434-AFCD2B76ED2E}" destId="{0DF7C425-59EF-4BE4-A6E4-ACF9B7DC9C94}" srcOrd="0" destOrd="0" presId="urn:microsoft.com/office/officeart/2005/8/layout/vList2"/>
    <dgm:cxn modelId="{E195AAE3-E61F-4893-B599-4DB6714739BD}" type="presOf" srcId="{2EDFB9CF-4F6F-469E-BC6F-912C3FB9FDD9}" destId="{B5BBCAC2-C790-43A9-B493-4F537148F91C}" srcOrd="0" destOrd="0" presId="urn:microsoft.com/office/officeart/2005/8/layout/vList2"/>
    <dgm:cxn modelId="{8A5249EB-5CDD-4E65-A93D-E1191C873B8A}" srcId="{49D4C462-F936-4C95-8F94-6C62247DB158}" destId="{1F6169A8-AAFF-4327-9DB1-BA58C739D175}" srcOrd="1" destOrd="0" parTransId="{F4165D3D-47D0-48B4-89D4-D883BD87B08B}" sibTransId="{C85414D3-D0CE-4874-A6BA-2A862ACF7B61}"/>
    <dgm:cxn modelId="{0E0DC1B8-7AAE-4785-A98D-A60B67D0D742}" type="presParOf" srcId="{64B70A71-FBEC-4795-9B80-57FBF5E8C815}" destId="{B5BBCAC2-C790-43A9-B493-4F537148F91C}" srcOrd="0" destOrd="0" presId="urn:microsoft.com/office/officeart/2005/8/layout/vList2"/>
    <dgm:cxn modelId="{264EC37D-BFC2-4337-9061-E91BAC3E5A36}" type="presParOf" srcId="{64B70A71-FBEC-4795-9B80-57FBF5E8C815}" destId="{67B7D7D1-3C23-4768-B48A-2DBEA4665793}" srcOrd="1" destOrd="0" presId="urn:microsoft.com/office/officeart/2005/8/layout/vList2"/>
    <dgm:cxn modelId="{08A6C4A8-615D-4408-BB76-1DDB99B2256C}" type="presParOf" srcId="{64B70A71-FBEC-4795-9B80-57FBF5E8C815}" destId="{0424FD63-EFC7-4388-99F8-391645CED3F4}" srcOrd="2" destOrd="0" presId="urn:microsoft.com/office/officeart/2005/8/layout/vList2"/>
    <dgm:cxn modelId="{C829D317-1784-4ED9-B1EA-A4DBE227AB69}" type="presParOf" srcId="{64B70A71-FBEC-4795-9B80-57FBF5E8C815}" destId="{0DF7C425-59EF-4BE4-A6E4-ACF9B7DC9C94}"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C3B5FD4-3874-4670-BAEF-0F192D6AF2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DFB9CF-4F6F-469E-BC6F-912C3FB9FDD9}">
      <dgm:prSet phldrT="[Text]"/>
      <dgm:spPr/>
      <dgm:t>
        <a:bodyPr/>
        <a:lstStyle/>
        <a:p>
          <a:r>
            <a:rPr lang="en-US" dirty="0"/>
            <a:t>EPAR &amp; WPAR on a Per Game Basis reviewed by DL Position.	</a:t>
          </a:r>
        </a:p>
      </dgm:t>
    </dgm:pt>
    <dgm:pt modelId="{3E48A9AA-F173-4932-B4F0-65908FCA52FB}" type="parTrans" cxnId="{50634956-C322-48CC-8523-CD9A51A617D7}">
      <dgm:prSet/>
      <dgm:spPr/>
      <dgm:t>
        <a:bodyPr/>
        <a:lstStyle/>
        <a:p>
          <a:endParaRPr lang="en-US"/>
        </a:p>
      </dgm:t>
    </dgm:pt>
    <dgm:pt modelId="{97B8137F-E55E-45AC-9B16-51B3784F00B4}" type="sibTrans" cxnId="{50634956-C322-48CC-8523-CD9A51A617D7}">
      <dgm:prSet/>
      <dgm:spPr/>
      <dgm:t>
        <a:bodyPr/>
        <a:lstStyle/>
        <a:p>
          <a:endParaRPr lang="en-US"/>
        </a:p>
      </dgm:t>
    </dgm:pt>
    <dgm:pt modelId="{E5A249C4-614E-4DE1-A434-AFCD2B76ED2E}">
      <dgm:prSet phldrT="[Text]"/>
      <dgm:spPr/>
      <dgm:t>
        <a:bodyPr/>
        <a:lstStyle/>
        <a:p>
          <a:r>
            <a:rPr lang="en-US" dirty="0"/>
            <a:t>Very limited number of snaps per game drops NT to lowest on a per game basis.</a:t>
          </a:r>
        </a:p>
      </dgm:t>
    </dgm:pt>
    <dgm:pt modelId="{06C3F4E1-AF0F-4E64-B3CB-4ADF5049E667}" type="parTrans" cxnId="{18AF7569-00E0-4D01-B776-573F0AA680E5}">
      <dgm:prSet/>
      <dgm:spPr/>
      <dgm:t>
        <a:bodyPr/>
        <a:lstStyle/>
        <a:p>
          <a:endParaRPr lang="en-US"/>
        </a:p>
      </dgm:t>
    </dgm:pt>
    <dgm:pt modelId="{CE14C9BA-420E-40E2-8760-04A51BFAF989}" type="sibTrans" cxnId="{18AF7569-00E0-4D01-B776-573F0AA680E5}">
      <dgm:prSet/>
      <dgm:spPr/>
      <dgm:t>
        <a:bodyPr/>
        <a:lstStyle/>
        <a:p>
          <a:endParaRPr lang="en-US"/>
        </a:p>
      </dgm:t>
    </dgm:pt>
    <dgm:pt modelId="{49D4C462-F936-4C95-8F94-6C62247DB158}">
      <dgm:prSet/>
      <dgm:spPr>
        <a:solidFill>
          <a:schemeClr val="accent6">
            <a:lumMod val="60000"/>
            <a:lumOff val="40000"/>
          </a:schemeClr>
        </a:solidFill>
      </dgm:spPr>
      <dgm:t>
        <a:bodyPr/>
        <a:lstStyle/>
        <a:p>
          <a:r>
            <a:rPr lang="en-US" dirty="0"/>
            <a:t>Conclusions</a:t>
          </a:r>
        </a:p>
      </dgm:t>
    </dgm:pt>
    <dgm:pt modelId="{0F321E8E-6BA5-42FF-AD3C-A67DA0ADD511}" type="parTrans" cxnId="{7E5C45A7-F69D-4106-AFB6-9ADCFE2FAF7E}">
      <dgm:prSet/>
      <dgm:spPr/>
      <dgm:t>
        <a:bodyPr/>
        <a:lstStyle/>
        <a:p>
          <a:endParaRPr lang="en-US"/>
        </a:p>
      </dgm:t>
    </dgm:pt>
    <dgm:pt modelId="{E1698476-6C3A-4DE2-A152-544D49060A61}" type="sibTrans" cxnId="{7E5C45A7-F69D-4106-AFB6-9ADCFE2FAF7E}">
      <dgm:prSet/>
      <dgm:spPr/>
      <dgm:t>
        <a:bodyPr/>
        <a:lstStyle/>
        <a:p>
          <a:endParaRPr lang="en-US"/>
        </a:p>
      </dgm:t>
    </dgm:pt>
    <dgm:pt modelId="{1F6169A8-AAFF-4327-9DB1-BA58C739D175}">
      <dgm:prSet phldrT="[Text]"/>
      <dgm:spPr/>
      <dgm:t>
        <a:bodyPr/>
        <a:lstStyle/>
        <a:p>
          <a:r>
            <a:rPr lang="en-US" dirty="0"/>
            <a:t>High number of snaps per game increases DT value significantly, bringing it to 2</a:t>
          </a:r>
          <a:r>
            <a:rPr lang="en-US" baseline="30000" dirty="0"/>
            <a:t>nd</a:t>
          </a:r>
          <a:r>
            <a:rPr lang="en-US" dirty="0"/>
            <a:t> despite ranking 4</a:t>
          </a:r>
          <a:r>
            <a:rPr lang="en-US" baseline="30000" dirty="0"/>
            <a:t>th</a:t>
          </a:r>
          <a:r>
            <a:rPr lang="en-US" dirty="0"/>
            <a:t> on a per game basis.</a:t>
          </a:r>
        </a:p>
      </dgm:t>
    </dgm:pt>
    <dgm:pt modelId="{F4165D3D-47D0-48B4-89D4-D883BD87B08B}" type="parTrans" cxnId="{8A5249EB-5CDD-4E65-A93D-E1191C873B8A}">
      <dgm:prSet/>
      <dgm:spPr/>
      <dgm:t>
        <a:bodyPr/>
        <a:lstStyle/>
        <a:p>
          <a:endParaRPr lang="en-US"/>
        </a:p>
      </dgm:t>
    </dgm:pt>
    <dgm:pt modelId="{C85414D3-D0CE-4874-A6BA-2A862ACF7B61}" type="sibTrans" cxnId="{8A5249EB-5CDD-4E65-A93D-E1191C873B8A}">
      <dgm:prSet/>
      <dgm:spPr/>
      <dgm:t>
        <a:bodyPr/>
        <a:lstStyle/>
        <a:p>
          <a:endParaRPr lang="en-US"/>
        </a:p>
      </dgm:t>
    </dgm:pt>
    <dgm:pt modelId="{1CF9C5FE-F382-4934-9C2D-372BF36AD276}">
      <dgm:prSet/>
      <dgm:spPr/>
      <dgm:t>
        <a:bodyPr/>
        <a:lstStyle/>
        <a:p>
          <a:r>
            <a:rPr lang="en-US" b="1" dirty="0"/>
            <a:t>Combination of high number of snaps and high value per snap makes Outside DL the most valuable position on a per game basis.</a:t>
          </a:r>
        </a:p>
      </dgm:t>
    </dgm:pt>
    <dgm:pt modelId="{CB546F02-2F09-4698-B90A-25C76368732E}" type="parTrans" cxnId="{52FB013C-1942-492C-BA00-ECDAB61409E7}">
      <dgm:prSet/>
      <dgm:spPr/>
      <dgm:t>
        <a:bodyPr/>
        <a:lstStyle/>
        <a:p>
          <a:endParaRPr lang="en-US"/>
        </a:p>
      </dgm:t>
    </dgm:pt>
    <dgm:pt modelId="{134DD0CE-D04B-46D5-9A9D-C2AECAF4013F}" type="sibTrans" cxnId="{52FB013C-1942-492C-BA00-ECDAB61409E7}">
      <dgm:prSet/>
      <dgm:spPr/>
      <dgm:t>
        <a:bodyPr/>
        <a:lstStyle/>
        <a:p>
          <a:endParaRPr lang="en-US"/>
        </a:p>
      </dgm:t>
    </dgm:pt>
    <dgm:pt modelId="{8870B4BD-1CE5-41F0-9038-9F6B5124A5CF}">
      <dgm:prSet phldrT="[Text]"/>
      <dgm:spPr/>
      <dgm:t>
        <a:bodyPr/>
        <a:lstStyle/>
        <a:p>
          <a:r>
            <a:rPr lang="en-US" dirty="0"/>
            <a:t>Outside ranked 1</a:t>
          </a:r>
          <a:r>
            <a:rPr lang="en-US" baseline="30000" dirty="0"/>
            <a:t>st</a:t>
          </a:r>
          <a:r>
            <a:rPr lang="en-US" dirty="0"/>
            <a:t>, followed by DT</a:t>
          </a:r>
        </a:p>
      </dgm:t>
    </dgm:pt>
    <dgm:pt modelId="{9F2C00D4-81A3-420B-9590-0CEF0D677B05}" type="parTrans" cxnId="{115CBB1B-F6E0-42A5-83E2-9ECF24AF5750}">
      <dgm:prSet/>
      <dgm:spPr/>
      <dgm:t>
        <a:bodyPr/>
        <a:lstStyle/>
        <a:p>
          <a:endParaRPr lang="en-US"/>
        </a:p>
      </dgm:t>
    </dgm:pt>
    <dgm:pt modelId="{29E0269B-DB63-43F4-A794-184ED5078B40}" type="sibTrans" cxnId="{115CBB1B-F6E0-42A5-83E2-9ECF24AF5750}">
      <dgm:prSet/>
      <dgm:spPr/>
      <dgm:t>
        <a:bodyPr/>
        <a:lstStyle/>
        <a:p>
          <a:endParaRPr lang="en-US"/>
        </a:p>
      </dgm:t>
    </dgm:pt>
    <dgm:pt modelId="{62344E11-57D3-4C5C-8E6D-EB71A34A80B9}">
      <dgm:prSet phldrT="[Text]"/>
      <dgm:spPr/>
      <dgm:t>
        <a:bodyPr/>
        <a:lstStyle/>
        <a:p>
          <a:r>
            <a:rPr lang="en-US" dirty="0"/>
            <a:t>DE Wide, DT, and NT significantly lower EPAR/WPAR on a per game basis than Outside and DT</a:t>
          </a:r>
        </a:p>
      </dgm:t>
    </dgm:pt>
    <dgm:pt modelId="{B5D26560-D666-40DE-83D4-2F6F9893E098}" type="parTrans" cxnId="{C26184B9-7D67-4E6C-899A-B49D0D89ADBE}">
      <dgm:prSet/>
      <dgm:spPr/>
      <dgm:t>
        <a:bodyPr/>
        <a:lstStyle/>
        <a:p>
          <a:endParaRPr lang="en-US"/>
        </a:p>
      </dgm:t>
    </dgm:pt>
    <dgm:pt modelId="{45E19EA6-028B-48DB-B90E-3FFCDE722D17}" type="sibTrans" cxnId="{C26184B9-7D67-4E6C-899A-B49D0D89ADBE}">
      <dgm:prSet/>
      <dgm:spPr/>
      <dgm:t>
        <a:bodyPr/>
        <a:lstStyle/>
        <a:p>
          <a:endParaRPr lang="en-US"/>
        </a:p>
      </dgm:t>
    </dgm:pt>
    <dgm:pt modelId="{64B70A71-FBEC-4795-9B80-57FBF5E8C815}" type="pres">
      <dgm:prSet presAssocID="{FC3B5FD4-3874-4670-BAEF-0F192D6AF22D}" presName="linear" presStyleCnt="0">
        <dgm:presLayoutVars>
          <dgm:animLvl val="lvl"/>
          <dgm:resizeHandles val="exact"/>
        </dgm:presLayoutVars>
      </dgm:prSet>
      <dgm:spPr/>
    </dgm:pt>
    <dgm:pt modelId="{B5BBCAC2-C790-43A9-B493-4F537148F91C}" type="pres">
      <dgm:prSet presAssocID="{2EDFB9CF-4F6F-469E-BC6F-912C3FB9FDD9}" presName="parentText" presStyleLbl="node1" presStyleIdx="0" presStyleCnt="2">
        <dgm:presLayoutVars>
          <dgm:chMax val="0"/>
          <dgm:bulletEnabled val="1"/>
        </dgm:presLayoutVars>
      </dgm:prSet>
      <dgm:spPr/>
    </dgm:pt>
    <dgm:pt modelId="{67B7D7D1-3C23-4768-B48A-2DBEA4665793}" type="pres">
      <dgm:prSet presAssocID="{97B8137F-E55E-45AC-9B16-51B3784F00B4}" presName="spacer" presStyleCnt="0"/>
      <dgm:spPr/>
    </dgm:pt>
    <dgm:pt modelId="{0424FD63-EFC7-4388-99F8-391645CED3F4}" type="pres">
      <dgm:prSet presAssocID="{49D4C462-F936-4C95-8F94-6C62247DB158}" presName="parentText" presStyleLbl="node1" presStyleIdx="1" presStyleCnt="2">
        <dgm:presLayoutVars>
          <dgm:chMax val="0"/>
          <dgm:bulletEnabled val="1"/>
        </dgm:presLayoutVars>
      </dgm:prSet>
      <dgm:spPr/>
    </dgm:pt>
    <dgm:pt modelId="{0DF7C425-59EF-4BE4-A6E4-ACF9B7DC9C94}" type="pres">
      <dgm:prSet presAssocID="{49D4C462-F936-4C95-8F94-6C62247DB158}" presName="childText" presStyleLbl="revTx" presStyleIdx="0" presStyleCnt="1">
        <dgm:presLayoutVars>
          <dgm:bulletEnabled val="1"/>
        </dgm:presLayoutVars>
      </dgm:prSet>
      <dgm:spPr/>
    </dgm:pt>
  </dgm:ptLst>
  <dgm:cxnLst>
    <dgm:cxn modelId="{115CBB1B-F6E0-42A5-83E2-9ECF24AF5750}" srcId="{49D4C462-F936-4C95-8F94-6C62247DB158}" destId="{8870B4BD-1CE5-41F0-9038-9F6B5124A5CF}" srcOrd="0" destOrd="0" parTransId="{9F2C00D4-81A3-420B-9590-0CEF0D677B05}" sibTransId="{29E0269B-DB63-43F4-A794-184ED5078B40}"/>
    <dgm:cxn modelId="{52FB013C-1942-492C-BA00-ECDAB61409E7}" srcId="{49D4C462-F936-4C95-8F94-6C62247DB158}" destId="{1CF9C5FE-F382-4934-9C2D-372BF36AD276}" srcOrd="4" destOrd="0" parTransId="{CB546F02-2F09-4698-B90A-25C76368732E}" sibTransId="{134DD0CE-D04B-46D5-9A9D-C2AECAF4013F}"/>
    <dgm:cxn modelId="{18AF7569-00E0-4D01-B776-573F0AA680E5}" srcId="{49D4C462-F936-4C95-8F94-6C62247DB158}" destId="{E5A249C4-614E-4DE1-A434-AFCD2B76ED2E}" srcOrd="2" destOrd="0" parTransId="{06C3F4E1-AF0F-4E64-B3CB-4ADF5049E667}" sibTransId="{CE14C9BA-420E-40E2-8760-04A51BFAF989}"/>
    <dgm:cxn modelId="{9635DD6F-B80C-4CD8-A795-4EA8DD404B36}" type="presOf" srcId="{62344E11-57D3-4C5C-8E6D-EB71A34A80B9}" destId="{0DF7C425-59EF-4BE4-A6E4-ACF9B7DC9C94}" srcOrd="0" destOrd="1" presId="urn:microsoft.com/office/officeart/2005/8/layout/vList2"/>
    <dgm:cxn modelId="{84A54051-8B4A-4D60-85D2-43360C9BD918}" type="presOf" srcId="{8870B4BD-1CE5-41F0-9038-9F6B5124A5CF}" destId="{0DF7C425-59EF-4BE4-A6E4-ACF9B7DC9C94}" srcOrd="0" destOrd="0" presId="urn:microsoft.com/office/officeart/2005/8/layout/vList2"/>
    <dgm:cxn modelId="{50634956-C322-48CC-8523-CD9A51A617D7}" srcId="{FC3B5FD4-3874-4670-BAEF-0F192D6AF22D}" destId="{2EDFB9CF-4F6F-469E-BC6F-912C3FB9FDD9}" srcOrd="0" destOrd="0" parTransId="{3E48A9AA-F173-4932-B4F0-65908FCA52FB}" sibTransId="{97B8137F-E55E-45AC-9B16-51B3784F00B4}"/>
    <dgm:cxn modelId="{A8EEAC77-419C-4F63-A0B3-DE1B98DEB180}" type="presOf" srcId="{49D4C462-F936-4C95-8F94-6C62247DB158}" destId="{0424FD63-EFC7-4388-99F8-391645CED3F4}" srcOrd="0" destOrd="0" presId="urn:microsoft.com/office/officeart/2005/8/layout/vList2"/>
    <dgm:cxn modelId="{E67A2B8E-6BBE-4133-80EC-CBF9C984BA0B}" type="presOf" srcId="{1CF9C5FE-F382-4934-9C2D-372BF36AD276}" destId="{0DF7C425-59EF-4BE4-A6E4-ACF9B7DC9C94}" srcOrd="0" destOrd="4" presId="urn:microsoft.com/office/officeart/2005/8/layout/vList2"/>
    <dgm:cxn modelId="{7E5C45A7-F69D-4106-AFB6-9ADCFE2FAF7E}" srcId="{FC3B5FD4-3874-4670-BAEF-0F192D6AF22D}" destId="{49D4C462-F936-4C95-8F94-6C62247DB158}" srcOrd="1" destOrd="0" parTransId="{0F321E8E-6BA5-42FF-AD3C-A67DA0ADD511}" sibTransId="{E1698476-6C3A-4DE2-A152-544D49060A61}"/>
    <dgm:cxn modelId="{0AB37DB3-B94C-4B9E-A5F0-F5058B767C72}" type="presOf" srcId="{1F6169A8-AAFF-4327-9DB1-BA58C739D175}" destId="{0DF7C425-59EF-4BE4-A6E4-ACF9B7DC9C94}" srcOrd="0" destOrd="3" presId="urn:microsoft.com/office/officeart/2005/8/layout/vList2"/>
    <dgm:cxn modelId="{C26184B9-7D67-4E6C-899A-B49D0D89ADBE}" srcId="{49D4C462-F936-4C95-8F94-6C62247DB158}" destId="{62344E11-57D3-4C5C-8E6D-EB71A34A80B9}" srcOrd="1" destOrd="0" parTransId="{B5D26560-D666-40DE-83D4-2F6F9893E098}" sibTransId="{45E19EA6-028B-48DB-B90E-3FFCDE722D17}"/>
    <dgm:cxn modelId="{96E436D4-47AE-45AE-98B7-0263362B66AC}" type="presOf" srcId="{FC3B5FD4-3874-4670-BAEF-0F192D6AF22D}" destId="{64B70A71-FBEC-4795-9B80-57FBF5E8C815}" srcOrd="0" destOrd="0" presId="urn:microsoft.com/office/officeart/2005/8/layout/vList2"/>
    <dgm:cxn modelId="{3F7FC4DC-A378-4070-9413-5B980331EC50}" type="presOf" srcId="{E5A249C4-614E-4DE1-A434-AFCD2B76ED2E}" destId="{0DF7C425-59EF-4BE4-A6E4-ACF9B7DC9C94}" srcOrd="0" destOrd="2" presId="urn:microsoft.com/office/officeart/2005/8/layout/vList2"/>
    <dgm:cxn modelId="{E195AAE3-E61F-4893-B599-4DB6714739BD}" type="presOf" srcId="{2EDFB9CF-4F6F-469E-BC6F-912C3FB9FDD9}" destId="{B5BBCAC2-C790-43A9-B493-4F537148F91C}" srcOrd="0" destOrd="0" presId="urn:microsoft.com/office/officeart/2005/8/layout/vList2"/>
    <dgm:cxn modelId="{8A5249EB-5CDD-4E65-A93D-E1191C873B8A}" srcId="{49D4C462-F936-4C95-8F94-6C62247DB158}" destId="{1F6169A8-AAFF-4327-9DB1-BA58C739D175}" srcOrd="3" destOrd="0" parTransId="{F4165D3D-47D0-48B4-89D4-D883BD87B08B}" sibTransId="{C85414D3-D0CE-4874-A6BA-2A862ACF7B61}"/>
    <dgm:cxn modelId="{0E0DC1B8-7AAE-4785-A98D-A60B67D0D742}" type="presParOf" srcId="{64B70A71-FBEC-4795-9B80-57FBF5E8C815}" destId="{B5BBCAC2-C790-43A9-B493-4F537148F91C}" srcOrd="0" destOrd="0" presId="urn:microsoft.com/office/officeart/2005/8/layout/vList2"/>
    <dgm:cxn modelId="{264EC37D-BFC2-4337-9061-E91BAC3E5A36}" type="presParOf" srcId="{64B70A71-FBEC-4795-9B80-57FBF5E8C815}" destId="{67B7D7D1-3C23-4768-B48A-2DBEA4665793}" srcOrd="1" destOrd="0" presId="urn:microsoft.com/office/officeart/2005/8/layout/vList2"/>
    <dgm:cxn modelId="{08A6C4A8-615D-4408-BB76-1DDB99B2256C}" type="presParOf" srcId="{64B70A71-FBEC-4795-9B80-57FBF5E8C815}" destId="{0424FD63-EFC7-4388-99F8-391645CED3F4}" srcOrd="2" destOrd="0" presId="urn:microsoft.com/office/officeart/2005/8/layout/vList2"/>
    <dgm:cxn modelId="{C829D317-1784-4ED9-B1EA-A4DBE227AB69}" type="presParOf" srcId="{64B70A71-FBEC-4795-9B80-57FBF5E8C815}" destId="{0DF7C425-59EF-4BE4-A6E4-ACF9B7DC9C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3C38AE0-E74F-46A3-B36A-A8B03E97555C}"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n-US"/>
        </a:p>
      </dgm:t>
    </dgm:pt>
    <dgm:pt modelId="{FBE33832-F2A2-46A1-B182-5B46530BDAF4}">
      <dgm:prSet phldrT="[Text]"/>
      <dgm:spPr/>
      <dgm:t>
        <a:bodyPr/>
        <a:lstStyle/>
        <a:p>
          <a:pPr>
            <a:buFont typeface="+mj-lt"/>
            <a:buAutoNum type="arabicPeriod"/>
          </a:pPr>
          <a:r>
            <a:rPr lang="en-US" dirty="0"/>
            <a:t>Talent measured by player opportunity</a:t>
          </a:r>
        </a:p>
      </dgm:t>
    </dgm:pt>
    <dgm:pt modelId="{826B731C-8AD2-49BA-AAEB-928C6CE4E91A}" type="parTrans" cxnId="{F5F5E319-6549-4DF6-8DFC-BEB72715BD54}">
      <dgm:prSet/>
      <dgm:spPr/>
      <dgm:t>
        <a:bodyPr/>
        <a:lstStyle/>
        <a:p>
          <a:endParaRPr lang="en-US"/>
        </a:p>
      </dgm:t>
    </dgm:pt>
    <dgm:pt modelId="{5DA72DB9-001F-49B2-9643-FFCFA8745E75}" type="sibTrans" cxnId="{F5F5E319-6549-4DF6-8DFC-BEB72715BD54}">
      <dgm:prSet/>
      <dgm:spPr/>
      <dgm:t>
        <a:bodyPr/>
        <a:lstStyle/>
        <a:p>
          <a:endParaRPr lang="en-US"/>
        </a:p>
      </dgm:t>
    </dgm:pt>
    <dgm:pt modelId="{83824559-4DB4-45DF-A530-BCAD01877390}">
      <dgm:prSet phldrT="[Text]" custT="1"/>
      <dgm:spPr/>
      <dgm:t>
        <a:bodyPr/>
        <a:lstStyle/>
        <a:p>
          <a:r>
            <a:rPr lang="en-US" sz="2000" dirty="0"/>
            <a:t>Measured “value” based on the opportunity given</a:t>
          </a:r>
        </a:p>
      </dgm:t>
    </dgm:pt>
    <dgm:pt modelId="{53532820-4413-4735-9D34-B5D34C95E9E1}" type="parTrans" cxnId="{D6D29601-CA1D-4B63-9DA6-71ECCB98CD17}">
      <dgm:prSet/>
      <dgm:spPr/>
      <dgm:t>
        <a:bodyPr/>
        <a:lstStyle/>
        <a:p>
          <a:endParaRPr lang="en-US"/>
        </a:p>
      </dgm:t>
    </dgm:pt>
    <dgm:pt modelId="{54C12D92-C0E7-46AF-B1D0-FBE9916C296E}" type="sibTrans" cxnId="{D6D29601-CA1D-4B63-9DA6-71ECCB98CD17}">
      <dgm:prSet/>
      <dgm:spPr/>
      <dgm:t>
        <a:bodyPr/>
        <a:lstStyle/>
        <a:p>
          <a:endParaRPr lang="en-US"/>
        </a:p>
      </dgm:t>
    </dgm:pt>
    <dgm:pt modelId="{9650E0EB-69AB-4BB4-8F8F-1FC0F85987F0}">
      <dgm:prSet phldrT="[Text]" custT="1"/>
      <dgm:spPr/>
      <dgm:t>
        <a:bodyPr/>
        <a:lstStyle/>
        <a:p>
          <a:r>
            <a:rPr lang="en-US" sz="2000" dirty="0"/>
            <a:t>This approach was previously applied to the DL positions, but can also be applied to individual players.</a:t>
          </a:r>
        </a:p>
      </dgm:t>
    </dgm:pt>
    <dgm:pt modelId="{74FA9193-01E4-4FF2-811D-1DD043D8A8DF}" type="parTrans" cxnId="{93782945-F1C5-49B6-8954-957C63545454}">
      <dgm:prSet/>
      <dgm:spPr/>
      <dgm:t>
        <a:bodyPr/>
        <a:lstStyle/>
        <a:p>
          <a:endParaRPr lang="en-US"/>
        </a:p>
      </dgm:t>
    </dgm:pt>
    <dgm:pt modelId="{4884363E-C477-4CAB-983C-495FE21377F1}" type="sibTrans" cxnId="{93782945-F1C5-49B6-8954-957C63545454}">
      <dgm:prSet/>
      <dgm:spPr/>
      <dgm:t>
        <a:bodyPr/>
        <a:lstStyle/>
        <a:p>
          <a:endParaRPr lang="en-US"/>
        </a:p>
      </dgm:t>
    </dgm:pt>
    <dgm:pt modelId="{C42E910B-A1EC-4D84-9226-DFBC03BA4D71}">
      <dgm:prSet phldrT="[Text]"/>
      <dgm:spPr/>
      <dgm:t>
        <a:bodyPr/>
        <a:lstStyle/>
        <a:p>
          <a:r>
            <a:rPr lang="en-US" dirty="0"/>
            <a:t>Talent measured by player performance</a:t>
          </a:r>
        </a:p>
      </dgm:t>
    </dgm:pt>
    <dgm:pt modelId="{2A32F9F6-CADA-423A-BC9E-81600D338C3A}" type="parTrans" cxnId="{82A7912F-3011-42C1-9123-D815E7A5F3B5}">
      <dgm:prSet/>
      <dgm:spPr/>
      <dgm:t>
        <a:bodyPr/>
        <a:lstStyle/>
        <a:p>
          <a:endParaRPr lang="en-US"/>
        </a:p>
      </dgm:t>
    </dgm:pt>
    <dgm:pt modelId="{8C53A15B-1EF2-4F72-848C-E882E7A21F95}" type="sibTrans" cxnId="{82A7912F-3011-42C1-9123-D815E7A5F3B5}">
      <dgm:prSet/>
      <dgm:spPr/>
      <dgm:t>
        <a:bodyPr/>
        <a:lstStyle/>
        <a:p>
          <a:endParaRPr lang="en-US"/>
        </a:p>
      </dgm:t>
    </dgm:pt>
    <dgm:pt modelId="{CCCA3A1A-4647-4516-BE84-1E566D0D37A3}">
      <dgm:prSet phldrT="[Text]" custT="1"/>
      <dgm:spPr/>
      <dgm:t>
        <a:bodyPr/>
        <a:lstStyle/>
        <a:p>
          <a:r>
            <a:rPr lang="en-US" sz="2000" dirty="0"/>
            <a:t>Performance will be measured separately for pass and run plays.</a:t>
          </a:r>
        </a:p>
      </dgm:t>
    </dgm:pt>
    <dgm:pt modelId="{A16EDF55-766F-4A61-8F25-0B89E5401077}" type="parTrans" cxnId="{C24687B8-5142-4544-9DDA-720ECE4028F7}">
      <dgm:prSet/>
      <dgm:spPr/>
      <dgm:t>
        <a:bodyPr/>
        <a:lstStyle/>
        <a:p>
          <a:endParaRPr lang="en-US"/>
        </a:p>
      </dgm:t>
    </dgm:pt>
    <dgm:pt modelId="{E518E759-D017-47B8-929B-7495134ADC74}" type="sibTrans" cxnId="{C24687B8-5142-4544-9DDA-720ECE4028F7}">
      <dgm:prSet/>
      <dgm:spPr/>
      <dgm:t>
        <a:bodyPr/>
        <a:lstStyle/>
        <a:p>
          <a:endParaRPr lang="en-US"/>
        </a:p>
      </dgm:t>
    </dgm:pt>
    <dgm:pt modelId="{F002ADCF-5D9B-4554-B12C-97E7241EEF44}">
      <dgm:prSet custT="1"/>
      <dgm:spPr/>
      <dgm:t>
        <a:bodyPr/>
        <a:lstStyle/>
        <a:p>
          <a:r>
            <a:rPr lang="en-US" sz="2000" dirty="0"/>
            <a:t>Talent for pass plays measured based on number of events “impact on EPA”.</a:t>
          </a:r>
        </a:p>
      </dgm:t>
    </dgm:pt>
    <dgm:pt modelId="{19C0D7EC-BFEE-4861-91C4-C46DCC1E8066}" type="parTrans" cxnId="{026AB9D3-6836-4968-9115-1AF13B395872}">
      <dgm:prSet/>
      <dgm:spPr/>
      <dgm:t>
        <a:bodyPr/>
        <a:lstStyle/>
        <a:p>
          <a:endParaRPr lang="en-US"/>
        </a:p>
      </dgm:t>
    </dgm:pt>
    <dgm:pt modelId="{9634D754-4523-4D6F-A578-9799A9968D8A}" type="sibTrans" cxnId="{026AB9D3-6836-4968-9115-1AF13B395872}">
      <dgm:prSet/>
      <dgm:spPr/>
      <dgm:t>
        <a:bodyPr/>
        <a:lstStyle/>
        <a:p>
          <a:endParaRPr lang="en-US"/>
        </a:p>
      </dgm:t>
    </dgm:pt>
    <dgm:pt modelId="{A7371796-5E68-47E6-B83D-403932C97D3A}">
      <dgm:prSet custT="1"/>
      <dgm:spPr/>
      <dgm:t>
        <a:bodyPr/>
        <a:lstStyle/>
        <a:p>
          <a:r>
            <a:rPr lang="en-US" sz="2000" dirty="0"/>
            <a:t>Used to determine what players are viewed as most “valuable” by the coaching staff.</a:t>
          </a:r>
        </a:p>
      </dgm:t>
    </dgm:pt>
    <dgm:pt modelId="{18B4656B-2788-4215-AEEC-7AC4708E93B2}" type="parTrans" cxnId="{3CF5D3F6-5C9E-4C2C-B055-25825A0926A6}">
      <dgm:prSet/>
      <dgm:spPr/>
      <dgm:t>
        <a:bodyPr/>
        <a:lstStyle/>
        <a:p>
          <a:endParaRPr lang="en-US"/>
        </a:p>
      </dgm:t>
    </dgm:pt>
    <dgm:pt modelId="{0BE5E29D-0291-4979-8D38-FE2459F66DF0}" type="sibTrans" cxnId="{3CF5D3F6-5C9E-4C2C-B055-25825A0926A6}">
      <dgm:prSet/>
      <dgm:spPr/>
      <dgm:t>
        <a:bodyPr/>
        <a:lstStyle/>
        <a:p>
          <a:endParaRPr lang="en-US"/>
        </a:p>
      </dgm:t>
    </dgm:pt>
    <dgm:pt modelId="{B1124CD8-C778-4808-A0F1-7B14B285D0A2}">
      <dgm:prSet custT="1"/>
      <dgm:spPr/>
      <dgm:t>
        <a:bodyPr/>
        <a:lstStyle/>
        <a:p>
          <a:r>
            <a:rPr lang="en-US" sz="2000" dirty="0"/>
            <a:t>Talent for run plays measured based on EPA for running plays that the defender is “involved”.</a:t>
          </a:r>
        </a:p>
      </dgm:t>
    </dgm:pt>
    <dgm:pt modelId="{7BBB8A69-0E7F-4AD9-A173-B1CE10194CCA}" type="parTrans" cxnId="{0EE91CE3-31BD-4ADB-B76A-0989E01F0BC1}">
      <dgm:prSet/>
      <dgm:spPr/>
      <dgm:t>
        <a:bodyPr/>
        <a:lstStyle/>
        <a:p>
          <a:endParaRPr lang="en-US"/>
        </a:p>
      </dgm:t>
    </dgm:pt>
    <dgm:pt modelId="{68D811BA-2031-4DC8-99F6-A4B4F8744FA3}" type="sibTrans" cxnId="{0EE91CE3-31BD-4ADB-B76A-0989E01F0BC1}">
      <dgm:prSet/>
      <dgm:spPr/>
      <dgm:t>
        <a:bodyPr/>
        <a:lstStyle/>
        <a:p>
          <a:endParaRPr lang="en-US"/>
        </a:p>
      </dgm:t>
    </dgm:pt>
    <dgm:pt modelId="{A2B93944-3E4C-4CE8-9133-751702B270B9}" type="pres">
      <dgm:prSet presAssocID="{33C38AE0-E74F-46A3-B36A-A8B03E97555C}" presName="Name0" presStyleCnt="0">
        <dgm:presLayoutVars>
          <dgm:dir/>
          <dgm:animLvl val="lvl"/>
          <dgm:resizeHandles val="exact"/>
        </dgm:presLayoutVars>
      </dgm:prSet>
      <dgm:spPr/>
    </dgm:pt>
    <dgm:pt modelId="{60A3272C-429F-4980-9FB9-1FA2C0ACC542}" type="pres">
      <dgm:prSet presAssocID="{FBE33832-F2A2-46A1-B182-5B46530BDAF4}" presName="linNode" presStyleCnt="0"/>
      <dgm:spPr/>
    </dgm:pt>
    <dgm:pt modelId="{52F2FE7B-32A3-4C8F-815A-E1402AFEF33E}" type="pres">
      <dgm:prSet presAssocID="{FBE33832-F2A2-46A1-B182-5B46530BDAF4}" presName="parentText" presStyleLbl="node1" presStyleIdx="0" presStyleCnt="2">
        <dgm:presLayoutVars>
          <dgm:chMax val="1"/>
          <dgm:bulletEnabled val="1"/>
        </dgm:presLayoutVars>
      </dgm:prSet>
      <dgm:spPr/>
    </dgm:pt>
    <dgm:pt modelId="{2A36DA03-C61B-472C-94D3-A8FA584F6910}" type="pres">
      <dgm:prSet presAssocID="{FBE33832-F2A2-46A1-B182-5B46530BDAF4}" presName="descendantText" presStyleLbl="alignAccFollowNode1" presStyleIdx="0" presStyleCnt="2">
        <dgm:presLayoutVars>
          <dgm:bulletEnabled val="1"/>
        </dgm:presLayoutVars>
      </dgm:prSet>
      <dgm:spPr/>
    </dgm:pt>
    <dgm:pt modelId="{003A8772-BE19-4BC5-9C7F-C8F97F7A7583}" type="pres">
      <dgm:prSet presAssocID="{5DA72DB9-001F-49B2-9643-FFCFA8745E75}" presName="sp" presStyleCnt="0"/>
      <dgm:spPr/>
    </dgm:pt>
    <dgm:pt modelId="{6F3BA322-36C5-499F-9FD9-61B6003EF21F}" type="pres">
      <dgm:prSet presAssocID="{C42E910B-A1EC-4D84-9226-DFBC03BA4D71}" presName="linNode" presStyleCnt="0"/>
      <dgm:spPr/>
    </dgm:pt>
    <dgm:pt modelId="{D1EA516A-6167-4FC9-AC42-3C6961283889}" type="pres">
      <dgm:prSet presAssocID="{C42E910B-A1EC-4D84-9226-DFBC03BA4D71}" presName="parentText" presStyleLbl="node1" presStyleIdx="1" presStyleCnt="2">
        <dgm:presLayoutVars>
          <dgm:chMax val="1"/>
          <dgm:bulletEnabled val="1"/>
        </dgm:presLayoutVars>
      </dgm:prSet>
      <dgm:spPr/>
    </dgm:pt>
    <dgm:pt modelId="{8810B13D-9444-4A60-93DB-9B7F9FF506D1}" type="pres">
      <dgm:prSet presAssocID="{C42E910B-A1EC-4D84-9226-DFBC03BA4D71}" presName="descendantText" presStyleLbl="alignAccFollowNode1" presStyleIdx="1" presStyleCnt="2">
        <dgm:presLayoutVars>
          <dgm:bulletEnabled val="1"/>
        </dgm:presLayoutVars>
      </dgm:prSet>
      <dgm:spPr/>
    </dgm:pt>
  </dgm:ptLst>
  <dgm:cxnLst>
    <dgm:cxn modelId="{D6D29601-CA1D-4B63-9DA6-71ECCB98CD17}" srcId="{FBE33832-F2A2-46A1-B182-5B46530BDAF4}" destId="{83824559-4DB4-45DF-A530-BCAD01877390}" srcOrd="0" destOrd="0" parTransId="{53532820-4413-4735-9D34-B5D34C95E9E1}" sibTransId="{54C12D92-C0E7-46AF-B1D0-FBE9916C296E}"/>
    <dgm:cxn modelId="{BC3EFA10-093C-4E3F-AF21-E4C8027F89B4}" type="presOf" srcId="{C42E910B-A1EC-4D84-9226-DFBC03BA4D71}" destId="{D1EA516A-6167-4FC9-AC42-3C6961283889}" srcOrd="0" destOrd="0" presId="urn:microsoft.com/office/officeart/2005/8/layout/vList5"/>
    <dgm:cxn modelId="{F5F5E319-6549-4DF6-8DFC-BEB72715BD54}" srcId="{33C38AE0-E74F-46A3-B36A-A8B03E97555C}" destId="{FBE33832-F2A2-46A1-B182-5B46530BDAF4}" srcOrd="0" destOrd="0" parTransId="{826B731C-8AD2-49BA-AAEB-928C6CE4E91A}" sibTransId="{5DA72DB9-001F-49B2-9643-FFCFA8745E75}"/>
    <dgm:cxn modelId="{2039A822-AD2F-48FD-A3AF-61C88D80406E}" type="presOf" srcId="{FBE33832-F2A2-46A1-B182-5B46530BDAF4}" destId="{52F2FE7B-32A3-4C8F-815A-E1402AFEF33E}" srcOrd="0" destOrd="0" presId="urn:microsoft.com/office/officeart/2005/8/layout/vList5"/>
    <dgm:cxn modelId="{82A7912F-3011-42C1-9123-D815E7A5F3B5}" srcId="{33C38AE0-E74F-46A3-B36A-A8B03E97555C}" destId="{C42E910B-A1EC-4D84-9226-DFBC03BA4D71}" srcOrd="1" destOrd="0" parTransId="{2A32F9F6-CADA-423A-BC9E-81600D338C3A}" sibTransId="{8C53A15B-1EF2-4F72-848C-E882E7A21F95}"/>
    <dgm:cxn modelId="{5DBCE140-2829-407B-99F4-4CEE2EF79058}" type="presOf" srcId="{B1124CD8-C778-4808-A0F1-7B14B285D0A2}" destId="{8810B13D-9444-4A60-93DB-9B7F9FF506D1}" srcOrd="0" destOrd="2" presId="urn:microsoft.com/office/officeart/2005/8/layout/vList5"/>
    <dgm:cxn modelId="{93782945-F1C5-49B6-8954-957C63545454}" srcId="{FBE33832-F2A2-46A1-B182-5B46530BDAF4}" destId="{9650E0EB-69AB-4BB4-8F8F-1FC0F85987F0}" srcOrd="1" destOrd="0" parTransId="{74FA9193-01E4-4FF2-811D-1DD043D8A8DF}" sibTransId="{4884363E-C477-4CAB-983C-495FE21377F1}"/>
    <dgm:cxn modelId="{9C940949-46AE-46DC-A977-19E467BACB56}" type="presOf" srcId="{83824559-4DB4-45DF-A530-BCAD01877390}" destId="{2A36DA03-C61B-472C-94D3-A8FA584F6910}" srcOrd="0" destOrd="0" presId="urn:microsoft.com/office/officeart/2005/8/layout/vList5"/>
    <dgm:cxn modelId="{F4983969-E29F-4E50-8DD4-2368304BFADD}" type="presOf" srcId="{33C38AE0-E74F-46A3-B36A-A8B03E97555C}" destId="{A2B93944-3E4C-4CE8-9133-751702B270B9}" srcOrd="0" destOrd="0" presId="urn:microsoft.com/office/officeart/2005/8/layout/vList5"/>
    <dgm:cxn modelId="{F1FEF57D-2DC8-4E8F-84A2-CF8B1A6F8636}" type="presOf" srcId="{F002ADCF-5D9B-4554-B12C-97E7241EEF44}" destId="{8810B13D-9444-4A60-93DB-9B7F9FF506D1}" srcOrd="0" destOrd="1" presId="urn:microsoft.com/office/officeart/2005/8/layout/vList5"/>
    <dgm:cxn modelId="{27080585-1A02-4336-B55A-35656C05D52E}" type="presOf" srcId="{A7371796-5E68-47E6-B83D-403932C97D3A}" destId="{2A36DA03-C61B-472C-94D3-A8FA584F6910}" srcOrd="0" destOrd="2" presId="urn:microsoft.com/office/officeart/2005/8/layout/vList5"/>
    <dgm:cxn modelId="{C24687B8-5142-4544-9DDA-720ECE4028F7}" srcId="{C42E910B-A1EC-4D84-9226-DFBC03BA4D71}" destId="{CCCA3A1A-4647-4516-BE84-1E566D0D37A3}" srcOrd="0" destOrd="0" parTransId="{A16EDF55-766F-4A61-8F25-0B89E5401077}" sibTransId="{E518E759-D017-47B8-929B-7495134ADC74}"/>
    <dgm:cxn modelId="{026AB9D3-6836-4968-9115-1AF13B395872}" srcId="{C42E910B-A1EC-4D84-9226-DFBC03BA4D71}" destId="{F002ADCF-5D9B-4554-B12C-97E7241EEF44}" srcOrd="1" destOrd="0" parTransId="{19C0D7EC-BFEE-4861-91C4-C46DCC1E8066}" sibTransId="{9634D754-4523-4D6F-A578-9799A9968D8A}"/>
    <dgm:cxn modelId="{03DEF9D6-3B2A-433A-B875-FF2525C38E9F}" type="presOf" srcId="{CCCA3A1A-4647-4516-BE84-1E566D0D37A3}" destId="{8810B13D-9444-4A60-93DB-9B7F9FF506D1}" srcOrd="0" destOrd="0" presId="urn:microsoft.com/office/officeart/2005/8/layout/vList5"/>
    <dgm:cxn modelId="{81907BDF-AEE2-477A-AA74-EDAE2B639A86}" type="presOf" srcId="{9650E0EB-69AB-4BB4-8F8F-1FC0F85987F0}" destId="{2A36DA03-C61B-472C-94D3-A8FA584F6910}" srcOrd="0" destOrd="1" presId="urn:microsoft.com/office/officeart/2005/8/layout/vList5"/>
    <dgm:cxn modelId="{0EE91CE3-31BD-4ADB-B76A-0989E01F0BC1}" srcId="{C42E910B-A1EC-4D84-9226-DFBC03BA4D71}" destId="{B1124CD8-C778-4808-A0F1-7B14B285D0A2}" srcOrd="2" destOrd="0" parTransId="{7BBB8A69-0E7F-4AD9-A173-B1CE10194CCA}" sibTransId="{68D811BA-2031-4DC8-99F6-A4B4F8744FA3}"/>
    <dgm:cxn modelId="{3CF5D3F6-5C9E-4C2C-B055-25825A0926A6}" srcId="{FBE33832-F2A2-46A1-B182-5B46530BDAF4}" destId="{A7371796-5E68-47E6-B83D-403932C97D3A}" srcOrd="2" destOrd="0" parTransId="{18B4656B-2788-4215-AEEC-7AC4708E93B2}" sibTransId="{0BE5E29D-0291-4979-8D38-FE2459F66DF0}"/>
    <dgm:cxn modelId="{CA4282C7-B21E-4F0F-AB8E-E699B0AAABD0}" type="presParOf" srcId="{A2B93944-3E4C-4CE8-9133-751702B270B9}" destId="{60A3272C-429F-4980-9FB9-1FA2C0ACC542}" srcOrd="0" destOrd="0" presId="urn:microsoft.com/office/officeart/2005/8/layout/vList5"/>
    <dgm:cxn modelId="{F7F1D3AE-3FF0-4581-B3EF-839F749537F9}" type="presParOf" srcId="{60A3272C-429F-4980-9FB9-1FA2C0ACC542}" destId="{52F2FE7B-32A3-4C8F-815A-E1402AFEF33E}" srcOrd="0" destOrd="0" presId="urn:microsoft.com/office/officeart/2005/8/layout/vList5"/>
    <dgm:cxn modelId="{EBA52602-B536-4187-A66F-9374DA4C2DD1}" type="presParOf" srcId="{60A3272C-429F-4980-9FB9-1FA2C0ACC542}" destId="{2A36DA03-C61B-472C-94D3-A8FA584F6910}" srcOrd="1" destOrd="0" presId="urn:microsoft.com/office/officeart/2005/8/layout/vList5"/>
    <dgm:cxn modelId="{B2A35ED3-529C-4208-A5B8-150BE1389ED8}" type="presParOf" srcId="{A2B93944-3E4C-4CE8-9133-751702B270B9}" destId="{003A8772-BE19-4BC5-9C7F-C8F97F7A7583}" srcOrd="1" destOrd="0" presId="urn:microsoft.com/office/officeart/2005/8/layout/vList5"/>
    <dgm:cxn modelId="{4BFE1C53-3773-4124-AA07-6A27FED9BB99}" type="presParOf" srcId="{A2B93944-3E4C-4CE8-9133-751702B270B9}" destId="{6F3BA322-36C5-499F-9FD9-61B6003EF21F}" srcOrd="2" destOrd="0" presId="urn:microsoft.com/office/officeart/2005/8/layout/vList5"/>
    <dgm:cxn modelId="{E664565F-98FE-4F63-AF4D-A90B95A67901}" type="presParOf" srcId="{6F3BA322-36C5-499F-9FD9-61B6003EF21F}" destId="{D1EA516A-6167-4FC9-AC42-3C6961283889}" srcOrd="0" destOrd="0" presId="urn:microsoft.com/office/officeart/2005/8/layout/vList5"/>
    <dgm:cxn modelId="{9547E433-7474-4CC5-87A3-6C4FA34E1D1A}" type="presParOf" srcId="{6F3BA322-36C5-499F-9FD9-61B6003EF21F}" destId="{8810B13D-9444-4A60-93DB-9B7F9FF506D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1384D7D-42C4-413C-8AB6-383698BB4E4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9709C944-A698-49F6-82E7-3A6C88BF68F4}">
      <dgm:prSet phldrT="[Text]"/>
      <dgm:spPr/>
      <dgm:t>
        <a:bodyPr/>
        <a:lstStyle/>
        <a:p>
          <a:r>
            <a:rPr lang="en-US" dirty="0"/>
            <a:t>No Event</a:t>
          </a:r>
        </a:p>
      </dgm:t>
    </dgm:pt>
    <dgm:pt modelId="{47FA70A2-FDA4-4870-9B5A-7F62E0DBF826}" type="parTrans" cxnId="{CD3E5F88-61FA-4F39-B1AA-E1E7EBCBC281}">
      <dgm:prSet/>
      <dgm:spPr/>
      <dgm:t>
        <a:bodyPr/>
        <a:lstStyle/>
        <a:p>
          <a:endParaRPr lang="en-US"/>
        </a:p>
      </dgm:t>
    </dgm:pt>
    <dgm:pt modelId="{6FF8CE13-EEE3-4CA3-91AF-616B0116C3FE}" type="sibTrans" cxnId="{CD3E5F88-61FA-4F39-B1AA-E1E7EBCBC281}">
      <dgm:prSet/>
      <dgm:spPr/>
      <dgm:t>
        <a:bodyPr/>
        <a:lstStyle/>
        <a:p>
          <a:endParaRPr lang="en-US"/>
        </a:p>
      </dgm:t>
    </dgm:pt>
    <dgm:pt modelId="{7691F05D-5C27-4EA5-A8B7-B89517DFD100}">
      <dgm:prSet phldrT="[Text]"/>
      <dgm:spPr/>
      <dgm:t>
        <a:bodyPr/>
        <a:lstStyle/>
        <a:p>
          <a:r>
            <a:rPr lang="en-US" dirty="0"/>
            <a:t>Expected EPA for plays without an “event” is 0.405.</a:t>
          </a:r>
        </a:p>
      </dgm:t>
    </dgm:pt>
    <dgm:pt modelId="{8E6ED9C2-6AB3-4D21-9231-0969C03D4CE0}" type="parTrans" cxnId="{45653472-FE91-4625-8EC3-E41C4366F48A}">
      <dgm:prSet/>
      <dgm:spPr/>
      <dgm:t>
        <a:bodyPr/>
        <a:lstStyle/>
        <a:p>
          <a:endParaRPr lang="en-US"/>
        </a:p>
      </dgm:t>
    </dgm:pt>
    <dgm:pt modelId="{FBD89294-38A2-4D83-9C83-DADAA9FCE333}" type="sibTrans" cxnId="{45653472-FE91-4625-8EC3-E41C4366F48A}">
      <dgm:prSet/>
      <dgm:spPr/>
      <dgm:t>
        <a:bodyPr/>
        <a:lstStyle/>
        <a:p>
          <a:endParaRPr lang="en-US"/>
        </a:p>
      </dgm:t>
    </dgm:pt>
    <dgm:pt modelId="{40B0FDE3-DE5B-440A-B867-371CCE70F13F}">
      <dgm:prSet phldrT="[Text]"/>
      <dgm:spPr/>
      <dgm:t>
        <a:bodyPr/>
        <a:lstStyle/>
        <a:p>
          <a:r>
            <a:rPr lang="en-US" dirty="0"/>
            <a:t>Represented by intercept of linear regression model.</a:t>
          </a:r>
        </a:p>
      </dgm:t>
    </dgm:pt>
    <dgm:pt modelId="{7EA68187-CC3A-45EB-8F35-3AFFEF07E9E9}" type="parTrans" cxnId="{2F7C2421-9125-450A-829C-8035BF794024}">
      <dgm:prSet/>
      <dgm:spPr/>
      <dgm:t>
        <a:bodyPr/>
        <a:lstStyle/>
        <a:p>
          <a:endParaRPr lang="en-US"/>
        </a:p>
      </dgm:t>
    </dgm:pt>
    <dgm:pt modelId="{09DCD5C0-7023-4E5A-9FB1-940A977760BC}" type="sibTrans" cxnId="{2F7C2421-9125-450A-829C-8035BF794024}">
      <dgm:prSet/>
      <dgm:spPr/>
      <dgm:t>
        <a:bodyPr/>
        <a:lstStyle/>
        <a:p>
          <a:endParaRPr lang="en-US"/>
        </a:p>
      </dgm:t>
    </dgm:pt>
    <dgm:pt modelId="{D50B6B63-8572-4CD0-AFB0-E9692E50FF96}">
      <dgm:prSet phldrT="[Text]"/>
      <dgm:spPr/>
      <dgm:t>
        <a:bodyPr/>
        <a:lstStyle/>
        <a:p>
          <a:r>
            <a:rPr lang="en-US" dirty="0"/>
            <a:t>Pressure</a:t>
          </a:r>
        </a:p>
      </dgm:t>
    </dgm:pt>
    <dgm:pt modelId="{B6AF15D3-5C86-418C-B20D-36AF0C087BED}" type="parTrans" cxnId="{E0425FD8-7C64-4425-A8F5-56F0AF3B8B25}">
      <dgm:prSet/>
      <dgm:spPr/>
      <dgm:t>
        <a:bodyPr/>
        <a:lstStyle/>
        <a:p>
          <a:endParaRPr lang="en-US"/>
        </a:p>
      </dgm:t>
    </dgm:pt>
    <dgm:pt modelId="{29404FFD-EF9C-4F26-98D0-21BE3DB6E484}" type="sibTrans" cxnId="{E0425FD8-7C64-4425-A8F5-56F0AF3B8B25}">
      <dgm:prSet/>
      <dgm:spPr/>
      <dgm:t>
        <a:bodyPr/>
        <a:lstStyle/>
        <a:p>
          <a:endParaRPr lang="en-US"/>
        </a:p>
      </dgm:t>
    </dgm:pt>
    <dgm:pt modelId="{77D7E502-BA61-4976-876F-9ED5B32C9647}">
      <dgm:prSet phldrT="[Text]"/>
      <dgm:spPr/>
      <dgm:t>
        <a:bodyPr/>
        <a:lstStyle/>
        <a:p>
          <a:r>
            <a:rPr lang="en-US" dirty="0"/>
            <a:t>A pressure on a play is expected to drop the EPA by 0.254.</a:t>
          </a:r>
        </a:p>
      </dgm:t>
    </dgm:pt>
    <dgm:pt modelId="{BA39847D-5C4A-4D71-9C3E-DE6E92D4DCF2}" type="parTrans" cxnId="{58A155D3-ED21-4BFC-AB33-2232808A3ED5}">
      <dgm:prSet/>
      <dgm:spPr/>
      <dgm:t>
        <a:bodyPr/>
        <a:lstStyle/>
        <a:p>
          <a:endParaRPr lang="en-US"/>
        </a:p>
      </dgm:t>
    </dgm:pt>
    <dgm:pt modelId="{269359C6-1C8B-4324-8D07-1FD3EBC811E0}" type="sibTrans" cxnId="{58A155D3-ED21-4BFC-AB33-2232808A3ED5}">
      <dgm:prSet/>
      <dgm:spPr/>
      <dgm:t>
        <a:bodyPr/>
        <a:lstStyle/>
        <a:p>
          <a:endParaRPr lang="en-US"/>
        </a:p>
      </dgm:t>
    </dgm:pt>
    <dgm:pt modelId="{4B32D990-4545-428B-810E-96DD2709F2F2}">
      <dgm:prSet/>
      <dgm:spPr/>
      <dgm:t>
        <a:bodyPr/>
        <a:lstStyle/>
        <a:p>
          <a:r>
            <a:rPr lang="en-US" dirty="0"/>
            <a:t>Sack</a:t>
          </a:r>
        </a:p>
      </dgm:t>
    </dgm:pt>
    <dgm:pt modelId="{FB8840BD-16E6-4BA3-8CB3-8BF3A1907190}" type="parTrans" cxnId="{4FA39635-2BB7-440A-955A-F1428BC77C78}">
      <dgm:prSet/>
      <dgm:spPr/>
      <dgm:t>
        <a:bodyPr/>
        <a:lstStyle/>
        <a:p>
          <a:endParaRPr lang="en-US"/>
        </a:p>
      </dgm:t>
    </dgm:pt>
    <dgm:pt modelId="{89A90880-FCA8-40EF-A8DC-DF7479B0E868}" type="sibTrans" cxnId="{4FA39635-2BB7-440A-955A-F1428BC77C78}">
      <dgm:prSet/>
      <dgm:spPr/>
      <dgm:t>
        <a:bodyPr/>
        <a:lstStyle/>
        <a:p>
          <a:endParaRPr lang="en-US"/>
        </a:p>
      </dgm:t>
    </dgm:pt>
    <dgm:pt modelId="{4E2FEDCA-0676-4909-B051-F06BFA7A65F8}">
      <dgm:prSet/>
      <dgm:spPr/>
      <dgm:t>
        <a:bodyPr/>
        <a:lstStyle/>
        <a:p>
          <a:r>
            <a:rPr lang="en-US" dirty="0"/>
            <a:t>A sack on a play is expected to drop the EPA by 1.58.</a:t>
          </a:r>
        </a:p>
      </dgm:t>
    </dgm:pt>
    <dgm:pt modelId="{04E3744F-E7B1-4142-9AF7-1368CC247DFF}" type="parTrans" cxnId="{E9E2CBC2-D871-4AD5-9E87-37A5BC33600F}">
      <dgm:prSet/>
      <dgm:spPr/>
      <dgm:t>
        <a:bodyPr/>
        <a:lstStyle/>
        <a:p>
          <a:endParaRPr lang="en-US"/>
        </a:p>
      </dgm:t>
    </dgm:pt>
    <dgm:pt modelId="{6B8EE7A6-8A1D-4F8A-BB1D-4F94BF922A5C}" type="sibTrans" cxnId="{E9E2CBC2-D871-4AD5-9E87-37A5BC33600F}">
      <dgm:prSet/>
      <dgm:spPr/>
      <dgm:t>
        <a:bodyPr/>
        <a:lstStyle/>
        <a:p>
          <a:endParaRPr lang="en-US"/>
        </a:p>
      </dgm:t>
    </dgm:pt>
    <dgm:pt modelId="{478C49E8-4653-41EF-9C28-37299F047797}">
      <dgm:prSet/>
      <dgm:spPr/>
      <dgm:t>
        <a:bodyPr/>
        <a:lstStyle/>
        <a:p>
          <a:r>
            <a:rPr lang="en-US" dirty="0"/>
            <a:t>This impact is in addition to the impact of a pressure.</a:t>
          </a:r>
        </a:p>
      </dgm:t>
    </dgm:pt>
    <dgm:pt modelId="{B2E24E6C-F74B-4849-820A-0ADAFCFE585B}" type="parTrans" cxnId="{859AD7D7-625D-427C-8B88-0D8BD7B40A4A}">
      <dgm:prSet/>
      <dgm:spPr/>
      <dgm:t>
        <a:bodyPr/>
        <a:lstStyle/>
        <a:p>
          <a:endParaRPr lang="en-US"/>
        </a:p>
      </dgm:t>
    </dgm:pt>
    <dgm:pt modelId="{54A843CC-8325-4D6B-B77D-11E770DB3A1B}" type="sibTrans" cxnId="{859AD7D7-625D-427C-8B88-0D8BD7B40A4A}">
      <dgm:prSet/>
      <dgm:spPr/>
      <dgm:t>
        <a:bodyPr/>
        <a:lstStyle/>
        <a:p>
          <a:endParaRPr lang="en-US"/>
        </a:p>
      </dgm:t>
    </dgm:pt>
    <dgm:pt modelId="{88621FFF-7A09-4E1D-AA6C-69CC1F85A5ED}">
      <dgm:prSet/>
      <dgm:spPr/>
      <dgm:t>
        <a:bodyPr/>
        <a:lstStyle/>
        <a:p>
          <a:r>
            <a:rPr lang="en-US" dirty="0"/>
            <a:t>Pass Breakup</a:t>
          </a:r>
        </a:p>
      </dgm:t>
    </dgm:pt>
    <dgm:pt modelId="{0E2FB9A7-E634-4DCF-8E24-98458E110352}" type="parTrans" cxnId="{8C13A579-76D1-49F6-BF08-213EE03D798A}">
      <dgm:prSet/>
      <dgm:spPr/>
      <dgm:t>
        <a:bodyPr/>
        <a:lstStyle/>
        <a:p>
          <a:endParaRPr lang="en-US"/>
        </a:p>
      </dgm:t>
    </dgm:pt>
    <dgm:pt modelId="{DCB038C6-C760-4657-8F30-1083E443124E}" type="sibTrans" cxnId="{8C13A579-76D1-49F6-BF08-213EE03D798A}">
      <dgm:prSet/>
      <dgm:spPr/>
      <dgm:t>
        <a:bodyPr/>
        <a:lstStyle/>
        <a:p>
          <a:endParaRPr lang="en-US"/>
        </a:p>
      </dgm:t>
    </dgm:pt>
    <dgm:pt modelId="{3713931A-FAA5-4A1D-BE04-7BFD7BC4BAA6}">
      <dgm:prSet/>
      <dgm:spPr/>
      <dgm:t>
        <a:bodyPr/>
        <a:lstStyle/>
        <a:p>
          <a:r>
            <a:rPr lang="en-US" dirty="0"/>
            <a:t>A pass breakup on a play is expected to drop the EPA by 1.18.</a:t>
          </a:r>
        </a:p>
      </dgm:t>
    </dgm:pt>
    <dgm:pt modelId="{9AE19656-68D5-4FEF-9CE3-D9AEC1EB9628}" type="parTrans" cxnId="{51F8A27C-BE92-4DDA-A4AF-37C1CA1BF64F}">
      <dgm:prSet/>
      <dgm:spPr/>
      <dgm:t>
        <a:bodyPr/>
        <a:lstStyle/>
        <a:p>
          <a:endParaRPr lang="en-US"/>
        </a:p>
      </dgm:t>
    </dgm:pt>
    <dgm:pt modelId="{B8C70734-540A-43B7-8295-E036A4AEB46A}" type="sibTrans" cxnId="{51F8A27C-BE92-4DDA-A4AF-37C1CA1BF64F}">
      <dgm:prSet/>
      <dgm:spPr/>
      <dgm:t>
        <a:bodyPr/>
        <a:lstStyle/>
        <a:p>
          <a:endParaRPr lang="en-US"/>
        </a:p>
      </dgm:t>
    </dgm:pt>
    <dgm:pt modelId="{FD47292A-914C-4F12-9CC7-01448138130F}">
      <dgm:prSet/>
      <dgm:spPr/>
      <dgm:t>
        <a:bodyPr/>
        <a:lstStyle/>
        <a:p>
          <a:r>
            <a:rPr lang="en-US" dirty="0"/>
            <a:t>Interception</a:t>
          </a:r>
        </a:p>
      </dgm:t>
    </dgm:pt>
    <dgm:pt modelId="{09944941-D068-4F8F-A0D1-F1DDC36C1CBF}" type="parTrans" cxnId="{86BA4C5E-DA2C-4C80-96A1-C124EF469BB6}">
      <dgm:prSet/>
      <dgm:spPr/>
      <dgm:t>
        <a:bodyPr/>
        <a:lstStyle/>
        <a:p>
          <a:endParaRPr lang="en-US"/>
        </a:p>
      </dgm:t>
    </dgm:pt>
    <dgm:pt modelId="{F7D17321-1A8C-4510-A18E-199BD41922CA}" type="sibTrans" cxnId="{86BA4C5E-DA2C-4C80-96A1-C124EF469BB6}">
      <dgm:prSet/>
      <dgm:spPr/>
      <dgm:t>
        <a:bodyPr/>
        <a:lstStyle/>
        <a:p>
          <a:endParaRPr lang="en-US"/>
        </a:p>
      </dgm:t>
    </dgm:pt>
    <dgm:pt modelId="{1729FCDF-FA33-4D12-A169-8CEC7D606FC3}">
      <dgm:prSet/>
      <dgm:spPr/>
      <dgm:t>
        <a:bodyPr/>
        <a:lstStyle/>
        <a:p>
          <a:r>
            <a:rPr lang="en-US" dirty="0"/>
            <a:t>An interception on a play is expected to drop the EPA by 3.27.</a:t>
          </a:r>
        </a:p>
      </dgm:t>
    </dgm:pt>
    <dgm:pt modelId="{FDAA7E48-336C-419A-80AD-917820D0F1CB}" type="parTrans" cxnId="{E7E24092-898E-4DE2-BCD9-D654D620C615}">
      <dgm:prSet/>
      <dgm:spPr/>
      <dgm:t>
        <a:bodyPr/>
        <a:lstStyle/>
        <a:p>
          <a:endParaRPr lang="en-US"/>
        </a:p>
      </dgm:t>
    </dgm:pt>
    <dgm:pt modelId="{313C75DD-0794-4D30-8AB5-E349B4F0D901}" type="sibTrans" cxnId="{E7E24092-898E-4DE2-BCD9-D654D620C615}">
      <dgm:prSet/>
      <dgm:spPr/>
      <dgm:t>
        <a:bodyPr/>
        <a:lstStyle/>
        <a:p>
          <a:endParaRPr lang="en-US"/>
        </a:p>
      </dgm:t>
    </dgm:pt>
    <dgm:pt modelId="{81867F2E-029D-43E4-9C82-84B4C7A64C9F}">
      <dgm:prSet/>
      <dgm:spPr/>
      <dgm:t>
        <a:bodyPr/>
        <a:lstStyle/>
        <a:p>
          <a:r>
            <a:rPr lang="en-US" dirty="0"/>
            <a:t>Fumble by Passer</a:t>
          </a:r>
        </a:p>
      </dgm:t>
    </dgm:pt>
    <dgm:pt modelId="{5E2AD2A6-BA29-41E8-84DA-AE297DCFBC32}" type="parTrans" cxnId="{72B6FA42-4EC9-46BD-94E1-4D40FA19A662}">
      <dgm:prSet/>
      <dgm:spPr/>
      <dgm:t>
        <a:bodyPr/>
        <a:lstStyle/>
        <a:p>
          <a:endParaRPr lang="en-US"/>
        </a:p>
      </dgm:t>
    </dgm:pt>
    <dgm:pt modelId="{2A99873B-9245-4880-B63C-B9BA2828E66F}" type="sibTrans" cxnId="{72B6FA42-4EC9-46BD-94E1-4D40FA19A662}">
      <dgm:prSet/>
      <dgm:spPr/>
      <dgm:t>
        <a:bodyPr/>
        <a:lstStyle/>
        <a:p>
          <a:endParaRPr lang="en-US"/>
        </a:p>
      </dgm:t>
    </dgm:pt>
    <dgm:pt modelId="{6BEC50E0-7C58-45C6-A020-66CAB286900C}">
      <dgm:prSet/>
      <dgm:spPr/>
      <dgm:t>
        <a:bodyPr/>
        <a:lstStyle/>
        <a:p>
          <a:r>
            <a:rPr lang="en-US" dirty="0"/>
            <a:t>A fumble by the pass is expected to drop the EPA by 2.18.</a:t>
          </a:r>
        </a:p>
      </dgm:t>
    </dgm:pt>
    <dgm:pt modelId="{A6CB0FD5-90FB-4756-B74D-DC6C160545A2}" type="parTrans" cxnId="{BC6FD250-EEC7-49FB-B499-8DE37B32D362}">
      <dgm:prSet/>
      <dgm:spPr/>
      <dgm:t>
        <a:bodyPr/>
        <a:lstStyle/>
        <a:p>
          <a:endParaRPr lang="en-US"/>
        </a:p>
      </dgm:t>
    </dgm:pt>
    <dgm:pt modelId="{A71B0343-87C5-4BBE-9026-CF3D79E8AA49}" type="sibTrans" cxnId="{BC6FD250-EEC7-49FB-B499-8DE37B32D362}">
      <dgm:prSet/>
      <dgm:spPr/>
      <dgm:t>
        <a:bodyPr/>
        <a:lstStyle/>
        <a:p>
          <a:endParaRPr lang="en-US"/>
        </a:p>
      </dgm:t>
    </dgm:pt>
    <dgm:pt modelId="{663441CD-8EFC-49BC-8442-1D3358A119BE}">
      <dgm:prSet/>
      <dgm:spPr/>
      <dgm:t>
        <a:bodyPr/>
        <a:lstStyle/>
        <a:p>
          <a:r>
            <a:rPr lang="en-US" dirty="0"/>
            <a:t>This impact is in addition the impact of a pressure and/or sack.</a:t>
          </a:r>
        </a:p>
      </dgm:t>
    </dgm:pt>
    <dgm:pt modelId="{7630C79F-F1C7-49D7-9C73-56D10F35B819}" type="parTrans" cxnId="{10E8F215-66EF-492C-931D-B6E958AFF129}">
      <dgm:prSet/>
      <dgm:spPr/>
      <dgm:t>
        <a:bodyPr/>
        <a:lstStyle/>
        <a:p>
          <a:endParaRPr lang="en-US"/>
        </a:p>
      </dgm:t>
    </dgm:pt>
    <dgm:pt modelId="{A41F48D9-7A8D-4DA8-9312-7661BB83A2AE}" type="sibTrans" cxnId="{10E8F215-66EF-492C-931D-B6E958AFF129}">
      <dgm:prSet/>
      <dgm:spPr/>
      <dgm:t>
        <a:bodyPr/>
        <a:lstStyle/>
        <a:p>
          <a:endParaRPr lang="en-US"/>
        </a:p>
      </dgm:t>
    </dgm:pt>
    <dgm:pt modelId="{1F7A1B39-9593-460F-BCBE-8BF90E67D2FF}" type="pres">
      <dgm:prSet presAssocID="{41384D7D-42C4-413C-8AB6-383698BB4E47}" presName="Name0" presStyleCnt="0">
        <dgm:presLayoutVars>
          <dgm:dir/>
          <dgm:animLvl val="lvl"/>
          <dgm:resizeHandles/>
        </dgm:presLayoutVars>
      </dgm:prSet>
      <dgm:spPr/>
    </dgm:pt>
    <dgm:pt modelId="{BF0F8F09-1912-491C-A5D6-025E94097515}" type="pres">
      <dgm:prSet presAssocID="{9709C944-A698-49F6-82E7-3A6C88BF68F4}" presName="linNode" presStyleCnt="0"/>
      <dgm:spPr/>
    </dgm:pt>
    <dgm:pt modelId="{4B74B9C2-905A-4F45-BC4C-BCD7A4814913}" type="pres">
      <dgm:prSet presAssocID="{9709C944-A698-49F6-82E7-3A6C88BF68F4}" presName="parentShp" presStyleLbl="node1" presStyleIdx="0" presStyleCnt="6">
        <dgm:presLayoutVars>
          <dgm:bulletEnabled val="1"/>
        </dgm:presLayoutVars>
      </dgm:prSet>
      <dgm:spPr/>
    </dgm:pt>
    <dgm:pt modelId="{012A8443-6ED1-4123-B2B7-017F2132B7D2}" type="pres">
      <dgm:prSet presAssocID="{9709C944-A698-49F6-82E7-3A6C88BF68F4}" presName="childShp" presStyleLbl="bgAccFollowNode1" presStyleIdx="0" presStyleCnt="6">
        <dgm:presLayoutVars>
          <dgm:bulletEnabled val="1"/>
        </dgm:presLayoutVars>
      </dgm:prSet>
      <dgm:spPr/>
    </dgm:pt>
    <dgm:pt modelId="{61E68FD4-D0A7-4B5C-A9AE-7E0D9816E3F8}" type="pres">
      <dgm:prSet presAssocID="{6FF8CE13-EEE3-4CA3-91AF-616B0116C3FE}" presName="spacing" presStyleCnt="0"/>
      <dgm:spPr/>
    </dgm:pt>
    <dgm:pt modelId="{BF12F8BB-17E9-4D69-B0D6-346900576F00}" type="pres">
      <dgm:prSet presAssocID="{D50B6B63-8572-4CD0-AFB0-E9692E50FF96}" presName="linNode" presStyleCnt="0"/>
      <dgm:spPr/>
    </dgm:pt>
    <dgm:pt modelId="{6594947E-6198-464F-880D-345249266C05}" type="pres">
      <dgm:prSet presAssocID="{D50B6B63-8572-4CD0-AFB0-E9692E50FF96}" presName="parentShp" presStyleLbl="node1" presStyleIdx="1" presStyleCnt="6">
        <dgm:presLayoutVars>
          <dgm:bulletEnabled val="1"/>
        </dgm:presLayoutVars>
      </dgm:prSet>
      <dgm:spPr/>
    </dgm:pt>
    <dgm:pt modelId="{292E69FA-8EA1-48C7-A4A6-A5837972B31C}" type="pres">
      <dgm:prSet presAssocID="{D50B6B63-8572-4CD0-AFB0-E9692E50FF96}" presName="childShp" presStyleLbl="bgAccFollowNode1" presStyleIdx="1" presStyleCnt="6">
        <dgm:presLayoutVars>
          <dgm:bulletEnabled val="1"/>
        </dgm:presLayoutVars>
      </dgm:prSet>
      <dgm:spPr/>
    </dgm:pt>
    <dgm:pt modelId="{E433DDB4-3183-43FB-B80C-F122F14D1D62}" type="pres">
      <dgm:prSet presAssocID="{29404FFD-EF9C-4F26-98D0-21BE3DB6E484}" presName="spacing" presStyleCnt="0"/>
      <dgm:spPr/>
    </dgm:pt>
    <dgm:pt modelId="{A63839B8-E1D4-4C28-AC6F-ACC89551CCAF}" type="pres">
      <dgm:prSet presAssocID="{4B32D990-4545-428B-810E-96DD2709F2F2}" presName="linNode" presStyleCnt="0"/>
      <dgm:spPr/>
    </dgm:pt>
    <dgm:pt modelId="{4B9CEF87-5454-4594-9FE1-3739EAB09B94}" type="pres">
      <dgm:prSet presAssocID="{4B32D990-4545-428B-810E-96DD2709F2F2}" presName="parentShp" presStyleLbl="node1" presStyleIdx="2" presStyleCnt="6">
        <dgm:presLayoutVars>
          <dgm:bulletEnabled val="1"/>
        </dgm:presLayoutVars>
      </dgm:prSet>
      <dgm:spPr/>
    </dgm:pt>
    <dgm:pt modelId="{C11ED17C-E8FA-4C74-B046-9AC185BB6DAC}" type="pres">
      <dgm:prSet presAssocID="{4B32D990-4545-428B-810E-96DD2709F2F2}" presName="childShp" presStyleLbl="bgAccFollowNode1" presStyleIdx="2" presStyleCnt="6">
        <dgm:presLayoutVars>
          <dgm:bulletEnabled val="1"/>
        </dgm:presLayoutVars>
      </dgm:prSet>
      <dgm:spPr/>
    </dgm:pt>
    <dgm:pt modelId="{625E3651-3B5A-4B3C-A569-D1E0907E9A4E}" type="pres">
      <dgm:prSet presAssocID="{89A90880-FCA8-40EF-A8DC-DF7479B0E868}" presName="spacing" presStyleCnt="0"/>
      <dgm:spPr/>
    </dgm:pt>
    <dgm:pt modelId="{C958CA6F-A4C0-4892-999F-0819C9BF7886}" type="pres">
      <dgm:prSet presAssocID="{88621FFF-7A09-4E1D-AA6C-69CC1F85A5ED}" presName="linNode" presStyleCnt="0"/>
      <dgm:spPr/>
    </dgm:pt>
    <dgm:pt modelId="{B067DD5D-6430-4880-B136-AECA53D9405C}" type="pres">
      <dgm:prSet presAssocID="{88621FFF-7A09-4E1D-AA6C-69CC1F85A5ED}" presName="parentShp" presStyleLbl="node1" presStyleIdx="3" presStyleCnt="6">
        <dgm:presLayoutVars>
          <dgm:bulletEnabled val="1"/>
        </dgm:presLayoutVars>
      </dgm:prSet>
      <dgm:spPr/>
    </dgm:pt>
    <dgm:pt modelId="{900C8771-0BD2-42B3-B216-B9AEA685ED40}" type="pres">
      <dgm:prSet presAssocID="{88621FFF-7A09-4E1D-AA6C-69CC1F85A5ED}" presName="childShp" presStyleLbl="bgAccFollowNode1" presStyleIdx="3" presStyleCnt="6">
        <dgm:presLayoutVars>
          <dgm:bulletEnabled val="1"/>
        </dgm:presLayoutVars>
      </dgm:prSet>
      <dgm:spPr/>
    </dgm:pt>
    <dgm:pt modelId="{4570EE99-9FC7-4685-9B5D-6A916B83CF90}" type="pres">
      <dgm:prSet presAssocID="{DCB038C6-C760-4657-8F30-1083E443124E}" presName="spacing" presStyleCnt="0"/>
      <dgm:spPr/>
    </dgm:pt>
    <dgm:pt modelId="{A94C1701-8A17-44DD-84E9-8B249ACFE997}" type="pres">
      <dgm:prSet presAssocID="{FD47292A-914C-4F12-9CC7-01448138130F}" presName="linNode" presStyleCnt="0"/>
      <dgm:spPr/>
    </dgm:pt>
    <dgm:pt modelId="{8B09254F-1D1F-4431-8FFD-F132A1335AAC}" type="pres">
      <dgm:prSet presAssocID="{FD47292A-914C-4F12-9CC7-01448138130F}" presName="parentShp" presStyleLbl="node1" presStyleIdx="4" presStyleCnt="6">
        <dgm:presLayoutVars>
          <dgm:bulletEnabled val="1"/>
        </dgm:presLayoutVars>
      </dgm:prSet>
      <dgm:spPr/>
    </dgm:pt>
    <dgm:pt modelId="{6862F7C3-7BA9-4493-B9CA-B9E4527E9D08}" type="pres">
      <dgm:prSet presAssocID="{FD47292A-914C-4F12-9CC7-01448138130F}" presName="childShp" presStyleLbl="bgAccFollowNode1" presStyleIdx="4" presStyleCnt="6">
        <dgm:presLayoutVars>
          <dgm:bulletEnabled val="1"/>
        </dgm:presLayoutVars>
      </dgm:prSet>
      <dgm:spPr/>
    </dgm:pt>
    <dgm:pt modelId="{9D2B452A-4535-4FEE-A1B2-18C5E4889543}" type="pres">
      <dgm:prSet presAssocID="{F7D17321-1A8C-4510-A18E-199BD41922CA}" presName="spacing" presStyleCnt="0"/>
      <dgm:spPr/>
    </dgm:pt>
    <dgm:pt modelId="{C0E4B8CE-B88D-499D-98DE-296CEDF341A2}" type="pres">
      <dgm:prSet presAssocID="{81867F2E-029D-43E4-9C82-84B4C7A64C9F}" presName="linNode" presStyleCnt="0"/>
      <dgm:spPr/>
    </dgm:pt>
    <dgm:pt modelId="{F168C20D-D832-4CD6-A328-E84CE07273E6}" type="pres">
      <dgm:prSet presAssocID="{81867F2E-029D-43E4-9C82-84B4C7A64C9F}" presName="parentShp" presStyleLbl="node1" presStyleIdx="5" presStyleCnt="6">
        <dgm:presLayoutVars>
          <dgm:bulletEnabled val="1"/>
        </dgm:presLayoutVars>
      </dgm:prSet>
      <dgm:spPr/>
    </dgm:pt>
    <dgm:pt modelId="{FB30C63F-A5EC-409D-A498-15FDBD711F70}" type="pres">
      <dgm:prSet presAssocID="{81867F2E-029D-43E4-9C82-84B4C7A64C9F}" presName="childShp" presStyleLbl="bgAccFollowNode1" presStyleIdx="5" presStyleCnt="6">
        <dgm:presLayoutVars>
          <dgm:bulletEnabled val="1"/>
        </dgm:presLayoutVars>
      </dgm:prSet>
      <dgm:spPr/>
    </dgm:pt>
  </dgm:ptLst>
  <dgm:cxnLst>
    <dgm:cxn modelId="{6DFDAE05-1010-4A9D-AD56-E44B1BF64EE1}" type="presOf" srcId="{7691F05D-5C27-4EA5-A8B7-B89517DFD100}" destId="{012A8443-6ED1-4123-B2B7-017F2132B7D2}" srcOrd="0" destOrd="0" presId="urn:microsoft.com/office/officeart/2005/8/layout/vList6"/>
    <dgm:cxn modelId="{FE917D12-C64F-4CB3-8DCD-F9A250DEBBFC}" type="presOf" srcId="{1729FCDF-FA33-4D12-A169-8CEC7D606FC3}" destId="{6862F7C3-7BA9-4493-B9CA-B9E4527E9D08}" srcOrd="0" destOrd="0" presId="urn:microsoft.com/office/officeart/2005/8/layout/vList6"/>
    <dgm:cxn modelId="{784BCB15-5EA3-4A50-9AB4-1F3616B423FE}" type="presOf" srcId="{D50B6B63-8572-4CD0-AFB0-E9692E50FF96}" destId="{6594947E-6198-464F-880D-345249266C05}" srcOrd="0" destOrd="0" presId="urn:microsoft.com/office/officeart/2005/8/layout/vList6"/>
    <dgm:cxn modelId="{10E8F215-66EF-492C-931D-B6E958AFF129}" srcId="{81867F2E-029D-43E4-9C82-84B4C7A64C9F}" destId="{663441CD-8EFC-49BC-8442-1D3358A119BE}" srcOrd="1" destOrd="0" parTransId="{7630C79F-F1C7-49D7-9C73-56D10F35B819}" sibTransId="{A41F48D9-7A8D-4DA8-9312-7661BB83A2AE}"/>
    <dgm:cxn modelId="{2F7C2421-9125-450A-829C-8035BF794024}" srcId="{9709C944-A698-49F6-82E7-3A6C88BF68F4}" destId="{40B0FDE3-DE5B-440A-B867-371CCE70F13F}" srcOrd="1" destOrd="0" parTransId="{7EA68187-CC3A-45EB-8F35-3AFFEF07E9E9}" sibTransId="{09DCD5C0-7023-4E5A-9FB1-940A977760BC}"/>
    <dgm:cxn modelId="{88FDFF2F-9C1C-42F9-B5E7-19E44D0E6126}" type="presOf" srcId="{FD47292A-914C-4F12-9CC7-01448138130F}" destId="{8B09254F-1D1F-4431-8FFD-F132A1335AAC}" srcOrd="0" destOrd="0" presId="urn:microsoft.com/office/officeart/2005/8/layout/vList6"/>
    <dgm:cxn modelId="{4FA39635-2BB7-440A-955A-F1428BC77C78}" srcId="{41384D7D-42C4-413C-8AB6-383698BB4E47}" destId="{4B32D990-4545-428B-810E-96DD2709F2F2}" srcOrd="2" destOrd="0" parTransId="{FB8840BD-16E6-4BA3-8CB3-8BF3A1907190}" sibTransId="{89A90880-FCA8-40EF-A8DC-DF7479B0E868}"/>
    <dgm:cxn modelId="{64800D5B-4E0C-474A-BCA4-6EA4CE7D1872}" type="presOf" srcId="{4B32D990-4545-428B-810E-96DD2709F2F2}" destId="{4B9CEF87-5454-4594-9FE1-3739EAB09B94}" srcOrd="0" destOrd="0" presId="urn:microsoft.com/office/officeart/2005/8/layout/vList6"/>
    <dgm:cxn modelId="{86BA4C5E-DA2C-4C80-96A1-C124EF469BB6}" srcId="{41384D7D-42C4-413C-8AB6-383698BB4E47}" destId="{FD47292A-914C-4F12-9CC7-01448138130F}" srcOrd="4" destOrd="0" parTransId="{09944941-D068-4F8F-A0D1-F1DDC36C1CBF}" sibTransId="{F7D17321-1A8C-4510-A18E-199BD41922CA}"/>
    <dgm:cxn modelId="{72B6FA42-4EC9-46BD-94E1-4D40FA19A662}" srcId="{41384D7D-42C4-413C-8AB6-383698BB4E47}" destId="{81867F2E-029D-43E4-9C82-84B4C7A64C9F}" srcOrd="5" destOrd="0" parTransId="{5E2AD2A6-BA29-41E8-84DA-AE297DCFBC32}" sibTransId="{2A99873B-9245-4880-B63C-B9BA2828E66F}"/>
    <dgm:cxn modelId="{A3B5BE4B-98D7-4CFE-B6F9-72472AFB95EC}" type="presOf" srcId="{4E2FEDCA-0676-4909-B051-F06BFA7A65F8}" destId="{C11ED17C-E8FA-4C74-B046-9AC185BB6DAC}" srcOrd="0" destOrd="0" presId="urn:microsoft.com/office/officeart/2005/8/layout/vList6"/>
    <dgm:cxn modelId="{C9B49670-4092-465D-AF46-CFA4932F985C}" type="presOf" srcId="{40B0FDE3-DE5B-440A-B867-371CCE70F13F}" destId="{012A8443-6ED1-4123-B2B7-017F2132B7D2}" srcOrd="0" destOrd="1" presId="urn:microsoft.com/office/officeart/2005/8/layout/vList6"/>
    <dgm:cxn modelId="{BC6FD250-EEC7-49FB-B499-8DE37B32D362}" srcId="{81867F2E-029D-43E4-9C82-84B4C7A64C9F}" destId="{6BEC50E0-7C58-45C6-A020-66CAB286900C}" srcOrd="0" destOrd="0" parTransId="{A6CB0FD5-90FB-4756-B74D-DC6C160545A2}" sibTransId="{A71B0343-87C5-4BBE-9026-CF3D79E8AA49}"/>
    <dgm:cxn modelId="{45653472-FE91-4625-8EC3-E41C4366F48A}" srcId="{9709C944-A698-49F6-82E7-3A6C88BF68F4}" destId="{7691F05D-5C27-4EA5-A8B7-B89517DFD100}" srcOrd="0" destOrd="0" parTransId="{8E6ED9C2-6AB3-4D21-9231-0969C03D4CE0}" sibTransId="{FBD89294-38A2-4D83-9C83-DADAA9FCE333}"/>
    <dgm:cxn modelId="{B8BD7A79-4378-4F1F-8410-0503C54719E1}" type="presOf" srcId="{3713931A-FAA5-4A1D-BE04-7BFD7BC4BAA6}" destId="{900C8771-0BD2-42B3-B216-B9AEA685ED40}" srcOrd="0" destOrd="0" presId="urn:microsoft.com/office/officeart/2005/8/layout/vList6"/>
    <dgm:cxn modelId="{8C13A579-76D1-49F6-BF08-213EE03D798A}" srcId="{41384D7D-42C4-413C-8AB6-383698BB4E47}" destId="{88621FFF-7A09-4E1D-AA6C-69CC1F85A5ED}" srcOrd="3" destOrd="0" parTransId="{0E2FB9A7-E634-4DCF-8E24-98458E110352}" sibTransId="{DCB038C6-C760-4657-8F30-1083E443124E}"/>
    <dgm:cxn modelId="{51F8A27C-BE92-4DDA-A4AF-37C1CA1BF64F}" srcId="{88621FFF-7A09-4E1D-AA6C-69CC1F85A5ED}" destId="{3713931A-FAA5-4A1D-BE04-7BFD7BC4BAA6}" srcOrd="0" destOrd="0" parTransId="{9AE19656-68D5-4FEF-9CE3-D9AEC1EB9628}" sibTransId="{B8C70734-540A-43B7-8295-E036A4AEB46A}"/>
    <dgm:cxn modelId="{1342AE7F-D3C7-4066-9629-529F264B7DD1}" type="presOf" srcId="{478C49E8-4653-41EF-9C28-37299F047797}" destId="{C11ED17C-E8FA-4C74-B046-9AC185BB6DAC}" srcOrd="0" destOrd="1" presId="urn:microsoft.com/office/officeart/2005/8/layout/vList6"/>
    <dgm:cxn modelId="{A3FE0C85-94C1-4D14-8C4B-1C589267649F}" type="presOf" srcId="{81867F2E-029D-43E4-9C82-84B4C7A64C9F}" destId="{F168C20D-D832-4CD6-A328-E84CE07273E6}" srcOrd="0" destOrd="0" presId="urn:microsoft.com/office/officeart/2005/8/layout/vList6"/>
    <dgm:cxn modelId="{CD3E5F88-61FA-4F39-B1AA-E1E7EBCBC281}" srcId="{41384D7D-42C4-413C-8AB6-383698BB4E47}" destId="{9709C944-A698-49F6-82E7-3A6C88BF68F4}" srcOrd="0" destOrd="0" parTransId="{47FA70A2-FDA4-4870-9B5A-7F62E0DBF826}" sibTransId="{6FF8CE13-EEE3-4CA3-91AF-616B0116C3FE}"/>
    <dgm:cxn modelId="{E7E24092-898E-4DE2-BCD9-D654D620C615}" srcId="{FD47292A-914C-4F12-9CC7-01448138130F}" destId="{1729FCDF-FA33-4D12-A169-8CEC7D606FC3}" srcOrd="0" destOrd="0" parTransId="{FDAA7E48-336C-419A-80AD-917820D0F1CB}" sibTransId="{313C75DD-0794-4D30-8AB5-E349B4F0D901}"/>
    <dgm:cxn modelId="{02A08D95-7BF1-43C9-805D-AA09676D2031}" type="presOf" srcId="{663441CD-8EFC-49BC-8442-1D3358A119BE}" destId="{FB30C63F-A5EC-409D-A498-15FDBD711F70}" srcOrd="0" destOrd="1" presId="urn:microsoft.com/office/officeart/2005/8/layout/vList6"/>
    <dgm:cxn modelId="{2377249B-5178-44AE-946E-7844328D162F}" type="presOf" srcId="{88621FFF-7A09-4E1D-AA6C-69CC1F85A5ED}" destId="{B067DD5D-6430-4880-B136-AECA53D9405C}" srcOrd="0" destOrd="0" presId="urn:microsoft.com/office/officeart/2005/8/layout/vList6"/>
    <dgm:cxn modelId="{AFB71BB4-F123-48B9-974C-C6222C27673E}" type="presOf" srcId="{6BEC50E0-7C58-45C6-A020-66CAB286900C}" destId="{FB30C63F-A5EC-409D-A498-15FDBD711F70}" srcOrd="0" destOrd="0" presId="urn:microsoft.com/office/officeart/2005/8/layout/vList6"/>
    <dgm:cxn modelId="{282FD1B7-F4B9-4D5C-AB75-94B836CDA8BB}" type="presOf" srcId="{77D7E502-BA61-4976-876F-9ED5B32C9647}" destId="{292E69FA-8EA1-48C7-A4A6-A5837972B31C}" srcOrd="0" destOrd="0" presId="urn:microsoft.com/office/officeart/2005/8/layout/vList6"/>
    <dgm:cxn modelId="{E9E2CBC2-D871-4AD5-9E87-37A5BC33600F}" srcId="{4B32D990-4545-428B-810E-96DD2709F2F2}" destId="{4E2FEDCA-0676-4909-B051-F06BFA7A65F8}" srcOrd="0" destOrd="0" parTransId="{04E3744F-E7B1-4142-9AF7-1368CC247DFF}" sibTransId="{6B8EE7A6-8A1D-4F8A-BB1D-4F94BF922A5C}"/>
    <dgm:cxn modelId="{47662ECE-75EC-445F-A591-5318E674FEC1}" type="presOf" srcId="{41384D7D-42C4-413C-8AB6-383698BB4E47}" destId="{1F7A1B39-9593-460F-BCBE-8BF90E67D2FF}" srcOrd="0" destOrd="0" presId="urn:microsoft.com/office/officeart/2005/8/layout/vList6"/>
    <dgm:cxn modelId="{827842D3-C6B8-4539-A8C6-84459A1C1A36}" type="presOf" srcId="{9709C944-A698-49F6-82E7-3A6C88BF68F4}" destId="{4B74B9C2-905A-4F45-BC4C-BCD7A4814913}" srcOrd="0" destOrd="0" presId="urn:microsoft.com/office/officeart/2005/8/layout/vList6"/>
    <dgm:cxn modelId="{58A155D3-ED21-4BFC-AB33-2232808A3ED5}" srcId="{D50B6B63-8572-4CD0-AFB0-E9692E50FF96}" destId="{77D7E502-BA61-4976-876F-9ED5B32C9647}" srcOrd="0" destOrd="0" parTransId="{BA39847D-5C4A-4D71-9C3E-DE6E92D4DCF2}" sibTransId="{269359C6-1C8B-4324-8D07-1FD3EBC811E0}"/>
    <dgm:cxn modelId="{859AD7D7-625D-427C-8B88-0D8BD7B40A4A}" srcId="{4B32D990-4545-428B-810E-96DD2709F2F2}" destId="{478C49E8-4653-41EF-9C28-37299F047797}" srcOrd="1" destOrd="0" parTransId="{B2E24E6C-F74B-4849-820A-0ADAFCFE585B}" sibTransId="{54A843CC-8325-4D6B-B77D-11E770DB3A1B}"/>
    <dgm:cxn modelId="{E0425FD8-7C64-4425-A8F5-56F0AF3B8B25}" srcId="{41384D7D-42C4-413C-8AB6-383698BB4E47}" destId="{D50B6B63-8572-4CD0-AFB0-E9692E50FF96}" srcOrd="1" destOrd="0" parTransId="{B6AF15D3-5C86-418C-B20D-36AF0C087BED}" sibTransId="{29404FFD-EF9C-4F26-98D0-21BE3DB6E484}"/>
    <dgm:cxn modelId="{6F5A8D8C-6422-482B-8A5E-2F98FC4DE446}" type="presParOf" srcId="{1F7A1B39-9593-460F-BCBE-8BF90E67D2FF}" destId="{BF0F8F09-1912-491C-A5D6-025E94097515}" srcOrd="0" destOrd="0" presId="urn:microsoft.com/office/officeart/2005/8/layout/vList6"/>
    <dgm:cxn modelId="{354ECA68-9EC5-4425-92C1-3408FA38A303}" type="presParOf" srcId="{BF0F8F09-1912-491C-A5D6-025E94097515}" destId="{4B74B9C2-905A-4F45-BC4C-BCD7A4814913}" srcOrd="0" destOrd="0" presId="urn:microsoft.com/office/officeart/2005/8/layout/vList6"/>
    <dgm:cxn modelId="{95B11857-CCFC-416B-B883-F5B7ECDDF143}" type="presParOf" srcId="{BF0F8F09-1912-491C-A5D6-025E94097515}" destId="{012A8443-6ED1-4123-B2B7-017F2132B7D2}" srcOrd="1" destOrd="0" presId="urn:microsoft.com/office/officeart/2005/8/layout/vList6"/>
    <dgm:cxn modelId="{2A23FE69-AEA0-4FB5-AE12-7FDEE700E99B}" type="presParOf" srcId="{1F7A1B39-9593-460F-BCBE-8BF90E67D2FF}" destId="{61E68FD4-D0A7-4B5C-A9AE-7E0D9816E3F8}" srcOrd="1" destOrd="0" presId="urn:microsoft.com/office/officeart/2005/8/layout/vList6"/>
    <dgm:cxn modelId="{2C5081FA-EDCA-4731-A640-28BF0D4E5AE1}" type="presParOf" srcId="{1F7A1B39-9593-460F-BCBE-8BF90E67D2FF}" destId="{BF12F8BB-17E9-4D69-B0D6-346900576F00}" srcOrd="2" destOrd="0" presId="urn:microsoft.com/office/officeart/2005/8/layout/vList6"/>
    <dgm:cxn modelId="{0A04C81B-B73C-4D5F-A464-627275F49E21}" type="presParOf" srcId="{BF12F8BB-17E9-4D69-B0D6-346900576F00}" destId="{6594947E-6198-464F-880D-345249266C05}" srcOrd="0" destOrd="0" presId="urn:microsoft.com/office/officeart/2005/8/layout/vList6"/>
    <dgm:cxn modelId="{1A928C8D-E570-4DF2-BEB7-FE0D87F8C9AA}" type="presParOf" srcId="{BF12F8BB-17E9-4D69-B0D6-346900576F00}" destId="{292E69FA-8EA1-48C7-A4A6-A5837972B31C}" srcOrd="1" destOrd="0" presId="urn:microsoft.com/office/officeart/2005/8/layout/vList6"/>
    <dgm:cxn modelId="{37ECC90A-491B-4DE7-8F9B-450CE845370B}" type="presParOf" srcId="{1F7A1B39-9593-460F-BCBE-8BF90E67D2FF}" destId="{E433DDB4-3183-43FB-B80C-F122F14D1D62}" srcOrd="3" destOrd="0" presId="urn:microsoft.com/office/officeart/2005/8/layout/vList6"/>
    <dgm:cxn modelId="{B0D7FDAD-0FE0-4A14-BD52-9C6F57C5215F}" type="presParOf" srcId="{1F7A1B39-9593-460F-BCBE-8BF90E67D2FF}" destId="{A63839B8-E1D4-4C28-AC6F-ACC89551CCAF}" srcOrd="4" destOrd="0" presId="urn:microsoft.com/office/officeart/2005/8/layout/vList6"/>
    <dgm:cxn modelId="{42B1FD67-33B1-43A6-B895-DAC8458F2A27}" type="presParOf" srcId="{A63839B8-E1D4-4C28-AC6F-ACC89551CCAF}" destId="{4B9CEF87-5454-4594-9FE1-3739EAB09B94}" srcOrd="0" destOrd="0" presId="urn:microsoft.com/office/officeart/2005/8/layout/vList6"/>
    <dgm:cxn modelId="{BC9FFD1C-1626-4526-9C30-F06F429E21C3}" type="presParOf" srcId="{A63839B8-E1D4-4C28-AC6F-ACC89551CCAF}" destId="{C11ED17C-E8FA-4C74-B046-9AC185BB6DAC}" srcOrd="1" destOrd="0" presId="urn:microsoft.com/office/officeart/2005/8/layout/vList6"/>
    <dgm:cxn modelId="{822F347A-101D-4355-B620-0A1813B81443}" type="presParOf" srcId="{1F7A1B39-9593-460F-BCBE-8BF90E67D2FF}" destId="{625E3651-3B5A-4B3C-A569-D1E0907E9A4E}" srcOrd="5" destOrd="0" presId="urn:microsoft.com/office/officeart/2005/8/layout/vList6"/>
    <dgm:cxn modelId="{722A7FBC-939B-4802-8C02-FBCD5614D2F7}" type="presParOf" srcId="{1F7A1B39-9593-460F-BCBE-8BF90E67D2FF}" destId="{C958CA6F-A4C0-4892-999F-0819C9BF7886}" srcOrd="6" destOrd="0" presId="urn:microsoft.com/office/officeart/2005/8/layout/vList6"/>
    <dgm:cxn modelId="{450C3784-D6B6-47AE-A4A4-25B2FFE6207A}" type="presParOf" srcId="{C958CA6F-A4C0-4892-999F-0819C9BF7886}" destId="{B067DD5D-6430-4880-B136-AECA53D9405C}" srcOrd="0" destOrd="0" presId="urn:microsoft.com/office/officeart/2005/8/layout/vList6"/>
    <dgm:cxn modelId="{77351BD9-FACB-44C9-8529-63F316C8F1B9}" type="presParOf" srcId="{C958CA6F-A4C0-4892-999F-0819C9BF7886}" destId="{900C8771-0BD2-42B3-B216-B9AEA685ED40}" srcOrd="1" destOrd="0" presId="urn:microsoft.com/office/officeart/2005/8/layout/vList6"/>
    <dgm:cxn modelId="{0DCB5DDB-5895-465B-B1ED-C48CC7BC0CC8}" type="presParOf" srcId="{1F7A1B39-9593-460F-BCBE-8BF90E67D2FF}" destId="{4570EE99-9FC7-4685-9B5D-6A916B83CF90}" srcOrd="7" destOrd="0" presId="urn:microsoft.com/office/officeart/2005/8/layout/vList6"/>
    <dgm:cxn modelId="{BDCABB35-A12A-4F6F-9FE3-42E67FE7A81E}" type="presParOf" srcId="{1F7A1B39-9593-460F-BCBE-8BF90E67D2FF}" destId="{A94C1701-8A17-44DD-84E9-8B249ACFE997}" srcOrd="8" destOrd="0" presId="urn:microsoft.com/office/officeart/2005/8/layout/vList6"/>
    <dgm:cxn modelId="{5CB98C64-8523-4A72-8F69-AC876EEF88ED}" type="presParOf" srcId="{A94C1701-8A17-44DD-84E9-8B249ACFE997}" destId="{8B09254F-1D1F-4431-8FFD-F132A1335AAC}" srcOrd="0" destOrd="0" presId="urn:microsoft.com/office/officeart/2005/8/layout/vList6"/>
    <dgm:cxn modelId="{6FA936E2-85DF-4773-B1F0-340AB6654F02}" type="presParOf" srcId="{A94C1701-8A17-44DD-84E9-8B249ACFE997}" destId="{6862F7C3-7BA9-4493-B9CA-B9E4527E9D08}" srcOrd="1" destOrd="0" presId="urn:microsoft.com/office/officeart/2005/8/layout/vList6"/>
    <dgm:cxn modelId="{74DA8984-DAE7-43C2-BCDB-24579E817BF4}" type="presParOf" srcId="{1F7A1B39-9593-460F-BCBE-8BF90E67D2FF}" destId="{9D2B452A-4535-4FEE-A1B2-18C5E4889543}" srcOrd="9" destOrd="0" presId="urn:microsoft.com/office/officeart/2005/8/layout/vList6"/>
    <dgm:cxn modelId="{9426FCDC-431C-4A7E-9496-729E6A78A307}" type="presParOf" srcId="{1F7A1B39-9593-460F-BCBE-8BF90E67D2FF}" destId="{C0E4B8CE-B88D-499D-98DE-296CEDF341A2}" srcOrd="10" destOrd="0" presId="urn:microsoft.com/office/officeart/2005/8/layout/vList6"/>
    <dgm:cxn modelId="{0C124B73-37C1-41D9-BE6C-9673E2FFE93B}" type="presParOf" srcId="{C0E4B8CE-B88D-499D-98DE-296CEDF341A2}" destId="{F168C20D-D832-4CD6-A328-E84CE07273E6}" srcOrd="0" destOrd="0" presId="urn:microsoft.com/office/officeart/2005/8/layout/vList6"/>
    <dgm:cxn modelId="{57F789C8-183B-4169-B473-C9D0B7455BA1}" type="presParOf" srcId="{C0E4B8CE-B88D-499D-98DE-296CEDF341A2}" destId="{FB30C63F-A5EC-409D-A498-15FDBD711F7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DC9A4C-0115-4BD9-8D7B-37FDD979F492}" type="doc">
      <dgm:prSet loTypeId="urn:microsoft.com/office/officeart/2005/8/layout/hierarchy1" loCatId="hierarchy" qsTypeId="urn:microsoft.com/office/officeart/2005/8/quickstyle/simple1" qsCatId="simple" csTypeId="urn:microsoft.com/office/officeart/2005/8/colors/accent1_4" csCatId="accent1" phldr="1"/>
      <dgm:spPr/>
      <dgm:t>
        <a:bodyPr/>
        <a:lstStyle/>
        <a:p>
          <a:endParaRPr lang="en-US"/>
        </a:p>
      </dgm:t>
    </dgm:pt>
    <dgm:pt modelId="{39516F98-FCCE-41FC-A8E6-57A22CE2531A}">
      <dgm:prSet phldrT="[Text]"/>
      <dgm:spPr/>
      <dgm:t>
        <a:bodyPr/>
        <a:lstStyle/>
        <a:p>
          <a:r>
            <a:rPr lang="en-US" dirty="0"/>
            <a:t>Run Play</a:t>
          </a:r>
        </a:p>
      </dgm:t>
    </dgm:pt>
    <dgm:pt modelId="{006BBCFC-34EB-4434-8052-F7A7FAFBB277}" type="parTrans" cxnId="{FD95CC76-4A7A-46A8-93BF-69A0F007BEB2}">
      <dgm:prSet/>
      <dgm:spPr/>
      <dgm:t>
        <a:bodyPr/>
        <a:lstStyle/>
        <a:p>
          <a:endParaRPr lang="en-US"/>
        </a:p>
      </dgm:t>
    </dgm:pt>
    <dgm:pt modelId="{B60A82D9-ADD9-4E0D-948D-5CC85F8D963D}" type="sibTrans" cxnId="{FD95CC76-4A7A-46A8-93BF-69A0F007BEB2}">
      <dgm:prSet/>
      <dgm:spPr/>
      <dgm:t>
        <a:bodyPr/>
        <a:lstStyle/>
        <a:p>
          <a:endParaRPr lang="en-US"/>
        </a:p>
      </dgm:t>
    </dgm:pt>
    <dgm:pt modelId="{F93CD6E8-CFD9-4C13-83B4-EA4A26109743}">
      <dgm:prSet phldrT="[Text]"/>
      <dgm:spPr/>
      <dgm:t>
        <a:bodyPr/>
        <a:lstStyle/>
        <a:p>
          <a:r>
            <a:rPr lang="en-US" dirty="0"/>
            <a:t>Toward = True</a:t>
          </a:r>
        </a:p>
      </dgm:t>
    </dgm:pt>
    <dgm:pt modelId="{8CDC053D-9C02-4B1B-B5BF-FA4B3C36842D}" type="parTrans" cxnId="{4E18A22C-C5BB-42D5-991E-44E84CDDE9CE}">
      <dgm:prSet/>
      <dgm:spPr/>
      <dgm:t>
        <a:bodyPr/>
        <a:lstStyle/>
        <a:p>
          <a:endParaRPr lang="en-US"/>
        </a:p>
      </dgm:t>
    </dgm:pt>
    <dgm:pt modelId="{909FC59E-9E2B-4152-9B42-FDA7B0DB6CA0}" type="sibTrans" cxnId="{4E18A22C-C5BB-42D5-991E-44E84CDDE9CE}">
      <dgm:prSet/>
      <dgm:spPr/>
      <dgm:t>
        <a:bodyPr/>
        <a:lstStyle/>
        <a:p>
          <a:endParaRPr lang="en-US"/>
        </a:p>
      </dgm:t>
    </dgm:pt>
    <dgm:pt modelId="{28C306BC-F86F-48E8-AA81-AF8FD30B59AB}">
      <dgm:prSet phldrT="[Text]"/>
      <dgm:spPr/>
      <dgm:t>
        <a:bodyPr/>
        <a:lstStyle/>
        <a:p>
          <a:r>
            <a:rPr lang="en-US" dirty="0"/>
            <a:t>Involved = Yes</a:t>
          </a:r>
        </a:p>
      </dgm:t>
    </dgm:pt>
    <dgm:pt modelId="{CA35C285-4975-41C9-9987-24AF58E5DA21}" type="parTrans" cxnId="{0EB2174B-C467-4E98-B93C-8FDFD9333F63}">
      <dgm:prSet/>
      <dgm:spPr/>
      <dgm:t>
        <a:bodyPr/>
        <a:lstStyle/>
        <a:p>
          <a:endParaRPr lang="en-US"/>
        </a:p>
      </dgm:t>
    </dgm:pt>
    <dgm:pt modelId="{34693408-0665-43BA-A184-0A595C6E40E5}" type="sibTrans" cxnId="{0EB2174B-C467-4E98-B93C-8FDFD9333F63}">
      <dgm:prSet/>
      <dgm:spPr/>
      <dgm:t>
        <a:bodyPr/>
        <a:lstStyle/>
        <a:p>
          <a:endParaRPr lang="en-US"/>
        </a:p>
      </dgm:t>
    </dgm:pt>
    <dgm:pt modelId="{7C1CFAA7-8DC6-4114-A672-E6D99B0519D5}">
      <dgm:prSet/>
      <dgm:spPr/>
      <dgm:t>
        <a:bodyPr/>
        <a:lstStyle/>
        <a:p>
          <a:r>
            <a:rPr lang="en-US" dirty="0"/>
            <a:t>Toward = False</a:t>
          </a:r>
        </a:p>
      </dgm:t>
    </dgm:pt>
    <dgm:pt modelId="{2ACDA0EC-AE17-434B-8E3A-6DA101C9AD92}" type="parTrans" cxnId="{B44AB25C-FD05-4932-B557-C083AFA74D18}">
      <dgm:prSet/>
      <dgm:spPr/>
      <dgm:t>
        <a:bodyPr/>
        <a:lstStyle/>
        <a:p>
          <a:endParaRPr lang="en-US"/>
        </a:p>
      </dgm:t>
    </dgm:pt>
    <dgm:pt modelId="{ED53CB17-4B42-4ECA-B00A-44539E88F884}" type="sibTrans" cxnId="{B44AB25C-FD05-4932-B557-C083AFA74D18}">
      <dgm:prSet/>
      <dgm:spPr/>
      <dgm:t>
        <a:bodyPr/>
        <a:lstStyle/>
        <a:p>
          <a:endParaRPr lang="en-US"/>
        </a:p>
      </dgm:t>
    </dgm:pt>
    <dgm:pt modelId="{3E6EA7CD-D2B2-47A5-AAA3-8F8C4676F484}">
      <dgm:prSet/>
      <dgm:spPr/>
      <dgm:t>
        <a:bodyPr/>
        <a:lstStyle/>
        <a:p>
          <a:r>
            <a:rPr lang="en-US" dirty="0"/>
            <a:t>Used Designed Gap = True</a:t>
          </a:r>
        </a:p>
      </dgm:t>
    </dgm:pt>
    <dgm:pt modelId="{69F4B1F5-B3B5-4EFC-8519-6F3262C07ACA}" type="parTrans" cxnId="{D09B095D-293E-47F6-911B-52BF946F4F09}">
      <dgm:prSet/>
      <dgm:spPr/>
      <dgm:t>
        <a:bodyPr/>
        <a:lstStyle/>
        <a:p>
          <a:endParaRPr lang="en-US"/>
        </a:p>
      </dgm:t>
    </dgm:pt>
    <dgm:pt modelId="{4B10EFE5-1623-4196-B0A2-DD63B1061EA4}" type="sibTrans" cxnId="{D09B095D-293E-47F6-911B-52BF946F4F09}">
      <dgm:prSet/>
      <dgm:spPr/>
      <dgm:t>
        <a:bodyPr/>
        <a:lstStyle/>
        <a:p>
          <a:endParaRPr lang="en-US"/>
        </a:p>
      </dgm:t>
    </dgm:pt>
    <dgm:pt modelId="{B4CAD8A1-A520-40D6-9B7D-1345D0845BB0}">
      <dgm:prSet/>
      <dgm:spPr/>
      <dgm:t>
        <a:bodyPr/>
        <a:lstStyle/>
        <a:p>
          <a:r>
            <a:rPr lang="en-US" dirty="0"/>
            <a:t>Used Designed Gap = False</a:t>
          </a:r>
        </a:p>
      </dgm:t>
    </dgm:pt>
    <dgm:pt modelId="{667ECEFF-7BB7-4DEF-ABE6-FDC863A8A46D}" type="parTrans" cxnId="{C1E2C9BA-9B82-48F3-B18B-B5DEC32C684A}">
      <dgm:prSet/>
      <dgm:spPr/>
      <dgm:t>
        <a:bodyPr/>
        <a:lstStyle/>
        <a:p>
          <a:endParaRPr lang="en-US"/>
        </a:p>
      </dgm:t>
    </dgm:pt>
    <dgm:pt modelId="{3DFA32F7-496C-4ED4-AA84-EA7F8748EB20}" type="sibTrans" cxnId="{C1E2C9BA-9B82-48F3-B18B-B5DEC32C684A}">
      <dgm:prSet/>
      <dgm:spPr/>
      <dgm:t>
        <a:bodyPr/>
        <a:lstStyle/>
        <a:p>
          <a:endParaRPr lang="en-US"/>
        </a:p>
      </dgm:t>
    </dgm:pt>
    <dgm:pt modelId="{1949667D-1C2B-48A8-94FF-817C2687E275}">
      <dgm:prSet/>
      <dgm:spPr/>
      <dgm:t>
        <a:bodyPr/>
        <a:lstStyle/>
        <a:p>
          <a:r>
            <a:rPr lang="en-US" dirty="0"/>
            <a:t>Involved = No</a:t>
          </a:r>
        </a:p>
      </dgm:t>
    </dgm:pt>
    <dgm:pt modelId="{575408B0-4E3B-460C-A139-259645A667B7}" type="parTrans" cxnId="{BEF5718C-86A7-4F14-8D17-AF67196080A8}">
      <dgm:prSet/>
      <dgm:spPr/>
      <dgm:t>
        <a:bodyPr/>
        <a:lstStyle/>
        <a:p>
          <a:endParaRPr lang="en-US"/>
        </a:p>
      </dgm:t>
    </dgm:pt>
    <dgm:pt modelId="{8EE9064B-E972-447E-A518-F222376BD885}" type="sibTrans" cxnId="{BEF5718C-86A7-4F14-8D17-AF67196080A8}">
      <dgm:prSet/>
      <dgm:spPr/>
      <dgm:t>
        <a:bodyPr/>
        <a:lstStyle/>
        <a:p>
          <a:endParaRPr lang="en-US"/>
        </a:p>
      </dgm:t>
    </dgm:pt>
    <dgm:pt modelId="{29DDFA0E-FCF4-4F42-BA73-F21B21D1CB2B}">
      <dgm:prSet/>
      <dgm:spPr/>
      <dgm:t>
        <a:bodyPr/>
        <a:lstStyle/>
        <a:p>
          <a:r>
            <a:rPr lang="en-US" dirty="0"/>
            <a:t>Play Made = True</a:t>
          </a:r>
        </a:p>
      </dgm:t>
    </dgm:pt>
    <dgm:pt modelId="{4974DA09-1FC4-4EA8-9F87-209A6DA83854}" type="parTrans" cxnId="{989A3AA5-1D67-4F56-8C67-FB553C78F6F1}">
      <dgm:prSet/>
      <dgm:spPr/>
      <dgm:t>
        <a:bodyPr/>
        <a:lstStyle/>
        <a:p>
          <a:endParaRPr lang="en-US"/>
        </a:p>
      </dgm:t>
    </dgm:pt>
    <dgm:pt modelId="{4A4D9DB8-A675-4231-8692-4354E9DB67D3}" type="sibTrans" cxnId="{989A3AA5-1D67-4F56-8C67-FB553C78F6F1}">
      <dgm:prSet/>
      <dgm:spPr/>
      <dgm:t>
        <a:bodyPr/>
        <a:lstStyle/>
        <a:p>
          <a:endParaRPr lang="en-US"/>
        </a:p>
      </dgm:t>
    </dgm:pt>
    <dgm:pt modelId="{4BFEA236-FEF7-46CF-8D48-EFFA9F391E09}">
      <dgm:prSet/>
      <dgm:spPr/>
      <dgm:t>
        <a:bodyPr/>
        <a:lstStyle/>
        <a:p>
          <a:r>
            <a:rPr lang="en-US" dirty="0"/>
            <a:t>Play Made = False</a:t>
          </a:r>
        </a:p>
      </dgm:t>
    </dgm:pt>
    <dgm:pt modelId="{793CC314-79AB-4AC7-84AA-2BB1EE6C4B43}" type="parTrans" cxnId="{64321893-8FE1-400D-BD33-6B83BBDB2BC8}">
      <dgm:prSet/>
      <dgm:spPr/>
      <dgm:t>
        <a:bodyPr/>
        <a:lstStyle/>
        <a:p>
          <a:endParaRPr lang="en-US"/>
        </a:p>
      </dgm:t>
    </dgm:pt>
    <dgm:pt modelId="{F602D9D7-B4E0-4EF4-B297-CF2C9CE2BFCC}" type="sibTrans" cxnId="{64321893-8FE1-400D-BD33-6B83BBDB2BC8}">
      <dgm:prSet/>
      <dgm:spPr/>
      <dgm:t>
        <a:bodyPr/>
        <a:lstStyle/>
        <a:p>
          <a:endParaRPr lang="en-US"/>
        </a:p>
      </dgm:t>
    </dgm:pt>
    <dgm:pt modelId="{F1E59A73-64BB-43CD-9303-50013B54C7F1}">
      <dgm:prSet/>
      <dgm:spPr/>
      <dgm:t>
        <a:bodyPr/>
        <a:lstStyle/>
        <a:p>
          <a:r>
            <a:rPr lang="en-US" dirty="0"/>
            <a:t>Involved = No</a:t>
          </a:r>
        </a:p>
      </dgm:t>
    </dgm:pt>
    <dgm:pt modelId="{A1760703-3844-480C-8D75-2A1EE7602240}" type="parTrans" cxnId="{340EE10F-686A-4618-9030-FCD70C203882}">
      <dgm:prSet/>
      <dgm:spPr/>
      <dgm:t>
        <a:bodyPr/>
        <a:lstStyle/>
        <a:p>
          <a:endParaRPr lang="en-US"/>
        </a:p>
      </dgm:t>
    </dgm:pt>
    <dgm:pt modelId="{A94EDF5A-D2B0-4A86-9902-2B99251ECD62}" type="sibTrans" cxnId="{340EE10F-686A-4618-9030-FCD70C203882}">
      <dgm:prSet/>
      <dgm:spPr/>
      <dgm:t>
        <a:bodyPr/>
        <a:lstStyle/>
        <a:p>
          <a:endParaRPr lang="en-US"/>
        </a:p>
      </dgm:t>
    </dgm:pt>
    <dgm:pt modelId="{B50BCBF9-1023-4A17-8B46-584CEEDCCAD3}">
      <dgm:prSet/>
      <dgm:spPr/>
      <dgm:t>
        <a:bodyPr/>
        <a:lstStyle/>
        <a:p>
          <a:r>
            <a:rPr lang="en-US" dirty="0"/>
            <a:t>Involved = No</a:t>
          </a:r>
        </a:p>
      </dgm:t>
    </dgm:pt>
    <dgm:pt modelId="{04AC0E88-1D24-4D8A-AD3F-ABD968CC8760}" type="parTrans" cxnId="{F4831556-2B4D-4C2A-B7BD-BF39F40A6AF9}">
      <dgm:prSet/>
      <dgm:spPr/>
      <dgm:t>
        <a:bodyPr/>
        <a:lstStyle/>
        <a:p>
          <a:endParaRPr lang="en-US"/>
        </a:p>
      </dgm:t>
    </dgm:pt>
    <dgm:pt modelId="{CB09176A-BE12-4302-90F2-6DCCF940224A}" type="sibTrans" cxnId="{F4831556-2B4D-4C2A-B7BD-BF39F40A6AF9}">
      <dgm:prSet/>
      <dgm:spPr/>
      <dgm:t>
        <a:bodyPr/>
        <a:lstStyle/>
        <a:p>
          <a:endParaRPr lang="en-US"/>
        </a:p>
      </dgm:t>
    </dgm:pt>
    <dgm:pt modelId="{60B1C27F-42B3-4E17-B9EC-0A4B03424688}">
      <dgm:prSet/>
      <dgm:spPr/>
      <dgm:t>
        <a:bodyPr/>
        <a:lstStyle/>
        <a:p>
          <a:r>
            <a:rPr lang="en-US" dirty="0"/>
            <a:t>EPA Greater Than Zero = True</a:t>
          </a:r>
        </a:p>
      </dgm:t>
    </dgm:pt>
    <dgm:pt modelId="{3EE6C1DD-46A1-48A9-9FB9-E77AA6827F81}" type="parTrans" cxnId="{1EAE1582-5ADA-4F26-93DA-003270756A28}">
      <dgm:prSet/>
      <dgm:spPr/>
      <dgm:t>
        <a:bodyPr/>
        <a:lstStyle/>
        <a:p>
          <a:endParaRPr lang="en-US"/>
        </a:p>
      </dgm:t>
    </dgm:pt>
    <dgm:pt modelId="{FD862B58-241E-4A37-B187-1376C2AF51B4}" type="sibTrans" cxnId="{1EAE1582-5ADA-4F26-93DA-003270756A28}">
      <dgm:prSet/>
      <dgm:spPr/>
      <dgm:t>
        <a:bodyPr/>
        <a:lstStyle/>
        <a:p>
          <a:endParaRPr lang="en-US"/>
        </a:p>
      </dgm:t>
    </dgm:pt>
    <dgm:pt modelId="{4C3E8152-A882-46F0-895D-3EE00DE2EF51}">
      <dgm:prSet/>
      <dgm:spPr/>
      <dgm:t>
        <a:bodyPr/>
        <a:lstStyle/>
        <a:p>
          <a:r>
            <a:rPr lang="en-US" dirty="0"/>
            <a:t>EPA Greater Than Zero = False</a:t>
          </a:r>
        </a:p>
      </dgm:t>
    </dgm:pt>
    <dgm:pt modelId="{A495D54F-0ADC-426C-8685-8593275BC39A}" type="parTrans" cxnId="{09EE270D-206F-4D52-BE55-9E0D748F662D}">
      <dgm:prSet/>
      <dgm:spPr/>
      <dgm:t>
        <a:bodyPr/>
        <a:lstStyle/>
        <a:p>
          <a:endParaRPr lang="en-US"/>
        </a:p>
      </dgm:t>
    </dgm:pt>
    <dgm:pt modelId="{F53B4731-608D-48BE-B71B-FDF9307B2EE9}" type="sibTrans" cxnId="{09EE270D-206F-4D52-BE55-9E0D748F662D}">
      <dgm:prSet/>
      <dgm:spPr/>
      <dgm:t>
        <a:bodyPr/>
        <a:lstStyle/>
        <a:p>
          <a:endParaRPr lang="en-US"/>
        </a:p>
      </dgm:t>
    </dgm:pt>
    <dgm:pt modelId="{2792F859-0815-4039-9555-E9ACBC396399}">
      <dgm:prSet/>
      <dgm:spPr/>
      <dgm:t>
        <a:bodyPr/>
        <a:lstStyle/>
        <a:p>
          <a:r>
            <a:rPr lang="en-US" dirty="0"/>
            <a:t>Involved = Yes</a:t>
          </a:r>
        </a:p>
      </dgm:t>
    </dgm:pt>
    <dgm:pt modelId="{DA4C3517-B830-4E42-86C3-7193EA6081B8}" type="parTrans" cxnId="{80C5A21F-668E-469F-BFB3-42C71546FAEF}">
      <dgm:prSet/>
      <dgm:spPr/>
      <dgm:t>
        <a:bodyPr/>
        <a:lstStyle/>
        <a:p>
          <a:endParaRPr lang="en-US"/>
        </a:p>
      </dgm:t>
    </dgm:pt>
    <dgm:pt modelId="{3EFB216C-EACA-4DAF-AC32-8B187B0FC34B}" type="sibTrans" cxnId="{80C5A21F-668E-469F-BFB3-42C71546FAEF}">
      <dgm:prSet/>
      <dgm:spPr/>
      <dgm:t>
        <a:bodyPr/>
        <a:lstStyle/>
        <a:p>
          <a:endParaRPr lang="en-US"/>
        </a:p>
      </dgm:t>
    </dgm:pt>
    <dgm:pt modelId="{D633B394-C390-4C0B-8252-3FBC83B36060}" type="pres">
      <dgm:prSet presAssocID="{39DC9A4C-0115-4BD9-8D7B-37FDD979F492}" presName="hierChild1" presStyleCnt="0">
        <dgm:presLayoutVars>
          <dgm:chPref val="1"/>
          <dgm:dir/>
          <dgm:animOne val="branch"/>
          <dgm:animLvl val="lvl"/>
          <dgm:resizeHandles/>
        </dgm:presLayoutVars>
      </dgm:prSet>
      <dgm:spPr/>
    </dgm:pt>
    <dgm:pt modelId="{2B7BA98F-EDFF-4954-8239-3591E78A2A0D}" type="pres">
      <dgm:prSet presAssocID="{39516F98-FCCE-41FC-A8E6-57A22CE2531A}" presName="hierRoot1" presStyleCnt="0"/>
      <dgm:spPr/>
    </dgm:pt>
    <dgm:pt modelId="{FDDE63A2-CDD8-4DBC-A8AA-15B7BC75E2C0}" type="pres">
      <dgm:prSet presAssocID="{39516F98-FCCE-41FC-A8E6-57A22CE2531A}" presName="composite" presStyleCnt="0"/>
      <dgm:spPr/>
    </dgm:pt>
    <dgm:pt modelId="{8B47859E-D087-4464-9698-172839616DC8}" type="pres">
      <dgm:prSet presAssocID="{39516F98-FCCE-41FC-A8E6-57A22CE2531A}" presName="background" presStyleLbl="node0" presStyleIdx="0" presStyleCnt="1"/>
      <dgm:spPr/>
    </dgm:pt>
    <dgm:pt modelId="{B5E3C3C4-A2C9-4004-B50C-D170B03F415C}" type="pres">
      <dgm:prSet presAssocID="{39516F98-FCCE-41FC-A8E6-57A22CE2531A}" presName="text" presStyleLbl="fgAcc0" presStyleIdx="0" presStyleCnt="1">
        <dgm:presLayoutVars>
          <dgm:chPref val="3"/>
        </dgm:presLayoutVars>
      </dgm:prSet>
      <dgm:spPr/>
    </dgm:pt>
    <dgm:pt modelId="{C3EDE894-FA97-4332-B957-892B82A3AB27}" type="pres">
      <dgm:prSet presAssocID="{39516F98-FCCE-41FC-A8E6-57A22CE2531A}" presName="hierChild2" presStyleCnt="0"/>
      <dgm:spPr/>
    </dgm:pt>
    <dgm:pt modelId="{3AF3F790-B0C0-480D-94C8-00A38CAC24E1}" type="pres">
      <dgm:prSet presAssocID="{8CDC053D-9C02-4B1B-B5BF-FA4B3C36842D}" presName="Name10" presStyleLbl="parChTrans1D2" presStyleIdx="0" presStyleCnt="2"/>
      <dgm:spPr/>
    </dgm:pt>
    <dgm:pt modelId="{CBC1E01A-C0EF-477C-BF88-89E5EC603A6C}" type="pres">
      <dgm:prSet presAssocID="{F93CD6E8-CFD9-4C13-83B4-EA4A26109743}" presName="hierRoot2" presStyleCnt="0"/>
      <dgm:spPr/>
    </dgm:pt>
    <dgm:pt modelId="{7D473027-C6A6-4D1C-BF44-D1585424A9BD}" type="pres">
      <dgm:prSet presAssocID="{F93CD6E8-CFD9-4C13-83B4-EA4A26109743}" presName="composite2" presStyleCnt="0"/>
      <dgm:spPr/>
    </dgm:pt>
    <dgm:pt modelId="{E8F73C0D-1CF7-4957-B39E-211505362941}" type="pres">
      <dgm:prSet presAssocID="{F93CD6E8-CFD9-4C13-83B4-EA4A26109743}" presName="background2" presStyleLbl="node2" presStyleIdx="0" presStyleCnt="2"/>
      <dgm:spPr/>
    </dgm:pt>
    <dgm:pt modelId="{786462C9-6E35-4CE5-82CB-4F83A05007C9}" type="pres">
      <dgm:prSet presAssocID="{F93CD6E8-CFD9-4C13-83B4-EA4A26109743}" presName="text2" presStyleLbl="fgAcc2" presStyleIdx="0" presStyleCnt="2">
        <dgm:presLayoutVars>
          <dgm:chPref val="3"/>
        </dgm:presLayoutVars>
      </dgm:prSet>
      <dgm:spPr/>
    </dgm:pt>
    <dgm:pt modelId="{6CA615D6-4D25-4096-AB88-5007B04810D2}" type="pres">
      <dgm:prSet presAssocID="{F93CD6E8-CFD9-4C13-83B4-EA4A26109743}" presName="hierChild3" presStyleCnt="0"/>
      <dgm:spPr/>
    </dgm:pt>
    <dgm:pt modelId="{DF8E72D7-D6F6-46FD-A217-C90E3B747FA0}" type="pres">
      <dgm:prSet presAssocID="{CA35C285-4975-41C9-9987-24AF58E5DA21}" presName="Name17" presStyleLbl="parChTrans1D3" presStyleIdx="0" presStyleCnt="3"/>
      <dgm:spPr/>
    </dgm:pt>
    <dgm:pt modelId="{8FE9A892-932D-41E9-9F4F-94DD8EDACC53}" type="pres">
      <dgm:prSet presAssocID="{28C306BC-F86F-48E8-AA81-AF8FD30B59AB}" presName="hierRoot3" presStyleCnt="0"/>
      <dgm:spPr/>
    </dgm:pt>
    <dgm:pt modelId="{7D0EC0D9-FFE9-4580-9885-092F318D5B1B}" type="pres">
      <dgm:prSet presAssocID="{28C306BC-F86F-48E8-AA81-AF8FD30B59AB}" presName="composite3" presStyleCnt="0"/>
      <dgm:spPr/>
    </dgm:pt>
    <dgm:pt modelId="{A238B4A5-3350-46E8-89B1-9E617FDE195F}" type="pres">
      <dgm:prSet presAssocID="{28C306BC-F86F-48E8-AA81-AF8FD30B59AB}" presName="background3" presStyleLbl="node3" presStyleIdx="0" presStyleCnt="3"/>
      <dgm:spPr>
        <a:solidFill>
          <a:srgbClr val="92D050"/>
        </a:solidFill>
      </dgm:spPr>
    </dgm:pt>
    <dgm:pt modelId="{6476F7E7-C7B3-480A-854F-45164FA90EBC}" type="pres">
      <dgm:prSet presAssocID="{28C306BC-F86F-48E8-AA81-AF8FD30B59AB}" presName="text3" presStyleLbl="fgAcc3" presStyleIdx="0" presStyleCnt="3">
        <dgm:presLayoutVars>
          <dgm:chPref val="3"/>
        </dgm:presLayoutVars>
      </dgm:prSet>
      <dgm:spPr/>
    </dgm:pt>
    <dgm:pt modelId="{58139AE2-034D-4BC4-B6CA-C4705A97DC9D}" type="pres">
      <dgm:prSet presAssocID="{28C306BC-F86F-48E8-AA81-AF8FD30B59AB}" presName="hierChild4" presStyleCnt="0"/>
      <dgm:spPr/>
    </dgm:pt>
    <dgm:pt modelId="{54A94DC4-085C-4B56-BE35-C4474A878ABA}" type="pres">
      <dgm:prSet presAssocID="{2ACDA0EC-AE17-434B-8E3A-6DA101C9AD92}" presName="Name10" presStyleLbl="parChTrans1D2" presStyleIdx="1" presStyleCnt="2"/>
      <dgm:spPr/>
    </dgm:pt>
    <dgm:pt modelId="{9BCAB54B-B9AE-4411-B5E1-C7CCC1761044}" type="pres">
      <dgm:prSet presAssocID="{7C1CFAA7-8DC6-4114-A672-E6D99B0519D5}" presName="hierRoot2" presStyleCnt="0"/>
      <dgm:spPr/>
    </dgm:pt>
    <dgm:pt modelId="{316490EB-4434-4623-8A37-452649A229FB}" type="pres">
      <dgm:prSet presAssocID="{7C1CFAA7-8DC6-4114-A672-E6D99B0519D5}" presName="composite2" presStyleCnt="0"/>
      <dgm:spPr/>
    </dgm:pt>
    <dgm:pt modelId="{B80634CB-A2FC-4EB5-A6BF-B7BBFE8C154A}" type="pres">
      <dgm:prSet presAssocID="{7C1CFAA7-8DC6-4114-A672-E6D99B0519D5}" presName="background2" presStyleLbl="node2" presStyleIdx="1" presStyleCnt="2"/>
      <dgm:spPr/>
    </dgm:pt>
    <dgm:pt modelId="{3E94A7A1-EA11-4501-BD27-8ADB6CA38879}" type="pres">
      <dgm:prSet presAssocID="{7C1CFAA7-8DC6-4114-A672-E6D99B0519D5}" presName="text2" presStyleLbl="fgAcc2" presStyleIdx="1" presStyleCnt="2">
        <dgm:presLayoutVars>
          <dgm:chPref val="3"/>
        </dgm:presLayoutVars>
      </dgm:prSet>
      <dgm:spPr/>
    </dgm:pt>
    <dgm:pt modelId="{BA27BC2A-30ED-4F62-AD1C-C987F410AED6}" type="pres">
      <dgm:prSet presAssocID="{7C1CFAA7-8DC6-4114-A672-E6D99B0519D5}" presName="hierChild3" presStyleCnt="0"/>
      <dgm:spPr/>
    </dgm:pt>
    <dgm:pt modelId="{3A1C6CF1-A802-4C8C-845F-D10F9DF5FFFC}" type="pres">
      <dgm:prSet presAssocID="{69F4B1F5-B3B5-4EFC-8519-6F3262C07ACA}" presName="Name17" presStyleLbl="parChTrans1D3" presStyleIdx="1" presStyleCnt="3"/>
      <dgm:spPr/>
    </dgm:pt>
    <dgm:pt modelId="{79E4E18F-E1A9-45F3-B7DD-163D91410969}" type="pres">
      <dgm:prSet presAssocID="{3E6EA7CD-D2B2-47A5-AAA3-8F8C4676F484}" presName="hierRoot3" presStyleCnt="0"/>
      <dgm:spPr/>
    </dgm:pt>
    <dgm:pt modelId="{A8BFBFB1-0D29-48E1-87B5-5B327348F342}" type="pres">
      <dgm:prSet presAssocID="{3E6EA7CD-D2B2-47A5-AAA3-8F8C4676F484}" presName="composite3" presStyleCnt="0"/>
      <dgm:spPr/>
    </dgm:pt>
    <dgm:pt modelId="{0F9FA706-E431-47CE-926F-62F0E7D4EB63}" type="pres">
      <dgm:prSet presAssocID="{3E6EA7CD-D2B2-47A5-AAA3-8F8C4676F484}" presName="background3" presStyleLbl="node3" presStyleIdx="1" presStyleCnt="3"/>
      <dgm:spPr/>
    </dgm:pt>
    <dgm:pt modelId="{82BF7C8D-164D-414B-B415-8FCB73315516}" type="pres">
      <dgm:prSet presAssocID="{3E6EA7CD-D2B2-47A5-AAA3-8F8C4676F484}" presName="text3" presStyleLbl="fgAcc3" presStyleIdx="1" presStyleCnt="3">
        <dgm:presLayoutVars>
          <dgm:chPref val="3"/>
        </dgm:presLayoutVars>
      </dgm:prSet>
      <dgm:spPr/>
    </dgm:pt>
    <dgm:pt modelId="{F7A573E2-E085-4C79-A05F-44FA88333005}" type="pres">
      <dgm:prSet presAssocID="{3E6EA7CD-D2B2-47A5-AAA3-8F8C4676F484}" presName="hierChild4" presStyleCnt="0"/>
      <dgm:spPr/>
    </dgm:pt>
    <dgm:pt modelId="{94469836-2CF1-4C43-9443-9BE8A62899E9}" type="pres">
      <dgm:prSet presAssocID="{575408B0-4E3B-460C-A139-259645A667B7}" presName="Name23" presStyleLbl="parChTrans1D4" presStyleIdx="0" presStyleCnt="8"/>
      <dgm:spPr/>
    </dgm:pt>
    <dgm:pt modelId="{08328D7E-E665-4ACB-BEBC-DC7B519AF37D}" type="pres">
      <dgm:prSet presAssocID="{1949667D-1C2B-48A8-94FF-817C2687E275}" presName="hierRoot4" presStyleCnt="0"/>
      <dgm:spPr/>
    </dgm:pt>
    <dgm:pt modelId="{DB46C264-9ECC-4879-B91B-97F8EBA6DD4C}" type="pres">
      <dgm:prSet presAssocID="{1949667D-1C2B-48A8-94FF-817C2687E275}" presName="composite4" presStyleCnt="0"/>
      <dgm:spPr/>
    </dgm:pt>
    <dgm:pt modelId="{D7D58922-957E-4002-B894-FFB637365EA9}" type="pres">
      <dgm:prSet presAssocID="{1949667D-1C2B-48A8-94FF-817C2687E275}" presName="background4" presStyleLbl="node4" presStyleIdx="0" presStyleCnt="8"/>
      <dgm:spPr>
        <a:solidFill>
          <a:schemeClr val="accent2">
            <a:lumMod val="60000"/>
            <a:lumOff val="40000"/>
          </a:schemeClr>
        </a:solidFill>
      </dgm:spPr>
    </dgm:pt>
    <dgm:pt modelId="{982525F2-3F9F-4943-AE77-47BBCEF4E2EE}" type="pres">
      <dgm:prSet presAssocID="{1949667D-1C2B-48A8-94FF-817C2687E275}" presName="text4" presStyleLbl="fgAcc4" presStyleIdx="0" presStyleCnt="8">
        <dgm:presLayoutVars>
          <dgm:chPref val="3"/>
        </dgm:presLayoutVars>
      </dgm:prSet>
      <dgm:spPr/>
    </dgm:pt>
    <dgm:pt modelId="{2D4CF6F6-FC48-4A7E-BD87-A0378FC2080D}" type="pres">
      <dgm:prSet presAssocID="{1949667D-1C2B-48A8-94FF-817C2687E275}" presName="hierChild5" presStyleCnt="0"/>
      <dgm:spPr/>
    </dgm:pt>
    <dgm:pt modelId="{2C89C0E0-1FF2-4A52-A88C-473701D887BB}" type="pres">
      <dgm:prSet presAssocID="{667ECEFF-7BB7-4DEF-ABE6-FDC863A8A46D}" presName="Name17" presStyleLbl="parChTrans1D3" presStyleIdx="2" presStyleCnt="3"/>
      <dgm:spPr/>
    </dgm:pt>
    <dgm:pt modelId="{278BD5BF-AE64-413C-8A3C-BB8E502278C5}" type="pres">
      <dgm:prSet presAssocID="{B4CAD8A1-A520-40D6-9B7D-1345D0845BB0}" presName="hierRoot3" presStyleCnt="0"/>
      <dgm:spPr/>
    </dgm:pt>
    <dgm:pt modelId="{4F4C4E4F-AD2C-407A-9DE7-2A06AF5028D3}" type="pres">
      <dgm:prSet presAssocID="{B4CAD8A1-A520-40D6-9B7D-1345D0845BB0}" presName="composite3" presStyleCnt="0"/>
      <dgm:spPr/>
    </dgm:pt>
    <dgm:pt modelId="{5985CAD4-A515-48B7-B434-A7662F641EF3}" type="pres">
      <dgm:prSet presAssocID="{B4CAD8A1-A520-40D6-9B7D-1345D0845BB0}" presName="background3" presStyleLbl="node3" presStyleIdx="2" presStyleCnt="3"/>
      <dgm:spPr/>
    </dgm:pt>
    <dgm:pt modelId="{A303C5A5-1B8A-4C98-98FE-1B3144687968}" type="pres">
      <dgm:prSet presAssocID="{B4CAD8A1-A520-40D6-9B7D-1345D0845BB0}" presName="text3" presStyleLbl="fgAcc3" presStyleIdx="2" presStyleCnt="3">
        <dgm:presLayoutVars>
          <dgm:chPref val="3"/>
        </dgm:presLayoutVars>
      </dgm:prSet>
      <dgm:spPr/>
    </dgm:pt>
    <dgm:pt modelId="{F29CB8FC-5C6C-4EDC-B0DE-40454EB475CF}" type="pres">
      <dgm:prSet presAssocID="{B4CAD8A1-A520-40D6-9B7D-1345D0845BB0}" presName="hierChild4" presStyleCnt="0"/>
      <dgm:spPr/>
    </dgm:pt>
    <dgm:pt modelId="{ED49D01E-A420-4476-9770-7EDF3BDD2906}" type="pres">
      <dgm:prSet presAssocID="{4974DA09-1FC4-4EA8-9F87-209A6DA83854}" presName="Name23" presStyleLbl="parChTrans1D4" presStyleIdx="1" presStyleCnt="8"/>
      <dgm:spPr/>
    </dgm:pt>
    <dgm:pt modelId="{DC933415-09A5-406A-A0BC-54DF6043BB4A}" type="pres">
      <dgm:prSet presAssocID="{29DDFA0E-FCF4-4F42-BA73-F21B21D1CB2B}" presName="hierRoot4" presStyleCnt="0"/>
      <dgm:spPr/>
    </dgm:pt>
    <dgm:pt modelId="{1497E36A-86D0-40ED-BC55-0F6150D2E978}" type="pres">
      <dgm:prSet presAssocID="{29DDFA0E-FCF4-4F42-BA73-F21B21D1CB2B}" presName="composite4" presStyleCnt="0"/>
      <dgm:spPr/>
    </dgm:pt>
    <dgm:pt modelId="{8A1411BC-0A70-4A3E-95C3-F05ED1FC47C5}" type="pres">
      <dgm:prSet presAssocID="{29DDFA0E-FCF4-4F42-BA73-F21B21D1CB2B}" presName="background4" presStyleLbl="node4" presStyleIdx="1" presStyleCnt="8"/>
      <dgm:spPr/>
    </dgm:pt>
    <dgm:pt modelId="{7EE864F9-00EF-4C99-8629-01E344C4B015}" type="pres">
      <dgm:prSet presAssocID="{29DDFA0E-FCF4-4F42-BA73-F21B21D1CB2B}" presName="text4" presStyleLbl="fgAcc4" presStyleIdx="1" presStyleCnt="8">
        <dgm:presLayoutVars>
          <dgm:chPref val="3"/>
        </dgm:presLayoutVars>
      </dgm:prSet>
      <dgm:spPr/>
    </dgm:pt>
    <dgm:pt modelId="{2F87CAFE-AEDB-48AE-82B6-74710DB7C1C7}" type="pres">
      <dgm:prSet presAssocID="{29DDFA0E-FCF4-4F42-BA73-F21B21D1CB2B}" presName="hierChild5" presStyleCnt="0"/>
      <dgm:spPr/>
    </dgm:pt>
    <dgm:pt modelId="{874A7B9C-02CC-4A22-A6F6-85A8048515EA}" type="pres">
      <dgm:prSet presAssocID="{3EE6C1DD-46A1-48A9-9FB9-E77AA6827F81}" presName="Name23" presStyleLbl="parChTrans1D4" presStyleIdx="2" presStyleCnt="8"/>
      <dgm:spPr/>
    </dgm:pt>
    <dgm:pt modelId="{D1ECDC68-47D3-4790-8BB1-7C9CEF30ED27}" type="pres">
      <dgm:prSet presAssocID="{60B1C27F-42B3-4E17-B9EC-0A4B03424688}" presName="hierRoot4" presStyleCnt="0"/>
      <dgm:spPr/>
    </dgm:pt>
    <dgm:pt modelId="{05A9F59F-CB73-4D8E-8C98-590CF2409FB4}" type="pres">
      <dgm:prSet presAssocID="{60B1C27F-42B3-4E17-B9EC-0A4B03424688}" presName="composite4" presStyleCnt="0"/>
      <dgm:spPr/>
    </dgm:pt>
    <dgm:pt modelId="{CE1060F6-F3AB-4E8A-AB1E-143C9AB2FA8E}" type="pres">
      <dgm:prSet presAssocID="{60B1C27F-42B3-4E17-B9EC-0A4B03424688}" presName="background4" presStyleLbl="node4" presStyleIdx="2" presStyleCnt="8"/>
      <dgm:spPr/>
    </dgm:pt>
    <dgm:pt modelId="{11CF6B4E-A1F0-4471-BA7A-8A89F77BC768}" type="pres">
      <dgm:prSet presAssocID="{60B1C27F-42B3-4E17-B9EC-0A4B03424688}" presName="text4" presStyleLbl="fgAcc4" presStyleIdx="2" presStyleCnt="8">
        <dgm:presLayoutVars>
          <dgm:chPref val="3"/>
        </dgm:presLayoutVars>
      </dgm:prSet>
      <dgm:spPr/>
    </dgm:pt>
    <dgm:pt modelId="{DABF5611-E047-46F3-ACA5-08229F712379}" type="pres">
      <dgm:prSet presAssocID="{60B1C27F-42B3-4E17-B9EC-0A4B03424688}" presName="hierChild5" presStyleCnt="0"/>
      <dgm:spPr/>
    </dgm:pt>
    <dgm:pt modelId="{D26E94E1-ABCE-45F8-B1EE-33BF055E63B0}" type="pres">
      <dgm:prSet presAssocID="{DA4C3517-B830-4E42-86C3-7193EA6081B8}" presName="Name23" presStyleLbl="parChTrans1D4" presStyleIdx="3" presStyleCnt="8"/>
      <dgm:spPr/>
    </dgm:pt>
    <dgm:pt modelId="{A2B9147C-20A5-4A3C-8A25-3F9D91D84E6A}" type="pres">
      <dgm:prSet presAssocID="{2792F859-0815-4039-9555-E9ACBC396399}" presName="hierRoot4" presStyleCnt="0"/>
      <dgm:spPr/>
    </dgm:pt>
    <dgm:pt modelId="{F0D940D0-EF20-43F4-8AB9-C6D2E3635F4F}" type="pres">
      <dgm:prSet presAssocID="{2792F859-0815-4039-9555-E9ACBC396399}" presName="composite4" presStyleCnt="0"/>
      <dgm:spPr/>
    </dgm:pt>
    <dgm:pt modelId="{967BFC55-DB52-4A3D-99CB-1E8EC89D6B59}" type="pres">
      <dgm:prSet presAssocID="{2792F859-0815-4039-9555-E9ACBC396399}" presName="background4" presStyleLbl="node4" presStyleIdx="3" presStyleCnt="8"/>
      <dgm:spPr>
        <a:solidFill>
          <a:srgbClr val="92D050"/>
        </a:solidFill>
      </dgm:spPr>
    </dgm:pt>
    <dgm:pt modelId="{586D86FC-9D9E-4274-9035-1F237C987344}" type="pres">
      <dgm:prSet presAssocID="{2792F859-0815-4039-9555-E9ACBC396399}" presName="text4" presStyleLbl="fgAcc4" presStyleIdx="3" presStyleCnt="8">
        <dgm:presLayoutVars>
          <dgm:chPref val="3"/>
        </dgm:presLayoutVars>
      </dgm:prSet>
      <dgm:spPr/>
    </dgm:pt>
    <dgm:pt modelId="{2254E450-AFC7-4300-92B6-DC13603DC80C}" type="pres">
      <dgm:prSet presAssocID="{2792F859-0815-4039-9555-E9ACBC396399}" presName="hierChild5" presStyleCnt="0"/>
      <dgm:spPr/>
    </dgm:pt>
    <dgm:pt modelId="{F00504EE-5751-4268-A5E5-64042F851EBB}" type="pres">
      <dgm:prSet presAssocID="{A495D54F-0ADC-426C-8685-8593275BC39A}" presName="Name23" presStyleLbl="parChTrans1D4" presStyleIdx="4" presStyleCnt="8"/>
      <dgm:spPr/>
    </dgm:pt>
    <dgm:pt modelId="{6B1E6232-6AC1-4ED3-B84E-4FFB136A6179}" type="pres">
      <dgm:prSet presAssocID="{4C3E8152-A882-46F0-895D-3EE00DE2EF51}" presName="hierRoot4" presStyleCnt="0"/>
      <dgm:spPr/>
    </dgm:pt>
    <dgm:pt modelId="{CBFB3589-BE5F-4DC0-9308-1C3F081262CC}" type="pres">
      <dgm:prSet presAssocID="{4C3E8152-A882-46F0-895D-3EE00DE2EF51}" presName="composite4" presStyleCnt="0"/>
      <dgm:spPr/>
    </dgm:pt>
    <dgm:pt modelId="{446CA2C6-7657-4B9D-9917-5D14E6D917E8}" type="pres">
      <dgm:prSet presAssocID="{4C3E8152-A882-46F0-895D-3EE00DE2EF51}" presName="background4" presStyleLbl="node4" presStyleIdx="4" presStyleCnt="8"/>
      <dgm:spPr/>
    </dgm:pt>
    <dgm:pt modelId="{C8ADE9A0-F113-48BA-819B-A98719E5CE16}" type="pres">
      <dgm:prSet presAssocID="{4C3E8152-A882-46F0-895D-3EE00DE2EF51}" presName="text4" presStyleLbl="fgAcc4" presStyleIdx="4" presStyleCnt="8">
        <dgm:presLayoutVars>
          <dgm:chPref val="3"/>
        </dgm:presLayoutVars>
      </dgm:prSet>
      <dgm:spPr/>
    </dgm:pt>
    <dgm:pt modelId="{6F5BA672-1B7E-4456-B11D-286FCB412DA6}" type="pres">
      <dgm:prSet presAssocID="{4C3E8152-A882-46F0-895D-3EE00DE2EF51}" presName="hierChild5" presStyleCnt="0"/>
      <dgm:spPr/>
    </dgm:pt>
    <dgm:pt modelId="{32873B2D-FAF1-4B6E-9F1A-89C1D592FDBF}" type="pres">
      <dgm:prSet presAssocID="{A1760703-3844-480C-8D75-2A1EE7602240}" presName="Name23" presStyleLbl="parChTrans1D4" presStyleIdx="5" presStyleCnt="8"/>
      <dgm:spPr/>
    </dgm:pt>
    <dgm:pt modelId="{D8C43B73-4660-47B6-91DE-5BB5DD457868}" type="pres">
      <dgm:prSet presAssocID="{F1E59A73-64BB-43CD-9303-50013B54C7F1}" presName="hierRoot4" presStyleCnt="0"/>
      <dgm:spPr/>
    </dgm:pt>
    <dgm:pt modelId="{45965D34-AA44-48D1-B98A-1BE2B2154FB1}" type="pres">
      <dgm:prSet presAssocID="{F1E59A73-64BB-43CD-9303-50013B54C7F1}" presName="composite4" presStyleCnt="0"/>
      <dgm:spPr/>
    </dgm:pt>
    <dgm:pt modelId="{42725D88-E795-4B00-A737-F62A9562C2F2}" type="pres">
      <dgm:prSet presAssocID="{F1E59A73-64BB-43CD-9303-50013B54C7F1}" presName="background4" presStyleLbl="node4" presStyleIdx="5" presStyleCnt="8"/>
      <dgm:spPr>
        <a:solidFill>
          <a:schemeClr val="accent2">
            <a:lumMod val="60000"/>
            <a:lumOff val="40000"/>
          </a:schemeClr>
        </a:solidFill>
      </dgm:spPr>
    </dgm:pt>
    <dgm:pt modelId="{99F91A10-E342-47D3-82A5-185CB68E9379}" type="pres">
      <dgm:prSet presAssocID="{F1E59A73-64BB-43CD-9303-50013B54C7F1}" presName="text4" presStyleLbl="fgAcc4" presStyleIdx="5" presStyleCnt="8">
        <dgm:presLayoutVars>
          <dgm:chPref val="3"/>
        </dgm:presLayoutVars>
      </dgm:prSet>
      <dgm:spPr/>
    </dgm:pt>
    <dgm:pt modelId="{AC7A98B3-F8C8-41D3-867F-B32B6CD06675}" type="pres">
      <dgm:prSet presAssocID="{F1E59A73-64BB-43CD-9303-50013B54C7F1}" presName="hierChild5" presStyleCnt="0"/>
      <dgm:spPr/>
    </dgm:pt>
    <dgm:pt modelId="{709D3E95-FC65-4967-B14B-67F4BA9022B0}" type="pres">
      <dgm:prSet presAssocID="{793CC314-79AB-4AC7-84AA-2BB1EE6C4B43}" presName="Name23" presStyleLbl="parChTrans1D4" presStyleIdx="6" presStyleCnt="8"/>
      <dgm:spPr/>
    </dgm:pt>
    <dgm:pt modelId="{76AAD881-9EB7-4A46-9BC6-85A76BEE7422}" type="pres">
      <dgm:prSet presAssocID="{4BFEA236-FEF7-46CF-8D48-EFFA9F391E09}" presName="hierRoot4" presStyleCnt="0"/>
      <dgm:spPr/>
    </dgm:pt>
    <dgm:pt modelId="{E61E7BF8-4631-440F-8FE6-64B6EF7CC9B1}" type="pres">
      <dgm:prSet presAssocID="{4BFEA236-FEF7-46CF-8D48-EFFA9F391E09}" presName="composite4" presStyleCnt="0"/>
      <dgm:spPr/>
    </dgm:pt>
    <dgm:pt modelId="{1F2404E1-3AC8-4EFA-AB10-EBF619B1FC69}" type="pres">
      <dgm:prSet presAssocID="{4BFEA236-FEF7-46CF-8D48-EFFA9F391E09}" presName="background4" presStyleLbl="node4" presStyleIdx="6" presStyleCnt="8"/>
      <dgm:spPr/>
    </dgm:pt>
    <dgm:pt modelId="{C67D5977-8259-43F2-BF3B-8E76A598F145}" type="pres">
      <dgm:prSet presAssocID="{4BFEA236-FEF7-46CF-8D48-EFFA9F391E09}" presName="text4" presStyleLbl="fgAcc4" presStyleIdx="6" presStyleCnt="8">
        <dgm:presLayoutVars>
          <dgm:chPref val="3"/>
        </dgm:presLayoutVars>
      </dgm:prSet>
      <dgm:spPr/>
    </dgm:pt>
    <dgm:pt modelId="{0C6CD7C9-3716-4921-9BCC-A0A02E844E27}" type="pres">
      <dgm:prSet presAssocID="{4BFEA236-FEF7-46CF-8D48-EFFA9F391E09}" presName="hierChild5" presStyleCnt="0"/>
      <dgm:spPr/>
    </dgm:pt>
    <dgm:pt modelId="{3ABD2891-706A-4477-A6F1-BFEC8D820779}" type="pres">
      <dgm:prSet presAssocID="{04AC0E88-1D24-4D8A-AD3F-ABD968CC8760}" presName="Name23" presStyleLbl="parChTrans1D4" presStyleIdx="7" presStyleCnt="8"/>
      <dgm:spPr/>
    </dgm:pt>
    <dgm:pt modelId="{9394C14B-B441-452D-9CB0-8D4A3CA289D0}" type="pres">
      <dgm:prSet presAssocID="{B50BCBF9-1023-4A17-8B46-584CEEDCCAD3}" presName="hierRoot4" presStyleCnt="0"/>
      <dgm:spPr/>
    </dgm:pt>
    <dgm:pt modelId="{7C9B2FEA-0CFA-414C-A99D-A98A1353C107}" type="pres">
      <dgm:prSet presAssocID="{B50BCBF9-1023-4A17-8B46-584CEEDCCAD3}" presName="composite4" presStyleCnt="0"/>
      <dgm:spPr/>
    </dgm:pt>
    <dgm:pt modelId="{E9389F53-7A17-4543-BCDB-67839B21A710}" type="pres">
      <dgm:prSet presAssocID="{B50BCBF9-1023-4A17-8B46-584CEEDCCAD3}" presName="background4" presStyleLbl="node4" presStyleIdx="7" presStyleCnt="8"/>
      <dgm:spPr>
        <a:solidFill>
          <a:schemeClr val="accent2">
            <a:lumMod val="60000"/>
            <a:lumOff val="40000"/>
          </a:schemeClr>
        </a:solidFill>
      </dgm:spPr>
    </dgm:pt>
    <dgm:pt modelId="{83D72BE4-406C-48F5-ADEE-53E644D882AB}" type="pres">
      <dgm:prSet presAssocID="{B50BCBF9-1023-4A17-8B46-584CEEDCCAD3}" presName="text4" presStyleLbl="fgAcc4" presStyleIdx="7" presStyleCnt="8">
        <dgm:presLayoutVars>
          <dgm:chPref val="3"/>
        </dgm:presLayoutVars>
      </dgm:prSet>
      <dgm:spPr/>
    </dgm:pt>
    <dgm:pt modelId="{E8CCB966-AD13-4CEE-A065-CB9F5B661A63}" type="pres">
      <dgm:prSet presAssocID="{B50BCBF9-1023-4A17-8B46-584CEEDCCAD3}" presName="hierChild5" presStyleCnt="0"/>
      <dgm:spPr/>
    </dgm:pt>
  </dgm:ptLst>
  <dgm:cxnLst>
    <dgm:cxn modelId="{F543C307-BCF7-4A43-9ADC-0452F371E919}" type="presOf" srcId="{3E6EA7CD-D2B2-47A5-AAA3-8F8C4676F484}" destId="{82BF7C8D-164D-414B-B415-8FCB73315516}" srcOrd="0" destOrd="0" presId="urn:microsoft.com/office/officeart/2005/8/layout/hierarchy1"/>
    <dgm:cxn modelId="{09EE270D-206F-4D52-BE55-9E0D748F662D}" srcId="{29DDFA0E-FCF4-4F42-BA73-F21B21D1CB2B}" destId="{4C3E8152-A882-46F0-895D-3EE00DE2EF51}" srcOrd="1" destOrd="0" parTransId="{A495D54F-0ADC-426C-8685-8593275BC39A}" sibTransId="{F53B4731-608D-48BE-B71B-FDF9307B2EE9}"/>
    <dgm:cxn modelId="{340EE10F-686A-4618-9030-FCD70C203882}" srcId="{4C3E8152-A882-46F0-895D-3EE00DE2EF51}" destId="{F1E59A73-64BB-43CD-9303-50013B54C7F1}" srcOrd="0" destOrd="0" parTransId="{A1760703-3844-480C-8D75-2A1EE7602240}" sibTransId="{A94EDF5A-D2B0-4A86-9902-2B99251ECD62}"/>
    <dgm:cxn modelId="{0CBA9412-B20A-412E-93B8-42AD99D2D91A}" type="presOf" srcId="{4974DA09-1FC4-4EA8-9F87-209A6DA83854}" destId="{ED49D01E-A420-4476-9770-7EDF3BDD2906}" srcOrd="0" destOrd="0" presId="urn:microsoft.com/office/officeart/2005/8/layout/hierarchy1"/>
    <dgm:cxn modelId="{88534619-A23A-4E3D-8BF4-C05003A4C0AD}" type="presOf" srcId="{4BFEA236-FEF7-46CF-8D48-EFFA9F391E09}" destId="{C67D5977-8259-43F2-BF3B-8E76A598F145}" srcOrd="0" destOrd="0" presId="urn:microsoft.com/office/officeart/2005/8/layout/hierarchy1"/>
    <dgm:cxn modelId="{80C5A21F-668E-469F-BFB3-42C71546FAEF}" srcId="{60B1C27F-42B3-4E17-B9EC-0A4B03424688}" destId="{2792F859-0815-4039-9555-E9ACBC396399}" srcOrd="0" destOrd="0" parTransId="{DA4C3517-B830-4E42-86C3-7193EA6081B8}" sibTransId="{3EFB216C-EACA-4DAF-AC32-8B187B0FC34B}"/>
    <dgm:cxn modelId="{4E18A22C-C5BB-42D5-991E-44E84CDDE9CE}" srcId="{39516F98-FCCE-41FC-A8E6-57A22CE2531A}" destId="{F93CD6E8-CFD9-4C13-83B4-EA4A26109743}" srcOrd="0" destOrd="0" parTransId="{8CDC053D-9C02-4B1B-B5BF-FA4B3C36842D}" sibTransId="{909FC59E-9E2B-4152-9B42-FDA7B0DB6CA0}"/>
    <dgm:cxn modelId="{19B35F2D-FF6B-460F-BDA3-62758C60C13A}" type="presOf" srcId="{2ACDA0EC-AE17-434B-8E3A-6DA101C9AD92}" destId="{54A94DC4-085C-4B56-BE35-C4474A878ABA}" srcOrd="0" destOrd="0" presId="urn:microsoft.com/office/officeart/2005/8/layout/hierarchy1"/>
    <dgm:cxn modelId="{62A8802D-F7E1-4C71-AFD2-C26E5A8A6805}" type="presOf" srcId="{A495D54F-0ADC-426C-8685-8593275BC39A}" destId="{F00504EE-5751-4268-A5E5-64042F851EBB}" srcOrd="0" destOrd="0" presId="urn:microsoft.com/office/officeart/2005/8/layout/hierarchy1"/>
    <dgm:cxn modelId="{24558B2E-F18D-4AD5-BCAF-93B244582D9E}" type="presOf" srcId="{3EE6C1DD-46A1-48A9-9FB9-E77AA6827F81}" destId="{874A7B9C-02CC-4A22-A6F6-85A8048515EA}" srcOrd="0" destOrd="0" presId="urn:microsoft.com/office/officeart/2005/8/layout/hierarchy1"/>
    <dgm:cxn modelId="{25C88732-1E74-4628-BCA8-D87D4187E36A}" type="presOf" srcId="{28C306BC-F86F-48E8-AA81-AF8FD30B59AB}" destId="{6476F7E7-C7B3-480A-854F-45164FA90EBC}" srcOrd="0" destOrd="0" presId="urn:microsoft.com/office/officeart/2005/8/layout/hierarchy1"/>
    <dgm:cxn modelId="{ADCC1E35-A074-496B-99C8-C1D6D3C613E4}" type="presOf" srcId="{2792F859-0815-4039-9555-E9ACBC396399}" destId="{586D86FC-9D9E-4274-9035-1F237C987344}" srcOrd="0" destOrd="0" presId="urn:microsoft.com/office/officeart/2005/8/layout/hierarchy1"/>
    <dgm:cxn modelId="{79C09D5C-0CD0-41F6-BA27-C39DE1C6AEFB}" type="presOf" srcId="{39516F98-FCCE-41FC-A8E6-57A22CE2531A}" destId="{B5E3C3C4-A2C9-4004-B50C-D170B03F415C}" srcOrd="0" destOrd="0" presId="urn:microsoft.com/office/officeart/2005/8/layout/hierarchy1"/>
    <dgm:cxn modelId="{B44AB25C-FD05-4932-B557-C083AFA74D18}" srcId="{39516F98-FCCE-41FC-A8E6-57A22CE2531A}" destId="{7C1CFAA7-8DC6-4114-A672-E6D99B0519D5}" srcOrd="1" destOrd="0" parTransId="{2ACDA0EC-AE17-434B-8E3A-6DA101C9AD92}" sibTransId="{ED53CB17-4B42-4ECA-B00A-44539E88F884}"/>
    <dgm:cxn modelId="{D09B095D-293E-47F6-911B-52BF946F4F09}" srcId="{7C1CFAA7-8DC6-4114-A672-E6D99B0519D5}" destId="{3E6EA7CD-D2B2-47A5-AAA3-8F8C4676F484}" srcOrd="0" destOrd="0" parTransId="{69F4B1F5-B3B5-4EFC-8519-6F3262C07ACA}" sibTransId="{4B10EFE5-1623-4196-B0A2-DD63B1061EA4}"/>
    <dgm:cxn modelId="{2CC21647-50C3-4C49-9C71-792BFB4A13C6}" type="presOf" srcId="{575408B0-4E3B-460C-A139-259645A667B7}" destId="{94469836-2CF1-4C43-9443-9BE8A62899E9}" srcOrd="0" destOrd="0" presId="urn:microsoft.com/office/officeart/2005/8/layout/hierarchy1"/>
    <dgm:cxn modelId="{577F0569-A2A1-404D-9D72-32C198B666B6}" type="presOf" srcId="{CA35C285-4975-41C9-9987-24AF58E5DA21}" destId="{DF8E72D7-D6F6-46FD-A217-C90E3B747FA0}" srcOrd="0" destOrd="0" presId="urn:microsoft.com/office/officeart/2005/8/layout/hierarchy1"/>
    <dgm:cxn modelId="{0EB2174B-C467-4E98-B93C-8FDFD9333F63}" srcId="{F93CD6E8-CFD9-4C13-83B4-EA4A26109743}" destId="{28C306BC-F86F-48E8-AA81-AF8FD30B59AB}" srcOrd="0" destOrd="0" parTransId="{CA35C285-4975-41C9-9987-24AF58E5DA21}" sibTransId="{34693408-0665-43BA-A184-0A595C6E40E5}"/>
    <dgm:cxn modelId="{7F8F636E-17CB-4BC6-BB30-2250A7BDDBA1}" type="presOf" srcId="{A1760703-3844-480C-8D75-2A1EE7602240}" destId="{32873B2D-FAF1-4B6E-9F1A-89C1D592FDBF}" srcOrd="0" destOrd="0" presId="urn:microsoft.com/office/officeart/2005/8/layout/hierarchy1"/>
    <dgm:cxn modelId="{7DAB5355-8063-4093-AC98-DBB13B8F12C6}" type="presOf" srcId="{B50BCBF9-1023-4A17-8B46-584CEEDCCAD3}" destId="{83D72BE4-406C-48F5-ADEE-53E644D882AB}" srcOrd="0" destOrd="0" presId="urn:microsoft.com/office/officeart/2005/8/layout/hierarchy1"/>
    <dgm:cxn modelId="{EF35C055-75DB-437B-AA82-9AD58B8F494F}" type="presOf" srcId="{69F4B1F5-B3B5-4EFC-8519-6F3262C07ACA}" destId="{3A1C6CF1-A802-4C8C-845F-D10F9DF5FFFC}" srcOrd="0" destOrd="0" presId="urn:microsoft.com/office/officeart/2005/8/layout/hierarchy1"/>
    <dgm:cxn modelId="{F4831556-2B4D-4C2A-B7BD-BF39F40A6AF9}" srcId="{4BFEA236-FEF7-46CF-8D48-EFFA9F391E09}" destId="{B50BCBF9-1023-4A17-8B46-584CEEDCCAD3}" srcOrd="0" destOrd="0" parTransId="{04AC0E88-1D24-4D8A-AD3F-ABD968CC8760}" sibTransId="{CB09176A-BE12-4302-90F2-6DCCF940224A}"/>
    <dgm:cxn modelId="{28BAC776-5FA3-4A99-86E9-6B4CF61E401A}" type="presOf" srcId="{7C1CFAA7-8DC6-4114-A672-E6D99B0519D5}" destId="{3E94A7A1-EA11-4501-BD27-8ADB6CA38879}" srcOrd="0" destOrd="0" presId="urn:microsoft.com/office/officeart/2005/8/layout/hierarchy1"/>
    <dgm:cxn modelId="{FD95CC76-4A7A-46A8-93BF-69A0F007BEB2}" srcId="{39DC9A4C-0115-4BD9-8D7B-37FDD979F492}" destId="{39516F98-FCCE-41FC-A8E6-57A22CE2531A}" srcOrd="0" destOrd="0" parTransId="{006BBCFC-34EB-4434-8052-F7A7FAFBB277}" sibTransId="{B60A82D9-ADD9-4E0D-948D-5CC85F8D963D}"/>
    <dgm:cxn modelId="{7A00217C-99D3-4A86-9FDE-0C72C911EBB4}" type="presOf" srcId="{1949667D-1C2B-48A8-94FF-817C2687E275}" destId="{982525F2-3F9F-4943-AE77-47BBCEF4E2EE}" srcOrd="0" destOrd="0" presId="urn:microsoft.com/office/officeart/2005/8/layout/hierarchy1"/>
    <dgm:cxn modelId="{7EF9667E-9D07-4445-BC18-D3222953D0BF}" type="presOf" srcId="{04AC0E88-1D24-4D8A-AD3F-ABD968CC8760}" destId="{3ABD2891-706A-4477-A6F1-BFEC8D820779}" srcOrd="0" destOrd="0" presId="urn:microsoft.com/office/officeart/2005/8/layout/hierarchy1"/>
    <dgm:cxn modelId="{1EAE1582-5ADA-4F26-93DA-003270756A28}" srcId="{29DDFA0E-FCF4-4F42-BA73-F21B21D1CB2B}" destId="{60B1C27F-42B3-4E17-B9EC-0A4B03424688}" srcOrd="0" destOrd="0" parTransId="{3EE6C1DD-46A1-48A9-9FB9-E77AA6827F81}" sibTransId="{FD862B58-241E-4A37-B187-1376C2AF51B4}"/>
    <dgm:cxn modelId="{1AB44E89-33E2-44FC-9906-429D0D1725DA}" type="presOf" srcId="{29DDFA0E-FCF4-4F42-BA73-F21B21D1CB2B}" destId="{7EE864F9-00EF-4C99-8629-01E344C4B015}" srcOrd="0" destOrd="0" presId="urn:microsoft.com/office/officeart/2005/8/layout/hierarchy1"/>
    <dgm:cxn modelId="{BEF5718C-86A7-4F14-8D17-AF67196080A8}" srcId="{3E6EA7CD-D2B2-47A5-AAA3-8F8C4676F484}" destId="{1949667D-1C2B-48A8-94FF-817C2687E275}" srcOrd="0" destOrd="0" parTransId="{575408B0-4E3B-460C-A139-259645A667B7}" sibTransId="{8EE9064B-E972-447E-A518-F222376BD885}"/>
    <dgm:cxn modelId="{64321893-8FE1-400D-BD33-6B83BBDB2BC8}" srcId="{B4CAD8A1-A520-40D6-9B7D-1345D0845BB0}" destId="{4BFEA236-FEF7-46CF-8D48-EFFA9F391E09}" srcOrd="1" destOrd="0" parTransId="{793CC314-79AB-4AC7-84AA-2BB1EE6C4B43}" sibTransId="{F602D9D7-B4E0-4EF4-B297-CF2C9CE2BFCC}"/>
    <dgm:cxn modelId="{AE32249C-5FAB-4263-8573-381ED0990B14}" type="presOf" srcId="{8CDC053D-9C02-4B1B-B5BF-FA4B3C36842D}" destId="{3AF3F790-B0C0-480D-94C8-00A38CAC24E1}" srcOrd="0" destOrd="0" presId="urn:microsoft.com/office/officeart/2005/8/layout/hierarchy1"/>
    <dgm:cxn modelId="{989A3AA5-1D67-4F56-8C67-FB553C78F6F1}" srcId="{B4CAD8A1-A520-40D6-9B7D-1345D0845BB0}" destId="{29DDFA0E-FCF4-4F42-BA73-F21B21D1CB2B}" srcOrd="0" destOrd="0" parTransId="{4974DA09-1FC4-4EA8-9F87-209A6DA83854}" sibTransId="{4A4D9DB8-A675-4231-8692-4354E9DB67D3}"/>
    <dgm:cxn modelId="{F42C69B4-A029-485A-904B-7EA1AC89E4D5}" type="presOf" srcId="{667ECEFF-7BB7-4DEF-ABE6-FDC863A8A46D}" destId="{2C89C0E0-1FF2-4A52-A88C-473701D887BB}" srcOrd="0" destOrd="0" presId="urn:microsoft.com/office/officeart/2005/8/layout/hierarchy1"/>
    <dgm:cxn modelId="{825748B7-2057-4BC3-8504-D1E4CBD9D3E8}" type="presOf" srcId="{39DC9A4C-0115-4BD9-8D7B-37FDD979F492}" destId="{D633B394-C390-4C0B-8252-3FBC83B36060}" srcOrd="0" destOrd="0" presId="urn:microsoft.com/office/officeart/2005/8/layout/hierarchy1"/>
    <dgm:cxn modelId="{C1E2C9BA-9B82-48F3-B18B-B5DEC32C684A}" srcId="{7C1CFAA7-8DC6-4114-A672-E6D99B0519D5}" destId="{B4CAD8A1-A520-40D6-9B7D-1345D0845BB0}" srcOrd="1" destOrd="0" parTransId="{667ECEFF-7BB7-4DEF-ABE6-FDC863A8A46D}" sibTransId="{3DFA32F7-496C-4ED4-AA84-EA7F8748EB20}"/>
    <dgm:cxn modelId="{8FDF67BC-CC7F-470E-BBF6-3A57B8240F34}" type="presOf" srcId="{60B1C27F-42B3-4E17-B9EC-0A4B03424688}" destId="{11CF6B4E-A1F0-4471-BA7A-8A89F77BC768}" srcOrd="0" destOrd="0" presId="urn:microsoft.com/office/officeart/2005/8/layout/hierarchy1"/>
    <dgm:cxn modelId="{FB607EC0-91F3-457E-B895-D30CF94B4E31}" type="presOf" srcId="{793CC314-79AB-4AC7-84AA-2BB1EE6C4B43}" destId="{709D3E95-FC65-4967-B14B-67F4BA9022B0}" srcOrd="0" destOrd="0" presId="urn:microsoft.com/office/officeart/2005/8/layout/hierarchy1"/>
    <dgm:cxn modelId="{896502C7-227C-48D6-81F2-BD10F672110B}" type="presOf" srcId="{F1E59A73-64BB-43CD-9303-50013B54C7F1}" destId="{99F91A10-E342-47D3-82A5-185CB68E9379}" srcOrd="0" destOrd="0" presId="urn:microsoft.com/office/officeart/2005/8/layout/hierarchy1"/>
    <dgm:cxn modelId="{96A2D6C7-C481-4CBD-9302-F0951152E6A7}" type="presOf" srcId="{B4CAD8A1-A520-40D6-9B7D-1345D0845BB0}" destId="{A303C5A5-1B8A-4C98-98FE-1B3144687968}" srcOrd="0" destOrd="0" presId="urn:microsoft.com/office/officeart/2005/8/layout/hierarchy1"/>
    <dgm:cxn modelId="{930AF0D2-4DC6-4AC0-973A-0062F6995641}" type="presOf" srcId="{4C3E8152-A882-46F0-895D-3EE00DE2EF51}" destId="{C8ADE9A0-F113-48BA-819B-A98719E5CE16}" srcOrd="0" destOrd="0" presId="urn:microsoft.com/office/officeart/2005/8/layout/hierarchy1"/>
    <dgm:cxn modelId="{F05531DA-7D0C-4728-95BD-1B1AEF019E77}" type="presOf" srcId="{DA4C3517-B830-4E42-86C3-7193EA6081B8}" destId="{D26E94E1-ABCE-45F8-B1EE-33BF055E63B0}" srcOrd="0" destOrd="0" presId="urn:microsoft.com/office/officeart/2005/8/layout/hierarchy1"/>
    <dgm:cxn modelId="{1842AEF5-4DA4-4AA2-B8B5-0CAE2FEB3D33}" type="presOf" srcId="{F93CD6E8-CFD9-4C13-83B4-EA4A26109743}" destId="{786462C9-6E35-4CE5-82CB-4F83A05007C9}" srcOrd="0" destOrd="0" presId="urn:microsoft.com/office/officeart/2005/8/layout/hierarchy1"/>
    <dgm:cxn modelId="{8C588FDC-73F3-430E-A888-DC6165E58A64}" type="presParOf" srcId="{D633B394-C390-4C0B-8252-3FBC83B36060}" destId="{2B7BA98F-EDFF-4954-8239-3591E78A2A0D}" srcOrd="0" destOrd="0" presId="urn:microsoft.com/office/officeart/2005/8/layout/hierarchy1"/>
    <dgm:cxn modelId="{A3F95CB9-8378-4E59-A72F-D17CC4D26984}" type="presParOf" srcId="{2B7BA98F-EDFF-4954-8239-3591E78A2A0D}" destId="{FDDE63A2-CDD8-4DBC-A8AA-15B7BC75E2C0}" srcOrd="0" destOrd="0" presId="urn:microsoft.com/office/officeart/2005/8/layout/hierarchy1"/>
    <dgm:cxn modelId="{10602D96-95E9-4EA1-866F-23139D5336DB}" type="presParOf" srcId="{FDDE63A2-CDD8-4DBC-A8AA-15B7BC75E2C0}" destId="{8B47859E-D087-4464-9698-172839616DC8}" srcOrd="0" destOrd="0" presId="urn:microsoft.com/office/officeart/2005/8/layout/hierarchy1"/>
    <dgm:cxn modelId="{FD0C954A-E49C-4635-9274-B6D6DDE6B4CF}" type="presParOf" srcId="{FDDE63A2-CDD8-4DBC-A8AA-15B7BC75E2C0}" destId="{B5E3C3C4-A2C9-4004-B50C-D170B03F415C}" srcOrd="1" destOrd="0" presId="urn:microsoft.com/office/officeart/2005/8/layout/hierarchy1"/>
    <dgm:cxn modelId="{26E1DF57-2CFE-4EAD-B083-411A0E3A483C}" type="presParOf" srcId="{2B7BA98F-EDFF-4954-8239-3591E78A2A0D}" destId="{C3EDE894-FA97-4332-B957-892B82A3AB27}" srcOrd="1" destOrd="0" presId="urn:microsoft.com/office/officeart/2005/8/layout/hierarchy1"/>
    <dgm:cxn modelId="{22ED859F-5D7B-4925-BB5F-F3534FB7DFA5}" type="presParOf" srcId="{C3EDE894-FA97-4332-B957-892B82A3AB27}" destId="{3AF3F790-B0C0-480D-94C8-00A38CAC24E1}" srcOrd="0" destOrd="0" presId="urn:microsoft.com/office/officeart/2005/8/layout/hierarchy1"/>
    <dgm:cxn modelId="{3D4C30CA-F36A-408B-BDC5-D55BD8CA4AEF}" type="presParOf" srcId="{C3EDE894-FA97-4332-B957-892B82A3AB27}" destId="{CBC1E01A-C0EF-477C-BF88-89E5EC603A6C}" srcOrd="1" destOrd="0" presId="urn:microsoft.com/office/officeart/2005/8/layout/hierarchy1"/>
    <dgm:cxn modelId="{086AEA3F-8658-41F1-BD54-6768229F0D2E}" type="presParOf" srcId="{CBC1E01A-C0EF-477C-BF88-89E5EC603A6C}" destId="{7D473027-C6A6-4D1C-BF44-D1585424A9BD}" srcOrd="0" destOrd="0" presId="urn:microsoft.com/office/officeart/2005/8/layout/hierarchy1"/>
    <dgm:cxn modelId="{27F5A979-A6C0-42FB-8E7D-F2112457B7AA}" type="presParOf" srcId="{7D473027-C6A6-4D1C-BF44-D1585424A9BD}" destId="{E8F73C0D-1CF7-4957-B39E-211505362941}" srcOrd="0" destOrd="0" presId="urn:microsoft.com/office/officeart/2005/8/layout/hierarchy1"/>
    <dgm:cxn modelId="{A04677FB-5CAA-4833-BA7F-59275138E142}" type="presParOf" srcId="{7D473027-C6A6-4D1C-BF44-D1585424A9BD}" destId="{786462C9-6E35-4CE5-82CB-4F83A05007C9}" srcOrd="1" destOrd="0" presId="urn:microsoft.com/office/officeart/2005/8/layout/hierarchy1"/>
    <dgm:cxn modelId="{298F41EE-6A6D-41A1-B86A-B9484961B5E5}" type="presParOf" srcId="{CBC1E01A-C0EF-477C-BF88-89E5EC603A6C}" destId="{6CA615D6-4D25-4096-AB88-5007B04810D2}" srcOrd="1" destOrd="0" presId="urn:microsoft.com/office/officeart/2005/8/layout/hierarchy1"/>
    <dgm:cxn modelId="{625245B6-FE57-4490-A746-1DB815B87587}" type="presParOf" srcId="{6CA615D6-4D25-4096-AB88-5007B04810D2}" destId="{DF8E72D7-D6F6-46FD-A217-C90E3B747FA0}" srcOrd="0" destOrd="0" presId="urn:microsoft.com/office/officeart/2005/8/layout/hierarchy1"/>
    <dgm:cxn modelId="{40CCD33A-DF5F-4485-83DE-BB1D9A51B0D0}" type="presParOf" srcId="{6CA615D6-4D25-4096-AB88-5007B04810D2}" destId="{8FE9A892-932D-41E9-9F4F-94DD8EDACC53}" srcOrd="1" destOrd="0" presId="urn:microsoft.com/office/officeart/2005/8/layout/hierarchy1"/>
    <dgm:cxn modelId="{412B19B5-58F5-401B-AE7F-9BFC7CA634A5}" type="presParOf" srcId="{8FE9A892-932D-41E9-9F4F-94DD8EDACC53}" destId="{7D0EC0D9-FFE9-4580-9885-092F318D5B1B}" srcOrd="0" destOrd="0" presId="urn:microsoft.com/office/officeart/2005/8/layout/hierarchy1"/>
    <dgm:cxn modelId="{EEC94C59-9D80-406B-B442-9D2F27A84010}" type="presParOf" srcId="{7D0EC0D9-FFE9-4580-9885-092F318D5B1B}" destId="{A238B4A5-3350-46E8-89B1-9E617FDE195F}" srcOrd="0" destOrd="0" presId="urn:microsoft.com/office/officeart/2005/8/layout/hierarchy1"/>
    <dgm:cxn modelId="{44272CA6-06D8-4EAF-B40F-AAE13E548516}" type="presParOf" srcId="{7D0EC0D9-FFE9-4580-9885-092F318D5B1B}" destId="{6476F7E7-C7B3-480A-854F-45164FA90EBC}" srcOrd="1" destOrd="0" presId="urn:microsoft.com/office/officeart/2005/8/layout/hierarchy1"/>
    <dgm:cxn modelId="{DF456A2A-7F8E-4769-A0A1-2B56DF719867}" type="presParOf" srcId="{8FE9A892-932D-41E9-9F4F-94DD8EDACC53}" destId="{58139AE2-034D-4BC4-B6CA-C4705A97DC9D}" srcOrd="1" destOrd="0" presId="urn:microsoft.com/office/officeart/2005/8/layout/hierarchy1"/>
    <dgm:cxn modelId="{B8E4D43A-4CFA-4FBB-BD00-B58F6DEF1467}" type="presParOf" srcId="{C3EDE894-FA97-4332-B957-892B82A3AB27}" destId="{54A94DC4-085C-4B56-BE35-C4474A878ABA}" srcOrd="2" destOrd="0" presId="urn:microsoft.com/office/officeart/2005/8/layout/hierarchy1"/>
    <dgm:cxn modelId="{A5CC3A27-E73B-42E2-9B68-C362FBE6BE96}" type="presParOf" srcId="{C3EDE894-FA97-4332-B957-892B82A3AB27}" destId="{9BCAB54B-B9AE-4411-B5E1-C7CCC1761044}" srcOrd="3" destOrd="0" presId="urn:microsoft.com/office/officeart/2005/8/layout/hierarchy1"/>
    <dgm:cxn modelId="{A1B7991F-F0AA-421E-A676-B46AADB8F24F}" type="presParOf" srcId="{9BCAB54B-B9AE-4411-B5E1-C7CCC1761044}" destId="{316490EB-4434-4623-8A37-452649A229FB}" srcOrd="0" destOrd="0" presId="urn:microsoft.com/office/officeart/2005/8/layout/hierarchy1"/>
    <dgm:cxn modelId="{0996DC15-5E32-4C3B-89DF-2FA42E3C620A}" type="presParOf" srcId="{316490EB-4434-4623-8A37-452649A229FB}" destId="{B80634CB-A2FC-4EB5-A6BF-B7BBFE8C154A}" srcOrd="0" destOrd="0" presId="urn:microsoft.com/office/officeart/2005/8/layout/hierarchy1"/>
    <dgm:cxn modelId="{7C759419-F414-41FF-93CE-E5DA4ACACF02}" type="presParOf" srcId="{316490EB-4434-4623-8A37-452649A229FB}" destId="{3E94A7A1-EA11-4501-BD27-8ADB6CA38879}" srcOrd="1" destOrd="0" presId="urn:microsoft.com/office/officeart/2005/8/layout/hierarchy1"/>
    <dgm:cxn modelId="{217B219C-2D0B-4FE3-88E1-2FC9EFA8967E}" type="presParOf" srcId="{9BCAB54B-B9AE-4411-B5E1-C7CCC1761044}" destId="{BA27BC2A-30ED-4F62-AD1C-C987F410AED6}" srcOrd="1" destOrd="0" presId="urn:microsoft.com/office/officeart/2005/8/layout/hierarchy1"/>
    <dgm:cxn modelId="{71D35A8A-37D6-4000-9451-8A7189257BFA}" type="presParOf" srcId="{BA27BC2A-30ED-4F62-AD1C-C987F410AED6}" destId="{3A1C6CF1-A802-4C8C-845F-D10F9DF5FFFC}" srcOrd="0" destOrd="0" presId="urn:microsoft.com/office/officeart/2005/8/layout/hierarchy1"/>
    <dgm:cxn modelId="{C0566D45-CBC8-4B84-A345-3F0BA4A66EA9}" type="presParOf" srcId="{BA27BC2A-30ED-4F62-AD1C-C987F410AED6}" destId="{79E4E18F-E1A9-45F3-B7DD-163D91410969}" srcOrd="1" destOrd="0" presId="urn:microsoft.com/office/officeart/2005/8/layout/hierarchy1"/>
    <dgm:cxn modelId="{A09E46D6-74E4-43F4-8561-72A2BDAD8342}" type="presParOf" srcId="{79E4E18F-E1A9-45F3-B7DD-163D91410969}" destId="{A8BFBFB1-0D29-48E1-87B5-5B327348F342}" srcOrd="0" destOrd="0" presId="urn:microsoft.com/office/officeart/2005/8/layout/hierarchy1"/>
    <dgm:cxn modelId="{3CBC81A5-C397-401C-8BCF-4ABF10860BB0}" type="presParOf" srcId="{A8BFBFB1-0D29-48E1-87B5-5B327348F342}" destId="{0F9FA706-E431-47CE-926F-62F0E7D4EB63}" srcOrd="0" destOrd="0" presId="urn:microsoft.com/office/officeart/2005/8/layout/hierarchy1"/>
    <dgm:cxn modelId="{4DAF0A75-8D63-409E-9AE9-9875A75938A5}" type="presParOf" srcId="{A8BFBFB1-0D29-48E1-87B5-5B327348F342}" destId="{82BF7C8D-164D-414B-B415-8FCB73315516}" srcOrd="1" destOrd="0" presId="urn:microsoft.com/office/officeart/2005/8/layout/hierarchy1"/>
    <dgm:cxn modelId="{5A4DF152-F6C0-476E-9700-8C34291A8A44}" type="presParOf" srcId="{79E4E18F-E1A9-45F3-B7DD-163D91410969}" destId="{F7A573E2-E085-4C79-A05F-44FA88333005}" srcOrd="1" destOrd="0" presId="urn:microsoft.com/office/officeart/2005/8/layout/hierarchy1"/>
    <dgm:cxn modelId="{1AF48278-373E-4982-92A1-37CFC3D16387}" type="presParOf" srcId="{F7A573E2-E085-4C79-A05F-44FA88333005}" destId="{94469836-2CF1-4C43-9443-9BE8A62899E9}" srcOrd="0" destOrd="0" presId="urn:microsoft.com/office/officeart/2005/8/layout/hierarchy1"/>
    <dgm:cxn modelId="{47D2DDB4-ADDA-4463-876E-3A875655EC8F}" type="presParOf" srcId="{F7A573E2-E085-4C79-A05F-44FA88333005}" destId="{08328D7E-E665-4ACB-BEBC-DC7B519AF37D}" srcOrd="1" destOrd="0" presId="urn:microsoft.com/office/officeart/2005/8/layout/hierarchy1"/>
    <dgm:cxn modelId="{B125FA47-C4BF-4FCE-8FB2-5DDE8EFB873B}" type="presParOf" srcId="{08328D7E-E665-4ACB-BEBC-DC7B519AF37D}" destId="{DB46C264-9ECC-4879-B91B-97F8EBA6DD4C}" srcOrd="0" destOrd="0" presId="urn:microsoft.com/office/officeart/2005/8/layout/hierarchy1"/>
    <dgm:cxn modelId="{F3ACBA58-098F-49FB-8F92-C4ED5C30DE98}" type="presParOf" srcId="{DB46C264-9ECC-4879-B91B-97F8EBA6DD4C}" destId="{D7D58922-957E-4002-B894-FFB637365EA9}" srcOrd="0" destOrd="0" presId="urn:microsoft.com/office/officeart/2005/8/layout/hierarchy1"/>
    <dgm:cxn modelId="{477D28CC-0EBE-42E2-A34B-2A69FB82A5D6}" type="presParOf" srcId="{DB46C264-9ECC-4879-B91B-97F8EBA6DD4C}" destId="{982525F2-3F9F-4943-AE77-47BBCEF4E2EE}" srcOrd="1" destOrd="0" presId="urn:microsoft.com/office/officeart/2005/8/layout/hierarchy1"/>
    <dgm:cxn modelId="{E91C4674-3D84-4AED-B010-1E99D324EDD1}" type="presParOf" srcId="{08328D7E-E665-4ACB-BEBC-DC7B519AF37D}" destId="{2D4CF6F6-FC48-4A7E-BD87-A0378FC2080D}" srcOrd="1" destOrd="0" presId="urn:microsoft.com/office/officeart/2005/8/layout/hierarchy1"/>
    <dgm:cxn modelId="{674A92EF-0799-4569-93EE-57D3485B3801}" type="presParOf" srcId="{BA27BC2A-30ED-4F62-AD1C-C987F410AED6}" destId="{2C89C0E0-1FF2-4A52-A88C-473701D887BB}" srcOrd="2" destOrd="0" presId="urn:microsoft.com/office/officeart/2005/8/layout/hierarchy1"/>
    <dgm:cxn modelId="{91318D21-2D19-490D-AE71-7072897F6D66}" type="presParOf" srcId="{BA27BC2A-30ED-4F62-AD1C-C987F410AED6}" destId="{278BD5BF-AE64-413C-8A3C-BB8E502278C5}" srcOrd="3" destOrd="0" presId="urn:microsoft.com/office/officeart/2005/8/layout/hierarchy1"/>
    <dgm:cxn modelId="{8078BAFE-C701-4B6B-8EF1-94D7961FB867}" type="presParOf" srcId="{278BD5BF-AE64-413C-8A3C-BB8E502278C5}" destId="{4F4C4E4F-AD2C-407A-9DE7-2A06AF5028D3}" srcOrd="0" destOrd="0" presId="urn:microsoft.com/office/officeart/2005/8/layout/hierarchy1"/>
    <dgm:cxn modelId="{F7486C28-B9BC-4A15-BCDB-0AF69EAF7D31}" type="presParOf" srcId="{4F4C4E4F-AD2C-407A-9DE7-2A06AF5028D3}" destId="{5985CAD4-A515-48B7-B434-A7662F641EF3}" srcOrd="0" destOrd="0" presId="urn:microsoft.com/office/officeart/2005/8/layout/hierarchy1"/>
    <dgm:cxn modelId="{6A7AB79A-13D4-4351-A1A3-94DA1E0791E2}" type="presParOf" srcId="{4F4C4E4F-AD2C-407A-9DE7-2A06AF5028D3}" destId="{A303C5A5-1B8A-4C98-98FE-1B3144687968}" srcOrd="1" destOrd="0" presId="urn:microsoft.com/office/officeart/2005/8/layout/hierarchy1"/>
    <dgm:cxn modelId="{C071A3B0-530A-4F0D-9D0C-C08DBA7E9AD2}" type="presParOf" srcId="{278BD5BF-AE64-413C-8A3C-BB8E502278C5}" destId="{F29CB8FC-5C6C-4EDC-B0DE-40454EB475CF}" srcOrd="1" destOrd="0" presId="urn:microsoft.com/office/officeart/2005/8/layout/hierarchy1"/>
    <dgm:cxn modelId="{C77D8CDC-4483-498D-94CC-0B258A5FC836}" type="presParOf" srcId="{F29CB8FC-5C6C-4EDC-B0DE-40454EB475CF}" destId="{ED49D01E-A420-4476-9770-7EDF3BDD2906}" srcOrd="0" destOrd="0" presId="urn:microsoft.com/office/officeart/2005/8/layout/hierarchy1"/>
    <dgm:cxn modelId="{71C2BD8E-09FD-453D-8F1E-68A0120D64DB}" type="presParOf" srcId="{F29CB8FC-5C6C-4EDC-B0DE-40454EB475CF}" destId="{DC933415-09A5-406A-A0BC-54DF6043BB4A}" srcOrd="1" destOrd="0" presId="urn:microsoft.com/office/officeart/2005/8/layout/hierarchy1"/>
    <dgm:cxn modelId="{A61F13BB-D1B4-49EC-8086-4FE5A81393F9}" type="presParOf" srcId="{DC933415-09A5-406A-A0BC-54DF6043BB4A}" destId="{1497E36A-86D0-40ED-BC55-0F6150D2E978}" srcOrd="0" destOrd="0" presId="urn:microsoft.com/office/officeart/2005/8/layout/hierarchy1"/>
    <dgm:cxn modelId="{DEEB06A4-FE89-484F-B689-F5D686D45B3A}" type="presParOf" srcId="{1497E36A-86D0-40ED-BC55-0F6150D2E978}" destId="{8A1411BC-0A70-4A3E-95C3-F05ED1FC47C5}" srcOrd="0" destOrd="0" presId="urn:microsoft.com/office/officeart/2005/8/layout/hierarchy1"/>
    <dgm:cxn modelId="{0F7D5C76-458B-479D-A54A-70EE5D14AA53}" type="presParOf" srcId="{1497E36A-86D0-40ED-BC55-0F6150D2E978}" destId="{7EE864F9-00EF-4C99-8629-01E344C4B015}" srcOrd="1" destOrd="0" presId="urn:microsoft.com/office/officeart/2005/8/layout/hierarchy1"/>
    <dgm:cxn modelId="{BF3562C9-87DC-423B-A260-070F0F870E40}" type="presParOf" srcId="{DC933415-09A5-406A-A0BC-54DF6043BB4A}" destId="{2F87CAFE-AEDB-48AE-82B6-74710DB7C1C7}" srcOrd="1" destOrd="0" presId="urn:microsoft.com/office/officeart/2005/8/layout/hierarchy1"/>
    <dgm:cxn modelId="{1870F789-6FBE-4A2C-BD20-CD0331DA4D93}" type="presParOf" srcId="{2F87CAFE-AEDB-48AE-82B6-74710DB7C1C7}" destId="{874A7B9C-02CC-4A22-A6F6-85A8048515EA}" srcOrd="0" destOrd="0" presId="urn:microsoft.com/office/officeart/2005/8/layout/hierarchy1"/>
    <dgm:cxn modelId="{B5B308B8-72E1-4412-940A-4E505D36EA93}" type="presParOf" srcId="{2F87CAFE-AEDB-48AE-82B6-74710DB7C1C7}" destId="{D1ECDC68-47D3-4790-8BB1-7C9CEF30ED27}" srcOrd="1" destOrd="0" presId="urn:microsoft.com/office/officeart/2005/8/layout/hierarchy1"/>
    <dgm:cxn modelId="{43712EEA-81CC-42AB-AFA1-5CD3A07FDBB0}" type="presParOf" srcId="{D1ECDC68-47D3-4790-8BB1-7C9CEF30ED27}" destId="{05A9F59F-CB73-4D8E-8C98-590CF2409FB4}" srcOrd="0" destOrd="0" presId="urn:microsoft.com/office/officeart/2005/8/layout/hierarchy1"/>
    <dgm:cxn modelId="{424014EE-50EF-44A7-BD72-4B906A303C31}" type="presParOf" srcId="{05A9F59F-CB73-4D8E-8C98-590CF2409FB4}" destId="{CE1060F6-F3AB-4E8A-AB1E-143C9AB2FA8E}" srcOrd="0" destOrd="0" presId="urn:microsoft.com/office/officeart/2005/8/layout/hierarchy1"/>
    <dgm:cxn modelId="{F4473649-2E9B-4854-8907-40ADE3E23E71}" type="presParOf" srcId="{05A9F59F-CB73-4D8E-8C98-590CF2409FB4}" destId="{11CF6B4E-A1F0-4471-BA7A-8A89F77BC768}" srcOrd="1" destOrd="0" presId="urn:microsoft.com/office/officeart/2005/8/layout/hierarchy1"/>
    <dgm:cxn modelId="{8AC5C260-9CB6-4991-9EFF-3FE1D74EAC5D}" type="presParOf" srcId="{D1ECDC68-47D3-4790-8BB1-7C9CEF30ED27}" destId="{DABF5611-E047-46F3-ACA5-08229F712379}" srcOrd="1" destOrd="0" presId="urn:microsoft.com/office/officeart/2005/8/layout/hierarchy1"/>
    <dgm:cxn modelId="{1416846D-D0BB-4E22-A0E0-C6DAB87416B9}" type="presParOf" srcId="{DABF5611-E047-46F3-ACA5-08229F712379}" destId="{D26E94E1-ABCE-45F8-B1EE-33BF055E63B0}" srcOrd="0" destOrd="0" presId="urn:microsoft.com/office/officeart/2005/8/layout/hierarchy1"/>
    <dgm:cxn modelId="{23FEFF7B-3FF7-49E2-8F1D-3E951FEBA603}" type="presParOf" srcId="{DABF5611-E047-46F3-ACA5-08229F712379}" destId="{A2B9147C-20A5-4A3C-8A25-3F9D91D84E6A}" srcOrd="1" destOrd="0" presId="urn:microsoft.com/office/officeart/2005/8/layout/hierarchy1"/>
    <dgm:cxn modelId="{65FE628E-B712-45AC-80BD-6DD0831FBDF0}" type="presParOf" srcId="{A2B9147C-20A5-4A3C-8A25-3F9D91D84E6A}" destId="{F0D940D0-EF20-43F4-8AB9-C6D2E3635F4F}" srcOrd="0" destOrd="0" presId="urn:microsoft.com/office/officeart/2005/8/layout/hierarchy1"/>
    <dgm:cxn modelId="{805D3052-5FBB-4D5D-AE4D-D9F43CB06CD7}" type="presParOf" srcId="{F0D940D0-EF20-43F4-8AB9-C6D2E3635F4F}" destId="{967BFC55-DB52-4A3D-99CB-1E8EC89D6B59}" srcOrd="0" destOrd="0" presId="urn:microsoft.com/office/officeart/2005/8/layout/hierarchy1"/>
    <dgm:cxn modelId="{7C80CB33-7749-4216-A866-2ECBD3CCD859}" type="presParOf" srcId="{F0D940D0-EF20-43F4-8AB9-C6D2E3635F4F}" destId="{586D86FC-9D9E-4274-9035-1F237C987344}" srcOrd="1" destOrd="0" presId="urn:microsoft.com/office/officeart/2005/8/layout/hierarchy1"/>
    <dgm:cxn modelId="{EBCFD7A5-5AF2-43A3-896B-F5A111A7ABC5}" type="presParOf" srcId="{A2B9147C-20A5-4A3C-8A25-3F9D91D84E6A}" destId="{2254E450-AFC7-4300-92B6-DC13603DC80C}" srcOrd="1" destOrd="0" presId="urn:microsoft.com/office/officeart/2005/8/layout/hierarchy1"/>
    <dgm:cxn modelId="{62AA75A5-2C96-487B-84B1-E41F63C6D00E}" type="presParOf" srcId="{2F87CAFE-AEDB-48AE-82B6-74710DB7C1C7}" destId="{F00504EE-5751-4268-A5E5-64042F851EBB}" srcOrd="2" destOrd="0" presId="urn:microsoft.com/office/officeart/2005/8/layout/hierarchy1"/>
    <dgm:cxn modelId="{49A7B698-8707-43B8-B80E-06799F474889}" type="presParOf" srcId="{2F87CAFE-AEDB-48AE-82B6-74710DB7C1C7}" destId="{6B1E6232-6AC1-4ED3-B84E-4FFB136A6179}" srcOrd="3" destOrd="0" presId="urn:microsoft.com/office/officeart/2005/8/layout/hierarchy1"/>
    <dgm:cxn modelId="{A8E3DE3A-AD6C-4A82-80FC-DC5A38449CF4}" type="presParOf" srcId="{6B1E6232-6AC1-4ED3-B84E-4FFB136A6179}" destId="{CBFB3589-BE5F-4DC0-9308-1C3F081262CC}" srcOrd="0" destOrd="0" presId="urn:microsoft.com/office/officeart/2005/8/layout/hierarchy1"/>
    <dgm:cxn modelId="{A9B9F285-F7EB-414B-A0CB-230E891F3E62}" type="presParOf" srcId="{CBFB3589-BE5F-4DC0-9308-1C3F081262CC}" destId="{446CA2C6-7657-4B9D-9917-5D14E6D917E8}" srcOrd="0" destOrd="0" presId="urn:microsoft.com/office/officeart/2005/8/layout/hierarchy1"/>
    <dgm:cxn modelId="{E1B750FE-449F-488E-86EC-C81D02D6E095}" type="presParOf" srcId="{CBFB3589-BE5F-4DC0-9308-1C3F081262CC}" destId="{C8ADE9A0-F113-48BA-819B-A98719E5CE16}" srcOrd="1" destOrd="0" presId="urn:microsoft.com/office/officeart/2005/8/layout/hierarchy1"/>
    <dgm:cxn modelId="{15D41E6E-9E71-4E34-B755-C9729B408286}" type="presParOf" srcId="{6B1E6232-6AC1-4ED3-B84E-4FFB136A6179}" destId="{6F5BA672-1B7E-4456-B11D-286FCB412DA6}" srcOrd="1" destOrd="0" presId="urn:microsoft.com/office/officeart/2005/8/layout/hierarchy1"/>
    <dgm:cxn modelId="{7E5D264E-CBE2-4426-BB5A-DB801D89C4B9}" type="presParOf" srcId="{6F5BA672-1B7E-4456-B11D-286FCB412DA6}" destId="{32873B2D-FAF1-4B6E-9F1A-89C1D592FDBF}" srcOrd="0" destOrd="0" presId="urn:microsoft.com/office/officeart/2005/8/layout/hierarchy1"/>
    <dgm:cxn modelId="{46D5529B-C58F-4D76-84AC-B9697DB48C4E}" type="presParOf" srcId="{6F5BA672-1B7E-4456-B11D-286FCB412DA6}" destId="{D8C43B73-4660-47B6-91DE-5BB5DD457868}" srcOrd="1" destOrd="0" presId="urn:microsoft.com/office/officeart/2005/8/layout/hierarchy1"/>
    <dgm:cxn modelId="{F0C0A946-5E10-43E8-99BC-D88929844566}" type="presParOf" srcId="{D8C43B73-4660-47B6-91DE-5BB5DD457868}" destId="{45965D34-AA44-48D1-B98A-1BE2B2154FB1}" srcOrd="0" destOrd="0" presId="urn:microsoft.com/office/officeart/2005/8/layout/hierarchy1"/>
    <dgm:cxn modelId="{5C867277-067D-4D5E-8788-BA5F9A26CEB6}" type="presParOf" srcId="{45965D34-AA44-48D1-B98A-1BE2B2154FB1}" destId="{42725D88-E795-4B00-A737-F62A9562C2F2}" srcOrd="0" destOrd="0" presId="urn:microsoft.com/office/officeart/2005/8/layout/hierarchy1"/>
    <dgm:cxn modelId="{D5AA7E6A-D837-47EB-BE05-A7D5F8EEAE1F}" type="presParOf" srcId="{45965D34-AA44-48D1-B98A-1BE2B2154FB1}" destId="{99F91A10-E342-47D3-82A5-185CB68E9379}" srcOrd="1" destOrd="0" presId="urn:microsoft.com/office/officeart/2005/8/layout/hierarchy1"/>
    <dgm:cxn modelId="{60964651-8470-4462-8442-25689B6A16B8}" type="presParOf" srcId="{D8C43B73-4660-47B6-91DE-5BB5DD457868}" destId="{AC7A98B3-F8C8-41D3-867F-B32B6CD06675}" srcOrd="1" destOrd="0" presId="urn:microsoft.com/office/officeart/2005/8/layout/hierarchy1"/>
    <dgm:cxn modelId="{7C35A17F-F1DC-4A46-A5F2-3AA57D26DB8E}" type="presParOf" srcId="{F29CB8FC-5C6C-4EDC-B0DE-40454EB475CF}" destId="{709D3E95-FC65-4967-B14B-67F4BA9022B0}" srcOrd="2" destOrd="0" presId="urn:microsoft.com/office/officeart/2005/8/layout/hierarchy1"/>
    <dgm:cxn modelId="{033646B3-3AB3-46D2-A320-84087AE682A4}" type="presParOf" srcId="{F29CB8FC-5C6C-4EDC-B0DE-40454EB475CF}" destId="{76AAD881-9EB7-4A46-9BC6-85A76BEE7422}" srcOrd="3" destOrd="0" presId="urn:microsoft.com/office/officeart/2005/8/layout/hierarchy1"/>
    <dgm:cxn modelId="{8B7F400E-7997-4FE9-AEB2-4D58BD2C3C14}" type="presParOf" srcId="{76AAD881-9EB7-4A46-9BC6-85A76BEE7422}" destId="{E61E7BF8-4631-440F-8FE6-64B6EF7CC9B1}" srcOrd="0" destOrd="0" presId="urn:microsoft.com/office/officeart/2005/8/layout/hierarchy1"/>
    <dgm:cxn modelId="{F28D6E5F-395F-4727-AC17-6691B1355CC2}" type="presParOf" srcId="{E61E7BF8-4631-440F-8FE6-64B6EF7CC9B1}" destId="{1F2404E1-3AC8-4EFA-AB10-EBF619B1FC69}" srcOrd="0" destOrd="0" presId="urn:microsoft.com/office/officeart/2005/8/layout/hierarchy1"/>
    <dgm:cxn modelId="{69C65B2A-7766-42AF-B0CC-38A29DFA6D01}" type="presParOf" srcId="{E61E7BF8-4631-440F-8FE6-64B6EF7CC9B1}" destId="{C67D5977-8259-43F2-BF3B-8E76A598F145}" srcOrd="1" destOrd="0" presId="urn:microsoft.com/office/officeart/2005/8/layout/hierarchy1"/>
    <dgm:cxn modelId="{A4C88B51-63E2-4FC5-A7BF-6B6DEE84A0EF}" type="presParOf" srcId="{76AAD881-9EB7-4A46-9BC6-85A76BEE7422}" destId="{0C6CD7C9-3716-4921-9BCC-A0A02E844E27}" srcOrd="1" destOrd="0" presId="urn:microsoft.com/office/officeart/2005/8/layout/hierarchy1"/>
    <dgm:cxn modelId="{C16080CA-6E0C-4FDA-8955-B3F525DF64EF}" type="presParOf" srcId="{0C6CD7C9-3716-4921-9BCC-A0A02E844E27}" destId="{3ABD2891-706A-4477-A6F1-BFEC8D820779}" srcOrd="0" destOrd="0" presId="urn:microsoft.com/office/officeart/2005/8/layout/hierarchy1"/>
    <dgm:cxn modelId="{D11B9B9A-A071-4C4E-AC06-1BB58C42DDDF}" type="presParOf" srcId="{0C6CD7C9-3716-4921-9BCC-A0A02E844E27}" destId="{9394C14B-B441-452D-9CB0-8D4A3CA289D0}" srcOrd="1" destOrd="0" presId="urn:microsoft.com/office/officeart/2005/8/layout/hierarchy1"/>
    <dgm:cxn modelId="{BD877E8B-93B7-449F-83C9-48C28BF82827}" type="presParOf" srcId="{9394C14B-B441-452D-9CB0-8D4A3CA289D0}" destId="{7C9B2FEA-0CFA-414C-A99D-A98A1353C107}" srcOrd="0" destOrd="0" presId="urn:microsoft.com/office/officeart/2005/8/layout/hierarchy1"/>
    <dgm:cxn modelId="{A0320DB2-EB8B-4E11-895F-242DAE589B6A}" type="presParOf" srcId="{7C9B2FEA-0CFA-414C-A99D-A98A1353C107}" destId="{E9389F53-7A17-4543-BCDB-67839B21A710}" srcOrd="0" destOrd="0" presId="urn:microsoft.com/office/officeart/2005/8/layout/hierarchy1"/>
    <dgm:cxn modelId="{573E8236-A543-4A3F-87D1-7420B4413E27}" type="presParOf" srcId="{7C9B2FEA-0CFA-414C-A99D-A98A1353C107}" destId="{83D72BE4-406C-48F5-ADEE-53E644D882AB}" srcOrd="1" destOrd="0" presId="urn:microsoft.com/office/officeart/2005/8/layout/hierarchy1"/>
    <dgm:cxn modelId="{81FC27FD-564B-482E-90E1-A6FDDEE2F143}" type="presParOf" srcId="{9394C14B-B441-452D-9CB0-8D4A3CA289D0}" destId="{E8CCB966-AD13-4CEE-A065-CB9F5B661A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F56C145-CFCF-44AD-9494-B606F6FC3E1E}"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CA0C2D1A-AA12-4888-814B-2BF96898D0AF}">
      <dgm:prSet phldrT="[Text]"/>
      <dgm:spPr>
        <a:solidFill>
          <a:srgbClr val="4975C5"/>
        </a:solidFill>
      </dgm:spPr>
      <dgm:t>
        <a:bodyPr/>
        <a:lstStyle/>
        <a:p>
          <a:r>
            <a:rPr lang="en-US" dirty="0"/>
            <a:t>Used Designed Gap</a:t>
          </a:r>
        </a:p>
      </dgm:t>
    </dgm:pt>
    <dgm:pt modelId="{F046197B-CAC3-4A30-B8D4-BD1210F958A3}" type="parTrans" cxnId="{2D5C4BDD-BA41-4D52-9321-61004A94CBCE}">
      <dgm:prSet/>
      <dgm:spPr/>
      <dgm:t>
        <a:bodyPr/>
        <a:lstStyle/>
        <a:p>
          <a:endParaRPr lang="en-US"/>
        </a:p>
      </dgm:t>
    </dgm:pt>
    <dgm:pt modelId="{A7601A58-3E6D-46A9-BFFA-3BA3D318D402}" type="sibTrans" cxnId="{2D5C4BDD-BA41-4D52-9321-61004A94CBCE}">
      <dgm:prSet/>
      <dgm:spPr/>
      <dgm:t>
        <a:bodyPr/>
        <a:lstStyle/>
        <a:p>
          <a:endParaRPr lang="en-US"/>
        </a:p>
      </dgm:t>
    </dgm:pt>
    <dgm:pt modelId="{84703EEC-3D31-4577-8247-ED84214975B1}">
      <dgm:prSet phldrT="[Text]"/>
      <dgm:spPr/>
      <dgm:t>
        <a:bodyPr/>
        <a:lstStyle/>
        <a:p>
          <a:r>
            <a:rPr lang="en-US" dirty="0"/>
            <a:t>This field was provided in SIS data indicating if the running back used the designed gap or bounced the run to another location.</a:t>
          </a:r>
        </a:p>
      </dgm:t>
    </dgm:pt>
    <dgm:pt modelId="{3DD35E83-C160-4D87-8C8C-D3664DFC00FD}" type="parTrans" cxnId="{4315A64E-0169-4B02-BCCC-E34A31EDB557}">
      <dgm:prSet/>
      <dgm:spPr/>
      <dgm:t>
        <a:bodyPr/>
        <a:lstStyle/>
        <a:p>
          <a:endParaRPr lang="en-US"/>
        </a:p>
      </dgm:t>
    </dgm:pt>
    <dgm:pt modelId="{804F21E6-5576-4F63-97D9-30BF48851969}" type="sibTrans" cxnId="{4315A64E-0169-4B02-BCCC-E34A31EDB557}">
      <dgm:prSet/>
      <dgm:spPr/>
      <dgm:t>
        <a:bodyPr/>
        <a:lstStyle/>
        <a:p>
          <a:endParaRPr lang="en-US"/>
        </a:p>
      </dgm:t>
    </dgm:pt>
    <dgm:pt modelId="{8DC59A5F-312D-44AE-AB19-F106F4C336FC}">
      <dgm:prSet phldrT="[Text]"/>
      <dgm:spPr>
        <a:solidFill>
          <a:srgbClr val="9EADD8"/>
        </a:solidFill>
      </dgm:spPr>
      <dgm:t>
        <a:bodyPr/>
        <a:lstStyle/>
        <a:p>
          <a:r>
            <a:rPr lang="en-US" dirty="0"/>
            <a:t>Play Made</a:t>
          </a:r>
        </a:p>
      </dgm:t>
    </dgm:pt>
    <dgm:pt modelId="{78EF8DC0-7046-4F21-8B2F-7A69703A6D43}" type="parTrans" cxnId="{F46BEB6A-EB5B-461C-95DA-8CFF3CB03F96}">
      <dgm:prSet/>
      <dgm:spPr/>
      <dgm:t>
        <a:bodyPr/>
        <a:lstStyle/>
        <a:p>
          <a:endParaRPr lang="en-US"/>
        </a:p>
      </dgm:t>
    </dgm:pt>
    <dgm:pt modelId="{D56053E7-8A53-4E9A-9219-D824D7D903B0}" type="sibTrans" cxnId="{F46BEB6A-EB5B-461C-95DA-8CFF3CB03F96}">
      <dgm:prSet/>
      <dgm:spPr/>
      <dgm:t>
        <a:bodyPr/>
        <a:lstStyle/>
        <a:p>
          <a:endParaRPr lang="en-US"/>
        </a:p>
      </dgm:t>
    </dgm:pt>
    <dgm:pt modelId="{685C615B-336D-48DE-A786-EE38B5948CB6}">
      <dgm:prSet phldrT="[Text]"/>
      <dgm:spPr/>
      <dgm:t>
        <a:bodyPr/>
        <a:lstStyle/>
        <a:p>
          <a:r>
            <a:rPr lang="en-US" dirty="0"/>
            <a:t>This field is based on if the defender made either an Assisted Tackle or a Solo Tackle based on the SIS data.</a:t>
          </a:r>
        </a:p>
      </dgm:t>
    </dgm:pt>
    <dgm:pt modelId="{04068986-A2B3-414D-B8B8-A4A52E3046EE}" type="parTrans" cxnId="{E7A77EC4-7CAE-41D9-8338-4A5D16C2A17F}">
      <dgm:prSet/>
      <dgm:spPr/>
      <dgm:t>
        <a:bodyPr/>
        <a:lstStyle/>
        <a:p>
          <a:endParaRPr lang="en-US"/>
        </a:p>
      </dgm:t>
    </dgm:pt>
    <dgm:pt modelId="{B44BFB70-6352-4375-8D09-4B82684A3B26}" type="sibTrans" cxnId="{E7A77EC4-7CAE-41D9-8338-4A5D16C2A17F}">
      <dgm:prSet/>
      <dgm:spPr/>
      <dgm:t>
        <a:bodyPr/>
        <a:lstStyle/>
        <a:p>
          <a:endParaRPr lang="en-US"/>
        </a:p>
      </dgm:t>
    </dgm:pt>
    <dgm:pt modelId="{BC54AEF3-876F-4F5B-8E1A-914D5FC50E68}">
      <dgm:prSet phldrT="[Text]"/>
      <dgm:spPr/>
      <dgm:t>
        <a:bodyPr/>
        <a:lstStyle/>
        <a:p>
          <a:r>
            <a:rPr lang="en-US" dirty="0"/>
            <a:t>Toward</a:t>
          </a:r>
        </a:p>
      </dgm:t>
    </dgm:pt>
    <dgm:pt modelId="{E8DEBAB1-F302-40D3-B114-178ECA3A80F2}" type="parTrans" cxnId="{2BFCFBB7-DDFA-4311-AC57-5543B9B9D943}">
      <dgm:prSet/>
      <dgm:spPr/>
      <dgm:t>
        <a:bodyPr/>
        <a:lstStyle/>
        <a:p>
          <a:endParaRPr lang="en-US"/>
        </a:p>
      </dgm:t>
    </dgm:pt>
    <dgm:pt modelId="{595BCDEA-7674-4DCF-8632-4496ED4E3CDB}" type="sibTrans" cxnId="{2BFCFBB7-DDFA-4311-AC57-5543B9B9D943}">
      <dgm:prSet/>
      <dgm:spPr/>
      <dgm:t>
        <a:bodyPr/>
        <a:lstStyle/>
        <a:p>
          <a:endParaRPr lang="en-US"/>
        </a:p>
      </dgm:t>
    </dgm:pt>
    <dgm:pt modelId="{36F678EB-E27B-4800-A879-373DE844482F}">
      <dgm:prSet phldrT="[Text]"/>
      <dgm:spPr/>
      <dgm:t>
        <a:bodyPr/>
        <a:lstStyle/>
        <a:p>
          <a:r>
            <a:rPr lang="en-US" dirty="0"/>
            <a:t>Flag set based on approach described on prior slide.</a:t>
          </a:r>
        </a:p>
      </dgm:t>
    </dgm:pt>
    <dgm:pt modelId="{A6761380-260C-4E92-9D7F-35ECA76CE311}" type="parTrans" cxnId="{7D57FFE2-D396-431F-A78C-42911E45709D}">
      <dgm:prSet/>
      <dgm:spPr/>
      <dgm:t>
        <a:bodyPr/>
        <a:lstStyle/>
        <a:p>
          <a:endParaRPr lang="en-US"/>
        </a:p>
      </dgm:t>
    </dgm:pt>
    <dgm:pt modelId="{8A6431D0-0484-49D1-9FBC-C1F917B75E07}" type="sibTrans" cxnId="{7D57FFE2-D396-431F-A78C-42911E45709D}">
      <dgm:prSet/>
      <dgm:spPr/>
      <dgm:t>
        <a:bodyPr/>
        <a:lstStyle/>
        <a:p>
          <a:endParaRPr lang="en-US"/>
        </a:p>
      </dgm:t>
    </dgm:pt>
    <dgm:pt modelId="{A205C694-C9D5-49F2-BB2E-78B380F2FC73}">
      <dgm:prSet phldrT="[Text]"/>
      <dgm:spPr>
        <a:solidFill>
          <a:srgbClr val="92D050"/>
        </a:solidFill>
      </dgm:spPr>
      <dgm:t>
        <a:bodyPr/>
        <a:lstStyle/>
        <a:p>
          <a:r>
            <a:rPr lang="en-US" dirty="0"/>
            <a:t>Involved = Yes</a:t>
          </a:r>
        </a:p>
      </dgm:t>
    </dgm:pt>
    <dgm:pt modelId="{6966FFA6-F0B9-455E-8464-E8D8D3ADFDB5}" type="parTrans" cxnId="{C6A12F7E-7068-4ED7-A66A-AA77CC0597CE}">
      <dgm:prSet/>
      <dgm:spPr/>
      <dgm:t>
        <a:bodyPr/>
        <a:lstStyle/>
        <a:p>
          <a:endParaRPr lang="en-US"/>
        </a:p>
      </dgm:t>
    </dgm:pt>
    <dgm:pt modelId="{C7971079-CBEB-4AFE-B4DA-78718CE370E3}" type="sibTrans" cxnId="{C6A12F7E-7068-4ED7-A66A-AA77CC0597CE}">
      <dgm:prSet/>
      <dgm:spPr/>
      <dgm:t>
        <a:bodyPr/>
        <a:lstStyle/>
        <a:p>
          <a:endParaRPr lang="en-US"/>
        </a:p>
      </dgm:t>
    </dgm:pt>
    <dgm:pt modelId="{47FFA2BA-FE8C-4713-BDCD-25E2931753A9}">
      <dgm:prSet phldrT="[Text]"/>
      <dgm:spPr/>
      <dgm:t>
        <a:bodyPr/>
        <a:lstStyle/>
        <a:p>
          <a:r>
            <a:rPr lang="en-US" dirty="0"/>
            <a:t>These plays will be included in our analysis.</a:t>
          </a:r>
        </a:p>
      </dgm:t>
    </dgm:pt>
    <dgm:pt modelId="{9DCEB999-3C56-4A36-94BC-DD71360554D6}" type="parTrans" cxnId="{C18C84C2-ED11-4C5E-9D1F-D8F564CA90A5}">
      <dgm:prSet/>
      <dgm:spPr/>
      <dgm:t>
        <a:bodyPr/>
        <a:lstStyle/>
        <a:p>
          <a:endParaRPr lang="en-US"/>
        </a:p>
      </dgm:t>
    </dgm:pt>
    <dgm:pt modelId="{57E3F2AA-B65A-4521-BF48-487853896184}" type="sibTrans" cxnId="{C18C84C2-ED11-4C5E-9D1F-D8F564CA90A5}">
      <dgm:prSet/>
      <dgm:spPr/>
      <dgm:t>
        <a:bodyPr/>
        <a:lstStyle/>
        <a:p>
          <a:endParaRPr lang="en-US"/>
        </a:p>
      </dgm:t>
    </dgm:pt>
    <dgm:pt modelId="{19A00487-0A6E-4401-97AE-2A74115A6BE7}">
      <dgm:prSet phldrT="[Text]"/>
      <dgm:spPr>
        <a:solidFill>
          <a:schemeClr val="accent2">
            <a:lumMod val="60000"/>
            <a:lumOff val="40000"/>
          </a:schemeClr>
        </a:solidFill>
      </dgm:spPr>
      <dgm:t>
        <a:bodyPr/>
        <a:lstStyle/>
        <a:p>
          <a:r>
            <a:rPr lang="en-US" dirty="0"/>
            <a:t>Involved = No</a:t>
          </a:r>
        </a:p>
      </dgm:t>
    </dgm:pt>
    <dgm:pt modelId="{E00B1323-44FD-4976-B13F-858410C39923}" type="parTrans" cxnId="{24E814B7-93E0-4356-9892-A6263CB9C311}">
      <dgm:prSet/>
      <dgm:spPr/>
      <dgm:t>
        <a:bodyPr/>
        <a:lstStyle/>
        <a:p>
          <a:endParaRPr lang="en-US"/>
        </a:p>
      </dgm:t>
    </dgm:pt>
    <dgm:pt modelId="{E5E654CA-AADE-493A-98B2-B689121072BF}" type="sibTrans" cxnId="{24E814B7-93E0-4356-9892-A6263CB9C311}">
      <dgm:prSet/>
      <dgm:spPr/>
      <dgm:t>
        <a:bodyPr/>
        <a:lstStyle/>
        <a:p>
          <a:endParaRPr lang="en-US"/>
        </a:p>
      </dgm:t>
    </dgm:pt>
    <dgm:pt modelId="{09B81CF3-3A19-4829-8E87-3B1E98780AA1}">
      <dgm:prSet phldrT="[Text]"/>
      <dgm:spPr/>
      <dgm:t>
        <a:bodyPr/>
        <a:lstStyle/>
        <a:p>
          <a:r>
            <a:rPr lang="en-US" dirty="0"/>
            <a:t>These plays will be excluded from our analysis since the defender was likely not primarily involved in the run play’s result.</a:t>
          </a:r>
        </a:p>
      </dgm:t>
    </dgm:pt>
    <dgm:pt modelId="{F2F89CF9-1131-4A71-BD37-F453B4CEC599}" type="parTrans" cxnId="{5FAD93C3-B7F2-4A2B-8D2C-F7F6872A4866}">
      <dgm:prSet/>
      <dgm:spPr/>
      <dgm:t>
        <a:bodyPr/>
        <a:lstStyle/>
        <a:p>
          <a:endParaRPr lang="en-US"/>
        </a:p>
      </dgm:t>
    </dgm:pt>
    <dgm:pt modelId="{FA0444F3-7B56-49D5-816E-CD4100616682}" type="sibTrans" cxnId="{5FAD93C3-B7F2-4A2B-8D2C-F7F6872A4866}">
      <dgm:prSet/>
      <dgm:spPr/>
      <dgm:t>
        <a:bodyPr/>
        <a:lstStyle/>
        <a:p>
          <a:endParaRPr lang="en-US"/>
        </a:p>
      </dgm:t>
    </dgm:pt>
    <dgm:pt modelId="{156ACEEE-D0EB-4EDA-AD3F-8CA5EA4667CB}">
      <dgm:prSet phldrT="[Text]"/>
      <dgm:spPr>
        <a:solidFill>
          <a:srgbClr val="9EADD8"/>
        </a:solidFill>
      </dgm:spPr>
      <dgm:t>
        <a:bodyPr/>
        <a:lstStyle/>
        <a:p>
          <a:r>
            <a:rPr lang="en-US" dirty="0"/>
            <a:t>EPA Greater Than Zero</a:t>
          </a:r>
        </a:p>
      </dgm:t>
    </dgm:pt>
    <dgm:pt modelId="{2ED51642-4C6A-44E6-BB5F-661906ECBD67}" type="parTrans" cxnId="{A5960179-E5E9-4DF3-B26D-E33D0EA15489}">
      <dgm:prSet/>
      <dgm:spPr/>
      <dgm:t>
        <a:bodyPr/>
        <a:lstStyle/>
        <a:p>
          <a:endParaRPr lang="en-US"/>
        </a:p>
      </dgm:t>
    </dgm:pt>
    <dgm:pt modelId="{52A38A0C-47E6-4AFB-B4C5-3809075473EA}" type="sibTrans" cxnId="{A5960179-E5E9-4DF3-B26D-E33D0EA15489}">
      <dgm:prSet/>
      <dgm:spPr/>
      <dgm:t>
        <a:bodyPr/>
        <a:lstStyle/>
        <a:p>
          <a:endParaRPr lang="en-US"/>
        </a:p>
      </dgm:t>
    </dgm:pt>
    <dgm:pt modelId="{A8921F73-6169-4F49-9A49-5B67C578C0BC}">
      <dgm:prSet phldrT="[Text]"/>
      <dgm:spPr/>
      <dgm:t>
        <a:bodyPr/>
        <a:lstStyle/>
        <a:p>
          <a:r>
            <a:rPr lang="en-US" dirty="0"/>
            <a:t>These play will be included in our analysis if the EPA is less than or equal to zero.  The defender should not be negatively impacted for making a play down the field on a run designed away from their alignment.</a:t>
          </a:r>
        </a:p>
      </dgm:t>
    </dgm:pt>
    <dgm:pt modelId="{7932F888-F241-4B9A-B052-B110C9D07496}" type="parTrans" cxnId="{EAD248ED-F5B1-407A-AD69-1AD899EAF5C6}">
      <dgm:prSet/>
      <dgm:spPr/>
      <dgm:t>
        <a:bodyPr/>
        <a:lstStyle/>
        <a:p>
          <a:endParaRPr lang="en-US"/>
        </a:p>
      </dgm:t>
    </dgm:pt>
    <dgm:pt modelId="{9601154D-75E7-4413-97DB-EF29E904A9E0}" type="sibTrans" cxnId="{EAD248ED-F5B1-407A-AD69-1AD899EAF5C6}">
      <dgm:prSet/>
      <dgm:spPr/>
      <dgm:t>
        <a:bodyPr/>
        <a:lstStyle/>
        <a:p>
          <a:endParaRPr lang="en-US"/>
        </a:p>
      </dgm:t>
    </dgm:pt>
    <dgm:pt modelId="{210C59A9-585D-4CDF-A218-99983C9E773A}">
      <dgm:prSet phldrT="[Text]"/>
      <dgm:spPr/>
      <dgm:t>
        <a:bodyPr/>
        <a:lstStyle/>
        <a:p>
          <a:endParaRPr lang="en-US" dirty="0"/>
        </a:p>
      </dgm:t>
    </dgm:pt>
    <dgm:pt modelId="{8B8A7407-5B97-4287-AE8B-6797F8FD4B7F}" type="parTrans" cxnId="{9D6DCD9A-21A3-4D06-BC5E-D4BB3FD865DD}">
      <dgm:prSet/>
      <dgm:spPr/>
      <dgm:t>
        <a:bodyPr/>
        <a:lstStyle/>
        <a:p>
          <a:endParaRPr lang="en-US"/>
        </a:p>
      </dgm:t>
    </dgm:pt>
    <dgm:pt modelId="{79030959-8126-440E-941A-2B1B97AE71DB}" type="sibTrans" cxnId="{9D6DCD9A-21A3-4D06-BC5E-D4BB3FD865DD}">
      <dgm:prSet/>
      <dgm:spPr/>
      <dgm:t>
        <a:bodyPr/>
        <a:lstStyle/>
        <a:p>
          <a:endParaRPr lang="en-US"/>
        </a:p>
      </dgm:t>
    </dgm:pt>
    <dgm:pt modelId="{87049B18-9630-41ED-8AE4-C1FCF2E90249}">
      <dgm:prSet phldrT="[Text]"/>
      <dgm:spPr/>
      <dgm:t>
        <a:bodyPr/>
        <a:lstStyle/>
        <a:p>
          <a:endParaRPr lang="en-US" dirty="0"/>
        </a:p>
      </dgm:t>
    </dgm:pt>
    <dgm:pt modelId="{411DCE92-0404-48D3-9828-3B1162109C7C}" type="parTrans" cxnId="{9575324B-B87D-4B6E-B693-6B6C052BD172}">
      <dgm:prSet/>
      <dgm:spPr/>
      <dgm:t>
        <a:bodyPr/>
        <a:lstStyle/>
        <a:p>
          <a:endParaRPr lang="en-US"/>
        </a:p>
      </dgm:t>
    </dgm:pt>
    <dgm:pt modelId="{7AF07114-B7A3-40AA-92E0-4CE00B3377CC}" type="sibTrans" cxnId="{9575324B-B87D-4B6E-B693-6B6C052BD172}">
      <dgm:prSet/>
      <dgm:spPr/>
      <dgm:t>
        <a:bodyPr/>
        <a:lstStyle/>
        <a:p>
          <a:endParaRPr lang="en-US"/>
        </a:p>
      </dgm:t>
    </dgm:pt>
    <dgm:pt modelId="{15278860-72FB-4C65-A175-2EFD4B441D38}">
      <dgm:prSet phldrT="[Text]"/>
      <dgm:spPr/>
      <dgm:t>
        <a:bodyPr/>
        <a:lstStyle/>
        <a:p>
          <a:endParaRPr lang="en-US" dirty="0"/>
        </a:p>
      </dgm:t>
    </dgm:pt>
    <dgm:pt modelId="{F755EF95-B094-403B-A085-11EEE75C4552}" type="parTrans" cxnId="{C2E9CD49-5E19-4156-9459-05C8C7362986}">
      <dgm:prSet/>
      <dgm:spPr/>
      <dgm:t>
        <a:bodyPr/>
        <a:lstStyle/>
        <a:p>
          <a:endParaRPr lang="en-US"/>
        </a:p>
      </dgm:t>
    </dgm:pt>
    <dgm:pt modelId="{82CB2191-C022-4A69-8EBE-184518F7574E}" type="sibTrans" cxnId="{C2E9CD49-5E19-4156-9459-05C8C7362986}">
      <dgm:prSet/>
      <dgm:spPr/>
      <dgm:t>
        <a:bodyPr/>
        <a:lstStyle/>
        <a:p>
          <a:endParaRPr lang="en-US"/>
        </a:p>
      </dgm:t>
    </dgm:pt>
    <dgm:pt modelId="{3E429DBF-9E93-41E9-90B3-E2E35C474D95}" type="pres">
      <dgm:prSet presAssocID="{3F56C145-CFCF-44AD-9494-B606F6FC3E1E}" presName="linear" presStyleCnt="0">
        <dgm:presLayoutVars>
          <dgm:animLvl val="lvl"/>
          <dgm:resizeHandles val="exact"/>
        </dgm:presLayoutVars>
      </dgm:prSet>
      <dgm:spPr/>
    </dgm:pt>
    <dgm:pt modelId="{5B5674C4-50A8-45D9-A32F-60DDC139D974}" type="pres">
      <dgm:prSet presAssocID="{BC54AEF3-876F-4F5B-8E1A-914D5FC50E68}" presName="parentText" presStyleLbl="node1" presStyleIdx="0" presStyleCnt="6">
        <dgm:presLayoutVars>
          <dgm:chMax val="0"/>
          <dgm:bulletEnabled val="1"/>
        </dgm:presLayoutVars>
      </dgm:prSet>
      <dgm:spPr/>
    </dgm:pt>
    <dgm:pt modelId="{40A261ED-35A4-45B0-9C49-61EAD5C0946B}" type="pres">
      <dgm:prSet presAssocID="{BC54AEF3-876F-4F5B-8E1A-914D5FC50E68}" presName="childText" presStyleLbl="revTx" presStyleIdx="0" presStyleCnt="6">
        <dgm:presLayoutVars>
          <dgm:bulletEnabled val="1"/>
        </dgm:presLayoutVars>
      </dgm:prSet>
      <dgm:spPr/>
    </dgm:pt>
    <dgm:pt modelId="{BD5C2BFE-A946-4CA6-ABF1-19A4AA0CBB7E}" type="pres">
      <dgm:prSet presAssocID="{CA0C2D1A-AA12-4888-814B-2BF96898D0AF}" presName="parentText" presStyleLbl="node1" presStyleIdx="1" presStyleCnt="6">
        <dgm:presLayoutVars>
          <dgm:chMax val="0"/>
          <dgm:bulletEnabled val="1"/>
        </dgm:presLayoutVars>
      </dgm:prSet>
      <dgm:spPr/>
    </dgm:pt>
    <dgm:pt modelId="{FC7C7050-E9B2-4402-AD10-F921A77ED5C5}" type="pres">
      <dgm:prSet presAssocID="{CA0C2D1A-AA12-4888-814B-2BF96898D0AF}" presName="childText" presStyleLbl="revTx" presStyleIdx="1" presStyleCnt="6">
        <dgm:presLayoutVars>
          <dgm:bulletEnabled val="1"/>
        </dgm:presLayoutVars>
      </dgm:prSet>
      <dgm:spPr/>
    </dgm:pt>
    <dgm:pt modelId="{09D7E3F7-2342-486A-A883-72EEF0D92A0A}" type="pres">
      <dgm:prSet presAssocID="{8DC59A5F-312D-44AE-AB19-F106F4C336FC}" presName="parentText" presStyleLbl="node1" presStyleIdx="2" presStyleCnt="6">
        <dgm:presLayoutVars>
          <dgm:chMax val="0"/>
          <dgm:bulletEnabled val="1"/>
        </dgm:presLayoutVars>
      </dgm:prSet>
      <dgm:spPr/>
    </dgm:pt>
    <dgm:pt modelId="{61A30C6E-61B9-4427-B5B3-CF03BAD1A892}" type="pres">
      <dgm:prSet presAssocID="{8DC59A5F-312D-44AE-AB19-F106F4C336FC}" presName="childText" presStyleLbl="revTx" presStyleIdx="2" presStyleCnt="6">
        <dgm:presLayoutVars>
          <dgm:bulletEnabled val="1"/>
        </dgm:presLayoutVars>
      </dgm:prSet>
      <dgm:spPr/>
    </dgm:pt>
    <dgm:pt modelId="{D290BD84-3FA5-4290-93BA-DC149D5E2013}" type="pres">
      <dgm:prSet presAssocID="{156ACEEE-D0EB-4EDA-AD3F-8CA5EA4667CB}" presName="parentText" presStyleLbl="node1" presStyleIdx="3" presStyleCnt="6">
        <dgm:presLayoutVars>
          <dgm:chMax val="0"/>
          <dgm:bulletEnabled val="1"/>
        </dgm:presLayoutVars>
      </dgm:prSet>
      <dgm:spPr/>
    </dgm:pt>
    <dgm:pt modelId="{2DF2ED1A-A864-4A17-8306-ED661E831387}" type="pres">
      <dgm:prSet presAssocID="{156ACEEE-D0EB-4EDA-AD3F-8CA5EA4667CB}" presName="childText" presStyleLbl="revTx" presStyleIdx="3" presStyleCnt="6">
        <dgm:presLayoutVars>
          <dgm:bulletEnabled val="1"/>
        </dgm:presLayoutVars>
      </dgm:prSet>
      <dgm:spPr/>
    </dgm:pt>
    <dgm:pt modelId="{DA1B6903-4875-4924-A123-A97EA7849513}" type="pres">
      <dgm:prSet presAssocID="{A205C694-C9D5-49F2-BB2E-78B380F2FC73}" presName="parentText" presStyleLbl="node1" presStyleIdx="4" presStyleCnt="6">
        <dgm:presLayoutVars>
          <dgm:chMax val="0"/>
          <dgm:bulletEnabled val="1"/>
        </dgm:presLayoutVars>
      </dgm:prSet>
      <dgm:spPr/>
    </dgm:pt>
    <dgm:pt modelId="{7792AED1-BDDA-4B4A-83A2-B258B44356B3}" type="pres">
      <dgm:prSet presAssocID="{A205C694-C9D5-49F2-BB2E-78B380F2FC73}" presName="childText" presStyleLbl="revTx" presStyleIdx="4" presStyleCnt="6">
        <dgm:presLayoutVars>
          <dgm:bulletEnabled val="1"/>
        </dgm:presLayoutVars>
      </dgm:prSet>
      <dgm:spPr/>
    </dgm:pt>
    <dgm:pt modelId="{0886EE89-393C-4A18-97C3-A41DCDDB0C25}" type="pres">
      <dgm:prSet presAssocID="{19A00487-0A6E-4401-97AE-2A74115A6BE7}" presName="parentText" presStyleLbl="node1" presStyleIdx="5" presStyleCnt="6">
        <dgm:presLayoutVars>
          <dgm:chMax val="0"/>
          <dgm:bulletEnabled val="1"/>
        </dgm:presLayoutVars>
      </dgm:prSet>
      <dgm:spPr/>
    </dgm:pt>
    <dgm:pt modelId="{4A12546A-41B8-436B-B1E8-095140A08550}" type="pres">
      <dgm:prSet presAssocID="{19A00487-0A6E-4401-97AE-2A74115A6BE7}" presName="childText" presStyleLbl="revTx" presStyleIdx="5" presStyleCnt="6">
        <dgm:presLayoutVars>
          <dgm:bulletEnabled val="1"/>
        </dgm:presLayoutVars>
      </dgm:prSet>
      <dgm:spPr/>
    </dgm:pt>
  </dgm:ptLst>
  <dgm:cxnLst>
    <dgm:cxn modelId="{C3E85600-DDC2-43DA-8522-08A60619C057}" type="presOf" srcId="{09B81CF3-3A19-4829-8E87-3B1E98780AA1}" destId="{4A12546A-41B8-436B-B1E8-095140A08550}" srcOrd="0" destOrd="0" presId="urn:microsoft.com/office/officeart/2005/8/layout/vList2"/>
    <dgm:cxn modelId="{5AB7A11A-F1AB-48A8-9F2D-05EB96E3D581}" type="presOf" srcId="{BC54AEF3-876F-4F5B-8E1A-914D5FC50E68}" destId="{5B5674C4-50A8-45D9-A32F-60DDC139D974}" srcOrd="0" destOrd="0" presId="urn:microsoft.com/office/officeart/2005/8/layout/vList2"/>
    <dgm:cxn modelId="{F482C22E-2688-4145-AAB9-1A66E717DA00}" type="presOf" srcId="{685C615B-336D-48DE-A786-EE38B5948CB6}" destId="{61A30C6E-61B9-4427-B5B3-CF03BAD1A892}" srcOrd="0" destOrd="0" presId="urn:microsoft.com/office/officeart/2005/8/layout/vList2"/>
    <dgm:cxn modelId="{DE9EC632-88EC-4EFE-BA68-C43944BF3DF5}" type="presOf" srcId="{15278860-72FB-4C65-A175-2EFD4B441D38}" destId="{4A12546A-41B8-436B-B1E8-095140A08550}" srcOrd="0" destOrd="2" presId="urn:microsoft.com/office/officeart/2005/8/layout/vList2"/>
    <dgm:cxn modelId="{F033435B-749E-4B34-B904-0437340C4DEA}" type="presOf" srcId="{36F678EB-E27B-4800-A879-373DE844482F}" destId="{40A261ED-35A4-45B0-9C49-61EAD5C0946B}" srcOrd="0" destOrd="0" presId="urn:microsoft.com/office/officeart/2005/8/layout/vList2"/>
    <dgm:cxn modelId="{B3A0A347-CCC2-473D-9CAA-5F49E27D35E6}" type="presOf" srcId="{CA0C2D1A-AA12-4888-814B-2BF96898D0AF}" destId="{BD5C2BFE-A946-4CA6-ABF1-19A4AA0CBB7E}" srcOrd="0" destOrd="0" presId="urn:microsoft.com/office/officeart/2005/8/layout/vList2"/>
    <dgm:cxn modelId="{C2E9CD49-5E19-4156-9459-05C8C7362986}" srcId="{19A00487-0A6E-4401-97AE-2A74115A6BE7}" destId="{15278860-72FB-4C65-A175-2EFD4B441D38}" srcOrd="2" destOrd="0" parTransId="{F755EF95-B094-403B-A085-11EEE75C4552}" sibTransId="{82CB2191-C022-4A69-8EBE-184518F7574E}"/>
    <dgm:cxn modelId="{F46BEB6A-EB5B-461C-95DA-8CFF3CB03F96}" srcId="{3F56C145-CFCF-44AD-9494-B606F6FC3E1E}" destId="{8DC59A5F-312D-44AE-AB19-F106F4C336FC}" srcOrd="2" destOrd="0" parTransId="{78EF8DC0-7046-4F21-8B2F-7A69703A6D43}" sibTransId="{D56053E7-8A53-4E9A-9219-D824D7D903B0}"/>
    <dgm:cxn modelId="{9575324B-B87D-4B6E-B693-6B6C052BD172}" srcId="{19A00487-0A6E-4401-97AE-2A74115A6BE7}" destId="{87049B18-9630-41ED-8AE4-C1FCF2E90249}" srcOrd="1" destOrd="0" parTransId="{411DCE92-0404-48D3-9828-3B1162109C7C}" sibTransId="{7AF07114-B7A3-40AA-92E0-4CE00B3377CC}"/>
    <dgm:cxn modelId="{4315A64E-0169-4B02-BCCC-E34A31EDB557}" srcId="{CA0C2D1A-AA12-4888-814B-2BF96898D0AF}" destId="{84703EEC-3D31-4577-8247-ED84214975B1}" srcOrd="0" destOrd="0" parTransId="{3DD35E83-C160-4D87-8C8C-D3664DFC00FD}" sibTransId="{804F21E6-5576-4F63-97D9-30BF48851969}"/>
    <dgm:cxn modelId="{47B9AB51-82A5-4E87-99EA-877731292834}" type="presOf" srcId="{19A00487-0A6E-4401-97AE-2A74115A6BE7}" destId="{0886EE89-393C-4A18-97C3-A41DCDDB0C25}" srcOrd="0" destOrd="0" presId="urn:microsoft.com/office/officeart/2005/8/layout/vList2"/>
    <dgm:cxn modelId="{A5960179-E5E9-4DF3-B26D-E33D0EA15489}" srcId="{3F56C145-CFCF-44AD-9494-B606F6FC3E1E}" destId="{156ACEEE-D0EB-4EDA-AD3F-8CA5EA4667CB}" srcOrd="3" destOrd="0" parTransId="{2ED51642-4C6A-44E6-BB5F-661906ECBD67}" sibTransId="{52A38A0C-47E6-4AFB-B4C5-3809075473EA}"/>
    <dgm:cxn modelId="{C6A12F7E-7068-4ED7-A66A-AA77CC0597CE}" srcId="{3F56C145-CFCF-44AD-9494-B606F6FC3E1E}" destId="{A205C694-C9D5-49F2-BB2E-78B380F2FC73}" srcOrd="4" destOrd="0" parTransId="{6966FFA6-F0B9-455E-8464-E8D8D3ADFDB5}" sibTransId="{C7971079-CBEB-4AFE-B4DA-78718CE370E3}"/>
    <dgm:cxn modelId="{C3DFFC92-C29A-4AD8-846F-4A57318F930F}" type="presOf" srcId="{8DC59A5F-312D-44AE-AB19-F106F4C336FC}" destId="{09D7E3F7-2342-486A-A883-72EEF0D92A0A}" srcOrd="0" destOrd="0" presId="urn:microsoft.com/office/officeart/2005/8/layout/vList2"/>
    <dgm:cxn modelId="{9D6DCD9A-21A3-4D06-BC5E-D4BB3FD865DD}" srcId="{19A00487-0A6E-4401-97AE-2A74115A6BE7}" destId="{210C59A9-585D-4CDF-A218-99983C9E773A}" srcOrd="3" destOrd="0" parTransId="{8B8A7407-5B97-4287-AE8B-6797F8FD4B7F}" sibTransId="{79030959-8126-440E-941A-2B1B97AE71DB}"/>
    <dgm:cxn modelId="{F834AEA7-7D71-4C79-A6EC-3F66AE116BC7}" type="presOf" srcId="{A8921F73-6169-4F49-9A49-5B67C578C0BC}" destId="{2DF2ED1A-A864-4A17-8306-ED661E831387}" srcOrd="0" destOrd="0" presId="urn:microsoft.com/office/officeart/2005/8/layout/vList2"/>
    <dgm:cxn modelId="{24E814B7-93E0-4356-9892-A6263CB9C311}" srcId="{3F56C145-CFCF-44AD-9494-B606F6FC3E1E}" destId="{19A00487-0A6E-4401-97AE-2A74115A6BE7}" srcOrd="5" destOrd="0" parTransId="{E00B1323-44FD-4976-B13F-858410C39923}" sibTransId="{E5E654CA-AADE-493A-98B2-B689121072BF}"/>
    <dgm:cxn modelId="{2BFCFBB7-DDFA-4311-AC57-5543B9B9D943}" srcId="{3F56C145-CFCF-44AD-9494-B606F6FC3E1E}" destId="{BC54AEF3-876F-4F5B-8E1A-914D5FC50E68}" srcOrd="0" destOrd="0" parTransId="{E8DEBAB1-F302-40D3-B114-178ECA3A80F2}" sibTransId="{595BCDEA-7674-4DCF-8632-4496ED4E3CDB}"/>
    <dgm:cxn modelId="{986409B8-9989-4BAF-8F27-46D3270549AF}" type="presOf" srcId="{A205C694-C9D5-49F2-BB2E-78B380F2FC73}" destId="{DA1B6903-4875-4924-A123-A97EA7849513}" srcOrd="0" destOrd="0" presId="urn:microsoft.com/office/officeart/2005/8/layout/vList2"/>
    <dgm:cxn modelId="{C18C84C2-ED11-4C5E-9D1F-D8F564CA90A5}" srcId="{A205C694-C9D5-49F2-BB2E-78B380F2FC73}" destId="{47FFA2BA-FE8C-4713-BDCD-25E2931753A9}" srcOrd="0" destOrd="0" parTransId="{9DCEB999-3C56-4A36-94BC-DD71360554D6}" sibTransId="{57E3F2AA-B65A-4521-BF48-487853896184}"/>
    <dgm:cxn modelId="{5FAD93C3-B7F2-4A2B-8D2C-F7F6872A4866}" srcId="{19A00487-0A6E-4401-97AE-2A74115A6BE7}" destId="{09B81CF3-3A19-4829-8E87-3B1E98780AA1}" srcOrd="0" destOrd="0" parTransId="{F2F89CF9-1131-4A71-BD37-F453B4CEC599}" sibTransId="{FA0444F3-7B56-49D5-816E-CD4100616682}"/>
    <dgm:cxn modelId="{E7A77EC4-7CAE-41D9-8338-4A5D16C2A17F}" srcId="{8DC59A5F-312D-44AE-AB19-F106F4C336FC}" destId="{685C615B-336D-48DE-A786-EE38B5948CB6}" srcOrd="0" destOrd="0" parTransId="{04068986-A2B3-414D-B8B8-A4A52E3046EE}" sibTransId="{B44BFB70-6352-4375-8D09-4B82684A3B26}"/>
    <dgm:cxn modelId="{EB48F0CA-86D9-457C-B4C3-E939F7CF4A27}" type="presOf" srcId="{3F56C145-CFCF-44AD-9494-B606F6FC3E1E}" destId="{3E429DBF-9E93-41E9-90B3-E2E35C474D95}" srcOrd="0" destOrd="0" presId="urn:microsoft.com/office/officeart/2005/8/layout/vList2"/>
    <dgm:cxn modelId="{ECD76ED5-6F81-4A27-8635-EF390D64B2E4}" type="presOf" srcId="{156ACEEE-D0EB-4EDA-AD3F-8CA5EA4667CB}" destId="{D290BD84-3FA5-4290-93BA-DC149D5E2013}" srcOrd="0" destOrd="0" presId="urn:microsoft.com/office/officeart/2005/8/layout/vList2"/>
    <dgm:cxn modelId="{09AD51D5-BBC3-47F6-99A7-848FE7403BD8}" type="presOf" srcId="{87049B18-9630-41ED-8AE4-C1FCF2E90249}" destId="{4A12546A-41B8-436B-B1E8-095140A08550}" srcOrd="0" destOrd="1" presId="urn:microsoft.com/office/officeart/2005/8/layout/vList2"/>
    <dgm:cxn modelId="{2D5C4BDD-BA41-4D52-9321-61004A94CBCE}" srcId="{3F56C145-CFCF-44AD-9494-B606F6FC3E1E}" destId="{CA0C2D1A-AA12-4888-814B-2BF96898D0AF}" srcOrd="1" destOrd="0" parTransId="{F046197B-CAC3-4A30-B8D4-BD1210F958A3}" sibTransId="{A7601A58-3E6D-46A9-BFFA-3BA3D318D402}"/>
    <dgm:cxn modelId="{7D57FFE2-D396-431F-A78C-42911E45709D}" srcId="{BC54AEF3-876F-4F5B-8E1A-914D5FC50E68}" destId="{36F678EB-E27B-4800-A879-373DE844482F}" srcOrd="0" destOrd="0" parTransId="{A6761380-260C-4E92-9D7F-35ECA76CE311}" sibTransId="{8A6431D0-0484-49D1-9FBC-C1F917B75E07}"/>
    <dgm:cxn modelId="{62B982E3-F872-448E-AEFB-A95E771CB3A5}" type="presOf" srcId="{210C59A9-585D-4CDF-A218-99983C9E773A}" destId="{4A12546A-41B8-436B-B1E8-095140A08550}" srcOrd="0" destOrd="3" presId="urn:microsoft.com/office/officeart/2005/8/layout/vList2"/>
    <dgm:cxn modelId="{D55A5AE6-77E2-4D33-9137-60F7C3903B89}" type="presOf" srcId="{47FFA2BA-FE8C-4713-BDCD-25E2931753A9}" destId="{7792AED1-BDDA-4B4A-83A2-B258B44356B3}" srcOrd="0" destOrd="0" presId="urn:microsoft.com/office/officeart/2005/8/layout/vList2"/>
    <dgm:cxn modelId="{AFCA54E7-8D26-4F82-9D71-D9B2D267DA2A}" type="presOf" srcId="{84703EEC-3D31-4577-8247-ED84214975B1}" destId="{FC7C7050-E9B2-4402-AD10-F921A77ED5C5}" srcOrd="0" destOrd="0" presId="urn:microsoft.com/office/officeart/2005/8/layout/vList2"/>
    <dgm:cxn modelId="{EAD248ED-F5B1-407A-AD69-1AD899EAF5C6}" srcId="{156ACEEE-D0EB-4EDA-AD3F-8CA5EA4667CB}" destId="{A8921F73-6169-4F49-9A49-5B67C578C0BC}" srcOrd="0" destOrd="0" parTransId="{7932F888-F241-4B9A-B052-B110C9D07496}" sibTransId="{9601154D-75E7-4413-97DB-EF29E904A9E0}"/>
    <dgm:cxn modelId="{1DF0DC64-7840-4095-8F83-D156241D7FD2}" type="presParOf" srcId="{3E429DBF-9E93-41E9-90B3-E2E35C474D95}" destId="{5B5674C4-50A8-45D9-A32F-60DDC139D974}" srcOrd="0" destOrd="0" presId="urn:microsoft.com/office/officeart/2005/8/layout/vList2"/>
    <dgm:cxn modelId="{0931FB17-3DFD-4E94-AB7D-64C54FF17DC1}" type="presParOf" srcId="{3E429DBF-9E93-41E9-90B3-E2E35C474D95}" destId="{40A261ED-35A4-45B0-9C49-61EAD5C0946B}" srcOrd="1" destOrd="0" presId="urn:microsoft.com/office/officeart/2005/8/layout/vList2"/>
    <dgm:cxn modelId="{E81F438B-BF85-4EF9-AE4F-2FCDC509A8CB}" type="presParOf" srcId="{3E429DBF-9E93-41E9-90B3-E2E35C474D95}" destId="{BD5C2BFE-A946-4CA6-ABF1-19A4AA0CBB7E}" srcOrd="2" destOrd="0" presId="urn:microsoft.com/office/officeart/2005/8/layout/vList2"/>
    <dgm:cxn modelId="{2555BE5D-B2F2-489E-AFE5-0626933B465A}" type="presParOf" srcId="{3E429DBF-9E93-41E9-90B3-E2E35C474D95}" destId="{FC7C7050-E9B2-4402-AD10-F921A77ED5C5}" srcOrd="3" destOrd="0" presId="urn:microsoft.com/office/officeart/2005/8/layout/vList2"/>
    <dgm:cxn modelId="{3CD7F0B6-F567-4751-9A4C-EE1B512DBC30}" type="presParOf" srcId="{3E429DBF-9E93-41E9-90B3-E2E35C474D95}" destId="{09D7E3F7-2342-486A-A883-72EEF0D92A0A}" srcOrd="4" destOrd="0" presId="urn:microsoft.com/office/officeart/2005/8/layout/vList2"/>
    <dgm:cxn modelId="{CE3DEEF4-0CA6-4154-BF3F-14128F175693}" type="presParOf" srcId="{3E429DBF-9E93-41E9-90B3-E2E35C474D95}" destId="{61A30C6E-61B9-4427-B5B3-CF03BAD1A892}" srcOrd="5" destOrd="0" presId="urn:microsoft.com/office/officeart/2005/8/layout/vList2"/>
    <dgm:cxn modelId="{9CB9F5C1-FF98-457A-8240-3A9A108C0BE0}" type="presParOf" srcId="{3E429DBF-9E93-41E9-90B3-E2E35C474D95}" destId="{D290BD84-3FA5-4290-93BA-DC149D5E2013}" srcOrd="6" destOrd="0" presId="urn:microsoft.com/office/officeart/2005/8/layout/vList2"/>
    <dgm:cxn modelId="{C955B733-F44F-43B2-A06C-91E679C70949}" type="presParOf" srcId="{3E429DBF-9E93-41E9-90B3-E2E35C474D95}" destId="{2DF2ED1A-A864-4A17-8306-ED661E831387}" srcOrd="7" destOrd="0" presId="urn:microsoft.com/office/officeart/2005/8/layout/vList2"/>
    <dgm:cxn modelId="{2423EDB4-C83D-4350-8AEA-C70E8DE5B600}" type="presParOf" srcId="{3E429DBF-9E93-41E9-90B3-E2E35C474D95}" destId="{DA1B6903-4875-4924-A123-A97EA7849513}" srcOrd="8" destOrd="0" presId="urn:microsoft.com/office/officeart/2005/8/layout/vList2"/>
    <dgm:cxn modelId="{C92790DD-6CD0-4673-A2AA-88AF8030660A}" type="presParOf" srcId="{3E429DBF-9E93-41E9-90B3-E2E35C474D95}" destId="{7792AED1-BDDA-4B4A-83A2-B258B44356B3}" srcOrd="9" destOrd="0" presId="urn:microsoft.com/office/officeart/2005/8/layout/vList2"/>
    <dgm:cxn modelId="{9683FFF8-3917-47F1-A5F4-3BB0B56BB2A0}" type="presParOf" srcId="{3E429DBF-9E93-41E9-90B3-E2E35C474D95}" destId="{0886EE89-393C-4A18-97C3-A41DCDDB0C25}" srcOrd="10" destOrd="0" presId="urn:microsoft.com/office/officeart/2005/8/layout/vList2"/>
    <dgm:cxn modelId="{E1325F88-10B6-43DD-8C3C-797393CE26F1}" type="presParOf" srcId="{3E429DBF-9E93-41E9-90B3-E2E35C474D95}" destId="{4A12546A-41B8-436B-B1E8-095140A08550}" srcOrd="1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9DC9A4C-0115-4BD9-8D7B-37FDD979F492}" type="doc">
      <dgm:prSet loTypeId="urn:microsoft.com/office/officeart/2005/8/layout/hierarchy1" loCatId="hierarchy" qsTypeId="urn:microsoft.com/office/officeart/2005/8/quickstyle/simple1" qsCatId="simple" csTypeId="urn:microsoft.com/office/officeart/2005/8/colors/accent1_4" csCatId="accent1" phldr="1"/>
      <dgm:spPr/>
      <dgm:t>
        <a:bodyPr/>
        <a:lstStyle/>
        <a:p>
          <a:endParaRPr lang="en-US"/>
        </a:p>
      </dgm:t>
    </dgm:pt>
    <dgm:pt modelId="{39516F98-FCCE-41FC-A8E6-57A22CE2531A}">
      <dgm:prSet phldrT="[Text]"/>
      <dgm:spPr/>
      <dgm:t>
        <a:bodyPr/>
        <a:lstStyle/>
        <a:p>
          <a:r>
            <a:rPr lang="en-US" dirty="0"/>
            <a:t>Run Play</a:t>
          </a:r>
        </a:p>
      </dgm:t>
    </dgm:pt>
    <dgm:pt modelId="{006BBCFC-34EB-4434-8052-F7A7FAFBB277}" type="parTrans" cxnId="{FD95CC76-4A7A-46A8-93BF-69A0F007BEB2}">
      <dgm:prSet/>
      <dgm:spPr/>
      <dgm:t>
        <a:bodyPr/>
        <a:lstStyle/>
        <a:p>
          <a:endParaRPr lang="en-US"/>
        </a:p>
      </dgm:t>
    </dgm:pt>
    <dgm:pt modelId="{B60A82D9-ADD9-4E0D-948D-5CC85F8D963D}" type="sibTrans" cxnId="{FD95CC76-4A7A-46A8-93BF-69A0F007BEB2}">
      <dgm:prSet/>
      <dgm:spPr/>
      <dgm:t>
        <a:bodyPr/>
        <a:lstStyle/>
        <a:p>
          <a:endParaRPr lang="en-US"/>
        </a:p>
      </dgm:t>
    </dgm:pt>
    <dgm:pt modelId="{F93CD6E8-CFD9-4C13-83B4-EA4A26109743}">
      <dgm:prSet phldrT="[Text]"/>
      <dgm:spPr/>
      <dgm:t>
        <a:bodyPr/>
        <a:lstStyle/>
        <a:p>
          <a:r>
            <a:rPr lang="en-US" dirty="0"/>
            <a:t>Toward = True</a:t>
          </a:r>
        </a:p>
      </dgm:t>
    </dgm:pt>
    <dgm:pt modelId="{8CDC053D-9C02-4B1B-B5BF-FA4B3C36842D}" type="parTrans" cxnId="{4E18A22C-C5BB-42D5-991E-44E84CDDE9CE}">
      <dgm:prSet/>
      <dgm:spPr/>
      <dgm:t>
        <a:bodyPr/>
        <a:lstStyle/>
        <a:p>
          <a:endParaRPr lang="en-US"/>
        </a:p>
      </dgm:t>
    </dgm:pt>
    <dgm:pt modelId="{909FC59E-9E2B-4152-9B42-FDA7B0DB6CA0}" type="sibTrans" cxnId="{4E18A22C-C5BB-42D5-991E-44E84CDDE9CE}">
      <dgm:prSet/>
      <dgm:spPr/>
      <dgm:t>
        <a:bodyPr/>
        <a:lstStyle/>
        <a:p>
          <a:endParaRPr lang="en-US"/>
        </a:p>
      </dgm:t>
    </dgm:pt>
    <dgm:pt modelId="{28C306BC-F86F-48E8-AA81-AF8FD30B59AB}">
      <dgm:prSet phldrT="[Text]"/>
      <dgm:spPr/>
      <dgm:t>
        <a:bodyPr/>
        <a:lstStyle/>
        <a:p>
          <a:r>
            <a:rPr lang="en-US" dirty="0"/>
            <a:t>Used Designed Gap = True</a:t>
          </a:r>
        </a:p>
      </dgm:t>
    </dgm:pt>
    <dgm:pt modelId="{CA35C285-4975-41C9-9987-24AF58E5DA21}" type="parTrans" cxnId="{0EB2174B-C467-4E98-B93C-8FDFD9333F63}">
      <dgm:prSet/>
      <dgm:spPr/>
      <dgm:t>
        <a:bodyPr/>
        <a:lstStyle/>
        <a:p>
          <a:endParaRPr lang="en-US"/>
        </a:p>
      </dgm:t>
    </dgm:pt>
    <dgm:pt modelId="{34693408-0665-43BA-A184-0A595C6E40E5}" type="sibTrans" cxnId="{0EB2174B-C467-4E98-B93C-8FDFD9333F63}">
      <dgm:prSet/>
      <dgm:spPr/>
      <dgm:t>
        <a:bodyPr/>
        <a:lstStyle/>
        <a:p>
          <a:endParaRPr lang="en-US"/>
        </a:p>
      </dgm:t>
    </dgm:pt>
    <dgm:pt modelId="{7C1CFAA7-8DC6-4114-A672-E6D99B0519D5}">
      <dgm:prSet/>
      <dgm:spPr/>
      <dgm:t>
        <a:bodyPr/>
        <a:lstStyle/>
        <a:p>
          <a:r>
            <a:rPr lang="en-US" dirty="0"/>
            <a:t>Toward = False</a:t>
          </a:r>
        </a:p>
      </dgm:t>
    </dgm:pt>
    <dgm:pt modelId="{2ACDA0EC-AE17-434B-8E3A-6DA101C9AD92}" type="parTrans" cxnId="{B44AB25C-FD05-4932-B557-C083AFA74D18}">
      <dgm:prSet/>
      <dgm:spPr/>
      <dgm:t>
        <a:bodyPr/>
        <a:lstStyle/>
        <a:p>
          <a:endParaRPr lang="en-US"/>
        </a:p>
      </dgm:t>
    </dgm:pt>
    <dgm:pt modelId="{ED53CB17-4B42-4ECA-B00A-44539E88F884}" type="sibTrans" cxnId="{B44AB25C-FD05-4932-B557-C083AFA74D18}">
      <dgm:prSet/>
      <dgm:spPr/>
      <dgm:t>
        <a:bodyPr/>
        <a:lstStyle/>
        <a:p>
          <a:endParaRPr lang="en-US"/>
        </a:p>
      </dgm:t>
    </dgm:pt>
    <dgm:pt modelId="{3E6EA7CD-D2B2-47A5-AAA3-8F8C4676F484}">
      <dgm:prSet/>
      <dgm:spPr/>
      <dgm:t>
        <a:bodyPr/>
        <a:lstStyle/>
        <a:p>
          <a:r>
            <a:rPr lang="en-US" dirty="0"/>
            <a:t>Used Designed Gap = True</a:t>
          </a:r>
        </a:p>
      </dgm:t>
    </dgm:pt>
    <dgm:pt modelId="{69F4B1F5-B3B5-4EFC-8519-6F3262C07ACA}" type="parTrans" cxnId="{D09B095D-293E-47F6-911B-52BF946F4F09}">
      <dgm:prSet/>
      <dgm:spPr/>
      <dgm:t>
        <a:bodyPr/>
        <a:lstStyle/>
        <a:p>
          <a:endParaRPr lang="en-US"/>
        </a:p>
      </dgm:t>
    </dgm:pt>
    <dgm:pt modelId="{4B10EFE5-1623-4196-B0A2-DD63B1061EA4}" type="sibTrans" cxnId="{D09B095D-293E-47F6-911B-52BF946F4F09}">
      <dgm:prSet/>
      <dgm:spPr/>
      <dgm:t>
        <a:bodyPr/>
        <a:lstStyle/>
        <a:p>
          <a:endParaRPr lang="en-US"/>
        </a:p>
      </dgm:t>
    </dgm:pt>
    <dgm:pt modelId="{B4CAD8A1-A520-40D6-9B7D-1345D0845BB0}">
      <dgm:prSet/>
      <dgm:spPr/>
      <dgm:t>
        <a:bodyPr/>
        <a:lstStyle/>
        <a:p>
          <a:r>
            <a:rPr lang="en-US" dirty="0"/>
            <a:t>Used Designed Gap = False</a:t>
          </a:r>
        </a:p>
      </dgm:t>
    </dgm:pt>
    <dgm:pt modelId="{667ECEFF-7BB7-4DEF-ABE6-FDC863A8A46D}" type="parTrans" cxnId="{C1E2C9BA-9B82-48F3-B18B-B5DEC32C684A}">
      <dgm:prSet/>
      <dgm:spPr/>
      <dgm:t>
        <a:bodyPr/>
        <a:lstStyle/>
        <a:p>
          <a:endParaRPr lang="en-US"/>
        </a:p>
      </dgm:t>
    </dgm:pt>
    <dgm:pt modelId="{3DFA32F7-496C-4ED4-AA84-EA7F8748EB20}" type="sibTrans" cxnId="{C1E2C9BA-9B82-48F3-B18B-B5DEC32C684A}">
      <dgm:prSet/>
      <dgm:spPr/>
      <dgm:t>
        <a:bodyPr/>
        <a:lstStyle/>
        <a:p>
          <a:endParaRPr lang="en-US"/>
        </a:p>
      </dgm:t>
    </dgm:pt>
    <dgm:pt modelId="{1949667D-1C2B-48A8-94FF-817C2687E275}">
      <dgm:prSet/>
      <dgm:spPr/>
      <dgm:t>
        <a:bodyPr/>
        <a:lstStyle/>
        <a:p>
          <a:r>
            <a:rPr lang="en-US" dirty="0"/>
            <a:t>Excluded</a:t>
          </a:r>
        </a:p>
      </dgm:t>
    </dgm:pt>
    <dgm:pt modelId="{575408B0-4E3B-460C-A139-259645A667B7}" type="parTrans" cxnId="{BEF5718C-86A7-4F14-8D17-AF67196080A8}">
      <dgm:prSet/>
      <dgm:spPr/>
      <dgm:t>
        <a:bodyPr/>
        <a:lstStyle/>
        <a:p>
          <a:endParaRPr lang="en-US"/>
        </a:p>
      </dgm:t>
    </dgm:pt>
    <dgm:pt modelId="{8EE9064B-E972-447E-A518-F222376BD885}" type="sibTrans" cxnId="{BEF5718C-86A7-4F14-8D17-AF67196080A8}">
      <dgm:prSet/>
      <dgm:spPr/>
      <dgm:t>
        <a:bodyPr/>
        <a:lstStyle/>
        <a:p>
          <a:endParaRPr lang="en-US"/>
        </a:p>
      </dgm:t>
    </dgm:pt>
    <dgm:pt modelId="{29DDFA0E-FCF4-4F42-BA73-F21B21D1CB2B}">
      <dgm:prSet/>
      <dgm:spPr/>
      <dgm:t>
        <a:bodyPr/>
        <a:lstStyle/>
        <a:p>
          <a:r>
            <a:rPr lang="en-US" dirty="0"/>
            <a:t>Play Made = True</a:t>
          </a:r>
        </a:p>
      </dgm:t>
    </dgm:pt>
    <dgm:pt modelId="{4974DA09-1FC4-4EA8-9F87-209A6DA83854}" type="parTrans" cxnId="{989A3AA5-1D67-4F56-8C67-FB553C78F6F1}">
      <dgm:prSet/>
      <dgm:spPr/>
      <dgm:t>
        <a:bodyPr/>
        <a:lstStyle/>
        <a:p>
          <a:endParaRPr lang="en-US"/>
        </a:p>
      </dgm:t>
    </dgm:pt>
    <dgm:pt modelId="{4A4D9DB8-A675-4231-8692-4354E9DB67D3}" type="sibTrans" cxnId="{989A3AA5-1D67-4F56-8C67-FB553C78F6F1}">
      <dgm:prSet/>
      <dgm:spPr/>
      <dgm:t>
        <a:bodyPr/>
        <a:lstStyle/>
        <a:p>
          <a:endParaRPr lang="en-US"/>
        </a:p>
      </dgm:t>
    </dgm:pt>
    <dgm:pt modelId="{4BFEA236-FEF7-46CF-8D48-EFFA9F391E09}">
      <dgm:prSet/>
      <dgm:spPr/>
      <dgm:t>
        <a:bodyPr/>
        <a:lstStyle/>
        <a:p>
          <a:r>
            <a:rPr lang="en-US" dirty="0"/>
            <a:t>Play Made = False</a:t>
          </a:r>
        </a:p>
      </dgm:t>
    </dgm:pt>
    <dgm:pt modelId="{793CC314-79AB-4AC7-84AA-2BB1EE6C4B43}" type="parTrans" cxnId="{64321893-8FE1-400D-BD33-6B83BBDB2BC8}">
      <dgm:prSet/>
      <dgm:spPr/>
      <dgm:t>
        <a:bodyPr/>
        <a:lstStyle/>
        <a:p>
          <a:endParaRPr lang="en-US"/>
        </a:p>
      </dgm:t>
    </dgm:pt>
    <dgm:pt modelId="{F602D9D7-B4E0-4EF4-B297-CF2C9CE2BFCC}" type="sibTrans" cxnId="{64321893-8FE1-400D-BD33-6B83BBDB2BC8}">
      <dgm:prSet/>
      <dgm:spPr/>
      <dgm:t>
        <a:bodyPr/>
        <a:lstStyle/>
        <a:p>
          <a:endParaRPr lang="en-US"/>
        </a:p>
      </dgm:t>
    </dgm:pt>
    <dgm:pt modelId="{F1E59A73-64BB-43CD-9303-50013B54C7F1}">
      <dgm:prSet/>
      <dgm:spPr/>
      <dgm:t>
        <a:bodyPr/>
        <a:lstStyle/>
        <a:p>
          <a:r>
            <a:rPr lang="en-US" dirty="0"/>
            <a:t>EPA Greater Than Zero = True</a:t>
          </a:r>
        </a:p>
      </dgm:t>
    </dgm:pt>
    <dgm:pt modelId="{A1760703-3844-480C-8D75-2A1EE7602240}" type="parTrans" cxnId="{340EE10F-686A-4618-9030-FCD70C203882}">
      <dgm:prSet/>
      <dgm:spPr/>
      <dgm:t>
        <a:bodyPr/>
        <a:lstStyle/>
        <a:p>
          <a:endParaRPr lang="en-US"/>
        </a:p>
      </dgm:t>
    </dgm:pt>
    <dgm:pt modelId="{A94EDF5A-D2B0-4A86-9902-2B99251ECD62}" type="sibTrans" cxnId="{340EE10F-686A-4618-9030-FCD70C203882}">
      <dgm:prSet/>
      <dgm:spPr/>
      <dgm:t>
        <a:bodyPr/>
        <a:lstStyle/>
        <a:p>
          <a:endParaRPr lang="en-US"/>
        </a:p>
      </dgm:t>
    </dgm:pt>
    <dgm:pt modelId="{B50BCBF9-1023-4A17-8B46-584CEEDCCAD3}">
      <dgm:prSet/>
      <dgm:spPr/>
      <dgm:t>
        <a:bodyPr/>
        <a:lstStyle/>
        <a:p>
          <a:r>
            <a:rPr lang="en-US" dirty="0"/>
            <a:t>Excluded</a:t>
          </a:r>
        </a:p>
      </dgm:t>
    </dgm:pt>
    <dgm:pt modelId="{04AC0E88-1D24-4D8A-AD3F-ABD968CC8760}" type="parTrans" cxnId="{F4831556-2B4D-4C2A-B7BD-BF39F40A6AF9}">
      <dgm:prSet/>
      <dgm:spPr/>
      <dgm:t>
        <a:bodyPr/>
        <a:lstStyle/>
        <a:p>
          <a:endParaRPr lang="en-US"/>
        </a:p>
      </dgm:t>
    </dgm:pt>
    <dgm:pt modelId="{CB09176A-BE12-4302-90F2-6DCCF940224A}" type="sibTrans" cxnId="{F4831556-2B4D-4C2A-B7BD-BF39F40A6AF9}">
      <dgm:prSet/>
      <dgm:spPr/>
      <dgm:t>
        <a:bodyPr/>
        <a:lstStyle/>
        <a:p>
          <a:endParaRPr lang="en-US"/>
        </a:p>
      </dgm:t>
    </dgm:pt>
    <dgm:pt modelId="{F53FC248-7B20-4477-A613-746A19F3FAA6}">
      <dgm:prSet phldrT="[Text]"/>
      <dgm:spPr/>
      <dgm:t>
        <a:bodyPr/>
        <a:lstStyle/>
        <a:p>
          <a:r>
            <a:rPr lang="en-US" dirty="0"/>
            <a:t>Used Designed Gap = False</a:t>
          </a:r>
        </a:p>
      </dgm:t>
    </dgm:pt>
    <dgm:pt modelId="{1DE3F630-738E-4570-9266-9D15CCEE651B}" type="parTrans" cxnId="{DE367A0C-94FA-4FE6-AC5D-91A62F6E2218}">
      <dgm:prSet/>
      <dgm:spPr/>
      <dgm:t>
        <a:bodyPr/>
        <a:lstStyle/>
        <a:p>
          <a:endParaRPr lang="en-US"/>
        </a:p>
      </dgm:t>
    </dgm:pt>
    <dgm:pt modelId="{671361D6-1EF2-4A6E-ABB8-AF502A981B2F}" type="sibTrans" cxnId="{DE367A0C-94FA-4FE6-AC5D-91A62F6E2218}">
      <dgm:prSet/>
      <dgm:spPr/>
      <dgm:t>
        <a:bodyPr/>
        <a:lstStyle/>
        <a:p>
          <a:endParaRPr lang="en-US"/>
        </a:p>
      </dgm:t>
    </dgm:pt>
    <dgm:pt modelId="{612F0A74-4193-4EA7-89D8-E2D29149452D}">
      <dgm:prSet phldrT="[Text]"/>
      <dgm:spPr/>
      <dgm:t>
        <a:bodyPr/>
        <a:lstStyle/>
        <a:p>
          <a:r>
            <a:rPr lang="en-US" dirty="0"/>
            <a:t>EPA as provided</a:t>
          </a:r>
        </a:p>
      </dgm:t>
    </dgm:pt>
    <dgm:pt modelId="{18B5470F-9D3C-4B24-B50F-57BF4E3F7A80}" type="parTrans" cxnId="{305E53AC-6A28-4B2A-84E7-29FCD5246943}">
      <dgm:prSet/>
      <dgm:spPr/>
      <dgm:t>
        <a:bodyPr/>
        <a:lstStyle/>
        <a:p>
          <a:endParaRPr lang="en-US"/>
        </a:p>
      </dgm:t>
    </dgm:pt>
    <dgm:pt modelId="{63F08705-C72A-4030-8B1F-7E998B8DBF0D}" type="sibTrans" cxnId="{305E53AC-6A28-4B2A-84E7-29FCD5246943}">
      <dgm:prSet/>
      <dgm:spPr/>
      <dgm:t>
        <a:bodyPr/>
        <a:lstStyle/>
        <a:p>
          <a:endParaRPr lang="en-US"/>
        </a:p>
      </dgm:t>
    </dgm:pt>
    <dgm:pt modelId="{D0000F52-10C3-491F-A74E-FCEEB0292FDD}">
      <dgm:prSet phldrT="[Text]"/>
      <dgm:spPr/>
      <dgm:t>
        <a:bodyPr/>
        <a:lstStyle/>
        <a:p>
          <a:r>
            <a:rPr lang="en-US" dirty="0"/>
            <a:t>EPA with max of zero</a:t>
          </a:r>
        </a:p>
      </dgm:t>
    </dgm:pt>
    <dgm:pt modelId="{CE607939-B787-4DC9-B0B3-95DD897A9762}" type="parTrans" cxnId="{46202869-D6DB-4100-9711-25C6951CD2AB}">
      <dgm:prSet/>
      <dgm:spPr/>
      <dgm:t>
        <a:bodyPr/>
        <a:lstStyle/>
        <a:p>
          <a:endParaRPr lang="en-US"/>
        </a:p>
      </dgm:t>
    </dgm:pt>
    <dgm:pt modelId="{5E6DC7D0-8221-4CC4-9A01-69B3FBE2646C}" type="sibTrans" cxnId="{46202869-D6DB-4100-9711-25C6951CD2AB}">
      <dgm:prSet/>
      <dgm:spPr/>
      <dgm:t>
        <a:bodyPr/>
        <a:lstStyle/>
        <a:p>
          <a:endParaRPr lang="en-US"/>
        </a:p>
      </dgm:t>
    </dgm:pt>
    <dgm:pt modelId="{66038C24-331B-4C21-BD72-E2750FBEB8EC}">
      <dgm:prSet/>
      <dgm:spPr/>
      <dgm:t>
        <a:bodyPr/>
        <a:lstStyle/>
        <a:p>
          <a:r>
            <a:rPr lang="en-US" dirty="0"/>
            <a:t>Excluded</a:t>
          </a:r>
        </a:p>
      </dgm:t>
    </dgm:pt>
    <dgm:pt modelId="{42E3FD6A-64F8-4358-BFDA-C58B509E46A6}" type="parTrans" cxnId="{02F59D4C-08E2-44A7-B145-7168E5089307}">
      <dgm:prSet/>
      <dgm:spPr/>
      <dgm:t>
        <a:bodyPr/>
        <a:lstStyle/>
        <a:p>
          <a:endParaRPr lang="en-US"/>
        </a:p>
      </dgm:t>
    </dgm:pt>
    <dgm:pt modelId="{8C5A925D-0662-495E-8E27-C3C8BA1D052D}" type="sibTrans" cxnId="{02F59D4C-08E2-44A7-B145-7168E5089307}">
      <dgm:prSet/>
      <dgm:spPr/>
      <dgm:t>
        <a:bodyPr/>
        <a:lstStyle/>
        <a:p>
          <a:endParaRPr lang="en-US"/>
        </a:p>
      </dgm:t>
    </dgm:pt>
    <dgm:pt modelId="{420EC4C8-77E4-44C9-9805-D2CA75C6527E}">
      <dgm:prSet/>
      <dgm:spPr/>
      <dgm:t>
        <a:bodyPr/>
        <a:lstStyle/>
        <a:p>
          <a:r>
            <a:rPr lang="en-US" dirty="0"/>
            <a:t>EPA Greater Than Zero = False</a:t>
          </a:r>
        </a:p>
      </dgm:t>
    </dgm:pt>
    <dgm:pt modelId="{5505ADC2-325A-42CA-9DB3-2D873A7E4D00}" type="parTrans" cxnId="{9EE330B1-8EDD-4C88-B100-B56FAE067D30}">
      <dgm:prSet/>
      <dgm:spPr/>
      <dgm:t>
        <a:bodyPr/>
        <a:lstStyle/>
        <a:p>
          <a:endParaRPr lang="en-US"/>
        </a:p>
      </dgm:t>
    </dgm:pt>
    <dgm:pt modelId="{3D84E51D-6B89-409D-9255-6DC157D740A3}" type="sibTrans" cxnId="{9EE330B1-8EDD-4C88-B100-B56FAE067D30}">
      <dgm:prSet/>
      <dgm:spPr/>
      <dgm:t>
        <a:bodyPr/>
        <a:lstStyle/>
        <a:p>
          <a:endParaRPr lang="en-US"/>
        </a:p>
      </dgm:t>
    </dgm:pt>
    <dgm:pt modelId="{30B70311-B2E9-46B5-9630-95596B509A8A}">
      <dgm:prSet/>
      <dgm:spPr/>
      <dgm:t>
        <a:bodyPr/>
        <a:lstStyle/>
        <a:p>
          <a:r>
            <a:rPr lang="en-US" dirty="0"/>
            <a:t>EPA as provided</a:t>
          </a:r>
        </a:p>
      </dgm:t>
    </dgm:pt>
    <dgm:pt modelId="{7CCFE9E2-A0E2-481C-9478-700A322B0F46}" type="parTrans" cxnId="{0BE58E70-991B-4866-88D2-F593038BB163}">
      <dgm:prSet/>
      <dgm:spPr/>
      <dgm:t>
        <a:bodyPr/>
        <a:lstStyle/>
        <a:p>
          <a:endParaRPr lang="en-US"/>
        </a:p>
      </dgm:t>
    </dgm:pt>
    <dgm:pt modelId="{BC3C75C2-9A8E-4624-8841-6CA184951687}" type="sibTrans" cxnId="{0BE58E70-991B-4866-88D2-F593038BB163}">
      <dgm:prSet/>
      <dgm:spPr/>
      <dgm:t>
        <a:bodyPr/>
        <a:lstStyle/>
        <a:p>
          <a:endParaRPr lang="en-US"/>
        </a:p>
      </dgm:t>
    </dgm:pt>
    <dgm:pt modelId="{D633B394-C390-4C0B-8252-3FBC83B36060}" type="pres">
      <dgm:prSet presAssocID="{39DC9A4C-0115-4BD9-8D7B-37FDD979F492}" presName="hierChild1" presStyleCnt="0">
        <dgm:presLayoutVars>
          <dgm:chPref val="1"/>
          <dgm:dir/>
          <dgm:animOne val="branch"/>
          <dgm:animLvl val="lvl"/>
          <dgm:resizeHandles/>
        </dgm:presLayoutVars>
      </dgm:prSet>
      <dgm:spPr/>
    </dgm:pt>
    <dgm:pt modelId="{2B7BA98F-EDFF-4954-8239-3591E78A2A0D}" type="pres">
      <dgm:prSet presAssocID="{39516F98-FCCE-41FC-A8E6-57A22CE2531A}" presName="hierRoot1" presStyleCnt="0"/>
      <dgm:spPr/>
    </dgm:pt>
    <dgm:pt modelId="{FDDE63A2-CDD8-4DBC-A8AA-15B7BC75E2C0}" type="pres">
      <dgm:prSet presAssocID="{39516F98-FCCE-41FC-A8E6-57A22CE2531A}" presName="composite" presStyleCnt="0"/>
      <dgm:spPr/>
    </dgm:pt>
    <dgm:pt modelId="{8B47859E-D087-4464-9698-172839616DC8}" type="pres">
      <dgm:prSet presAssocID="{39516F98-FCCE-41FC-A8E6-57A22CE2531A}" presName="background" presStyleLbl="node0" presStyleIdx="0" presStyleCnt="1"/>
      <dgm:spPr/>
    </dgm:pt>
    <dgm:pt modelId="{B5E3C3C4-A2C9-4004-B50C-D170B03F415C}" type="pres">
      <dgm:prSet presAssocID="{39516F98-FCCE-41FC-A8E6-57A22CE2531A}" presName="text" presStyleLbl="fgAcc0" presStyleIdx="0" presStyleCnt="1">
        <dgm:presLayoutVars>
          <dgm:chPref val="3"/>
        </dgm:presLayoutVars>
      </dgm:prSet>
      <dgm:spPr/>
    </dgm:pt>
    <dgm:pt modelId="{C3EDE894-FA97-4332-B957-892B82A3AB27}" type="pres">
      <dgm:prSet presAssocID="{39516F98-FCCE-41FC-A8E6-57A22CE2531A}" presName="hierChild2" presStyleCnt="0"/>
      <dgm:spPr/>
    </dgm:pt>
    <dgm:pt modelId="{3AF3F790-B0C0-480D-94C8-00A38CAC24E1}" type="pres">
      <dgm:prSet presAssocID="{8CDC053D-9C02-4B1B-B5BF-FA4B3C36842D}" presName="Name10" presStyleLbl="parChTrans1D2" presStyleIdx="0" presStyleCnt="2"/>
      <dgm:spPr/>
    </dgm:pt>
    <dgm:pt modelId="{CBC1E01A-C0EF-477C-BF88-89E5EC603A6C}" type="pres">
      <dgm:prSet presAssocID="{F93CD6E8-CFD9-4C13-83B4-EA4A26109743}" presName="hierRoot2" presStyleCnt="0"/>
      <dgm:spPr/>
    </dgm:pt>
    <dgm:pt modelId="{7D473027-C6A6-4D1C-BF44-D1585424A9BD}" type="pres">
      <dgm:prSet presAssocID="{F93CD6E8-CFD9-4C13-83B4-EA4A26109743}" presName="composite2" presStyleCnt="0"/>
      <dgm:spPr/>
    </dgm:pt>
    <dgm:pt modelId="{E8F73C0D-1CF7-4957-B39E-211505362941}" type="pres">
      <dgm:prSet presAssocID="{F93CD6E8-CFD9-4C13-83B4-EA4A26109743}" presName="background2" presStyleLbl="node2" presStyleIdx="0" presStyleCnt="2"/>
      <dgm:spPr/>
    </dgm:pt>
    <dgm:pt modelId="{786462C9-6E35-4CE5-82CB-4F83A05007C9}" type="pres">
      <dgm:prSet presAssocID="{F93CD6E8-CFD9-4C13-83B4-EA4A26109743}" presName="text2" presStyleLbl="fgAcc2" presStyleIdx="0" presStyleCnt="2">
        <dgm:presLayoutVars>
          <dgm:chPref val="3"/>
        </dgm:presLayoutVars>
      </dgm:prSet>
      <dgm:spPr/>
    </dgm:pt>
    <dgm:pt modelId="{6CA615D6-4D25-4096-AB88-5007B04810D2}" type="pres">
      <dgm:prSet presAssocID="{F93CD6E8-CFD9-4C13-83B4-EA4A26109743}" presName="hierChild3" presStyleCnt="0"/>
      <dgm:spPr/>
    </dgm:pt>
    <dgm:pt modelId="{DF8E72D7-D6F6-46FD-A217-C90E3B747FA0}" type="pres">
      <dgm:prSet presAssocID="{CA35C285-4975-41C9-9987-24AF58E5DA21}" presName="Name17" presStyleLbl="parChTrans1D3" presStyleIdx="0" presStyleCnt="4"/>
      <dgm:spPr/>
    </dgm:pt>
    <dgm:pt modelId="{8FE9A892-932D-41E9-9F4F-94DD8EDACC53}" type="pres">
      <dgm:prSet presAssocID="{28C306BC-F86F-48E8-AA81-AF8FD30B59AB}" presName="hierRoot3" presStyleCnt="0"/>
      <dgm:spPr/>
    </dgm:pt>
    <dgm:pt modelId="{7D0EC0D9-FFE9-4580-9885-092F318D5B1B}" type="pres">
      <dgm:prSet presAssocID="{28C306BC-F86F-48E8-AA81-AF8FD30B59AB}" presName="composite3" presStyleCnt="0"/>
      <dgm:spPr/>
    </dgm:pt>
    <dgm:pt modelId="{A238B4A5-3350-46E8-89B1-9E617FDE195F}" type="pres">
      <dgm:prSet presAssocID="{28C306BC-F86F-48E8-AA81-AF8FD30B59AB}" presName="background3" presStyleLbl="node3" presStyleIdx="0" presStyleCnt="4"/>
      <dgm:spPr/>
    </dgm:pt>
    <dgm:pt modelId="{6476F7E7-C7B3-480A-854F-45164FA90EBC}" type="pres">
      <dgm:prSet presAssocID="{28C306BC-F86F-48E8-AA81-AF8FD30B59AB}" presName="text3" presStyleLbl="fgAcc3" presStyleIdx="0" presStyleCnt="4">
        <dgm:presLayoutVars>
          <dgm:chPref val="3"/>
        </dgm:presLayoutVars>
      </dgm:prSet>
      <dgm:spPr/>
    </dgm:pt>
    <dgm:pt modelId="{58139AE2-034D-4BC4-B6CA-C4705A97DC9D}" type="pres">
      <dgm:prSet presAssocID="{28C306BC-F86F-48E8-AA81-AF8FD30B59AB}" presName="hierChild4" presStyleCnt="0"/>
      <dgm:spPr/>
    </dgm:pt>
    <dgm:pt modelId="{78EC2AD4-3E05-472E-933C-40C0601AC047}" type="pres">
      <dgm:prSet presAssocID="{18B5470F-9D3C-4B24-B50F-57BF4E3F7A80}" presName="Name23" presStyleLbl="parChTrans1D4" presStyleIdx="0" presStyleCnt="10"/>
      <dgm:spPr/>
    </dgm:pt>
    <dgm:pt modelId="{9A5CE374-4CF1-4FEC-B0C7-A47133F05910}" type="pres">
      <dgm:prSet presAssocID="{612F0A74-4193-4EA7-89D8-E2D29149452D}" presName="hierRoot4" presStyleCnt="0"/>
      <dgm:spPr/>
    </dgm:pt>
    <dgm:pt modelId="{240F4AFE-585E-4C2A-A5C5-641E86ADB69D}" type="pres">
      <dgm:prSet presAssocID="{612F0A74-4193-4EA7-89D8-E2D29149452D}" presName="composite4" presStyleCnt="0"/>
      <dgm:spPr/>
    </dgm:pt>
    <dgm:pt modelId="{AC742176-9B7C-4FBC-8312-6F6D9673D13F}" type="pres">
      <dgm:prSet presAssocID="{612F0A74-4193-4EA7-89D8-E2D29149452D}" presName="background4" presStyleLbl="node4" presStyleIdx="0" presStyleCnt="10"/>
      <dgm:spPr>
        <a:solidFill>
          <a:srgbClr val="92D050"/>
        </a:solidFill>
      </dgm:spPr>
    </dgm:pt>
    <dgm:pt modelId="{63DAA457-AC6C-4B58-9250-318911597B50}" type="pres">
      <dgm:prSet presAssocID="{612F0A74-4193-4EA7-89D8-E2D29149452D}" presName="text4" presStyleLbl="fgAcc4" presStyleIdx="0" presStyleCnt="10">
        <dgm:presLayoutVars>
          <dgm:chPref val="3"/>
        </dgm:presLayoutVars>
      </dgm:prSet>
      <dgm:spPr/>
    </dgm:pt>
    <dgm:pt modelId="{EC111802-F188-498A-966D-F288704B0583}" type="pres">
      <dgm:prSet presAssocID="{612F0A74-4193-4EA7-89D8-E2D29149452D}" presName="hierChild5" presStyleCnt="0"/>
      <dgm:spPr/>
    </dgm:pt>
    <dgm:pt modelId="{25163902-A1E4-4CE8-9B23-E244A657ECD6}" type="pres">
      <dgm:prSet presAssocID="{1DE3F630-738E-4570-9266-9D15CCEE651B}" presName="Name17" presStyleLbl="parChTrans1D3" presStyleIdx="1" presStyleCnt="4"/>
      <dgm:spPr/>
    </dgm:pt>
    <dgm:pt modelId="{089B8E10-2625-4E03-B47D-742B8E5D9168}" type="pres">
      <dgm:prSet presAssocID="{F53FC248-7B20-4477-A613-746A19F3FAA6}" presName="hierRoot3" presStyleCnt="0"/>
      <dgm:spPr/>
    </dgm:pt>
    <dgm:pt modelId="{0F7812E3-5924-43D6-983C-8D785900B477}" type="pres">
      <dgm:prSet presAssocID="{F53FC248-7B20-4477-A613-746A19F3FAA6}" presName="composite3" presStyleCnt="0"/>
      <dgm:spPr/>
    </dgm:pt>
    <dgm:pt modelId="{8D25280E-2188-43E7-A9EA-8E466561F3B4}" type="pres">
      <dgm:prSet presAssocID="{F53FC248-7B20-4477-A613-746A19F3FAA6}" presName="background3" presStyleLbl="node3" presStyleIdx="1" presStyleCnt="4"/>
      <dgm:spPr/>
    </dgm:pt>
    <dgm:pt modelId="{4943E164-E468-4F83-B814-A21444AE356F}" type="pres">
      <dgm:prSet presAssocID="{F53FC248-7B20-4477-A613-746A19F3FAA6}" presName="text3" presStyleLbl="fgAcc3" presStyleIdx="1" presStyleCnt="4">
        <dgm:presLayoutVars>
          <dgm:chPref val="3"/>
        </dgm:presLayoutVars>
      </dgm:prSet>
      <dgm:spPr/>
    </dgm:pt>
    <dgm:pt modelId="{83178E3F-49C0-486C-8025-4EBF62B5434F}" type="pres">
      <dgm:prSet presAssocID="{F53FC248-7B20-4477-A613-746A19F3FAA6}" presName="hierChild4" presStyleCnt="0"/>
      <dgm:spPr/>
    </dgm:pt>
    <dgm:pt modelId="{C6B2A5E0-A9F9-4310-971B-4BE4436A9504}" type="pres">
      <dgm:prSet presAssocID="{CE607939-B787-4DC9-B0B3-95DD897A9762}" presName="Name23" presStyleLbl="parChTrans1D4" presStyleIdx="1" presStyleCnt="10"/>
      <dgm:spPr/>
    </dgm:pt>
    <dgm:pt modelId="{1B6C9DFE-2408-4CAF-BDB7-7DD6A816F7EB}" type="pres">
      <dgm:prSet presAssocID="{D0000F52-10C3-491F-A74E-FCEEB0292FDD}" presName="hierRoot4" presStyleCnt="0"/>
      <dgm:spPr/>
    </dgm:pt>
    <dgm:pt modelId="{9D533C48-79F8-4F25-B69C-1CF2F0C24494}" type="pres">
      <dgm:prSet presAssocID="{D0000F52-10C3-491F-A74E-FCEEB0292FDD}" presName="composite4" presStyleCnt="0"/>
      <dgm:spPr/>
    </dgm:pt>
    <dgm:pt modelId="{A980AB01-3DB2-4433-8A28-98B9D4BBC74F}" type="pres">
      <dgm:prSet presAssocID="{D0000F52-10C3-491F-A74E-FCEEB0292FDD}" presName="background4" presStyleLbl="node4" presStyleIdx="1" presStyleCnt="10"/>
      <dgm:spPr>
        <a:solidFill>
          <a:schemeClr val="accent4">
            <a:lumMod val="60000"/>
            <a:lumOff val="40000"/>
          </a:schemeClr>
        </a:solidFill>
      </dgm:spPr>
    </dgm:pt>
    <dgm:pt modelId="{CDF2D02D-6D46-4C2A-89CE-559075199155}" type="pres">
      <dgm:prSet presAssocID="{D0000F52-10C3-491F-A74E-FCEEB0292FDD}" presName="text4" presStyleLbl="fgAcc4" presStyleIdx="1" presStyleCnt="10">
        <dgm:presLayoutVars>
          <dgm:chPref val="3"/>
        </dgm:presLayoutVars>
      </dgm:prSet>
      <dgm:spPr/>
    </dgm:pt>
    <dgm:pt modelId="{2F87B24E-71DC-40F3-848A-F2A707DDD333}" type="pres">
      <dgm:prSet presAssocID="{D0000F52-10C3-491F-A74E-FCEEB0292FDD}" presName="hierChild5" presStyleCnt="0"/>
      <dgm:spPr/>
    </dgm:pt>
    <dgm:pt modelId="{54A94DC4-085C-4B56-BE35-C4474A878ABA}" type="pres">
      <dgm:prSet presAssocID="{2ACDA0EC-AE17-434B-8E3A-6DA101C9AD92}" presName="Name10" presStyleLbl="parChTrans1D2" presStyleIdx="1" presStyleCnt="2"/>
      <dgm:spPr/>
    </dgm:pt>
    <dgm:pt modelId="{9BCAB54B-B9AE-4411-B5E1-C7CCC1761044}" type="pres">
      <dgm:prSet presAssocID="{7C1CFAA7-8DC6-4114-A672-E6D99B0519D5}" presName="hierRoot2" presStyleCnt="0"/>
      <dgm:spPr/>
    </dgm:pt>
    <dgm:pt modelId="{316490EB-4434-4623-8A37-452649A229FB}" type="pres">
      <dgm:prSet presAssocID="{7C1CFAA7-8DC6-4114-A672-E6D99B0519D5}" presName="composite2" presStyleCnt="0"/>
      <dgm:spPr/>
    </dgm:pt>
    <dgm:pt modelId="{B80634CB-A2FC-4EB5-A6BF-B7BBFE8C154A}" type="pres">
      <dgm:prSet presAssocID="{7C1CFAA7-8DC6-4114-A672-E6D99B0519D5}" presName="background2" presStyleLbl="node2" presStyleIdx="1" presStyleCnt="2"/>
      <dgm:spPr/>
    </dgm:pt>
    <dgm:pt modelId="{3E94A7A1-EA11-4501-BD27-8ADB6CA38879}" type="pres">
      <dgm:prSet presAssocID="{7C1CFAA7-8DC6-4114-A672-E6D99B0519D5}" presName="text2" presStyleLbl="fgAcc2" presStyleIdx="1" presStyleCnt="2">
        <dgm:presLayoutVars>
          <dgm:chPref val="3"/>
        </dgm:presLayoutVars>
      </dgm:prSet>
      <dgm:spPr/>
    </dgm:pt>
    <dgm:pt modelId="{BA27BC2A-30ED-4F62-AD1C-C987F410AED6}" type="pres">
      <dgm:prSet presAssocID="{7C1CFAA7-8DC6-4114-A672-E6D99B0519D5}" presName="hierChild3" presStyleCnt="0"/>
      <dgm:spPr/>
    </dgm:pt>
    <dgm:pt modelId="{3A1C6CF1-A802-4C8C-845F-D10F9DF5FFFC}" type="pres">
      <dgm:prSet presAssocID="{69F4B1F5-B3B5-4EFC-8519-6F3262C07ACA}" presName="Name17" presStyleLbl="parChTrans1D3" presStyleIdx="2" presStyleCnt="4"/>
      <dgm:spPr/>
    </dgm:pt>
    <dgm:pt modelId="{79E4E18F-E1A9-45F3-B7DD-163D91410969}" type="pres">
      <dgm:prSet presAssocID="{3E6EA7CD-D2B2-47A5-AAA3-8F8C4676F484}" presName="hierRoot3" presStyleCnt="0"/>
      <dgm:spPr/>
    </dgm:pt>
    <dgm:pt modelId="{A8BFBFB1-0D29-48E1-87B5-5B327348F342}" type="pres">
      <dgm:prSet presAssocID="{3E6EA7CD-D2B2-47A5-AAA3-8F8C4676F484}" presName="composite3" presStyleCnt="0"/>
      <dgm:spPr/>
    </dgm:pt>
    <dgm:pt modelId="{0F9FA706-E431-47CE-926F-62F0E7D4EB63}" type="pres">
      <dgm:prSet presAssocID="{3E6EA7CD-D2B2-47A5-AAA3-8F8C4676F484}" presName="background3" presStyleLbl="node3" presStyleIdx="2" presStyleCnt="4"/>
      <dgm:spPr/>
    </dgm:pt>
    <dgm:pt modelId="{82BF7C8D-164D-414B-B415-8FCB73315516}" type="pres">
      <dgm:prSet presAssocID="{3E6EA7CD-D2B2-47A5-AAA3-8F8C4676F484}" presName="text3" presStyleLbl="fgAcc3" presStyleIdx="2" presStyleCnt="4">
        <dgm:presLayoutVars>
          <dgm:chPref val="3"/>
        </dgm:presLayoutVars>
      </dgm:prSet>
      <dgm:spPr/>
    </dgm:pt>
    <dgm:pt modelId="{F7A573E2-E085-4C79-A05F-44FA88333005}" type="pres">
      <dgm:prSet presAssocID="{3E6EA7CD-D2B2-47A5-AAA3-8F8C4676F484}" presName="hierChild4" presStyleCnt="0"/>
      <dgm:spPr/>
    </dgm:pt>
    <dgm:pt modelId="{94469836-2CF1-4C43-9443-9BE8A62899E9}" type="pres">
      <dgm:prSet presAssocID="{575408B0-4E3B-460C-A139-259645A667B7}" presName="Name23" presStyleLbl="parChTrans1D4" presStyleIdx="2" presStyleCnt="10"/>
      <dgm:spPr/>
    </dgm:pt>
    <dgm:pt modelId="{08328D7E-E665-4ACB-BEBC-DC7B519AF37D}" type="pres">
      <dgm:prSet presAssocID="{1949667D-1C2B-48A8-94FF-817C2687E275}" presName="hierRoot4" presStyleCnt="0"/>
      <dgm:spPr/>
    </dgm:pt>
    <dgm:pt modelId="{DB46C264-9ECC-4879-B91B-97F8EBA6DD4C}" type="pres">
      <dgm:prSet presAssocID="{1949667D-1C2B-48A8-94FF-817C2687E275}" presName="composite4" presStyleCnt="0"/>
      <dgm:spPr/>
    </dgm:pt>
    <dgm:pt modelId="{D7D58922-957E-4002-B894-FFB637365EA9}" type="pres">
      <dgm:prSet presAssocID="{1949667D-1C2B-48A8-94FF-817C2687E275}" presName="background4" presStyleLbl="node4" presStyleIdx="2" presStyleCnt="10"/>
      <dgm:spPr>
        <a:solidFill>
          <a:schemeClr val="accent2">
            <a:lumMod val="40000"/>
            <a:lumOff val="60000"/>
          </a:schemeClr>
        </a:solidFill>
      </dgm:spPr>
    </dgm:pt>
    <dgm:pt modelId="{982525F2-3F9F-4943-AE77-47BBCEF4E2EE}" type="pres">
      <dgm:prSet presAssocID="{1949667D-1C2B-48A8-94FF-817C2687E275}" presName="text4" presStyleLbl="fgAcc4" presStyleIdx="2" presStyleCnt="10">
        <dgm:presLayoutVars>
          <dgm:chPref val="3"/>
        </dgm:presLayoutVars>
      </dgm:prSet>
      <dgm:spPr/>
    </dgm:pt>
    <dgm:pt modelId="{2D4CF6F6-FC48-4A7E-BD87-A0378FC2080D}" type="pres">
      <dgm:prSet presAssocID="{1949667D-1C2B-48A8-94FF-817C2687E275}" presName="hierChild5" presStyleCnt="0"/>
      <dgm:spPr/>
    </dgm:pt>
    <dgm:pt modelId="{2C89C0E0-1FF2-4A52-A88C-473701D887BB}" type="pres">
      <dgm:prSet presAssocID="{667ECEFF-7BB7-4DEF-ABE6-FDC863A8A46D}" presName="Name17" presStyleLbl="parChTrans1D3" presStyleIdx="3" presStyleCnt="4"/>
      <dgm:spPr/>
    </dgm:pt>
    <dgm:pt modelId="{278BD5BF-AE64-413C-8A3C-BB8E502278C5}" type="pres">
      <dgm:prSet presAssocID="{B4CAD8A1-A520-40D6-9B7D-1345D0845BB0}" presName="hierRoot3" presStyleCnt="0"/>
      <dgm:spPr/>
    </dgm:pt>
    <dgm:pt modelId="{4F4C4E4F-AD2C-407A-9DE7-2A06AF5028D3}" type="pres">
      <dgm:prSet presAssocID="{B4CAD8A1-A520-40D6-9B7D-1345D0845BB0}" presName="composite3" presStyleCnt="0"/>
      <dgm:spPr/>
    </dgm:pt>
    <dgm:pt modelId="{5985CAD4-A515-48B7-B434-A7662F641EF3}" type="pres">
      <dgm:prSet presAssocID="{B4CAD8A1-A520-40D6-9B7D-1345D0845BB0}" presName="background3" presStyleLbl="node3" presStyleIdx="3" presStyleCnt="4"/>
      <dgm:spPr/>
    </dgm:pt>
    <dgm:pt modelId="{A303C5A5-1B8A-4C98-98FE-1B3144687968}" type="pres">
      <dgm:prSet presAssocID="{B4CAD8A1-A520-40D6-9B7D-1345D0845BB0}" presName="text3" presStyleLbl="fgAcc3" presStyleIdx="3" presStyleCnt="4">
        <dgm:presLayoutVars>
          <dgm:chPref val="3"/>
        </dgm:presLayoutVars>
      </dgm:prSet>
      <dgm:spPr/>
    </dgm:pt>
    <dgm:pt modelId="{F29CB8FC-5C6C-4EDC-B0DE-40454EB475CF}" type="pres">
      <dgm:prSet presAssocID="{B4CAD8A1-A520-40D6-9B7D-1345D0845BB0}" presName="hierChild4" presStyleCnt="0"/>
      <dgm:spPr/>
    </dgm:pt>
    <dgm:pt modelId="{ED49D01E-A420-4476-9770-7EDF3BDD2906}" type="pres">
      <dgm:prSet presAssocID="{4974DA09-1FC4-4EA8-9F87-209A6DA83854}" presName="Name23" presStyleLbl="parChTrans1D4" presStyleIdx="3" presStyleCnt="10"/>
      <dgm:spPr/>
    </dgm:pt>
    <dgm:pt modelId="{DC933415-09A5-406A-A0BC-54DF6043BB4A}" type="pres">
      <dgm:prSet presAssocID="{29DDFA0E-FCF4-4F42-BA73-F21B21D1CB2B}" presName="hierRoot4" presStyleCnt="0"/>
      <dgm:spPr/>
    </dgm:pt>
    <dgm:pt modelId="{1497E36A-86D0-40ED-BC55-0F6150D2E978}" type="pres">
      <dgm:prSet presAssocID="{29DDFA0E-FCF4-4F42-BA73-F21B21D1CB2B}" presName="composite4" presStyleCnt="0"/>
      <dgm:spPr/>
    </dgm:pt>
    <dgm:pt modelId="{8A1411BC-0A70-4A3E-95C3-F05ED1FC47C5}" type="pres">
      <dgm:prSet presAssocID="{29DDFA0E-FCF4-4F42-BA73-F21B21D1CB2B}" presName="background4" presStyleLbl="node4" presStyleIdx="3" presStyleCnt="10"/>
      <dgm:spPr/>
    </dgm:pt>
    <dgm:pt modelId="{7EE864F9-00EF-4C99-8629-01E344C4B015}" type="pres">
      <dgm:prSet presAssocID="{29DDFA0E-FCF4-4F42-BA73-F21B21D1CB2B}" presName="text4" presStyleLbl="fgAcc4" presStyleIdx="3" presStyleCnt="10">
        <dgm:presLayoutVars>
          <dgm:chPref val="3"/>
        </dgm:presLayoutVars>
      </dgm:prSet>
      <dgm:spPr/>
    </dgm:pt>
    <dgm:pt modelId="{2F87CAFE-AEDB-48AE-82B6-74710DB7C1C7}" type="pres">
      <dgm:prSet presAssocID="{29DDFA0E-FCF4-4F42-BA73-F21B21D1CB2B}" presName="hierChild5" presStyleCnt="0"/>
      <dgm:spPr/>
    </dgm:pt>
    <dgm:pt modelId="{32873B2D-FAF1-4B6E-9F1A-89C1D592FDBF}" type="pres">
      <dgm:prSet presAssocID="{A1760703-3844-480C-8D75-2A1EE7602240}" presName="Name23" presStyleLbl="parChTrans1D4" presStyleIdx="4" presStyleCnt="10"/>
      <dgm:spPr/>
    </dgm:pt>
    <dgm:pt modelId="{D8C43B73-4660-47B6-91DE-5BB5DD457868}" type="pres">
      <dgm:prSet presAssocID="{F1E59A73-64BB-43CD-9303-50013B54C7F1}" presName="hierRoot4" presStyleCnt="0"/>
      <dgm:spPr/>
    </dgm:pt>
    <dgm:pt modelId="{45965D34-AA44-48D1-B98A-1BE2B2154FB1}" type="pres">
      <dgm:prSet presAssocID="{F1E59A73-64BB-43CD-9303-50013B54C7F1}" presName="composite4" presStyleCnt="0"/>
      <dgm:spPr/>
    </dgm:pt>
    <dgm:pt modelId="{42725D88-E795-4B00-A737-F62A9562C2F2}" type="pres">
      <dgm:prSet presAssocID="{F1E59A73-64BB-43CD-9303-50013B54C7F1}" presName="background4" presStyleLbl="node4" presStyleIdx="4" presStyleCnt="10"/>
      <dgm:spPr/>
    </dgm:pt>
    <dgm:pt modelId="{99F91A10-E342-47D3-82A5-185CB68E9379}" type="pres">
      <dgm:prSet presAssocID="{F1E59A73-64BB-43CD-9303-50013B54C7F1}" presName="text4" presStyleLbl="fgAcc4" presStyleIdx="4" presStyleCnt="10">
        <dgm:presLayoutVars>
          <dgm:chPref val="3"/>
        </dgm:presLayoutVars>
      </dgm:prSet>
      <dgm:spPr/>
    </dgm:pt>
    <dgm:pt modelId="{AC7A98B3-F8C8-41D3-867F-B32B6CD06675}" type="pres">
      <dgm:prSet presAssocID="{F1E59A73-64BB-43CD-9303-50013B54C7F1}" presName="hierChild5" presStyleCnt="0"/>
      <dgm:spPr/>
    </dgm:pt>
    <dgm:pt modelId="{6294FC86-F953-4961-B513-781F48873F4A}" type="pres">
      <dgm:prSet presAssocID="{42E3FD6A-64F8-4358-BFDA-C58B509E46A6}" presName="Name23" presStyleLbl="parChTrans1D4" presStyleIdx="5" presStyleCnt="10"/>
      <dgm:spPr/>
    </dgm:pt>
    <dgm:pt modelId="{A859FEB0-24F7-47F5-8E90-F042B3C0E9E0}" type="pres">
      <dgm:prSet presAssocID="{66038C24-331B-4C21-BD72-E2750FBEB8EC}" presName="hierRoot4" presStyleCnt="0"/>
      <dgm:spPr/>
    </dgm:pt>
    <dgm:pt modelId="{2AF71E84-311C-43AF-BC48-8BC450F66175}" type="pres">
      <dgm:prSet presAssocID="{66038C24-331B-4C21-BD72-E2750FBEB8EC}" presName="composite4" presStyleCnt="0"/>
      <dgm:spPr/>
    </dgm:pt>
    <dgm:pt modelId="{8EE3C405-68BC-4096-9AAB-05A75B6D6475}" type="pres">
      <dgm:prSet presAssocID="{66038C24-331B-4C21-BD72-E2750FBEB8EC}" presName="background4" presStyleLbl="node4" presStyleIdx="5" presStyleCnt="10"/>
      <dgm:spPr>
        <a:solidFill>
          <a:schemeClr val="accent2">
            <a:lumMod val="40000"/>
            <a:lumOff val="60000"/>
          </a:schemeClr>
        </a:solidFill>
      </dgm:spPr>
    </dgm:pt>
    <dgm:pt modelId="{58FAE77E-6ED6-4F4E-AFE7-A875497418A3}" type="pres">
      <dgm:prSet presAssocID="{66038C24-331B-4C21-BD72-E2750FBEB8EC}" presName="text4" presStyleLbl="fgAcc4" presStyleIdx="5" presStyleCnt="10">
        <dgm:presLayoutVars>
          <dgm:chPref val="3"/>
        </dgm:presLayoutVars>
      </dgm:prSet>
      <dgm:spPr/>
    </dgm:pt>
    <dgm:pt modelId="{70CAE4BA-1B97-4AB7-A781-D79ACEE17724}" type="pres">
      <dgm:prSet presAssocID="{66038C24-331B-4C21-BD72-E2750FBEB8EC}" presName="hierChild5" presStyleCnt="0"/>
      <dgm:spPr/>
    </dgm:pt>
    <dgm:pt modelId="{30EA4056-FBA4-4DCB-AE04-2257F9EB11EE}" type="pres">
      <dgm:prSet presAssocID="{5505ADC2-325A-42CA-9DB3-2D873A7E4D00}" presName="Name23" presStyleLbl="parChTrans1D4" presStyleIdx="6" presStyleCnt="10"/>
      <dgm:spPr/>
    </dgm:pt>
    <dgm:pt modelId="{C4068BF6-37F5-4CA3-A3CB-5A53D6A0E709}" type="pres">
      <dgm:prSet presAssocID="{420EC4C8-77E4-44C9-9805-D2CA75C6527E}" presName="hierRoot4" presStyleCnt="0"/>
      <dgm:spPr/>
    </dgm:pt>
    <dgm:pt modelId="{F4FD6B3E-70F9-4929-B49F-77C3FACFBF01}" type="pres">
      <dgm:prSet presAssocID="{420EC4C8-77E4-44C9-9805-D2CA75C6527E}" presName="composite4" presStyleCnt="0"/>
      <dgm:spPr/>
    </dgm:pt>
    <dgm:pt modelId="{3EF574C4-00F8-492C-A39F-BED13915B1C5}" type="pres">
      <dgm:prSet presAssocID="{420EC4C8-77E4-44C9-9805-D2CA75C6527E}" presName="background4" presStyleLbl="node4" presStyleIdx="6" presStyleCnt="10"/>
      <dgm:spPr/>
    </dgm:pt>
    <dgm:pt modelId="{3DFD586C-34CC-460B-BBC4-FB482B135398}" type="pres">
      <dgm:prSet presAssocID="{420EC4C8-77E4-44C9-9805-D2CA75C6527E}" presName="text4" presStyleLbl="fgAcc4" presStyleIdx="6" presStyleCnt="10">
        <dgm:presLayoutVars>
          <dgm:chPref val="3"/>
        </dgm:presLayoutVars>
      </dgm:prSet>
      <dgm:spPr/>
    </dgm:pt>
    <dgm:pt modelId="{F7C45E82-A448-4F20-A91C-87CCDBCF0A9F}" type="pres">
      <dgm:prSet presAssocID="{420EC4C8-77E4-44C9-9805-D2CA75C6527E}" presName="hierChild5" presStyleCnt="0"/>
      <dgm:spPr/>
    </dgm:pt>
    <dgm:pt modelId="{E2EA9B82-91C2-4CD9-8246-F5951C1B8A1D}" type="pres">
      <dgm:prSet presAssocID="{7CCFE9E2-A0E2-481C-9478-700A322B0F46}" presName="Name23" presStyleLbl="parChTrans1D4" presStyleIdx="7" presStyleCnt="10"/>
      <dgm:spPr/>
    </dgm:pt>
    <dgm:pt modelId="{0397DBD3-E71C-4B13-A976-08EDEF26DD6A}" type="pres">
      <dgm:prSet presAssocID="{30B70311-B2E9-46B5-9630-95596B509A8A}" presName="hierRoot4" presStyleCnt="0"/>
      <dgm:spPr/>
    </dgm:pt>
    <dgm:pt modelId="{368578AF-64BC-4EB0-AF23-3B31F3F08802}" type="pres">
      <dgm:prSet presAssocID="{30B70311-B2E9-46B5-9630-95596B509A8A}" presName="composite4" presStyleCnt="0"/>
      <dgm:spPr/>
    </dgm:pt>
    <dgm:pt modelId="{BCCCE8A2-6A18-484C-AC83-003F2A87ACDB}" type="pres">
      <dgm:prSet presAssocID="{30B70311-B2E9-46B5-9630-95596B509A8A}" presName="background4" presStyleLbl="node4" presStyleIdx="7" presStyleCnt="10"/>
      <dgm:spPr>
        <a:solidFill>
          <a:srgbClr val="92D050"/>
        </a:solidFill>
      </dgm:spPr>
    </dgm:pt>
    <dgm:pt modelId="{2B593E93-FD97-40FC-BED4-BE5116F3722A}" type="pres">
      <dgm:prSet presAssocID="{30B70311-B2E9-46B5-9630-95596B509A8A}" presName="text4" presStyleLbl="fgAcc4" presStyleIdx="7" presStyleCnt="10">
        <dgm:presLayoutVars>
          <dgm:chPref val="3"/>
        </dgm:presLayoutVars>
      </dgm:prSet>
      <dgm:spPr/>
    </dgm:pt>
    <dgm:pt modelId="{607F2D8E-98A8-481E-9022-9D734571D1BF}" type="pres">
      <dgm:prSet presAssocID="{30B70311-B2E9-46B5-9630-95596B509A8A}" presName="hierChild5" presStyleCnt="0"/>
      <dgm:spPr/>
    </dgm:pt>
    <dgm:pt modelId="{709D3E95-FC65-4967-B14B-67F4BA9022B0}" type="pres">
      <dgm:prSet presAssocID="{793CC314-79AB-4AC7-84AA-2BB1EE6C4B43}" presName="Name23" presStyleLbl="parChTrans1D4" presStyleIdx="8" presStyleCnt="10"/>
      <dgm:spPr/>
    </dgm:pt>
    <dgm:pt modelId="{76AAD881-9EB7-4A46-9BC6-85A76BEE7422}" type="pres">
      <dgm:prSet presAssocID="{4BFEA236-FEF7-46CF-8D48-EFFA9F391E09}" presName="hierRoot4" presStyleCnt="0"/>
      <dgm:spPr/>
    </dgm:pt>
    <dgm:pt modelId="{E61E7BF8-4631-440F-8FE6-64B6EF7CC9B1}" type="pres">
      <dgm:prSet presAssocID="{4BFEA236-FEF7-46CF-8D48-EFFA9F391E09}" presName="composite4" presStyleCnt="0"/>
      <dgm:spPr/>
    </dgm:pt>
    <dgm:pt modelId="{1F2404E1-3AC8-4EFA-AB10-EBF619B1FC69}" type="pres">
      <dgm:prSet presAssocID="{4BFEA236-FEF7-46CF-8D48-EFFA9F391E09}" presName="background4" presStyleLbl="node4" presStyleIdx="8" presStyleCnt="10"/>
      <dgm:spPr/>
    </dgm:pt>
    <dgm:pt modelId="{C67D5977-8259-43F2-BF3B-8E76A598F145}" type="pres">
      <dgm:prSet presAssocID="{4BFEA236-FEF7-46CF-8D48-EFFA9F391E09}" presName="text4" presStyleLbl="fgAcc4" presStyleIdx="8" presStyleCnt="10">
        <dgm:presLayoutVars>
          <dgm:chPref val="3"/>
        </dgm:presLayoutVars>
      </dgm:prSet>
      <dgm:spPr/>
    </dgm:pt>
    <dgm:pt modelId="{0C6CD7C9-3716-4921-9BCC-A0A02E844E27}" type="pres">
      <dgm:prSet presAssocID="{4BFEA236-FEF7-46CF-8D48-EFFA9F391E09}" presName="hierChild5" presStyleCnt="0"/>
      <dgm:spPr/>
    </dgm:pt>
    <dgm:pt modelId="{3ABD2891-706A-4477-A6F1-BFEC8D820779}" type="pres">
      <dgm:prSet presAssocID="{04AC0E88-1D24-4D8A-AD3F-ABD968CC8760}" presName="Name23" presStyleLbl="parChTrans1D4" presStyleIdx="9" presStyleCnt="10"/>
      <dgm:spPr/>
    </dgm:pt>
    <dgm:pt modelId="{9394C14B-B441-452D-9CB0-8D4A3CA289D0}" type="pres">
      <dgm:prSet presAssocID="{B50BCBF9-1023-4A17-8B46-584CEEDCCAD3}" presName="hierRoot4" presStyleCnt="0"/>
      <dgm:spPr/>
    </dgm:pt>
    <dgm:pt modelId="{7C9B2FEA-0CFA-414C-A99D-A98A1353C107}" type="pres">
      <dgm:prSet presAssocID="{B50BCBF9-1023-4A17-8B46-584CEEDCCAD3}" presName="composite4" presStyleCnt="0"/>
      <dgm:spPr/>
    </dgm:pt>
    <dgm:pt modelId="{E9389F53-7A17-4543-BCDB-67839B21A710}" type="pres">
      <dgm:prSet presAssocID="{B50BCBF9-1023-4A17-8B46-584CEEDCCAD3}" presName="background4" presStyleLbl="node4" presStyleIdx="9" presStyleCnt="10"/>
      <dgm:spPr>
        <a:solidFill>
          <a:schemeClr val="accent2">
            <a:lumMod val="40000"/>
            <a:lumOff val="60000"/>
          </a:schemeClr>
        </a:solidFill>
      </dgm:spPr>
    </dgm:pt>
    <dgm:pt modelId="{83D72BE4-406C-48F5-ADEE-53E644D882AB}" type="pres">
      <dgm:prSet presAssocID="{B50BCBF9-1023-4A17-8B46-584CEEDCCAD3}" presName="text4" presStyleLbl="fgAcc4" presStyleIdx="9" presStyleCnt="10">
        <dgm:presLayoutVars>
          <dgm:chPref val="3"/>
        </dgm:presLayoutVars>
      </dgm:prSet>
      <dgm:spPr/>
    </dgm:pt>
    <dgm:pt modelId="{E8CCB966-AD13-4CEE-A065-CB9F5B661A63}" type="pres">
      <dgm:prSet presAssocID="{B50BCBF9-1023-4A17-8B46-584CEEDCCAD3}" presName="hierChild5" presStyleCnt="0"/>
      <dgm:spPr/>
    </dgm:pt>
  </dgm:ptLst>
  <dgm:cxnLst>
    <dgm:cxn modelId="{1D4C3E01-0D9E-4517-9A40-01B8A447A45F}" type="presOf" srcId="{F53FC248-7B20-4477-A613-746A19F3FAA6}" destId="{4943E164-E468-4F83-B814-A21444AE356F}" srcOrd="0" destOrd="0" presId="urn:microsoft.com/office/officeart/2005/8/layout/hierarchy1"/>
    <dgm:cxn modelId="{F543C307-BCF7-4A43-9ADC-0452F371E919}" type="presOf" srcId="{3E6EA7CD-D2B2-47A5-AAA3-8F8C4676F484}" destId="{82BF7C8D-164D-414B-B415-8FCB73315516}" srcOrd="0" destOrd="0" presId="urn:microsoft.com/office/officeart/2005/8/layout/hierarchy1"/>
    <dgm:cxn modelId="{DE367A0C-94FA-4FE6-AC5D-91A62F6E2218}" srcId="{F93CD6E8-CFD9-4C13-83B4-EA4A26109743}" destId="{F53FC248-7B20-4477-A613-746A19F3FAA6}" srcOrd="1" destOrd="0" parTransId="{1DE3F630-738E-4570-9266-9D15CCEE651B}" sibTransId="{671361D6-1EF2-4A6E-ABB8-AF502A981B2F}"/>
    <dgm:cxn modelId="{9926AE0F-73BC-499A-98AA-888E9026D792}" type="presOf" srcId="{30B70311-B2E9-46B5-9630-95596B509A8A}" destId="{2B593E93-FD97-40FC-BED4-BE5116F3722A}" srcOrd="0" destOrd="0" presId="urn:microsoft.com/office/officeart/2005/8/layout/hierarchy1"/>
    <dgm:cxn modelId="{340EE10F-686A-4618-9030-FCD70C203882}" srcId="{29DDFA0E-FCF4-4F42-BA73-F21B21D1CB2B}" destId="{F1E59A73-64BB-43CD-9303-50013B54C7F1}" srcOrd="0" destOrd="0" parTransId="{A1760703-3844-480C-8D75-2A1EE7602240}" sibTransId="{A94EDF5A-D2B0-4A86-9902-2B99251ECD62}"/>
    <dgm:cxn modelId="{0CBA9412-B20A-412E-93B8-42AD99D2D91A}" type="presOf" srcId="{4974DA09-1FC4-4EA8-9F87-209A6DA83854}" destId="{ED49D01E-A420-4476-9770-7EDF3BDD2906}" srcOrd="0" destOrd="0" presId="urn:microsoft.com/office/officeart/2005/8/layout/hierarchy1"/>
    <dgm:cxn modelId="{88534619-A23A-4E3D-8BF4-C05003A4C0AD}" type="presOf" srcId="{4BFEA236-FEF7-46CF-8D48-EFFA9F391E09}" destId="{C67D5977-8259-43F2-BF3B-8E76A598F145}" srcOrd="0" destOrd="0" presId="urn:microsoft.com/office/officeart/2005/8/layout/hierarchy1"/>
    <dgm:cxn modelId="{5E9C7B1E-9570-474D-AE38-53D1BA90157E}" type="presOf" srcId="{42E3FD6A-64F8-4358-BFDA-C58B509E46A6}" destId="{6294FC86-F953-4961-B513-781F48873F4A}" srcOrd="0" destOrd="0" presId="urn:microsoft.com/office/officeart/2005/8/layout/hierarchy1"/>
    <dgm:cxn modelId="{9235FB27-EF3F-4147-9E1B-24C21840C381}" type="presOf" srcId="{CE607939-B787-4DC9-B0B3-95DD897A9762}" destId="{C6B2A5E0-A9F9-4310-971B-4BE4436A9504}" srcOrd="0" destOrd="0" presId="urn:microsoft.com/office/officeart/2005/8/layout/hierarchy1"/>
    <dgm:cxn modelId="{4E18A22C-C5BB-42D5-991E-44E84CDDE9CE}" srcId="{39516F98-FCCE-41FC-A8E6-57A22CE2531A}" destId="{F93CD6E8-CFD9-4C13-83B4-EA4A26109743}" srcOrd="0" destOrd="0" parTransId="{8CDC053D-9C02-4B1B-B5BF-FA4B3C36842D}" sibTransId="{909FC59E-9E2B-4152-9B42-FDA7B0DB6CA0}"/>
    <dgm:cxn modelId="{19B35F2D-FF6B-460F-BDA3-62758C60C13A}" type="presOf" srcId="{2ACDA0EC-AE17-434B-8E3A-6DA101C9AD92}" destId="{54A94DC4-085C-4B56-BE35-C4474A878ABA}" srcOrd="0" destOrd="0" presId="urn:microsoft.com/office/officeart/2005/8/layout/hierarchy1"/>
    <dgm:cxn modelId="{1AEA0932-153E-4FD2-85B7-C3E91D38FD64}" type="presOf" srcId="{7CCFE9E2-A0E2-481C-9478-700A322B0F46}" destId="{E2EA9B82-91C2-4CD9-8246-F5951C1B8A1D}" srcOrd="0" destOrd="0" presId="urn:microsoft.com/office/officeart/2005/8/layout/hierarchy1"/>
    <dgm:cxn modelId="{25C88732-1E74-4628-BCA8-D87D4187E36A}" type="presOf" srcId="{28C306BC-F86F-48E8-AA81-AF8FD30B59AB}" destId="{6476F7E7-C7B3-480A-854F-45164FA90EBC}" srcOrd="0" destOrd="0" presId="urn:microsoft.com/office/officeart/2005/8/layout/hierarchy1"/>
    <dgm:cxn modelId="{79C09D5C-0CD0-41F6-BA27-C39DE1C6AEFB}" type="presOf" srcId="{39516F98-FCCE-41FC-A8E6-57A22CE2531A}" destId="{B5E3C3C4-A2C9-4004-B50C-D170B03F415C}" srcOrd="0" destOrd="0" presId="urn:microsoft.com/office/officeart/2005/8/layout/hierarchy1"/>
    <dgm:cxn modelId="{B44AB25C-FD05-4932-B557-C083AFA74D18}" srcId="{39516F98-FCCE-41FC-A8E6-57A22CE2531A}" destId="{7C1CFAA7-8DC6-4114-A672-E6D99B0519D5}" srcOrd="1" destOrd="0" parTransId="{2ACDA0EC-AE17-434B-8E3A-6DA101C9AD92}" sibTransId="{ED53CB17-4B42-4ECA-B00A-44539E88F884}"/>
    <dgm:cxn modelId="{D09B095D-293E-47F6-911B-52BF946F4F09}" srcId="{7C1CFAA7-8DC6-4114-A672-E6D99B0519D5}" destId="{3E6EA7CD-D2B2-47A5-AAA3-8F8C4676F484}" srcOrd="0" destOrd="0" parTransId="{69F4B1F5-B3B5-4EFC-8519-6F3262C07ACA}" sibTransId="{4B10EFE5-1623-4196-B0A2-DD63B1061EA4}"/>
    <dgm:cxn modelId="{2CC21647-50C3-4C49-9C71-792BFB4A13C6}" type="presOf" srcId="{575408B0-4E3B-460C-A139-259645A667B7}" destId="{94469836-2CF1-4C43-9443-9BE8A62899E9}" srcOrd="0" destOrd="0" presId="urn:microsoft.com/office/officeart/2005/8/layout/hierarchy1"/>
    <dgm:cxn modelId="{577F0569-A2A1-404D-9D72-32C198B666B6}" type="presOf" srcId="{CA35C285-4975-41C9-9987-24AF58E5DA21}" destId="{DF8E72D7-D6F6-46FD-A217-C90E3B747FA0}" srcOrd="0" destOrd="0" presId="urn:microsoft.com/office/officeart/2005/8/layout/hierarchy1"/>
    <dgm:cxn modelId="{46202869-D6DB-4100-9711-25C6951CD2AB}" srcId="{F53FC248-7B20-4477-A613-746A19F3FAA6}" destId="{D0000F52-10C3-491F-A74E-FCEEB0292FDD}" srcOrd="0" destOrd="0" parTransId="{CE607939-B787-4DC9-B0B3-95DD897A9762}" sibTransId="{5E6DC7D0-8221-4CC4-9A01-69B3FBE2646C}"/>
    <dgm:cxn modelId="{0EB2174B-C467-4E98-B93C-8FDFD9333F63}" srcId="{F93CD6E8-CFD9-4C13-83B4-EA4A26109743}" destId="{28C306BC-F86F-48E8-AA81-AF8FD30B59AB}" srcOrd="0" destOrd="0" parTransId="{CA35C285-4975-41C9-9987-24AF58E5DA21}" sibTransId="{34693408-0665-43BA-A184-0A595C6E40E5}"/>
    <dgm:cxn modelId="{031B8F6C-F80D-44FA-A07F-C085156FA4F5}" type="presOf" srcId="{612F0A74-4193-4EA7-89D8-E2D29149452D}" destId="{63DAA457-AC6C-4B58-9250-318911597B50}" srcOrd="0" destOrd="0" presId="urn:microsoft.com/office/officeart/2005/8/layout/hierarchy1"/>
    <dgm:cxn modelId="{02F59D4C-08E2-44A7-B145-7168E5089307}" srcId="{F1E59A73-64BB-43CD-9303-50013B54C7F1}" destId="{66038C24-331B-4C21-BD72-E2750FBEB8EC}" srcOrd="0" destOrd="0" parTransId="{42E3FD6A-64F8-4358-BFDA-C58B509E46A6}" sibTransId="{8C5A925D-0662-495E-8E27-C3C8BA1D052D}"/>
    <dgm:cxn modelId="{0BE58E70-991B-4866-88D2-F593038BB163}" srcId="{420EC4C8-77E4-44C9-9805-D2CA75C6527E}" destId="{30B70311-B2E9-46B5-9630-95596B509A8A}" srcOrd="0" destOrd="0" parTransId="{7CCFE9E2-A0E2-481C-9478-700A322B0F46}" sibTransId="{BC3C75C2-9A8E-4624-8841-6CA184951687}"/>
    <dgm:cxn modelId="{3AF09154-97BC-496D-80AF-9E21AB32B4E4}" type="presOf" srcId="{420EC4C8-77E4-44C9-9805-D2CA75C6527E}" destId="{3DFD586C-34CC-460B-BBC4-FB482B135398}" srcOrd="0" destOrd="0" presId="urn:microsoft.com/office/officeart/2005/8/layout/hierarchy1"/>
    <dgm:cxn modelId="{7DAB5355-8063-4093-AC98-DBB13B8F12C6}" type="presOf" srcId="{B50BCBF9-1023-4A17-8B46-584CEEDCCAD3}" destId="{83D72BE4-406C-48F5-ADEE-53E644D882AB}" srcOrd="0" destOrd="0" presId="urn:microsoft.com/office/officeart/2005/8/layout/hierarchy1"/>
    <dgm:cxn modelId="{EF35C055-75DB-437B-AA82-9AD58B8F494F}" type="presOf" srcId="{69F4B1F5-B3B5-4EFC-8519-6F3262C07ACA}" destId="{3A1C6CF1-A802-4C8C-845F-D10F9DF5FFFC}" srcOrd="0" destOrd="0" presId="urn:microsoft.com/office/officeart/2005/8/layout/hierarchy1"/>
    <dgm:cxn modelId="{19C9DF55-0020-4A39-AD4D-4289E09F36F5}" type="presOf" srcId="{1DE3F630-738E-4570-9266-9D15CCEE651B}" destId="{25163902-A1E4-4CE8-9B23-E244A657ECD6}" srcOrd="0" destOrd="0" presId="urn:microsoft.com/office/officeart/2005/8/layout/hierarchy1"/>
    <dgm:cxn modelId="{F4831556-2B4D-4C2A-B7BD-BF39F40A6AF9}" srcId="{4BFEA236-FEF7-46CF-8D48-EFFA9F391E09}" destId="{B50BCBF9-1023-4A17-8B46-584CEEDCCAD3}" srcOrd="0" destOrd="0" parTransId="{04AC0E88-1D24-4D8A-AD3F-ABD968CC8760}" sibTransId="{CB09176A-BE12-4302-90F2-6DCCF940224A}"/>
    <dgm:cxn modelId="{4C821876-49C9-4366-BA6D-D0A636F28076}" type="presOf" srcId="{66038C24-331B-4C21-BD72-E2750FBEB8EC}" destId="{58FAE77E-6ED6-4F4E-AFE7-A875497418A3}" srcOrd="0" destOrd="0" presId="urn:microsoft.com/office/officeart/2005/8/layout/hierarchy1"/>
    <dgm:cxn modelId="{28BAC776-5FA3-4A99-86E9-6B4CF61E401A}" type="presOf" srcId="{7C1CFAA7-8DC6-4114-A672-E6D99B0519D5}" destId="{3E94A7A1-EA11-4501-BD27-8ADB6CA38879}" srcOrd="0" destOrd="0" presId="urn:microsoft.com/office/officeart/2005/8/layout/hierarchy1"/>
    <dgm:cxn modelId="{FD95CC76-4A7A-46A8-93BF-69A0F007BEB2}" srcId="{39DC9A4C-0115-4BD9-8D7B-37FDD979F492}" destId="{39516F98-FCCE-41FC-A8E6-57A22CE2531A}" srcOrd="0" destOrd="0" parTransId="{006BBCFC-34EB-4434-8052-F7A7FAFBB277}" sibTransId="{B60A82D9-ADD9-4E0D-948D-5CC85F8D963D}"/>
    <dgm:cxn modelId="{ADB92877-FB27-47D0-BD6E-672F4B07F881}" type="presOf" srcId="{18B5470F-9D3C-4B24-B50F-57BF4E3F7A80}" destId="{78EC2AD4-3E05-472E-933C-40C0601AC047}" srcOrd="0" destOrd="0" presId="urn:microsoft.com/office/officeart/2005/8/layout/hierarchy1"/>
    <dgm:cxn modelId="{7A00217C-99D3-4A86-9FDE-0C72C911EBB4}" type="presOf" srcId="{1949667D-1C2B-48A8-94FF-817C2687E275}" destId="{982525F2-3F9F-4943-AE77-47BBCEF4E2EE}" srcOrd="0" destOrd="0" presId="urn:microsoft.com/office/officeart/2005/8/layout/hierarchy1"/>
    <dgm:cxn modelId="{7EF9667E-9D07-4445-BC18-D3222953D0BF}" type="presOf" srcId="{04AC0E88-1D24-4D8A-AD3F-ABD968CC8760}" destId="{3ABD2891-706A-4477-A6F1-BFEC8D820779}" srcOrd="0" destOrd="0" presId="urn:microsoft.com/office/officeart/2005/8/layout/hierarchy1"/>
    <dgm:cxn modelId="{CD1ED484-E7CC-4119-B743-EF8152FAD3E6}" type="presOf" srcId="{5505ADC2-325A-42CA-9DB3-2D873A7E4D00}" destId="{30EA4056-FBA4-4DCB-AE04-2257F9EB11EE}" srcOrd="0" destOrd="0" presId="urn:microsoft.com/office/officeart/2005/8/layout/hierarchy1"/>
    <dgm:cxn modelId="{1AB44E89-33E2-44FC-9906-429D0D1725DA}" type="presOf" srcId="{29DDFA0E-FCF4-4F42-BA73-F21B21D1CB2B}" destId="{7EE864F9-00EF-4C99-8629-01E344C4B015}" srcOrd="0" destOrd="0" presId="urn:microsoft.com/office/officeart/2005/8/layout/hierarchy1"/>
    <dgm:cxn modelId="{BEF5718C-86A7-4F14-8D17-AF67196080A8}" srcId="{3E6EA7CD-D2B2-47A5-AAA3-8F8C4676F484}" destId="{1949667D-1C2B-48A8-94FF-817C2687E275}" srcOrd="0" destOrd="0" parTransId="{575408B0-4E3B-460C-A139-259645A667B7}" sibTransId="{8EE9064B-E972-447E-A518-F222376BD885}"/>
    <dgm:cxn modelId="{64321893-8FE1-400D-BD33-6B83BBDB2BC8}" srcId="{B4CAD8A1-A520-40D6-9B7D-1345D0845BB0}" destId="{4BFEA236-FEF7-46CF-8D48-EFFA9F391E09}" srcOrd="1" destOrd="0" parTransId="{793CC314-79AB-4AC7-84AA-2BB1EE6C4B43}" sibTransId="{F602D9D7-B4E0-4EF4-B297-CF2C9CE2BFCC}"/>
    <dgm:cxn modelId="{A90D3F93-8AB1-4983-8B5E-1052213AF0FA}" type="presOf" srcId="{A1760703-3844-480C-8D75-2A1EE7602240}" destId="{32873B2D-FAF1-4B6E-9F1A-89C1D592FDBF}" srcOrd="0" destOrd="0" presId="urn:microsoft.com/office/officeart/2005/8/layout/hierarchy1"/>
    <dgm:cxn modelId="{AE32249C-5FAB-4263-8573-381ED0990B14}" type="presOf" srcId="{8CDC053D-9C02-4B1B-B5BF-FA4B3C36842D}" destId="{3AF3F790-B0C0-480D-94C8-00A38CAC24E1}" srcOrd="0" destOrd="0" presId="urn:microsoft.com/office/officeart/2005/8/layout/hierarchy1"/>
    <dgm:cxn modelId="{989A3AA5-1D67-4F56-8C67-FB553C78F6F1}" srcId="{B4CAD8A1-A520-40D6-9B7D-1345D0845BB0}" destId="{29DDFA0E-FCF4-4F42-BA73-F21B21D1CB2B}" srcOrd="0" destOrd="0" parTransId="{4974DA09-1FC4-4EA8-9F87-209A6DA83854}" sibTransId="{4A4D9DB8-A675-4231-8692-4354E9DB67D3}"/>
    <dgm:cxn modelId="{305E53AC-6A28-4B2A-84E7-29FCD5246943}" srcId="{28C306BC-F86F-48E8-AA81-AF8FD30B59AB}" destId="{612F0A74-4193-4EA7-89D8-E2D29149452D}" srcOrd="0" destOrd="0" parTransId="{18B5470F-9D3C-4B24-B50F-57BF4E3F7A80}" sibTransId="{63F08705-C72A-4030-8B1F-7E998B8DBF0D}"/>
    <dgm:cxn modelId="{9EE330B1-8EDD-4C88-B100-B56FAE067D30}" srcId="{29DDFA0E-FCF4-4F42-BA73-F21B21D1CB2B}" destId="{420EC4C8-77E4-44C9-9805-D2CA75C6527E}" srcOrd="1" destOrd="0" parTransId="{5505ADC2-325A-42CA-9DB3-2D873A7E4D00}" sibTransId="{3D84E51D-6B89-409D-9255-6DC157D740A3}"/>
    <dgm:cxn modelId="{F42C69B4-A029-485A-904B-7EA1AC89E4D5}" type="presOf" srcId="{667ECEFF-7BB7-4DEF-ABE6-FDC863A8A46D}" destId="{2C89C0E0-1FF2-4A52-A88C-473701D887BB}" srcOrd="0" destOrd="0" presId="urn:microsoft.com/office/officeart/2005/8/layout/hierarchy1"/>
    <dgm:cxn modelId="{825748B7-2057-4BC3-8504-D1E4CBD9D3E8}" type="presOf" srcId="{39DC9A4C-0115-4BD9-8D7B-37FDD979F492}" destId="{D633B394-C390-4C0B-8252-3FBC83B36060}" srcOrd="0" destOrd="0" presId="urn:microsoft.com/office/officeart/2005/8/layout/hierarchy1"/>
    <dgm:cxn modelId="{C1E2C9BA-9B82-48F3-B18B-B5DEC32C684A}" srcId="{7C1CFAA7-8DC6-4114-A672-E6D99B0519D5}" destId="{B4CAD8A1-A520-40D6-9B7D-1345D0845BB0}" srcOrd="1" destOrd="0" parTransId="{667ECEFF-7BB7-4DEF-ABE6-FDC863A8A46D}" sibTransId="{3DFA32F7-496C-4ED4-AA84-EA7F8748EB20}"/>
    <dgm:cxn modelId="{FB607EC0-91F3-457E-B895-D30CF94B4E31}" type="presOf" srcId="{793CC314-79AB-4AC7-84AA-2BB1EE6C4B43}" destId="{709D3E95-FC65-4967-B14B-67F4BA9022B0}" srcOrd="0" destOrd="0" presId="urn:microsoft.com/office/officeart/2005/8/layout/hierarchy1"/>
    <dgm:cxn modelId="{A58422C2-4D95-473A-860C-FFF74EE5D993}" type="presOf" srcId="{D0000F52-10C3-491F-A74E-FCEEB0292FDD}" destId="{CDF2D02D-6D46-4C2A-89CE-559075199155}" srcOrd="0" destOrd="0" presId="urn:microsoft.com/office/officeart/2005/8/layout/hierarchy1"/>
    <dgm:cxn modelId="{96A2D6C7-C481-4CBD-9302-F0951152E6A7}" type="presOf" srcId="{B4CAD8A1-A520-40D6-9B7D-1345D0845BB0}" destId="{A303C5A5-1B8A-4C98-98FE-1B3144687968}" srcOrd="0" destOrd="0" presId="urn:microsoft.com/office/officeart/2005/8/layout/hierarchy1"/>
    <dgm:cxn modelId="{1842AEF5-4DA4-4AA2-B8B5-0CAE2FEB3D33}" type="presOf" srcId="{F93CD6E8-CFD9-4C13-83B4-EA4A26109743}" destId="{786462C9-6E35-4CE5-82CB-4F83A05007C9}" srcOrd="0" destOrd="0" presId="urn:microsoft.com/office/officeart/2005/8/layout/hierarchy1"/>
    <dgm:cxn modelId="{28FC26FB-AC54-4F89-B9FA-3868E5B9AFF5}" type="presOf" srcId="{F1E59A73-64BB-43CD-9303-50013B54C7F1}" destId="{99F91A10-E342-47D3-82A5-185CB68E9379}" srcOrd="0" destOrd="0" presId="urn:microsoft.com/office/officeart/2005/8/layout/hierarchy1"/>
    <dgm:cxn modelId="{8C588FDC-73F3-430E-A888-DC6165E58A64}" type="presParOf" srcId="{D633B394-C390-4C0B-8252-3FBC83B36060}" destId="{2B7BA98F-EDFF-4954-8239-3591E78A2A0D}" srcOrd="0" destOrd="0" presId="urn:microsoft.com/office/officeart/2005/8/layout/hierarchy1"/>
    <dgm:cxn modelId="{A3F95CB9-8378-4E59-A72F-D17CC4D26984}" type="presParOf" srcId="{2B7BA98F-EDFF-4954-8239-3591E78A2A0D}" destId="{FDDE63A2-CDD8-4DBC-A8AA-15B7BC75E2C0}" srcOrd="0" destOrd="0" presId="urn:microsoft.com/office/officeart/2005/8/layout/hierarchy1"/>
    <dgm:cxn modelId="{10602D96-95E9-4EA1-866F-23139D5336DB}" type="presParOf" srcId="{FDDE63A2-CDD8-4DBC-A8AA-15B7BC75E2C0}" destId="{8B47859E-D087-4464-9698-172839616DC8}" srcOrd="0" destOrd="0" presId="urn:microsoft.com/office/officeart/2005/8/layout/hierarchy1"/>
    <dgm:cxn modelId="{FD0C954A-E49C-4635-9274-B6D6DDE6B4CF}" type="presParOf" srcId="{FDDE63A2-CDD8-4DBC-A8AA-15B7BC75E2C0}" destId="{B5E3C3C4-A2C9-4004-B50C-D170B03F415C}" srcOrd="1" destOrd="0" presId="urn:microsoft.com/office/officeart/2005/8/layout/hierarchy1"/>
    <dgm:cxn modelId="{26E1DF57-2CFE-4EAD-B083-411A0E3A483C}" type="presParOf" srcId="{2B7BA98F-EDFF-4954-8239-3591E78A2A0D}" destId="{C3EDE894-FA97-4332-B957-892B82A3AB27}" srcOrd="1" destOrd="0" presId="urn:microsoft.com/office/officeart/2005/8/layout/hierarchy1"/>
    <dgm:cxn modelId="{22ED859F-5D7B-4925-BB5F-F3534FB7DFA5}" type="presParOf" srcId="{C3EDE894-FA97-4332-B957-892B82A3AB27}" destId="{3AF3F790-B0C0-480D-94C8-00A38CAC24E1}" srcOrd="0" destOrd="0" presId="urn:microsoft.com/office/officeart/2005/8/layout/hierarchy1"/>
    <dgm:cxn modelId="{3D4C30CA-F36A-408B-BDC5-D55BD8CA4AEF}" type="presParOf" srcId="{C3EDE894-FA97-4332-B957-892B82A3AB27}" destId="{CBC1E01A-C0EF-477C-BF88-89E5EC603A6C}" srcOrd="1" destOrd="0" presId="urn:microsoft.com/office/officeart/2005/8/layout/hierarchy1"/>
    <dgm:cxn modelId="{086AEA3F-8658-41F1-BD54-6768229F0D2E}" type="presParOf" srcId="{CBC1E01A-C0EF-477C-BF88-89E5EC603A6C}" destId="{7D473027-C6A6-4D1C-BF44-D1585424A9BD}" srcOrd="0" destOrd="0" presId="urn:microsoft.com/office/officeart/2005/8/layout/hierarchy1"/>
    <dgm:cxn modelId="{27F5A979-A6C0-42FB-8E7D-F2112457B7AA}" type="presParOf" srcId="{7D473027-C6A6-4D1C-BF44-D1585424A9BD}" destId="{E8F73C0D-1CF7-4957-B39E-211505362941}" srcOrd="0" destOrd="0" presId="urn:microsoft.com/office/officeart/2005/8/layout/hierarchy1"/>
    <dgm:cxn modelId="{A04677FB-5CAA-4833-BA7F-59275138E142}" type="presParOf" srcId="{7D473027-C6A6-4D1C-BF44-D1585424A9BD}" destId="{786462C9-6E35-4CE5-82CB-4F83A05007C9}" srcOrd="1" destOrd="0" presId="urn:microsoft.com/office/officeart/2005/8/layout/hierarchy1"/>
    <dgm:cxn modelId="{298F41EE-6A6D-41A1-B86A-B9484961B5E5}" type="presParOf" srcId="{CBC1E01A-C0EF-477C-BF88-89E5EC603A6C}" destId="{6CA615D6-4D25-4096-AB88-5007B04810D2}" srcOrd="1" destOrd="0" presId="urn:microsoft.com/office/officeart/2005/8/layout/hierarchy1"/>
    <dgm:cxn modelId="{625245B6-FE57-4490-A746-1DB815B87587}" type="presParOf" srcId="{6CA615D6-4D25-4096-AB88-5007B04810D2}" destId="{DF8E72D7-D6F6-46FD-A217-C90E3B747FA0}" srcOrd="0" destOrd="0" presId="urn:microsoft.com/office/officeart/2005/8/layout/hierarchy1"/>
    <dgm:cxn modelId="{40CCD33A-DF5F-4485-83DE-BB1D9A51B0D0}" type="presParOf" srcId="{6CA615D6-4D25-4096-AB88-5007B04810D2}" destId="{8FE9A892-932D-41E9-9F4F-94DD8EDACC53}" srcOrd="1" destOrd="0" presId="urn:microsoft.com/office/officeart/2005/8/layout/hierarchy1"/>
    <dgm:cxn modelId="{412B19B5-58F5-401B-AE7F-9BFC7CA634A5}" type="presParOf" srcId="{8FE9A892-932D-41E9-9F4F-94DD8EDACC53}" destId="{7D0EC0D9-FFE9-4580-9885-092F318D5B1B}" srcOrd="0" destOrd="0" presId="urn:microsoft.com/office/officeart/2005/8/layout/hierarchy1"/>
    <dgm:cxn modelId="{EEC94C59-9D80-406B-B442-9D2F27A84010}" type="presParOf" srcId="{7D0EC0D9-FFE9-4580-9885-092F318D5B1B}" destId="{A238B4A5-3350-46E8-89B1-9E617FDE195F}" srcOrd="0" destOrd="0" presId="urn:microsoft.com/office/officeart/2005/8/layout/hierarchy1"/>
    <dgm:cxn modelId="{44272CA6-06D8-4EAF-B40F-AAE13E548516}" type="presParOf" srcId="{7D0EC0D9-FFE9-4580-9885-092F318D5B1B}" destId="{6476F7E7-C7B3-480A-854F-45164FA90EBC}" srcOrd="1" destOrd="0" presId="urn:microsoft.com/office/officeart/2005/8/layout/hierarchy1"/>
    <dgm:cxn modelId="{DF456A2A-7F8E-4769-A0A1-2B56DF719867}" type="presParOf" srcId="{8FE9A892-932D-41E9-9F4F-94DD8EDACC53}" destId="{58139AE2-034D-4BC4-B6CA-C4705A97DC9D}" srcOrd="1" destOrd="0" presId="urn:microsoft.com/office/officeart/2005/8/layout/hierarchy1"/>
    <dgm:cxn modelId="{8EAFA560-A8BA-40C5-BE93-EE3FA2C67ADE}" type="presParOf" srcId="{58139AE2-034D-4BC4-B6CA-C4705A97DC9D}" destId="{78EC2AD4-3E05-472E-933C-40C0601AC047}" srcOrd="0" destOrd="0" presId="urn:microsoft.com/office/officeart/2005/8/layout/hierarchy1"/>
    <dgm:cxn modelId="{8F6E7CAE-C0FC-489D-81EC-5EE6D3D1F4FA}" type="presParOf" srcId="{58139AE2-034D-4BC4-B6CA-C4705A97DC9D}" destId="{9A5CE374-4CF1-4FEC-B0C7-A47133F05910}" srcOrd="1" destOrd="0" presId="urn:microsoft.com/office/officeart/2005/8/layout/hierarchy1"/>
    <dgm:cxn modelId="{61B32A32-176F-4D10-9F66-48E837081D6D}" type="presParOf" srcId="{9A5CE374-4CF1-4FEC-B0C7-A47133F05910}" destId="{240F4AFE-585E-4C2A-A5C5-641E86ADB69D}" srcOrd="0" destOrd="0" presId="urn:microsoft.com/office/officeart/2005/8/layout/hierarchy1"/>
    <dgm:cxn modelId="{AADE9B16-2559-4A57-BD91-194024D1795D}" type="presParOf" srcId="{240F4AFE-585E-4C2A-A5C5-641E86ADB69D}" destId="{AC742176-9B7C-4FBC-8312-6F6D9673D13F}" srcOrd="0" destOrd="0" presId="urn:microsoft.com/office/officeart/2005/8/layout/hierarchy1"/>
    <dgm:cxn modelId="{FF1274CD-3DB4-493D-89DF-E0FEE96F2CE7}" type="presParOf" srcId="{240F4AFE-585E-4C2A-A5C5-641E86ADB69D}" destId="{63DAA457-AC6C-4B58-9250-318911597B50}" srcOrd="1" destOrd="0" presId="urn:microsoft.com/office/officeart/2005/8/layout/hierarchy1"/>
    <dgm:cxn modelId="{0A79643F-684A-435B-8141-92C8312F8F8C}" type="presParOf" srcId="{9A5CE374-4CF1-4FEC-B0C7-A47133F05910}" destId="{EC111802-F188-498A-966D-F288704B0583}" srcOrd="1" destOrd="0" presId="urn:microsoft.com/office/officeart/2005/8/layout/hierarchy1"/>
    <dgm:cxn modelId="{243E45FA-50C4-4408-B8FB-4C30BDEA0059}" type="presParOf" srcId="{6CA615D6-4D25-4096-AB88-5007B04810D2}" destId="{25163902-A1E4-4CE8-9B23-E244A657ECD6}" srcOrd="2" destOrd="0" presId="urn:microsoft.com/office/officeart/2005/8/layout/hierarchy1"/>
    <dgm:cxn modelId="{3344C3FF-5A49-400C-A794-DEC1596016AA}" type="presParOf" srcId="{6CA615D6-4D25-4096-AB88-5007B04810D2}" destId="{089B8E10-2625-4E03-B47D-742B8E5D9168}" srcOrd="3" destOrd="0" presId="urn:microsoft.com/office/officeart/2005/8/layout/hierarchy1"/>
    <dgm:cxn modelId="{1AED9E6F-4A37-4FED-ABE1-A1EB13770E15}" type="presParOf" srcId="{089B8E10-2625-4E03-B47D-742B8E5D9168}" destId="{0F7812E3-5924-43D6-983C-8D785900B477}" srcOrd="0" destOrd="0" presId="urn:microsoft.com/office/officeart/2005/8/layout/hierarchy1"/>
    <dgm:cxn modelId="{BA9F3568-9C5D-4BB2-8E87-BAD94795A130}" type="presParOf" srcId="{0F7812E3-5924-43D6-983C-8D785900B477}" destId="{8D25280E-2188-43E7-A9EA-8E466561F3B4}" srcOrd="0" destOrd="0" presId="urn:microsoft.com/office/officeart/2005/8/layout/hierarchy1"/>
    <dgm:cxn modelId="{C20BB87C-F4FD-4498-AD68-C517E9753FC2}" type="presParOf" srcId="{0F7812E3-5924-43D6-983C-8D785900B477}" destId="{4943E164-E468-4F83-B814-A21444AE356F}" srcOrd="1" destOrd="0" presId="urn:microsoft.com/office/officeart/2005/8/layout/hierarchy1"/>
    <dgm:cxn modelId="{C59CBB03-1BE1-4D68-852F-3C0793CACBF9}" type="presParOf" srcId="{089B8E10-2625-4E03-B47D-742B8E5D9168}" destId="{83178E3F-49C0-486C-8025-4EBF62B5434F}" srcOrd="1" destOrd="0" presId="urn:microsoft.com/office/officeart/2005/8/layout/hierarchy1"/>
    <dgm:cxn modelId="{A9D8008E-48C5-47D7-9800-5B05B6C6C274}" type="presParOf" srcId="{83178E3F-49C0-486C-8025-4EBF62B5434F}" destId="{C6B2A5E0-A9F9-4310-971B-4BE4436A9504}" srcOrd="0" destOrd="0" presId="urn:microsoft.com/office/officeart/2005/8/layout/hierarchy1"/>
    <dgm:cxn modelId="{F0801D9F-921D-46CE-B1EB-0681232F5642}" type="presParOf" srcId="{83178E3F-49C0-486C-8025-4EBF62B5434F}" destId="{1B6C9DFE-2408-4CAF-BDB7-7DD6A816F7EB}" srcOrd="1" destOrd="0" presId="urn:microsoft.com/office/officeart/2005/8/layout/hierarchy1"/>
    <dgm:cxn modelId="{F84A40D1-245A-4E20-95BF-22BD552EBB3C}" type="presParOf" srcId="{1B6C9DFE-2408-4CAF-BDB7-7DD6A816F7EB}" destId="{9D533C48-79F8-4F25-B69C-1CF2F0C24494}" srcOrd="0" destOrd="0" presId="urn:microsoft.com/office/officeart/2005/8/layout/hierarchy1"/>
    <dgm:cxn modelId="{9BDA79C7-5DB9-45BD-A2B1-E80872E331FB}" type="presParOf" srcId="{9D533C48-79F8-4F25-B69C-1CF2F0C24494}" destId="{A980AB01-3DB2-4433-8A28-98B9D4BBC74F}" srcOrd="0" destOrd="0" presId="urn:microsoft.com/office/officeart/2005/8/layout/hierarchy1"/>
    <dgm:cxn modelId="{857FB9D3-398F-4EF8-8FF0-5F89550F825F}" type="presParOf" srcId="{9D533C48-79F8-4F25-B69C-1CF2F0C24494}" destId="{CDF2D02D-6D46-4C2A-89CE-559075199155}" srcOrd="1" destOrd="0" presId="urn:microsoft.com/office/officeart/2005/8/layout/hierarchy1"/>
    <dgm:cxn modelId="{B25A7E08-4A1C-49C5-BB30-C4D04AEE88AA}" type="presParOf" srcId="{1B6C9DFE-2408-4CAF-BDB7-7DD6A816F7EB}" destId="{2F87B24E-71DC-40F3-848A-F2A707DDD333}" srcOrd="1" destOrd="0" presId="urn:microsoft.com/office/officeart/2005/8/layout/hierarchy1"/>
    <dgm:cxn modelId="{B8E4D43A-4CFA-4FBB-BD00-B58F6DEF1467}" type="presParOf" srcId="{C3EDE894-FA97-4332-B957-892B82A3AB27}" destId="{54A94DC4-085C-4B56-BE35-C4474A878ABA}" srcOrd="2" destOrd="0" presId="urn:microsoft.com/office/officeart/2005/8/layout/hierarchy1"/>
    <dgm:cxn modelId="{A5CC3A27-E73B-42E2-9B68-C362FBE6BE96}" type="presParOf" srcId="{C3EDE894-FA97-4332-B957-892B82A3AB27}" destId="{9BCAB54B-B9AE-4411-B5E1-C7CCC1761044}" srcOrd="3" destOrd="0" presId="urn:microsoft.com/office/officeart/2005/8/layout/hierarchy1"/>
    <dgm:cxn modelId="{A1B7991F-F0AA-421E-A676-B46AADB8F24F}" type="presParOf" srcId="{9BCAB54B-B9AE-4411-B5E1-C7CCC1761044}" destId="{316490EB-4434-4623-8A37-452649A229FB}" srcOrd="0" destOrd="0" presId="urn:microsoft.com/office/officeart/2005/8/layout/hierarchy1"/>
    <dgm:cxn modelId="{0996DC15-5E32-4C3B-89DF-2FA42E3C620A}" type="presParOf" srcId="{316490EB-4434-4623-8A37-452649A229FB}" destId="{B80634CB-A2FC-4EB5-A6BF-B7BBFE8C154A}" srcOrd="0" destOrd="0" presId="urn:microsoft.com/office/officeart/2005/8/layout/hierarchy1"/>
    <dgm:cxn modelId="{7C759419-F414-41FF-93CE-E5DA4ACACF02}" type="presParOf" srcId="{316490EB-4434-4623-8A37-452649A229FB}" destId="{3E94A7A1-EA11-4501-BD27-8ADB6CA38879}" srcOrd="1" destOrd="0" presId="urn:microsoft.com/office/officeart/2005/8/layout/hierarchy1"/>
    <dgm:cxn modelId="{217B219C-2D0B-4FE3-88E1-2FC9EFA8967E}" type="presParOf" srcId="{9BCAB54B-B9AE-4411-B5E1-C7CCC1761044}" destId="{BA27BC2A-30ED-4F62-AD1C-C987F410AED6}" srcOrd="1" destOrd="0" presId="urn:microsoft.com/office/officeart/2005/8/layout/hierarchy1"/>
    <dgm:cxn modelId="{71D35A8A-37D6-4000-9451-8A7189257BFA}" type="presParOf" srcId="{BA27BC2A-30ED-4F62-AD1C-C987F410AED6}" destId="{3A1C6CF1-A802-4C8C-845F-D10F9DF5FFFC}" srcOrd="0" destOrd="0" presId="urn:microsoft.com/office/officeart/2005/8/layout/hierarchy1"/>
    <dgm:cxn modelId="{C0566D45-CBC8-4B84-A345-3F0BA4A66EA9}" type="presParOf" srcId="{BA27BC2A-30ED-4F62-AD1C-C987F410AED6}" destId="{79E4E18F-E1A9-45F3-B7DD-163D91410969}" srcOrd="1" destOrd="0" presId="urn:microsoft.com/office/officeart/2005/8/layout/hierarchy1"/>
    <dgm:cxn modelId="{A09E46D6-74E4-43F4-8561-72A2BDAD8342}" type="presParOf" srcId="{79E4E18F-E1A9-45F3-B7DD-163D91410969}" destId="{A8BFBFB1-0D29-48E1-87B5-5B327348F342}" srcOrd="0" destOrd="0" presId="urn:microsoft.com/office/officeart/2005/8/layout/hierarchy1"/>
    <dgm:cxn modelId="{3CBC81A5-C397-401C-8BCF-4ABF10860BB0}" type="presParOf" srcId="{A8BFBFB1-0D29-48E1-87B5-5B327348F342}" destId="{0F9FA706-E431-47CE-926F-62F0E7D4EB63}" srcOrd="0" destOrd="0" presId="urn:microsoft.com/office/officeart/2005/8/layout/hierarchy1"/>
    <dgm:cxn modelId="{4DAF0A75-8D63-409E-9AE9-9875A75938A5}" type="presParOf" srcId="{A8BFBFB1-0D29-48E1-87B5-5B327348F342}" destId="{82BF7C8D-164D-414B-B415-8FCB73315516}" srcOrd="1" destOrd="0" presId="urn:microsoft.com/office/officeart/2005/8/layout/hierarchy1"/>
    <dgm:cxn modelId="{5A4DF152-F6C0-476E-9700-8C34291A8A44}" type="presParOf" srcId="{79E4E18F-E1A9-45F3-B7DD-163D91410969}" destId="{F7A573E2-E085-4C79-A05F-44FA88333005}" srcOrd="1" destOrd="0" presId="urn:microsoft.com/office/officeart/2005/8/layout/hierarchy1"/>
    <dgm:cxn modelId="{1AF48278-373E-4982-92A1-37CFC3D16387}" type="presParOf" srcId="{F7A573E2-E085-4C79-A05F-44FA88333005}" destId="{94469836-2CF1-4C43-9443-9BE8A62899E9}" srcOrd="0" destOrd="0" presId="urn:microsoft.com/office/officeart/2005/8/layout/hierarchy1"/>
    <dgm:cxn modelId="{47D2DDB4-ADDA-4463-876E-3A875655EC8F}" type="presParOf" srcId="{F7A573E2-E085-4C79-A05F-44FA88333005}" destId="{08328D7E-E665-4ACB-BEBC-DC7B519AF37D}" srcOrd="1" destOrd="0" presId="urn:microsoft.com/office/officeart/2005/8/layout/hierarchy1"/>
    <dgm:cxn modelId="{B125FA47-C4BF-4FCE-8FB2-5DDE8EFB873B}" type="presParOf" srcId="{08328D7E-E665-4ACB-BEBC-DC7B519AF37D}" destId="{DB46C264-9ECC-4879-B91B-97F8EBA6DD4C}" srcOrd="0" destOrd="0" presId="urn:microsoft.com/office/officeart/2005/8/layout/hierarchy1"/>
    <dgm:cxn modelId="{F3ACBA58-098F-49FB-8F92-C4ED5C30DE98}" type="presParOf" srcId="{DB46C264-9ECC-4879-B91B-97F8EBA6DD4C}" destId="{D7D58922-957E-4002-B894-FFB637365EA9}" srcOrd="0" destOrd="0" presId="urn:microsoft.com/office/officeart/2005/8/layout/hierarchy1"/>
    <dgm:cxn modelId="{477D28CC-0EBE-42E2-A34B-2A69FB82A5D6}" type="presParOf" srcId="{DB46C264-9ECC-4879-B91B-97F8EBA6DD4C}" destId="{982525F2-3F9F-4943-AE77-47BBCEF4E2EE}" srcOrd="1" destOrd="0" presId="urn:microsoft.com/office/officeart/2005/8/layout/hierarchy1"/>
    <dgm:cxn modelId="{E91C4674-3D84-4AED-B010-1E99D324EDD1}" type="presParOf" srcId="{08328D7E-E665-4ACB-BEBC-DC7B519AF37D}" destId="{2D4CF6F6-FC48-4A7E-BD87-A0378FC2080D}" srcOrd="1" destOrd="0" presId="urn:microsoft.com/office/officeart/2005/8/layout/hierarchy1"/>
    <dgm:cxn modelId="{674A92EF-0799-4569-93EE-57D3485B3801}" type="presParOf" srcId="{BA27BC2A-30ED-4F62-AD1C-C987F410AED6}" destId="{2C89C0E0-1FF2-4A52-A88C-473701D887BB}" srcOrd="2" destOrd="0" presId="urn:microsoft.com/office/officeart/2005/8/layout/hierarchy1"/>
    <dgm:cxn modelId="{91318D21-2D19-490D-AE71-7072897F6D66}" type="presParOf" srcId="{BA27BC2A-30ED-4F62-AD1C-C987F410AED6}" destId="{278BD5BF-AE64-413C-8A3C-BB8E502278C5}" srcOrd="3" destOrd="0" presId="urn:microsoft.com/office/officeart/2005/8/layout/hierarchy1"/>
    <dgm:cxn modelId="{8078BAFE-C701-4B6B-8EF1-94D7961FB867}" type="presParOf" srcId="{278BD5BF-AE64-413C-8A3C-BB8E502278C5}" destId="{4F4C4E4F-AD2C-407A-9DE7-2A06AF5028D3}" srcOrd="0" destOrd="0" presId="urn:microsoft.com/office/officeart/2005/8/layout/hierarchy1"/>
    <dgm:cxn modelId="{F7486C28-B9BC-4A15-BCDB-0AF69EAF7D31}" type="presParOf" srcId="{4F4C4E4F-AD2C-407A-9DE7-2A06AF5028D3}" destId="{5985CAD4-A515-48B7-B434-A7662F641EF3}" srcOrd="0" destOrd="0" presId="urn:microsoft.com/office/officeart/2005/8/layout/hierarchy1"/>
    <dgm:cxn modelId="{6A7AB79A-13D4-4351-A1A3-94DA1E0791E2}" type="presParOf" srcId="{4F4C4E4F-AD2C-407A-9DE7-2A06AF5028D3}" destId="{A303C5A5-1B8A-4C98-98FE-1B3144687968}" srcOrd="1" destOrd="0" presId="urn:microsoft.com/office/officeart/2005/8/layout/hierarchy1"/>
    <dgm:cxn modelId="{C071A3B0-530A-4F0D-9D0C-C08DBA7E9AD2}" type="presParOf" srcId="{278BD5BF-AE64-413C-8A3C-BB8E502278C5}" destId="{F29CB8FC-5C6C-4EDC-B0DE-40454EB475CF}" srcOrd="1" destOrd="0" presId="urn:microsoft.com/office/officeart/2005/8/layout/hierarchy1"/>
    <dgm:cxn modelId="{C77D8CDC-4483-498D-94CC-0B258A5FC836}" type="presParOf" srcId="{F29CB8FC-5C6C-4EDC-B0DE-40454EB475CF}" destId="{ED49D01E-A420-4476-9770-7EDF3BDD2906}" srcOrd="0" destOrd="0" presId="urn:microsoft.com/office/officeart/2005/8/layout/hierarchy1"/>
    <dgm:cxn modelId="{71C2BD8E-09FD-453D-8F1E-68A0120D64DB}" type="presParOf" srcId="{F29CB8FC-5C6C-4EDC-B0DE-40454EB475CF}" destId="{DC933415-09A5-406A-A0BC-54DF6043BB4A}" srcOrd="1" destOrd="0" presId="urn:microsoft.com/office/officeart/2005/8/layout/hierarchy1"/>
    <dgm:cxn modelId="{A61F13BB-D1B4-49EC-8086-4FE5A81393F9}" type="presParOf" srcId="{DC933415-09A5-406A-A0BC-54DF6043BB4A}" destId="{1497E36A-86D0-40ED-BC55-0F6150D2E978}" srcOrd="0" destOrd="0" presId="urn:microsoft.com/office/officeart/2005/8/layout/hierarchy1"/>
    <dgm:cxn modelId="{DEEB06A4-FE89-484F-B689-F5D686D45B3A}" type="presParOf" srcId="{1497E36A-86D0-40ED-BC55-0F6150D2E978}" destId="{8A1411BC-0A70-4A3E-95C3-F05ED1FC47C5}" srcOrd="0" destOrd="0" presId="urn:microsoft.com/office/officeart/2005/8/layout/hierarchy1"/>
    <dgm:cxn modelId="{0F7D5C76-458B-479D-A54A-70EE5D14AA53}" type="presParOf" srcId="{1497E36A-86D0-40ED-BC55-0F6150D2E978}" destId="{7EE864F9-00EF-4C99-8629-01E344C4B015}" srcOrd="1" destOrd="0" presId="urn:microsoft.com/office/officeart/2005/8/layout/hierarchy1"/>
    <dgm:cxn modelId="{BF3562C9-87DC-423B-A260-070F0F870E40}" type="presParOf" srcId="{DC933415-09A5-406A-A0BC-54DF6043BB4A}" destId="{2F87CAFE-AEDB-48AE-82B6-74710DB7C1C7}" srcOrd="1" destOrd="0" presId="urn:microsoft.com/office/officeart/2005/8/layout/hierarchy1"/>
    <dgm:cxn modelId="{999922C9-ACB2-47A5-9EA0-44A401AA4B36}" type="presParOf" srcId="{2F87CAFE-AEDB-48AE-82B6-74710DB7C1C7}" destId="{32873B2D-FAF1-4B6E-9F1A-89C1D592FDBF}" srcOrd="0" destOrd="0" presId="urn:microsoft.com/office/officeart/2005/8/layout/hierarchy1"/>
    <dgm:cxn modelId="{47E0EF79-EF40-4405-A1FD-ECB7E8540080}" type="presParOf" srcId="{2F87CAFE-AEDB-48AE-82B6-74710DB7C1C7}" destId="{D8C43B73-4660-47B6-91DE-5BB5DD457868}" srcOrd="1" destOrd="0" presId="urn:microsoft.com/office/officeart/2005/8/layout/hierarchy1"/>
    <dgm:cxn modelId="{1BF657DF-DD0C-4EED-8C0C-4E06791198E4}" type="presParOf" srcId="{D8C43B73-4660-47B6-91DE-5BB5DD457868}" destId="{45965D34-AA44-48D1-B98A-1BE2B2154FB1}" srcOrd="0" destOrd="0" presId="urn:microsoft.com/office/officeart/2005/8/layout/hierarchy1"/>
    <dgm:cxn modelId="{A91DDDAA-A945-4B18-B10A-26297620E2CF}" type="presParOf" srcId="{45965D34-AA44-48D1-B98A-1BE2B2154FB1}" destId="{42725D88-E795-4B00-A737-F62A9562C2F2}" srcOrd="0" destOrd="0" presId="urn:microsoft.com/office/officeart/2005/8/layout/hierarchy1"/>
    <dgm:cxn modelId="{DF2E9627-549C-407F-94C9-9B0AAB792CBC}" type="presParOf" srcId="{45965D34-AA44-48D1-B98A-1BE2B2154FB1}" destId="{99F91A10-E342-47D3-82A5-185CB68E9379}" srcOrd="1" destOrd="0" presId="urn:microsoft.com/office/officeart/2005/8/layout/hierarchy1"/>
    <dgm:cxn modelId="{B655E791-2463-4B62-ADC4-9EA13C2EE862}" type="presParOf" srcId="{D8C43B73-4660-47B6-91DE-5BB5DD457868}" destId="{AC7A98B3-F8C8-41D3-867F-B32B6CD06675}" srcOrd="1" destOrd="0" presId="urn:microsoft.com/office/officeart/2005/8/layout/hierarchy1"/>
    <dgm:cxn modelId="{D911F4B5-0B80-4763-82C6-4F62CE30A7D0}" type="presParOf" srcId="{AC7A98B3-F8C8-41D3-867F-B32B6CD06675}" destId="{6294FC86-F953-4961-B513-781F48873F4A}" srcOrd="0" destOrd="0" presId="urn:microsoft.com/office/officeart/2005/8/layout/hierarchy1"/>
    <dgm:cxn modelId="{8517101B-8704-4088-83EE-80828803641F}" type="presParOf" srcId="{AC7A98B3-F8C8-41D3-867F-B32B6CD06675}" destId="{A859FEB0-24F7-47F5-8E90-F042B3C0E9E0}" srcOrd="1" destOrd="0" presId="urn:microsoft.com/office/officeart/2005/8/layout/hierarchy1"/>
    <dgm:cxn modelId="{B66BA6F4-6D41-4BB0-9A75-BA7D1BE76BB1}" type="presParOf" srcId="{A859FEB0-24F7-47F5-8E90-F042B3C0E9E0}" destId="{2AF71E84-311C-43AF-BC48-8BC450F66175}" srcOrd="0" destOrd="0" presId="urn:microsoft.com/office/officeart/2005/8/layout/hierarchy1"/>
    <dgm:cxn modelId="{2ACF712D-FC39-49E8-B402-C6FBCC57F1B4}" type="presParOf" srcId="{2AF71E84-311C-43AF-BC48-8BC450F66175}" destId="{8EE3C405-68BC-4096-9AAB-05A75B6D6475}" srcOrd="0" destOrd="0" presId="urn:microsoft.com/office/officeart/2005/8/layout/hierarchy1"/>
    <dgm:cxn modelId="{0D5AE4B0-93B2-4C96-9351-5640D31A7C7E}" type="presParOf" srcId="{2AF71E84-311C-43AF-BC48-8BC450F66175}" destId="{58FAE77E-6ED6-4F4E-AFE7-A875497418A3}" srcOrd="1" destOrd="0" presId="urn:microsoft.com/office/officeart/2005/8/layout/hierarchy1"/>
    <dgm:cxn modelId="{1627036D-CAA6-4307-B46B-6B79DDE537AA}" type="presParOf" srcId="{A859FEB0-24F7-47F5-8E90-F042B3C0E9E0}" destId="{70CAE4BA-1B97-4AB7-A781-D79ACEE17724}" srcOrd="1" destOrd="0" presId="urn:microsoft.com/office/officeart/2005/8/layout/hierarchy1"/>
    <dgm:cxn modelId="{89B1AA9D-0B4E-45AC-A66E-58E30DEF1E2D}" type="presParOf" srcId="{2F87CAFE-AEDB-48AE-82B6-74710DB7C1C7}" destId="{30EA4056-FBA4-4DCB-AE04-2257F9EB11EE}" srcOrd="2" destOrd="0" presId="urn:microsoft.com/office/officeart/2005/8/layout/hierarchy1"/>
    <dgm:cxn modelId="{50A3498E-1A7E-425A-B98D-B684EB0CB3F9}" type="presParOf" srcId="{2F87CAFE-AEDB-48AE-82B6-74710DB7C1C7}" destId="{C4068BF6-37F5-4CA3-A3CB-5A53D6A0E709}" srcOrd="3" destOrd="0" presId="urn:microsoft.com/office/officeart/2005/8/layout/hierarchy1"/>
    <dgm:cxn modelId="{61DC98A9-7DBD-4451-BF3E-C1C7AFAFDF20}" type="presParOf" srcId="{C4068BF6-37F5-4CA3-A3CB-5A53D6A0E709}" destId="{F4FD6B3E-70F9-4929-B49F-77C3FACFBF01}" srcOrd="0" destOrd="0" presId="urn:microsoft.com/office/officeart/2005/8/layout/hierarchy1"/>
    <dgm:cxn modelId="{953CAC55-5A8B-4EAA-8A45-B85672AC3962}" type="presParOf" srcId="{F4FD6B3E-70F9-4929-B49F-77C3FACFBF01}" destId="{3EF574C4-00F8-492C-A39F-BED13915B1C5}" srcOrd="0" destOrd="0" presId="urn:microsoft.com/office/officeart/2005/8/layout/hierarchy1"/>
    <dgm:cxn modelId="{945BA29A-2AA8-41CC-9FC0-3305EB4E77FF}" type="presParOf" srcId="{F4FD6B3E-70F9-4929-B49F-77C3FACFBF01}" destId="{3DFD586C-34CC-460B-BBC4-FB482B135398}" srcOrd="1" destOrd="0" presId="urn:microsoft.com/office/officeart/2005/8/layout/hierarchy1"/>
    <dgm:cxn modelId="{D39EAE5B-9B8A-4857-A498-A4C1055883B4}" type="presParOf" srcId="{C4068BF6-37F5-4CA3-A3CB-5A53D6A0E709}" destId="{F7C45E82-A448-4F20-A91C-87CCDBCF0A9F}" srcOrd="1" destOrd="0" presId="urn:microsoft.com/office/officeart/2005/8/layout/hierarchy1"/>
    <dgm:cxn modelId="{652F37D6-DBF6-48EC-8FC0-A7B87F81BCCD}" type="presParOf" srcId="{F7C45E82-A448-4F20-A91C-87CCDBCF0A9F}" destId="{E2EA9B82-91C2-4CD9-8246-F5951C1B8A1D}" srcOrd="0" destOrd="0" presId="urn:microsoft.com/office/officeart/2005/8/layout/hierarchy1"/>
    <dgm:cxn modelId="{283045D6-3D74-4720-A2F0-CF6C322288F8}" type="presParOf" srcId="{F7C45E82-A448-4F20-A91C-87CCDBCF0A9F}" destId="{0397DBD3-E71C-4B13-A976-08EDEF26DD6A}" srcOrd="1" destOrd="0" presId="urn:microsoft.com/office/officeart/2005/8/layout/hierarchy1"/>
    <dgm:cxn modelId="{384EAD90-46AC-4612-9310-4191BD3B5B27}" type="presParOf" srcId="{0397DBD3-E71C-4B13-A976-08EDEF26DD6A}" destId="{368578AF-64BC-4EB0-AF23-3B31F3F08802}" srcOrd="0" destOrd="0" presId="urn:microsoft.com/office/officeart/2005/8/layout/hierarchy1"/>
    <dgm:cxn modelId="{6CA8F4EE-E883-4286-97E6-F6F0CFF61D18}" type="presParOf" srcId="{368578AF-64BC-4EB0-AF23-3B31F3F08802}" destId="{BCCCE8A2-6A18-484C-AC83-003F2A87ACDB}" srcOrd="0" destOrd="0" presId="urn:microsoft.com/office/officeart/2005/8/layout/hierarchy1"/>
    <dgm:cxn modelId="{DF93F791-3524-491E-8326-1D492D78AB18}" type="presParOf" srcId="{368578AF-64BC-4EB0-AF23-3B31F3F08802}" destId="{2B593E93-FD97-40FC-BED4-BE5116F3722A}" srcOrd="1" destOrd="0" presId="urn:microsoft.com/office/officeart/2005/8/layout/hierarchy1"/>
    <dgm:cxn modelId="{02D1EB6C-022B-46F9-AE5A-03F5E4E40DB8}" type="presParOf" srcId="{0397DBD3-E71C-4B13-A976-08EDEF26DD6A}" destId="{607F2D8E-98A8-481E-9022-9D734571D1BF}" srcOrd="1" destOrd="0" presId="urn:microsoft.com/office/officeart/2005/8/layout/hierarchy1"/>
    <dgm:cxn modelId="{7C35A17F-F1DC-4A46-A5F2-3AA57D26DB8E}" type="presParOf" srcId="{F29CB8FC-5C6C-4EDC-B0DE-40454EB475CF}" destId="{709D3E95-FC65-4967-B14B-67F4BA9022B0}" srcOrd="2" destOrd="0" presId="urn:microsoft.com/office/officeart/2005/8/layout/hierarchy1"/>
    <dgm:cxn modelId="{033646B3-3AB3-46D2-A320-84087AE682A4}" type="presParOf" srcId="{F29CB8FC-5C6C-4EDC-B0DE-40454EB475CF}" destId="{76AAD881-9EB7-4A46-9BC6-85A76BEE7422}" srcOrd="3" destOrd="0" presId="urn:microsoft.com/office/officeart/2005/8/layout/hierarchy1"/>
    <dgm:cxn modelId="{8B7F400E-7997-4FE9-AEB2-4D58BD2C3C14}" type="presParOf" srcId="{76AAD881-9EB7-4A46-9BC6-85A76BEE7422}" destId="{E61E7BF8-4631-440F-8FE6-64B6EF7CC9B1}" srcOrd="0" destOrd="0" presId="urn:microsoft.com/office/officeart/2005/8/layout/hierarchy1"/>
    <dgm:cxn modelId="{F28D6E5F-395F-4727-AC17-6691B1355CC2}" type="presParOf" srcId="{E61E7BF8-4631-440F-8FE6-64B6EF7CC9B1}" destId="{1F2404E1-3AC8-4EFA-AB10-EBF619B1FC69}" srcOrd="0" destOrd="0" presId="urn:microsoft.com/office/officeart/2005/8/layout/hierarchy1"/>
    <dgm:cxn modelId="{69C65B2A-7766-42AF-B0CC-38A29DFA6D01}" type="presParOf" srcId="{E61E7BF8-4631-440F-8FE6-64B6EF7CC9B1}" destId="{C67D5977-8259-43F2-BF3B-8E76A598F145}" srcOrd="1" destOrd="0" presId="urn:microsoft.com/office/officeart/2005/8/layout/hierarchy1"/>
    <dgm:cxn modelId="{A4C88B51-63E2-4FC5-A7BF-6B6DEE84A0EF}" type="presParOf" srcId="{76AAD881-9EB7-4A46-9BC6-85A76BEE7422}" destId="{0C6CD7C9-3716-4921-9BCC-A0A02E844E27}" srcOrd="1" destOrd="0" presId="urn:microsoft.com/office/officeart/2005/8/layout/hierarchy1"/>
    <dgm:cxn modelId="{C16080CA-6E0C-4FDA-8955-B3F525DF64EF}" type="presParOf" srcId="{0C6CD7C9-3716-4921-9BCC-A0A02E844E27}" destId="{3ABD2891-706A-4477-A6F1-BFEC8D820779}" srcOrd="0" destOrd="0" presId="urn:microsoft.com/office/officeart/2005/8/layout/hierarchy1"/>
    <dgm:cxn modelId="{D11B9B9A-A071-4C4E-AC06-1BB58C42DDDF}" type="presParOf" srcId="{0C6CD7C9-3716-4921-9BCC-A0A02E844E27}" destId="{9394C14B-B441-452D-9CB0-8D4A3CA289D0}" srcOrd="1" destOrd="0" presId="urn:microsoft.com/office/officeart/2005/8/layout/hierarchy1"/>
    <dgm:cxn modelId="{BD877E8B-93B7-449F-83C9-48C28BF82827}" type="presParOf" srcId="{9394C14B-B441-452D-9CB0-8D4A3CA289D0}" destId="{7C9B2FEA-0CFA-414C-A99D-A98A1353C107}" srcOrd="0" destOrd="0" presId="urn:microsoft.com/office/officeart/2005/8/layout/hierarchy1"/>
    <dgm:cxn modelId="{A0320DB2-EB8B-4E11-895F-242DAE589B6A}" type="presParOf" srcId="{7C9B2FEA-0CFA-414C-A99D-A98A1353C107}" destId="{E9389F53-7A17-4543-BCDB-67839B21A710}" srcOrd="0" destOrd="0" presId="urn:microsoft.com/office/officeart/2005/8/layout/hierarchy1"/>
    <dgm:cxn modelId="{573E8236-A543-4A3F-87D1-7420B4413E27}" type="presParOf" srcId="{7C9B2FEA-0CFA-414C-A99D-A98A1353C107}" destId="{83D72BE4-406C-48F5-ADEE-53E644D882AB}" srcOrd="1" destOrd="0" presId="urn:microsoft.com/office/officeart/2005/8/layout/hierarchy1"/>
    <dgm:cxn modelId="{81FC27FD-564B-482E-90E1-A6FDDEE2F143}" type="presParOf" srcId="{9394C14B-B441-452D-9CB0-8D4A3CA289D0}" destId="{E8CCB966-AD13-4CEE-A065-CB9F5B661A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F56C145-CFCF-44AD-9494-B606F6FC3E1E}"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A205C694-C9D5-49F2-BB2E-78B380F2FC73}">
      <dgm:prSet phldrT="[Text]"/>
      <dgm:spPr>
        <a:solidFill>
          <a:srgbClr val="92D050"/>
        </a:solidFill>
      </dgm:spPr>
      <dgm:t>
        <a:bodyPr/>
        <a:lstStyle/>
        <a:p>
          <a:r>
            <a:rPr lang="en-US" dirty="0"/>
            <a:t>EPA as provided</a:t>
          </a:r>
        </a:p>
      </dgm:t>
    </dgm:pt>
    <dgm:pt modelId="{6966FFA6-F0B9-455E-8464-E8D8D3ADFDB5}" type="parTrans" cxnId="{C6A12F7E-7068-4ED7-A66A-AA77CC0597CE}">
      <dgm:prSet/>
      <dgm:spPr/>
      <dgm:t>
        <a:bodyPr/>
        <a:lstStyle/>
        <a:p>
          <a:endParaRPr lang="en-US"/>
        </a:p>
      </dgm:t>
    </dgm:pt>
    <dgm:pt modelId="{C7971079-CBEB-4AFE-B4DA-78718CE370E3}" type="sibTrans" cxnId="{C6A12F7E-7068-4ED7-A66A-AA77CC0597CE}">
      <dgm:prSet/>
      <dgm:spPr/>
      <dgm:t>
        <a:bodyPr/>
        <a:lstStyle/>
        <a:p>
          <a:endParaRPr lang="en-US"/>
        </a:p>
      </dgm:t>
    </dgm:pt>
    <dgm:pt modelId="{47FFA2BA-FE8C-4713-BDCD-25E2931753A9}">
      <dgm:prSet phldrT="[Text]"/>
      <dgm:spPr/>
      <dgm:t>
        <a:bodyPr/>
        <a:lstStyle/>
        <a:p>
          <a:r>
            <a:rPr lang="en-US" dirty="0"/>
            <a:t>The EPA will be based on the data provided in the SIS data.</a:t>
          </a:r>
        </a:p>
      </dgm:t>
    </dgm:pt>
    <dgm:pt modelId="{9DCEB999-3C56-4A36-94BC-DD71360554D6}" type="parTrans" cxnId="{C18C84C2-ED11-4C5E-9D1F-D8F564CA90A5}">
      <dgm:prSet/>
      <dgm:spPr/>
      <dgm:t>
        <a:bodyPr/>
        <a:lstStyle/>
        <a:p>
          <a:endParaRPr lang="en-US"/>
        </a:p>
      </dgm:t>
    </dgm:pt>
    <dgm:pt modelId="{57E3F2AA-B65A-4521-BF48-487853896184}" type="sibTrans" cxnId="{C18C84C2-ED11-4C5E-9D1F-D8F564CA90A5}">
      <dgm:prSet/>
      <dgm:spPr/>
      <dgm:t>
        <a:bodyPr/>
        <a:lstStyle/>
        <a:p>
          <a:endParaRPr lang="en-US"/>
        </a:p>
      </dgm:t>
    </dgm:pt>
    <dgm:pt modelId="{19A00487-0A6E-4401-97AE-2A74115A6BE7}">
      <dgm:prSet phldrT="[Text]"/>
      <dgm:spPr>
        <a:solidFill>
          <a:schemeClr val="accent2">
            <a:lumMod val="60000"/>
            <a:lumOff val="40000"/>
          </a:schemeClr>
        </a:solidFill>
      </dgm:spPr>
      <dgm:t>
        <a:bodyPr/>
        <a:lstStyle/>
        <a:p>
          <a:r>
            <a:rPr lang="en-US" dirty="0"/>
            <a:t>Excluded</a:t>
          </a:r>
        </a:p>
      </dgm:t>
    </dgm:pt>
    <dgm:pt modelId="{E00B1323-44FD-4976-B13F-858410C39923}" type="parTrans" cxnId="{24E814B7-93E0-4356-9892-A6263CB9C311}">
      <dgm:prSet/>
      <dgm:spPr/>
      <dgm:t>
        <a:bodyPr/>
        <a:lstStyle/>
        <a:p>
          <a:endParaRPr lang="en-US"/>
        </a:p>
      </dgm:t>
    </dgm:pt>
    <dgm:pt modelId="{E5E654CA-AADE-493A-98B2-B689121072BF}" type="sibTrans" cxnId="{24E814B7-93E0-4356-9892-A6263CB9C311}">
      <dgm:prSet/>
      <dgm:spPr/>
      <dgm:t>
        <a:bodyPr/>
        <a:lstStyle/>
        <a:p>
          <a:endParaRPr lang="en-US"/>
        </a:p>
      </dgm:t>
    </dgm:pt>
    <dgm:pt modelId="{09B81CF3-3A19-4829-8E87-3B1E98780AA1}">
      <dgm:prSet phldrT="[Text]"/>
      <dgm:spPr/>
      <dgm:t>
        <a:bodyPr/>
        <a:lstStyle/>
        <a:p>
          <a:r>
            <a:rPr lang="en-US" dirty="0"/>
            <a:t>These plays will be excluded from our analysis since the defender was likely not primarily involved in the run play’s result.</a:t>
          </a:r>
        </a:p>
      </dgm:t>
    </dgm:pt>
    <dgm:pt modelId="{F2F89CF9-1131-4A71-BD37-F453B4CEC599}" type="parTrans" cxnId="{5FAD93C3-B7F2-4A2B-8D2C-F7F6872A4866}">
      <dgm:prSet/>
      <dgm:spPr/>
      <dgm:t>
        <a:bodyPr/>
        <a:lstStyle/>
        <a:p>
          <a:endParaRPr lang="en-US"/>
        </a:p>
      </dgm:t>
    </dgm:pt>
    <dgm:pt modelId="{FA0444F3-7B56-49D5-816E-CD4100616682}" type="sibTrans" cxnId="{5FAD93C3-B7F2-4A2B-8D2C-F7F6872A4866}">
      <dgm:prSet/>
      <dgm:spPr/>
      <dgm:t>
        <a:bodyPr/>
        <a:lstStyle/>
        <a:p>
          <a:endParaRPr lang="en-US"/>
        </a:p>
      </dgm:t>
    </dgm:pt>
    <dgm:pt modelId="{9F6BEDAB-AD2A-4C8D-B7B6-B6D21C1885CB}">
      <dgm:prSet phldrT="[Text]"/>
      <dgm:spPr>
        <a:solidFill>
          <a:schemeClr val="accent4">
            <a:lumMod val="60000"/>
            <a:lumOff val="40000"/>
          </a:schemeClr>
        </a:solidFill>
      </dgm:spPr>
      <dgm:t>
        <a:bodyPr/>
        <a:lstStyle/>
        <a:p>
          <a:r>
            <a:rPr lang="en-US" dirty="0"/>
            <a:t>EPA with max of zero</a:t>
          </a:r>
        </a:p>
      </dgm:t>
    </dgm:pt>
    <dgm:pt modelId="{5D380E3F-C46C-4574-8B76-9F4D558CA8C4}" type="parTrans" cxnId="{8AF52724-6BBA-47FD-BF84-F0D5ADB5952E}">
      <dgm:prSet/>
      <dgm:spPr/>
      <dgm:t>
        <a:bodyPr/>
        <a:lstStyle/>
        <a:p>
          <a:endParaRPr lang="en-US"/>
        </a:p>
      </dgm:t>
    </dgm:pt>
    <dgm:pt modelId="{34865895-6887-4F7A-9D94-40B53676B202}" type="sibTrans" cxnId="{8AF52724-6BBA-47FD-BF84-F0D5ADB5952E}">
      <dgm:prSet/>
      <dgm:spPr/>
      <dgm:t>
        <a:bodyPr/>
        <a:lstStyle/>
        <a:p>
          <a:endParaRPr lang="en-US"/>
        </a:p>
      </dgm:t>
    </dgm:pt>
    <dgm:pt modelId="{B1DE1C31-6BB6-424E-8E11-C414FD6ACA4E}">
      <dgm:prSet phldrT="[Text]"/>
      <dgm:spPr/>
      <dgm:t>
        <a:bodyPr/>
        <a:lstStyle/>
        <a:p>
          <a:r>
            <a:rPr lang="en-US" dirty="0"/>
            <a:t>A maximum of zero will be applied to the EPA.  The defender likely plugged their gap causing the running back to change direction.  The defender should not be negatively impacted for the rest of the defense losing containment.</a:t>
          </a:r>
        </a:p>
      </dgm:t>
    </dgm:pt>
    <dgm:pt modelId="{7D5237F9-972A-4369-837F-E6F036E3F55F}" type="parTrans" cxnId="{945A8FCC-FF88-4F12-8A4C-B8E8E1D85318}">
      <dgm:prSet/>
      <dgm:spPr/>
      <dgm:t>
        <a:bodyPr/>
        <a:lstStyle/>
        <a:p>
          <a:endParaRPr lang="en-US"/>
        </a:p>
      </dgm:t>
    </dgm:pt>
    <dgm:pt modelId="{0BAE3A58-970C-4D84-ABDF-D8D4BCC42A9F}" type="sibTrans" cxnId="{945A8FCC-FF88-4F12-8A4C-B8E8E1D85318}">
      <dgm:prSet/>
      <dgm:spPr/>
      <dgm:t>
        <a:bodyPr/>
        <a:lstStyle/>
        <a:p>
          <a:endParaRPr lang="en-US"/>
        </a:p>
      </dgm:t>
    </dgm:pt>
    <dgm:pt modelId="{DD03CA4F-7F2C-4D66-A3DD-88D1E6DB06AF}">
      <dgm:prSet phldrT="[Text]"/>
      <dgm:spPr/>
      <dgm:t>
        <a:bodyPr/>
        <a:lstStyle/>
        <a:p>
          <a:endParaRPr lang="en-US" dirty="0"/>
        </a:p>
      </dgm:t>
    </dgm:pt>
    <dgm:pt modelId="{754516FA-8D5F-4CB7-B29A-0FD4189E4C96}" type="parTrans" cxnId="{4EA4888A-EBF6-45F4-B29D-0AF01886A543}">
      <dgm:prSet/>
      <dgm:spPr/>
      <dgm:t>
        <a:bodyPr/>
        <a:lstStyle/>
        <a:p>
          <a:endParaRPr lang="en-US"/>
        </a:p>
      </dgm:t>
    </dgm:pt>
    <dgm:pt modelId="{12F46519-1A80-44BC-B940-81269CA9C2BD}" type="sibTrans" cxnId="{4EA4888A-EBF6-45F4-B29D-0AF01886A543}">
      <dgm:prSet/>
      <dgm:spPr/>
      <dgm:t>
        <a:bodyPr/>
        <a:lstStyle/>
        <a:p>
          <a:endParaRPr lang="en-US"/>
        </a:p>
      </dgm:t>
    </dgm:pt>
    <dgm:pt modelId="{F090A213-5892-4818-97F0-7C678497D345}">
      <dgm:prSet phldrT="[Text]"/>
      <dgm:spPr/>
      <dgm:t>
        <a:bodyPr/>
        <a:lstStyle/>
        <a:p>
          <a:endParaRPr lang="en-US" dirty="0"/>
        </a:p>
      </dgm:t>
    </dgm:pt>
    <dgm:pt modelId="{406B5290-8E24-4E31-B6C8-849911D341AD}" type="parTrans" cxnId="{5026B910-DA2A-49B7-A2FD-A7877C4A84A6}">
      <dgm:prSet/>
      <dgm:spPr/>
      <dgm:t>
        <a:bodyPr/>
        <a:lstStyle/>
        <a:p>
          <a:endParaRPr lang="en-US"/>
        </a:p>
      </dgm:t>
    </dgm:pt>
    <dgm:pt modelId="{E0E4AF6E-97B1-40C0-B5A1-017598350672}" type="sibTrans" cxnId="{5026B910-DA2A-49B7-A2FD-A7877C4A84A6}">
      <dgm:prSet/>
      <dgm:spPr/>
      <dgm:t>
        <a:bodyPr/>
        <a:lstStyle/>
        <a:p>
          <a:endParaRPr lang="en-US"/>
        </a:p>
      </dgm:t>
    </dgm:pt>
    <dgm:pt modelId="{F4E0A513-EC03-4C1B-8671-181B771226C6}">
      <dgm:prSet phldrT="[Text]"/>
      <dgm:spPr/>
      <dgm:t>
        <a:bodyPr/>
        <a:lstStyle/>
        <a:p>
          <a:endParaRPr lang="en-US" dirty="0"/>
        </a:p>
      </dgm:t>
    </dgm:pt>
    <dgm:pt modelId="{362BAA47-11C1-4B15-8EBA-A0CADFD83510}" type="parTrans" cxnId="{179226CE-250A-456C-A993-5D3321130705}">
      <dgm:prSet/>
      <dgm:spPr/>
      <dgm:t>
        <a:bodyPr/>
        <a:lstStyle/>
        <a:p>
          <a:endParaRPr lang="en-US"/>
        </a:p>
      </dgm:t>
    </dgm:pt>
    <dgm:pt modelId="{AA22ABFA-C8B5-48B1-844B-69D3DF302955}" type="sibTrans" cxnId="{179226CE-250A-456C-A993-5D3321130705}">
      <dgm:prSet/>
      <dgm:spPr/>
      <dgm:t>
        <a:bodyPr/>
        <a:lstStyle/>
        <a:p>
          <a:endParaRPr lang="en-US"/>
        </a:p>
      </dgm:t>
    </dgm:pt>
    <dgm:pt modelId="{4A227D9A-5D6F-4EC7-A14E-0F494EBFBAA6}">
      <dgm:prSet phldrT="[Text]"/>
      <dgm:spPr/>
      <dgm:t>
        <a:bodyPr/>
        <a:lstStyle/>
        <a:p>
          <a:endParaRPr lang="en-US" dirty="0"/>
        </a:p>
      </dgm:t>
    </dgm:pt>
    <dgm:pt modelId="{A802BD0F-4279-4B01-BABF-F8561F4763DD}" type="parTrans" cxnId="{0328BCA7-0345-42C7-B65E-98C55BC9D379}">
      <dgm:prSet/>
      <dgm:spPr/>
      <dgm:t>
        <a:bodyPr/>
        <a:lstStyle/>
        <a:p>
          <a:endParaRPr lang="en-US"/>
        </a:p>
      </dgm:t>
    </dgm:pt>
    <dgm:pt modelId="{B4B16DCB-C748-4B03-BA6C-D31E90AE767D}" type="sibTrans" cxnId="{0328BCA7-0345-42C7-B65E-98C55BC9D379}">
      <dgm:prSet/>
      <dgm:spPr/>
      <dgm:t>
        <a:bodyPr/>
        <a:lstStyle/>
        <a:p>
          <a:endParaRPr lang="en-US"/>
        </a:p>
      </dgm:t>
    </dgm:pt>
    <dgm:pt modelId="{3E429DBF-9E93-41E9-90B3-E2E35C474D95}" type="pres">
      <dgm:prSet presAssocID="{3F56C145-CFCF-44AD-9494-B606F6FC3E1E}" presName="linear" presStyleCnt="0">
        <dgm:presLayoutVars>
          <dgm:animLvl val="lvl"/>
          <dgm:resizeHandles val="exact"/>
        </dgm:presLayoutVars>
      </dgm:prSet>
      <dgm:spPr/>
    </dgm:pt>
    <dgm:pt modelId="{DA1B6903-4875-4924-A123-A97EA7849513}" type="pres">
      <dgm:prSet presAssocID="{A205C694-C9D5-49F2-BB2E-78B380F2FC73}" presName="parentText" presStyleLbl="node1" presStyleIdx="0" presStyleCnt="3">
        <dgm:presLayoutVars>
          <dgm:chMax val="0"/>
          <dgm:bulletEnabled val="1"/>
        </dgm:presLayoutVars>
      </dgm:prSet>
      <dgm:spPr/>
    </dgm:pt>
    <dgm:pt modelId="{7792AED1-BDDA-4B4A-83A2-B258B44356B3}" type="pres">
      <dgm:prSet presAssocID="{A205C694-C9D5-49F2-BB2E-78B380F2FC73}" presName="childText" presStyleLbl="revTx" presStyleIdx="0" presStyleCnt="3">
        <dgm:presLayoutVars>
          <dgm:bulletEnabled val="1"/>
        </dgm:presLayoutVars>
      </dgm:prSet>
      <dgm:spPr/>
    </dgm:pt>
    <dgm:pt modelId="{0886EE89-393C-4A18-97C3-A41DCDDB0C25}" type="pres">
      <dgm:prSet presAssocID="{19A00487-0A6E-4401-97AE-2A74115A6BE7}" presName="parentText" presStyleLbl="node1" presStyleIdx="1" presStyleCnt="3">
        <dgm:presLayoutVars>
          <dgm:chMax val="0"/>
          <dgm:bulletEnabled val="1"/>
        </dgm:presLayoutVars>
      </dgm:prSet>
      <dgm:spPr/>
    </dgm:pt>
    <dgm:pt modelId="{4A12546A-41B8-436B-B1E8-095140A08550}" type="pres">
      <dgm:prSet presAssocID="{19A00487-0A6E-4401-97AE-2A74115A6BE7}" presName="childText" presStyleLbl="revTx" presStyleIdx="1" presStyleCnt="3">
        <dgm:presLayoutVars>
          <dgm:bulletEnabled val="1"/>
        </dgm:presLayoutVars>
      </dgm:prSet>
      <dgm:spPr/>
    </dgm:pt>
    <dgm:pt modelId="{486B4705-544E-40D7-B095-29A543621E18}" type="pres">
      <dgm:prSet presAssocID="{9F6BEDAB-AD2A-4C8D-B7B6-B6D21C1885CB}" presName="parentText" presStyleLbl="node1" presStyleIdx="2" presStyleCnt="3">
        <dgm:presLayoutVars>
          <dgm:chMax val="0"/>
          <dgm:bulletEnabled val="1"/>
        </dgm:presLayoutVars>
      </dgm:prSet>
      <dgm:spPr/>
    </dgm:pt>
    <dgm:pt modelId="{C1DB8378-2763-4C98-B9B8-926B6FBF153C}" type="pres">
      <dgm:prSet presAssocID="{9F6BEDAB-AD2A-4C8D-B7B6-B6D21C1885CB}" presName="childText" presStyleLbl="revTx" presStyleIdx="2" presStyleCnt="3">
        <dgm:presLayoutVars>
          <dgm:bulletEnabled val="1"/>
        </dgm:presLayoutVars>
      </dgm:prSet>
      <dgm:spPr/>
    </dgm:pt>
  </dgm:ptLst>
  <dgm:cxnLst>
    <dgm:cxn modelId="{C3E85600-DDC2-43DA-8522-08A60619C057}" type="presOf" srcId="{09B81CF3-3A19-4829-8E87-3B1E98780AA1}" destId="{4A12546A-41B8-436B-B1E8-095140A08550}" srcOrd="0" destOrd="0" presId="urn:microsoft.com/office/officeart/2005/8/layout/vList2"/>
    <dgm:cxn modelId="{8BCE0305-EDB5-48D4-A084-C0AF9713C92C}" type="presOf" srcId="{F4E0A513-EC03-4C1B-8671-181B771226C6}" destId="{C1DB8378-2763-4C98-B9B8-926B6FBF153C}" srcOrd="0" destOrd="1" presId="urn:microsoft.com/office/officeart/2005/8/layout/vList2"/>
    <dgm:cxn modelId="{5026B910-DA2A-49B7-A2FD-A7877C4A84A6}" srcId="{9F6BEDAB-AD2A-4C8D-B7B6-B6D21C1885CB}" destId="{F090A213-5892-4818-97F0-7C678497D345}" srcOrd="3" destOrd="0" parTransId="{406B5290-8E24-4E31-B6C8-849911D341AD}" sibTransId="{E0E4AF6E-97B1-40C0-B5A1-017598350672}"/>
    <dgm:cxn modelId="{8AF52724-6BBA-47FD-BF84-F0D5ADB5952E}" srcId="{3F56C145-CFCF-44AD-9494-B606F6FC3E1E}" destId="{9F6BEDAB-AD2A-4C8D-B7B6-B6D21C1885CB}" srcOrd="2" destOrd="0" parTransId="{5D380E3F-C46C-4574-8B76-9F4D558CA8C4}" sibTransId="{34865895-6887-4F7A-9D94-40B53676B202}"/>
    <dgm:cxn modelId="{09675F40-3CAF-44D1-97EE-F4AFF8F182F6}" type="presOf" srcId="{B1DE1C31-6BB6-424E-8E11-C414FD6ACA4E}" destId="{C1DB8378-2763-4C98-B9B8-926B6FBF153C}" srcOrd="0" destOrd="0" presId="urn:microsoft.com/office/officeart/2005/8/layout/vList2"/>
    <dgm:cxn modelId="{DC05065F-B1BF-4E2A-8D47-51901073E00B}" type="presOf" srcId="{9F6BEDAB-AD2A-4C8D-B7B6-B6D21C1885CB}" destId="{486B4705-544E-40D7-B095-29A543621E18}" srcOrd="0" destOrd="0" presId="urn:microsoft.com/office/officeart/2005/8/layout/vList2"/>
    <dgm:cxn modelId="{47B9AB51-82A5-4E87-99EA-877731292834}" type="presOf" srcId="{19A00487-0A6E-4401-97AE-2A74115A6BE7}" destId="{0886EE89-393C-4A18-97C3-A41DCDDB0C25}" srcOrd="0" destOrd="0" presId="urn:microsoft.com/office/officeart/2005/8/layout/vList2"/>
    <dgm:cxn modelId="{0471BF59-FB5F-49FB-B4D7-2D1DA8902A7C}" type="presOf" srcId="{F090A213-5892-4818-97F0-7C678497D345}" destId="{C1DB8378-2763-4C98-B9B8-926B6FBF153C}" srcOrd="0" destOrd="3" presId="urn:microsoft.com/office/officeart/2005/8/layout/vList2"/>
    <dgm:cxn modelId="{C6A12F7E-7068-4ED7-A66A-AA77CC0597CE}" srcId="{3F56C145-CFCF-44AD-9494-B606F6FC3E1E}" destId="{A205C694-C9D5-49F2-BB2E-78B380F2FC73}" srcOrd="0" destOrd="0" parTransId="{6966FFA6-F0B9-455E-8464-E8D8D3ADFDB5}" sibTransId="{C7971079-CBEB-4AFE-B4DA-78718CE370E3}"/>
    <dgm:cxn modelId="{4EA4888A-EBF6-45F4-B29D-0AF01886A543}" srcId="{9F6BEDAB-AD2A-4C8D-B7B6-B6D21C1885CB}" destId="{DD03CA4F-7F2C-4D66-A3DD-88D1E6DB06AF}" srcOrd="4" destOrd="0" parTransId="{754516FA-8D5F-4CB7-B29A-0FD4189E4C96}" sibTransId="{12F46519-1A80-44BC-B940-81269CA9C2BD}"/>
    <dgm:cxn modelId="{0328BCA7-0345-42C7-B65E-98C55BC9D379}" srcId="{9F6BEDAB-AD2A-4C8D-B7B6-B6D21C1885CB}" destId="{4A227D9A-5D6F-4EC7-A14E-0F494EBFBAA6}" srcOrd="2" destOrd="0" parTransId="{A802BD0F-4279-4B01-BABF-F8561F4763DD}" sibTransId="{B4B16DCB-C748-4B03-BA6C-D31E90AE767D}"/>
    <dgm:cxn modelId="{25DA30B2-44D5-4B32-8028-8D186F77E578}" type="presOf" srcId="{4A227D9A-5D6F-4EC7-A14E-0F494EBFBAA6}" destId="{C1DB8378-2763-4C98-B9B8-926B6FBF153C}" srcOrd="0" destOrd="2" presId="urn:microsoft.com/office/officeart/2005/8/layout/vList2"/>
    <dgm:cxn modelId="{24E814B7-93E0-4356-9892-A6263CB9C311}" srcId="{3F56C145-CFCF-44AD-9494-B606F6FC3E1E}" destId="{19A00487-0A6E-4401-97AE-2A74115A6BE7}" srcOrd="1" destOrd="0" parTransId="{E00B1323-44FD-4976-B13F-858410C39923}" sibTransId="{E5E654CA-AADE-493A-98B2-B689121072BF}"/>
    <dgm:cxn modelId="{986409B8-9989-4BAF-8F27-46D3270549AF}" type="presOf" srcId="{A205C694-C9D5-49F2-BB2E-78B380F2FC73}" destId="{DA1B6903-4875-4924-A123-A97EA7849513}" srcOrd="0" destOrd="0" presId="urn:microsoft.com/office/officeart/2005/8/layout/vList2"/>
    <dgm:cxn modelId="{C18C84C2-ED11-4C5E-9D1F-D8F564CA90A5}" srcId="{A205C694-C9D5-49F2-BB2E-78B380F2FC73}" destId="{47FFA2BA-FE8C-4713-BDCD-25E2931753A9}" srcOrd="0" destOrd="0" parTransId="{9DCEB999-3C56-4A36-94BC-DD71360554D6}" sibTransId="{57E3F2AA-B65A-4521-BF48-487853896184}"/>
    <dgm:cxn modelId="{5FAD93C3-B7F2-4A2B-8D2C-F7F6872A4866}" srcId="{19A00487-0A6E-4401-97AE-2A74115A6BE7}" destId="{09B81CF3-3A19-4829-8E87-3B1E98780AA1}" srcOrd="0" destOrd="0" parTransId="{F2F89CF9-1131-4A71-BD37-F453B4CEC599}" sibTransId="{FA0444F3-7B56-49D5-816E-CD4100616682}"/>
    <dgm:cxn modelId="{EB48F0CA-86D9-457C-B4C3-E939F7CF4A27}" type="presOf" srcId="{3F56C145-CFCF-44AD-9494-B606F6FC3E1E}" destId="{3E429DBF-9E93-41E9-90B3-E2E35C474D95}" srcOrd="0" destOrd="0" presId="urn:microsoft.com/office/officeart/2005/8/layout/vList2"/>
    <dgm:cxn modelId="{945A8FCC-FF88-4F12-8A4C-B8E8E1D85318}" srcId="{9F6BEDAB-AD2A-4C8D-B7B6-B6D21C1885CB}" destId="{B1DE1C31-6BB6-424E-8E11-C414FD6ACA4E}" srcOrd="0" destOrd="0" parTransId="{7D5237F9-972A-4369-837F-E6F036E3F55F}" sibTransId="{0BAE3A58-970C-4D84-ABDF-D8D4BCC42A9F}"/>
    <dgm:cxn modelId="{179226CE-250A-456C-A993-5D3321130705}" srcId="{9F6BEDAB-AD2A-4C8D-B7B6-B6D21C1885CB}" destId="{F4E0A513-EC03-4C1B-8671-181B771226C6}" srcOrd="1" destOrd="0" parTransId="{362BAA47-11C1-4B15-8EBA-A0CADFD83510}" sibTransId="{AA22ABFA-C8B5-48B1-844B-69D3DF302955}"/>
    <dgm:cxn modelId="{D55A5AE6-77E2-4D33-9137-60F7C3903B89}" type="presOf" srcId="{47FFA2BA-FE8C-4713-BDCD-25E2931753A9}" destId="{7792AED1-BDDA-4B4A-83A2-B258B44356B3}" srcOrd="0" destOrd="0" presId="urn:microsoft.com/office/officeart/2005/8/layout/vList2"/>
    <dgm:cxn modelId="{B1FDD0E7-1DFE-4301-8E6A-655CBDAFB4E6}" type="presOf" srcId="{DD03CA4F-7F2C-4D66-A3DD-88D1E6DB06AF}" destId="{C1DB8378-2763-4C98-B9B8-926B6FBF153C}" srcOrd="0" destOrd="4" presId="urn:microsoft.com/office/officeart/2005/8/layout/vList2"/>
    <dgm:cxn modelId="{2423EDB4-C83D-4350-8AEA-C70E8DE5B600}" type="presParOf" srcId="{3E429DBF-9E93-41E9-90B3-E2E35C474D95}" destId="{DA1B6903-4875-4924-A123-A97EA7849513}" srcOrd="0" destOrd="0" presId="urn:microsoft.com/office/officeart/2005/8/layout/vList2"/>
    <dgm:cxn modelId="{C92790DD-6CD0-4673-A2AA-88AF8030660A}" type="presParOf" srcId="{3E429DBF-9E93-41E9-90B3-E2E35C474D95}" destId="{7792AED1-BDDA-4B4A-83A2-B258B44356B3}" srcOrd="1" destOrd="0" presId="urn:microsoft.com/office/officeart/2005/8/layout/vList2"/>
    <dgm:cxn modelId="{9683FFF8-3917-47F1-A5F4-3BB0B56BB2A0}" type="presParOf" srcId="{3E429DBF-9E93-41E9-90B3-E2E35C474D95}" destId="{0886EE89-393C-4A18-97C3-A41DCDDB0C25}" srcOrd="2" destOrd="0" presId="urn:microsoft.com/office/officeart/2005/8/layout/vList2"/>
    <dgm:cxn modelId="{E1325F88-10B6-43DD-8C3C-797393CE26F1}" type="presParOf" srcId="{3E429DBF-9E93-41E9-90B3-E2E35C474D95}" destId="{4A12546A-41B8-436B-B1E8-095140A08550}" srcOrd="3" destOrd="0" presId="urn:microsoft.com/office/officeart/2005/8/layout/vList2"/>
    <dgm:cxn modelId="{7A9D5F3D-4338-4226-8400-1344F895A432}" type="presParOf" srcId="{3E429DBF-9E93-41E9-90B3-E2E35C474D95}" destId="{486B4705-544E-40D7-B095-29A543621E18}" srcOrd="4" destOrd="0" presId="urn:microsoft.com/office/officeart/2005/8/layout/vList2"/>
    <dgm:cxn modelId="{5F7559AC-4D2A-466E-A5A9-5FBEE05039D5}" type="presParOf" srcId="{3E429DBF-9E93-41E9-90B3-E2E35C474D95}" destId="{C1DB8378-2763-4C98-B9B8-926B6FBF153C}"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3C38AE0-E74F-46A3-B36A-A8B03E97555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BE33832-F2A2-46A1-B182-5B46530BDAF4}">
      <dgm:prSet phldrT="[Text]"/>
      <dgm:spPr/>
      <dgm:t>
        <a:bodyPr/>
        <a:lstStyle/>
        <a:p>
          <a:pPr>
            <a:buFont typeface="+mj-lt"/>
            <a:buAutoNum type="arabicPeriod"/>
          </a:pPr>
          <a:r>
            <a:rPr lang="en-US" dirty="0"/>
            <a:t>Win Probability of Defensive Team</a:t>
          </a:r>
        </a:p>
      </dgm:t>
    </dgm:pt>
    <dgm:pt modelId="{826B731C-8AD2-49BA-AAEB-928C6CE4E91A}" type="parTrans" cxnId="{F5F5E319-6549-4DF6-8DFC-BEB72715BD54}">
      <dgm:prSet/>
      <dgm:spPr/>
      <dgm:t>
        <a:bodyPr/>
        <a:lstStyle/>
        <a:p>
          <a:endParaRPr lang="en-US"/>
        </a:p>
      </dgm:t>
    </dgm:pt>
    <dgm:pt modelId="{5DA72DB9-001F-49B2-9643-FFCFA8745E75}" type="sibTrans" cxnId="{F5F5E319-6549-4DF6-8DFC-BEB72715BD54}">
      <dgm:prSet/>
      <dgm:spPr/>
      <dgm:t>
        <a:bodyPr/>
        <a:lstStyle/>
        <a:p>
          <a:endParaRPr lang="en-US"/>
        </a:p>
      </dgm:t>
    </dgm:pt>
    <dgm:pt modelId="{83824559-4DB4-45DF-A530-BCAD01877390}">
      <dgm:prSet phldrT="[Text]" custT="1"/>
      <dgm:spPr/>
      <dgm:t>
        <a:bodyPr/>
        <a:lstStyle/>
        <a:p>
          <a:r>
            <a:rPr lang="en-US" sz="2800" dirty="0"/>
            <a:t>While the Win Probability is already incorporated into the WPAR calculation, does the Defensive Team’s Win Probability impact the EPAR?</a:t>
          </a:r>
        </a:p>
      </dgm:t>
    </dgm:pt>
    <dgm:pt modelId="{53532820-4413-4735-9D34-B5D34C95E9E1}" type="parTrans" cxnId="{D6D29601-CA1D-4B63-9DA6-71ECCB98CD17}">
      <dgm:prSet/>
      <dgm:spPr/>
      <dgm:t>
        <a:bodyPr/>
        <a:lstStyle/>
        <a:p>
          <a:endParaRPr lang="en-US"/>
        </a:p>
      </dgm:t>
    </dgm:pt>
    <dgm:pt modelId="{54C12D92-C0E7-46AF-B1D0-FBE9916C296E}" type="sibTrans" cxnId="{D6D29601-CA1D-4B63-9DA6-71ECCB98CD17}">
      <dgm:prSet/>
      <dgm:spPr/>
      <dgm:t>
        <a:bodyPr/>
        <a:lstStyle/>
        <a:p>
          <a:endParaRPr lang="en-US"/>
        </a:p>
      </dgm:t>
    </dgm:pt>
    <dgm:pt modelId="{C42E910B-A1EC-4D84-9226-DFBC03BA4D71}">
      <dgm:prSet phldrT="[Text]"/>
      <dgm:spPr/>
      <dgm:t>
        <a:bodyPr/>
        <a:lstStyle/>
        <a:p>
          <a:r>
            <a:rPr lang="en-US" dirty="0"/>
            <a:t>Base Defense of Defensive Team</a:t>
          </a:r>
        </a:p>
      </dgm:t>
    </dgm:pt>
    <dgm:pt modelId="{2A32F9F6-CADA-423A-BC9E-81600D338C3A}" type="parTrans" cxnId="{82A7912F-3011-42C1-9123-D815E7A5F3B5}">
      <dgm:prSet/>
      <dgm:spPr/>
      <dgm:t>
        <a:bodyPr/>
        <a:lstStyle/>
        <a:p>
          <a:endParaRPr lang="en-US"/>
        </a:p>
      </dgm:t>
    </dgm:pt>
    <dgm:pt modelId="{8C53A15B-1EF2-4F72-848C-E882E7A21F95}" type="sibTrans" cxnId="{82A7912F-3011-42C1-9123-D815E7A5F3B5}">
      <dgm:prSet/>
      <dgm:spPr/>
      <dgm:t>
        <a:bodyPr/>
        <a:lstStyle/>
        <a:p>
          <a:endParaRPr lang="en-US"/>
        </a:p>
      </dgm:t>
    </dgm:pt>
    <dgm:pt modelId="{CCCA3A1A-4647-4516-BE84-1E566D0D37A3}">
      <dgm:prSet phldrT="[Text]" custT="1"/>
      <dgm:spPr/>
      <dgm:t>
        <a:bodyPr/>
        <a:lstStyle/>
        <a:p>
          <a:r>
            <a:rPr lang="en-US" sz="2800" dirty="0"/>
            <a:t>Does a team’s Base Defense impact the Defensive Line position value?</a:t>
          </a:r>
        </a:p>
      </dgm:t>
    </dgm:pt>
    <dgm:pt modelId="{A16EDF55-766F-4A61-8F25-0B89E5401077}" type="parTrans" cxnId="{C24687B8-5142-4544-9DDA-720ECE4028F7}">
      <dgm:prSet/>
      <dgm:spPr/>
      <dgm:t>
        <a:bodyPr/>
        <a:lstStyle/>
        <a:p>
          <a:endParaRPr lang="en-US"/>
        </a:p>
      </dgm:t>
    </dgm:pt>
    <dgm:pt modelId="{E518E759-D017-47B8-929B-7495134ADC74}" type="sibTrans" cxnId="{C24687B8-5142-4544-9DDA-720ECE4028F7}">
      <dgm:prSet/>
      <dgm:spPr/>
      <dgm:t>
        <a:bodyPr/>
        <a:lstStyle/>
        <a:p>
          <a:endParaRPr lang="en-US"/>
        </a:p>
      </dgm:t>
    </dgm:pt>
    <dgm:pt modelId="{8E738498-7EA6-4E34-8D3E-0F30BC20E7F8}">
      <dgm:prSet phldrT="[Text]" custT="1"/>
      <dgm:spPr/>
      <dgm:t>
        <a:bodyPr/>
        <a:lstStyle/>
        <a:p>
          <a:r>
            <a:rPr lang="en-US" sz="2800" dirty="0"/>
            <a:t>Other Scenarios?</a:t>
          </a:r>
        </a:p>
      </dgm:t>
    </dgm:pt>
    <dgm:pt modelId="{E4BA782A-BBA9-40B9-BCCC-5FB80B7337B6}" type="parTrans" cxnId="{D657B23E-9C63-49BF-9033-96B258950CF3}">
      <dgm:prSet/>
      <dgm:spPr/>
      <dgm:t>
        <a:bodyPr/>
        <a:lstStyle/>
        <a:p>
          <a:endParaRPr lang="en-US"/>
        </a:p>
      </dgm:t>
    </dgm:pt>
    <dgm:pt modelId="{41508FC3-3B30-4DA1-A068-65CB09B9184E}" type="sibTrans" cxnId="{D657B23E-9C63-49BF-9033-96B258950CF3}">
      <dgm:prSet/>
      <dgm:spPr/>
      <dgm:t>
        <a:bodyPr/>
        <a:lstStyle/>
        <a:p>
          <a:endParaRPr lang="en-US"/>
        </a:p>
      </dgm:t>
    </dgm:pt>
    <dgm:pt modelId="{A68C435A-63D7-4BB4-8D7C-74F167BB28FA}">
      <dgm:prSet phldrT="[Text]" custT="1"/>
      <dgm:spPr/>
      <dgm:t>
        <a:bodyPr/>
        <a:lstStyle/>
        <a:p>
          <a:endParaRPr lang="en-US" sz="2800" dirty="0"/>
        </a:p>
      </dgm:t>
    </dgm:pt>
    <dgm:pt modelId="{6A0BBA1A-7425-4094-8BA1-900E4F06D029}" type="parTrans" cxnId="{83348459-0013-4D68-BA9B-ACE90EDE2D75}">
      <dgm:prSet/>
      <dgm:spPr/>
      <dgm:t>
        <a:bodyPr/>
        <a:lstStyle/>
        <a:p>
          <a:endParaRPr lang="en-US"/>
        </a:p>
      </dgm:t>
    </dgm:pt>
    <dgm:pt modelId="{6897CE0D-9C79-494F-A688-61163F1841B4}" type="sibTrans" cxnId="{83348459-0013-4D68-BA9B-ACE90EDE2D75}">
      <dgm:prSet/>
      <dgm:spPr/>
      <dgm:t>
        <a:bodyPr/>
        <a:lstStyle/>
        <a:p>
          <a:endParaRPr lang="en-US"/>
        </a:p>
      </dgm:t>
    </dgm:pt>
    <dgm:pt modelId="{6159F6AF-E98D-424C-8AB0-3B2128ABF4D8}" type="pres">
      <dgm:prSet presAssocID="{33C38AE0-E74F-46A3-B36A-A8B03E97555C}" presName="linear" presStyleCnt="0">
        <dgm:presLayoutVars>
          <dgm:dir/>
          <dgm:animLvl val="lvl"/>
          <dgm:resizeHandles val="exact"/>
        </dgm:presLayoutVars>
      </dgm:prSet>
      <dgm:spPr/>
    </dgm:pt>
    <dgm:pt modelId="{C09AACE6-766D-4412-A2CE-83821B558F09}" type="pres">
      <dgm:prSet presAssocID="{FBE33832-F2A2-46A1-B182-5B46530BDAF4}" presName="parentLin" presStyleCnt="0"/>
      <dgm:spPr/>
    </dgm:pt>
    <dgm:pt modelId="{C48D73FB-0177-4883-81EA-81746BA397A3}" type="pres">
      <dgm:prSet presAssocID="{FBE33832-F2A2-46A1-B182-5B46530BDAF4}" presName="parentLeftMargin" presStyleLbl="node1" presStyleIdx="0" presStyleCnt="3"/>
      <dgm:spPr/>
    </dgm:pt>
    <dgm:pt modelId="{BD77A3BB-189A-41AA-BA26-94AF49555C2B}" type="pres">
      <dgm:prSet presAssocID="{FBE33832-F2A2-46A1-B182-5B46530BDAF4}" presName="parentText" presStyleLbl="node1" presStyleIdx="0" presStyleCnt="3">
        <dgm:presLayoutVars>
          <dgm:chMax val="0"/>
          <dgm:bulletEnabled val="1"/>
        </dgm:presLayoutVars>
      </dgm:prSet>
      <dgm:spPr/>
    </dgm:pt>
    <dgm:pt modelId="{48B40A74-7371-4D37-AA05-1BEE08ACEC09}" type="pres">
      <dgm:prSet presAssocID="{FBE33832-F2A2-46A1-B182-5B46530BDAF4}" presName="negativeSpace" presStyleCnt="0"/>
      <dgm:spPr/>
    </dgm:pt>
    <dgm:pt modelId="{BEDFF7CF-822C-408F-A683-BC49D2A33F4A}" type="pres">
      <dgm:prSet presAssocID="{FBE33832-F2A2-46A1-B182-5B46530BDAF4}" presName="childText" presStyleLbl="conFgAcc1" presStyleIdx="0" presStyleCnt="3">
        <dgm:presLayoutVars>
          <dgm:bulletEnabled val="1"/>
        </dgm:presLayoutVars>
      </dgm:prSet>
      <dgm:spPr/>
    </dgm:pt>
    <dgm:pt modelId="{210A05D1-FE5D-4256-B2EF-A04C2F75CADC}" type="pres">
      <dgm:prSet presAssocID="{5DA72DB9-001F-49B2-9643-FFCFA8745E75}" presName="spaceBetweenRectangles" presStyleCnt="0"/>
      <dgm:spPr/>
    </dgm:pt>
    <dgm:pt modelId="{FC6CD120-4E4D-49D9-B7BF-2BB484C42366}" type="pres">
      <dgm:prSet presAssocID="{C42E910B-A1EC-4D84-9226-DFBC03BA4D71}" presName="parentLin" presStyleCnt="0"/>
      <dgm:spPr/>
    </dgm:pt>
    <dgm:pt modelId="{26AB1802-2BA8-43FD-9148-5C04550132F5}" type="pres">
      <dgm:prSet presAssocID="{C42E910B-A1EC-4D84-9226-DFBC03BA4D71}" presName="parentLeftMargin" presStyleLbl="node1" presStyleIdx="0" presStyleCnt="3"/>
      <dgm:spPr/>
    </dgm:pt>
    <dgm:pt modelId="{A8972988-EA14-4DAC-806F-0A0D5478B6C0}" type="pres">
      <dgm:prSet presAssocID="{C42E910B-A1EC-4D84-9226-DFBC03BA4D71}" presName="parentText" presStyleLbl="node1" presStyleIdx="1" presStyleCnt="3">
        <dgm:presLayoutVars>
          <dgm:chMax val="0"/>
          <dgm:bulletEnabled val="1"/>
        </dgm:presLayoutVars>
      </dgm:prSet>
      <dgm:spPr/>
    </dgm:pt>
    <dgm:pt modelId="{6C075DBE-435A-4963-8EAD-B5E7B90DA164}" type="pres">
      <dgm:prSet presAssocID="{C42E910B-A1EC-4D84-9226-DFBC03BA4D71}" presName="negativeSpace" presStyleCnt="0"/>
      <dgm:spPr/>
    </dgm:pt>
    <dgm:pt modelId="{86F1A3DF-3283-41A1-A409-CF2F03407629}" type="pres">
      <dgm:prSet presAssocID="{C42E910B-A1EC-4D84-9226-DFBC03BA4D71}" presName="childText" presStyleLbl="conFgAcc1" presStyleIdx="1" presStyleCnt="3">
        <dgm:presLayoutVars>
          <dgm:bulletEnabled val="1"/>
        </dgm:presLayoutVars>
      </dgm:prSet>
      <dgm:spPr/>
    </dgm:pt>
    <dgm:pt modelId="{53D023EE-332A-4D64-AE10-DB247DB4F0AA}" type="pres">
      <dgm:prSet presAssocID="{8C53A15B-1EF2-4F72-848C-E882E7A21F95}" presName="spaceBetweenRectangles" presStyleCnt="0"/>
      <dgm:spPr/>
    </dgm:pt>
    <dgm:pt modelId="{11EF54DA-FEBA-41FA-B4D1-9717A8047717}" type="pres">
      <dgm:prSet presAssocID="{8E738498-7EA6-4E34-8D3E-0F30BC20E7F8}" presName="parentLin" presStyleCnt="0"/>
      <dgm:spPr/>
    </dgm:pt>
    <dgm:pt modelId="{25B7835A-2B81-4576-B70B-15B56F5B3066}" type="pres">
      <dgm:prSet presAssocID="{8E738498-7EA6-4E34-8D3E-0F30BC20E7F8}" presName="parentLeftMargin" presStyleLbl="node1" presStyleIdx="1" presStyleCnt="3"/>
      <dgm:spPr/>
    </dgm:pt>
    <dgm:pt modelId="{5B6EACC5-FA69-471A-98ED-0130195A6E7A}" type="pres">
      <dgm:prSet presAssocID="{8E738498-7EA6-4E34-8D3E-0F30BC20E7F8}" presName="parentText" presStyleLbl="node1" presStyleIdx="2" presStyleCnt="3">
        <dgm:presLayoutVars>
          <dgm:chMax val="0"/>
          <dgm:bulletEnabled val="1"/>
        </dgm:presLayoutVars>
      </dgm:prSet>
      <dgm:spPr/>
    </dgm:pt>
    <dgm:pt modelId="{A4AD8677-3039-45D2-8F5E-688D83E9A11A}" type="pres">
      <dgm:prSet presAssocID="{8E738498-7EA6-4E34-8D3E-0F30BC20E7F8}" presName="negativeSpace" presStyleCnt="0"/>
      <dgm:spPr/>
    </dgm:pt>
    <dgm:pt modelId="{8ECD4540-F922-44E5-9AAF-3BA706E36C2A}" type="pres">
      <dgm:prSet presAssocID="{8E738498-7EA6-4E34-8D3E-0F30BC20E7F8}" presName="childText" presStyleLbl="conFgAcc1" presStyleIdx="2" presStyleCnt="3">
        <dgm:presLayoutVars>
          <dgm:bulletEnabled val="1"/>
        </dgm:presLayoutVars>
      </dgm:prSet>
      <dgm:spPr/>
    </dgm:pt>
  </dgm:ptLst>
  <dgm:cxnLst>
    <dgm:cxn modelId="{D6D29601-CA1D-4B63-9DA6-71ECCB98CD17}" srcId="{FBE33832-F2A2-46A1-B182-5B46530BDAF4}" destId="{83824559-4DB4-45DF-A530-BCAD01877390}" srcOrd="0" destOrd="0" parTransId="{53532820-4413-4735-9D34-B5D34C95E9E1}" sibTransId="{54C12D92-C0E7-46AF-B1D0-FBE9916C296E}"/>
    <dgm:cxn modelId="{F1F3B514-8A5D-44C4-970E-96E3180422DA}" type="presOf" srcId="{83824559-4DB4-45DF-A530-BCAD01877390}" destId="{BEDFF7CF-822C-408F-A683-BC49D2A33F4A}" srcOrd="0" destOrd="0" presId="urn:microsoft.com/office/officeart/2005/8/layout/list1"/>
    <dgm:cxn modelId="{A75AAE15-D48C-40AC-9908-F89EDA3A80C1}" type="presOf" srcId="{C42E910B-A1EC-4D84-9226-DFBC03BA4D71}" destId="{26AB1802-2BA8-43FD-9148-5C04550132F5}" srcOrd="0" destOrd="0" presId="urn:microsoft.com/office/officeart/2005/8/layout/list1"/>
    <dgm:cxn modelId="{F5F5E319-6549-4DF6-8DFC-BEB72715BD54}" srcId="{33C38AE0-E74F-46A3-B36A-A8B03E97555C}" destId="{FBE33832-F2A2-46A1-B182-5B46530BDAF4}" srcOrd="0" destOrd="0" parTransId="{826B731C-8AD2-49BA-AAEB-928C6CE4E91A}" sibTransId="{5DA72DB9-001F-49B2-9643-FFCFA8745E75}"/>
    <dgm:cxn modelId="{82A7912F-3011-42C1-9123-D815E7A5F3B5}" srcId="{33C38AE0-E74F-46A3-B36A-A8B03E97555C}" destId="{C42E910B-A1EC-4D84-9226-DFBC03BA4D71}" srcOrd="1" destOrd="0" parTransId="{2A32F9F6-CADA-423A-BC9E-81600D338C3A}" sibTransId="{8C53A15B-1EF2-4F72-848C-E882E7A21F95}"/>
    <dgm:cxn modelId="{BD8FA433-44D0-40A9-9DB4-886634C37147}" type="presOf" srcId="{C42E910B-A1EC-4D84-9226-DFBC03BA4D71}" destId="{A8972988-EA14-4DAC-806F-0A0D5478B6C0}" srcOrd="1" destOrd="0" presId="urn:microsoft.com/office/officeart/2005/8/layout/list1"/>
    <dgm:cxn modelId="{D657B23E-9C63-49BF-9033-96B258950CF3}" srcId="{33C38AE0-E74F-46A3-B36A-A8B03E97555C}" destId="{8E738498-7EA6-4E34-8D3E-0F30BC20E7F8}" srcOrd="2" destOrd="0" parTransId="{E4BA782A-BBA9-40B9-BCCC-5FB80B7337B6}" sibTransId="{41508FC3-3B30-4DA1-A068-65CB09B9184E}"/>
    <dgm:cxn modelId="{83348459-0013-4D68-BA9B-ACE90EDE2D75}" srcId="{8E738498-7EA6-4E34-8D3E-0F30BC20E7F8}" destId="{A68C435A-63D7-4BB4-8D7C-74F167BB28FA}" srcOrd="0" destOrd="0" parTransId="{6A0BBA1A-7425-4094-8BA1-900E4F06D029}" sibTransId="{6897CE0D-9C79-494F-A688-61163F1841B4}"/>
    <dgm:cxn modelId="{4D3D1C81-B28B-4B16-9CF2-46F9E7ABFECE}" type="presOf" srcId="{FBE33832-F2A2-46A1-B182-5B46530BDAF4}" destId="{C48D73FB-0177-4883-81EA-81746BA397A3}" srcOrd="0" destOrd="0" presId="urn:microsoft.com/office/officeart/2005/8/layout/list1"/>
    <dgm:cxn modelId="{CB3D3C87-D3CD-4C72-9AD5-C8D17B6A665C}" type="presOf" srcId="{8E738498-7EA6-4E34-8D3E-0F30BC20E7F8}" destId="{5B6EACC5-FA69-471A-98ED-0130195A6E7A}" srcOrd="1" destOrd="0" presId="urn:microsoft.com/office/officeart/2005/8/layout/list1"/>
    <dgm:cxn modelId="{19FDB5A0-C420-43DA-934C-3899C8FE58CB}" type="presOf" srcId="{FBE33832-F2A2-46A1-B182-5B46530BDAF4}" destId="{BD77A3BB-189A-41AA-BA26-94AF49555C2B}" srcOrd="1" destOrd="0" presId="urn:microsoft.com/office/officeart/2005/8/layout/list1"/>
    <dgm:cxn modelId="{C24687B8-5142-4544-9DDA-720ECE4028F7}" srcId="{C42E910B-A1EC-4D84-9226-DFBC03BA4D71}" destId="{CCCA3A1A-4647-4516-BE84-1E566D0D37A3}" srcOrd="0" destOrd="0" parTransId="{A16EDF55-766F-4A61-8F25-0B89E5401077}" sibTransId="{E518E759-D017-47B8-929B-7495134ADC74}"/>
    <dgm:cxn modelId="{578161BC-A9FD-4BAD-93F2-106120145512}" type="presOf" srcId="{33C38AE0-E74F-46A3-B36A-A8B03E97555C}" destId="{6159F6AF-E98D-424C-8AB0-3B2128ABF4D8}" srcOrd="0" destOrd="0" presId="urn:microsoft.com/office/officeart/2005/8/layout/list1"/>
    <dgm:cxn modelId="{D1522DCC-D0B0-47C1-BB5E-D4C050CA0E20}" type="presOf" srcId="{A68C435A-63D7-4BB4-8D7C-74F167BB28FA}" destId="{8ECD4540-F922-44E5-9AAF-3BA706E36C2A}" srcOrd="0" destOrd="0" presId="urn:microsoft.com/office/officeart/2005/8/layout/list1"/>
    <dgm:cxn modelId="{9CAD0CD3-76F8-489C-B319-3B20BB7D5081}" type="presOf" srcId="{CCCA3A1A-4647-4516-BE84-1E566D0D37A3}" destId="{86F1A3DF-3283-41A1-A409-CF2F03407629}" srcOrd="0" destOrd="0" presId="urn:microsoft.com/office/officeart/2005/8/layout/list1"/>
    <dgm:cxn modelId="{19CDAEFE-FC25-4160-85F1-D008AFA18E05}" type="presOf" srcId="{8E738498-7EA6-4E34-8D3E-0F30BC20E7F8}" destId="{25B7835A-2B81-4576-B70B-15B56F5B3066}" srcOrd="0" destOrd="0" presId="urn:microsoft.com/office/officeart/2005/8/layout/list1"/>
    <dgm:cxn modelId="{D568CBEF-8131-416B-8563-4119835AAB5C}" type="presParOf" srcId="{6159F6AF-E98D-424C-8AB0-3B2128ABF4D8}" destId="{C09AACE6-766D-4412-A2CE-83821B558F09}" srcOrd="0" destOrd="0" presId="urn:microsoft.com/office/officeart/2005/8/layout/list1"/>
    <dgm:cxn modelId="{0A0E3F9F-B8F0-41AA-9F99-102655C15D0D}" type="presParOf" srcId="{C09AACE6-766D-4412-A2CE-83821B558F09}" destId="{C48D73FB-0177-4883-81EA-81746BA397A3}" srcOrd="0" destOrd="0" presId="urn:microsoft.com/office/officeart/2005/8/layout/list1"/>
    <dgm:cxn modelId="{5D01431F-1116-4458-8B1E-F466562BBBB8}" type="presParOf" srcId="{C09AACE6-766D-4412-A2CE-83821B558F09}" destId="{BD77A3BB-189A-41AA-BA26-94AF49555C2B}" srcOrd="1" destOrd="0" presId="urn:microsoft.com/office/officeart/2005/8/layout/list1"/>
    <dgm:cxn modelId="{3B1E3135-EF95-46D9-829F-901745DF00CA}" type="presParOf" srcId="{6159F6AF-E98D-424C-8AB0-3B2128ABF4D8}" destId="{48B40A74-7371-4D37-AA05-1BEE08ACEC09}" srcOrd="1" destOrd="0" presId="urn:microsoft.com/office/officeart/2005/8/layout/list1"/>
    <dgm:cxn modelId="{F3960C15-6917-4049-9E15-CDE350C2A27A}" type="presParOf" srcId="{6159F6AF-E98D-424C-8AB0-3B2128ABF4D8}" destId="{BEDFF7CF-822C-408F-A683-BC49D2A33F4A}" srcOrd="2" destOrd="0" presId="urn:microsoft.com/office/officeart/2005/8/layout/list1"/>
    <dgm:cxn modelId="{7EDF43C9-562B-4EA0-83B1-111A2B4AC4CA}" type="presParOf" srcId="{6159F6AF-E98D-424C-8AB0-3B2128ABF4D8}" destId="{210A05D1-FE5D-4256-B2EF-A04C2F75CADC}" srcOrd="3" destOrd="0" presId="urn:microsoft.com/office/officeart/2005/8/layout/list1"/>
    <dgm:cxn modelId="{1347697D-6553-4FE2-84CE-B3D8C59F1F65}" type="presParOf" srcId="{6159F6AF-E98D-424C-8AB0-3B2128ABF4D8}" destId="{FC6CD120-4E4D-49D9-B7BF-2BB484C42366}" srcOrd="4" destOrd="0" presId="urn:microsoft.com/office/officeart/2005/8/layout/list1"/>
    <dgm:cxn modelId="{75AE602D-77FE-4D49-8E95-0BEBD6E8765B}" type="presParOf" srcId="{FC6CD120-4E4D-49D9-B7BF-2BB484C42366}" destId="{26AB1802-2BA8-43FD-9148-5C04550132F5}" srcOrd="0" destOrd="0" presId="urn:microsoft.com/office/officeart/2005/8/layout/list1"/>
    <dgm:cxn modelId="{5C4DB1FA-002B-4A39-AF6E-9E38802A0F40}" type="presParOf" srcId="{FC6CD120-4E4D-49D9-B7BF-2BB484C42366}" destId="{A8972988-EA14-4DAC-806F-0A0D5478B6C0}" srcOrd="1" destOrd="0" presId="urn:microsoft.com/office/officeart/2005/8/layout/list1"/>
    <dgm:cxn modelId="{0B1CBE37-89D3-4A9F-B409-25C61AEEF11F}" type="presParOf" srcId="{6159F6AF-E98D-424C-8AB0-3B2128ABF4D8}" destId="{6C075DBE-435A-4963-8EAD-B5E7B90DA164}" srcOrd="5" destOrd="0" presId="urn:microsoft.com/office/officeart/2005/8/layout/list1"/>
    <dgm:cxn modelId="{62842927-9A7B-4B21-8DC2-3EE2C63F1F60}" type="presParOf" srcId="{6159F6AF-E98D-424C-8AB0-3B2128ABF4D8}" destId="{86F1A3DF-3283-41A1-A409-CF2F03407629}" srcOrd="6" destOrd="0" presId="urn:microsoft.com/office/officeart/2005/8/layout/list1"/>
    <dgm:cxn modelId="{586630FD-053A-46B8-BE87-0F927F37D408}" type="presParOf" srcId="{6159F6AF-E98D-424C-8AB0-3B2128ABF4D8}" destId="{53D023EE-332A-4D64-AE10-DB247DB4F0AA}" srcOrd="7" destOrd="0" presId="urn:microsoft.com/office/officeart/2005/8/layout/list1"/>
    <dgm:cxn modelId="{35461904-FE18-406D-A277-66BBC681BFC2}" type="presParOf" srcId="{6159F6AF-E98D-424C-8AB0-3B2128ABF4D8}" destId="{11EF54DA-FEBA-41FA-B4D1-9717A8047717}" srcOrd="8" destOrd="0" presId="urn:microsoft.com/office/officeart/2005/8/layout/list1"/>
    <dgm:cxn modelId="{5F94C889-04D7-4381-AB66-1C8DBC168C52}" type="presParOf" srcId="{11EF54DA-FEBA-41FA-B4D1-9717A8047717}" destId="{25B7835A-2B81-4576-B70B-15B56F5B3066}" srcOrd="0" destOrd="0" presId="urn:microsoft.com/office/officeart/2005/8/layout/list1"/>
    <dgm:cxn modelId="{66472AED-7CCB-42C8-B186-FBB1363A70AC}" type="presParOf" srcId="{11EF54DA-FEBA-41FA-B4D1-9717A8047717}" destId="{5B6EACC5-FA69-471A-98ED-0130195A6E7A}" srcOrd="1" destOrd="0" presId="urn:microsoft.com/office/officeart/2005/8/layout/list1"/>
    <dgm:cxn modelId="{02DD1B6A-A7AC-4C5E-A44C-A9C815AA85BC}" type="presParOf" srcId="{6159F6AF-E98D-424C-8AB0-3B2128ABF4D8}" destId="{A4AD8677-3039-45D2-8F5E-688D83E9A11A}" srcOrd="9" destOrd="0" presId="urn:microsoft.com/office/officeart/2005/8/layout/list1"/>
    <dgm:cxn modelId="{8C333803-C1DC-420A-99E7-A39533B09883}" type="presParOf" srcId="{6159F6AF-E98D-424C-8AB0-3B2128ABF4D8}" destId="{8ECD4540-F922-44E5-9AAF-3BA706E36C2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27D898-EE8F-4B5B-858E-0B0F76962DE9}"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43F753F0-9F7F-4C2B-9703-AA745E39F832}">
      <dgm:prSet phldrT="[Text]"/>
      <dgm:spPr/>
      <dgm:t>
        <a:bodyPr/>
        <a:lstStyle/>
        <a:p>
          <a:r>
            <a:rPr lang="en-US" dirty="0"/>
            <a:t>SIS Database</a:t>
          </a:r>
        </a:p>
      </dgm:t>
    </dgm:pt>
    <dgm:pt modelId="{EC51888D-5D3F-480F-BE0F-61A239054388}" type="parTrans" cxnId="{31DE6551-ECC1-46E9-A090-F062BE15F039}">
      <dgm:prSet/>
      <dgm:spPr/>
      <dgm:t>
        <a:bodyPr/>
        <a:lstStyle/>
        <a:p>
          <a:endParaRPr lang="en-US"/>
        </a:p>
      </dgm:t>
    </dgm:pt>
    <dgm:pt modelId="{08B50624-02AF-48B7-9241-22656B6B2AD2}" type="sibTrans" cxnId="{31DE6551-ECC1-46E9-A090-F062BE15F039}">
      <dgm:prSet/>
      <dgm:spPr/>
      <dgm:t>
        <a:bodyPr/>
        <a:lstStyle/>
        <a:p>
          <a:endParaRPr lang="en-US"/>
        </a:p>
      </dgm:t>
    </dgm:pt>
    <dgm:pt modelId="{E0DA0E52-73E1-49FC-A375-0CF8EF823D15}">
      <dgm:prSet phldrT="[Text]"/>
      <dgm:spPr/>
      <dgm:t>
        <a:bodyPr/>
        <a:lstStyle/>
        <a:p>
          <a:r>
            <a:rPr lang="en-US" dirty="0"/>
            <a:t>Excluded Roster Position = “Off Ball”</a:t>
          </a:r>
        </a:p>
      </dgm:t>
    </dgm:pt>
    <dgm:pt modelId="{20D02283-7BFC-4A14-87C9-D633EAC1BA50}" type="parTrans" cxnId="{15170149-6E05-43D5-8727-25BE1057A00B}">
      <dgm:prSet/>
      <dgm:spPr/>
      <dgm:t>
        <a:bodyPr/>
        <a:lstStyle/>
        <a:p>
          <a:endParaRPr lang="en-US"/>
        </a:p>
      </dgm:t>
    </dgm:pt>
    <dgm:pt modelId="{51FA7C50-68DD-4214-8E91-FFCDDE656D5F}" type="sibTrans" cxnId="{15170149-6E05-43D5-8727-25BE1057A00B}">
      <dgm:prSet/>
      <dgm:spPr/>
      <dgm:t>
        <a:bodyPr/>
        <a:lstStyle/>
        <a:p>
          <a:endParaRPr lang="en-US"/>
        </a:p>
      </dgm:t>
    </dgm:pt>
    <dgm:pt modelId="{762E4EF8-4B2C-4677-9452-1689A87D8E0A}">
      <dgm:prSet phldrT="[Text]"/>
      <dgm:spPr/>
      <dgm:t>
        <a:bodyPr/>
        <a:lstStyle/>
        <a:p>
          <a:r>
            <a:rPr lang="en-US" dirty="0" err="1"/>
            <a:t>nflscrapR</a:t>
          </a:r>
          <a:endParaRPr lang="en-US" dirty="0"/>
        </a:p>
      </dgm:t>
    </dgm:pt>
    <dgm:pt modelId="{AD32B18A-1CB7-4F02-A4D1-FD1F1260DD61}" type="parTrans" cxnId="{38C5A2F1-A3CF-4020-A690-D33E53445A18}">
      <dgm:prSet/>
      <dgm:spPr/>
      <dgm:t>
        <a:bodyPr/>
        <a:lstStyle/>
        <a:p>
          <a:endParaRPr lang="en-US"/>
        </a:p>
      </dgm:t>
    </dgm:pt>
    <dgm:pt modelId="{682DD853-0866-48E5-A63E-4BCC87AD6CA5}" type="sibTrans" cxnId="{38C5A2F1-A3CF-4020-A690-D33E53445A18}">
      <dgm:prSet/>
      <dgm:spPr/>
      <dgm:t>
        <a:bodyPr/>
        <a:lstStyle/>
        <a:p>
          <a:endParaRPr lang="en-US"/>
        </a:p>
      </dgm:t>
    </dgm:pt>
    <dgm:pt modelId="{AC35D74A-2D5A-4567-9229-9EA26DD69DFE}">
      <dgm:prSet phldrT="[Text]"/>
      <dgm:spPr/>
      <dgm:t>
        <a:bodyPr/>
        <a:lstStyle/>
        <a:p>
          <a:r>
            <a:rPr lang="en-US" dirty="0"/>
            <a:t>Used R coding provided to model Expected Points and Win Probability.</a:t>
          </a:r>
        </a:p>
      </dgm:t>
    </dgm:pt>
    <dgm:pt modelId="{83CE9BFE-158B-4C87-AC6C-5C9C6F9E557F}" type="parTrans" cxnId="{C3F809A6-8449-4840-B8CA-4A8E6F146DC2}">
      <dgm:prSet/>
      <dgm:spPr/>
      <dgm:t>
        <a:bodyPr/>
        <a:lstStyle/>
        <a:p>
          <a:endParaRPr lang="en-US"/>
        </a:p>
      </dgm:t>
    </dgm:pt>
    <dgm:pt modelId="{C8D8B1B3-EA83-4CE9-A1BB-16AB30A07920}" type="sibTrans" cxnId="{C3F809A6-8449-4840-B8CA-4A8E6F146DC2}">
      <dgm:prSet/>
      <dgm:spPr/>
      <dgm:t>
        <a:bodyPr/>
        <a:lstStyle/>
        <a:p>
          <a:endParaRPr lang="en-US"/>
        </a:p>
      </dgm:t>
    </dgm:pt>
    <dgm:pt modelId="{9798539C-F885-4FC8-95C4-7BDFC5A49641}">
      <dgm:prSet phldrT="[Text]"/>
      <dgm:spPr/>
      <dgm:t>
        <a:bodyPr/>
        <a:lstStyle/>
        <a:p>
          <a:r>
            <a:rPr lang="en-US" dirty="0">
              <a:hlinkClick xmlns:r="http://schemas.openxmlformats.org/officeDocument/2006/relationships" r:id="rId1"/>
            </a:rPr>
            <a:t>https://github.com/maksimhorowitz/nflscrapR</a:t>
          </a:r>
          <a:endParaRPr lang="en-US" dirty="0"/>
        </a:p>
      </dgm:t>
    </dgm:pt>
    <dgm:pt modelId="{C896AE88-B8B9-4B20-B74F-01EBD4C8A514}" type="parTrans" cxnId="{DF2B7263-58C7-4781-868C-90987B4F6E6B}">
      <dgm:prSet/>
      <dgm:spPr/>
      <dgm:t>
        <a:bodyPr/>
        <a:lstStyle/>
        <a:p>
          <a:endParaRPr lang="en-US"/>
        </a:p>
      </dgm:t>
    </dgm:pt>
    <dgm:pt modelId="{30ED4171-C1CF-4D72-B016-9F86D7D23C77}" type="sibTrans" cxnId="{DF2B7263-58C7-4781-868C-90987B4F6E6B}">
      <dgm:prSet/>
      <dgm:spPr/>
      <dgm:t>
        <a:bodyPr/>
        <a:lstStyle/>
        <a:p>
          <a:endParaRPr lang="en-US"/>
        </a:p>
      </dgm:t>
    </dgm:pt>
    <dgm:pt modelId="{56E3213D-3546-4BB1-A36A-53EAACCD2B98}">
      <dgm:prSet phldrT="[Text]"/>
      <dgm:spPr/>
      <dgm:t>
        <a:bodyPr/>
        <a:lstStyle/>
        <a:p>
          <a:r>
            <a:rPr lang="en-US" dirty="0"/>
            <a:t>The IDP Guru</a:t>
          </a:r>
        </a:p>
      </dgm:t>
    </dgm:pt>
    <dgm:pt modelId="{3B9A6F58-D757-4B92-9114-01522B10F991}" type="parTrans" cxnId="{801C11CD-8B20-4FCA-A69D-BD14846D3C17}">
      <dgm:prSet/>
      <dgm:spPr/>
      <dgm:t>
        <a:bodyPr/>
        <a:lstStyle/>
        <a:p>
          <a:endParaRPr lang="en-US"/>
        </a:p>
      </dgm:t>
    </dgm:pt>
    <dgm:pt modelId="{0DD179BA-266F-4105-964E-A1DC76E918BB}" type="sibTrans" cxnId="{801C11CD-8B20-4FCA-A69D-BD14846D3C17}">
      <dgm:prSet/>
      <dgm:spPr/>
      <dgm:t>
        <a:bodyPr/>
        <a:lstStyle/>
        <a:p>
          <a:endParaRPr lang="en-US"/>
        </a:p>
      </dgm:t>
    </dgm:pt>
    <dgm:pt modelId="{85F99061-E07E-4504-A448-834D605F159F}">
      <dgm:prSet phldrT="[Text]"/>
      <dgm:spPr/>
      <dgm:t>
        <a:bodyPr/>
        <a:lstStyle/>
        <a:p>
          <a:r>
            <a:rPr lang="en-US" dirty="0"/>
            <a:t>Base Package determination for 2019 for all teams.</a:t>
          </a:r>
        </a:p>
      </dgm:t>
    </dgm:pt>
    <dgm:pt modelId="{51C7BE4D-F482-4F9F-88A2-9AD55C9C028D}" type="parTrans" cxnId="{DF433082-3A2F-4B68-9DAD-D548CFE8E72D}">
      <dgm:prSet/>
      <dgm:spPr/>
      <dgm:t>
        <a:bodyPr/>
        <a:lstStyle/>
        <a:p>
          <a:endParaRPr lang="en-US"/>
        </a:p>
      </dgm:t>
    </dgm:pt>
    <dgm:pt modelId="{4CD57A42-2687-45E5-B05B-73DD9FC6EA57}" type="sibTrans" cxnId="{DF433082-3A2F-4B68-9DAD-D548CFE8E72D}">
      <dgm:prSet/>
      <dgm:spPr/>
      <dgm:t>
        <a:bodyPr/>
        <a:lstStyle/>
        <a:p>
          <a:endParaRPr lang="en-US"/>
        </a:p>
      </dgm:t>
    </dgm:pt>
    <dgm:pt modelId="{28FAD6F8-EE99-4BD5-890B-7422A7E0B088}">
      <dgm:prSet/>
      <dgm:spPr/>
      <dgm:t>
        <a:bodyPr/>
        <a:lstStyle/>
        <a:p>
          <a:r>
            <a:rPr lang="en-US" dirty="0"/>
            <a:t>These were not deemed to represent “defensive line” snaps.</a:t>
          </a:r>
        </a:p>
      </dgm:t>
    </dgm:pt>
    <dgm:pt modelId="{CAD15D8B-E5F0-40F3-877F-0E30E3FCCF9E}" type="parTrans" cxnId="{4F3CA016-0975-411C-9545-7EA5B5FC0117}">
      <dgm:prSet/>
      <dgm:spPr/>
      <dgm:t>
        <a:bodyPr/>
        <a:lstStyle/>
        <a:p>
          <a:endParaRPr lang="en-US"/>
        </a:p>
      </dgm:t>
    </dgm:pt>
    <dgm:pt modelId="{F3FF4382-8CC2-40BB-9270-72DDE7149C9C}" type="sibTrans" cxnId="{4F3CA016-0975-411C-9545-7EA5B5FC0117}">
      <dgm:prSet/>
      <dgm:spPr/>
      <dgm:t>
        <a:bodyPr/>
        <a:lstStyle/>
        <a:p>
          <a:endParaRPr lang="en-US"/>
        </a:p>
      </dgm:t>
    </dgm:pt>
    <dgm:pt modelId="{3DA4E082-DF70-48B5-951C-4E3C2BA0E0EF}">
      <dgm:prSet/>
      <dgm:spPr/>
      <dgm:t>
        <a:bodyPr/>
        <a:lstStyle/>
        <a:p>
          <a:r>
            <a:rPr lang="en-US" dirty="0"/>
            <a:t>Excluded QB Spikes (Spike = 1)</a:t>
          </a:r>
        </a:p>
      </dgm:t>
    </dgm:pt>
    <dgm:pt modelId="{2C8A4180-D304-4CDC-B295-0E2F27BCCAF2}" type="parTrans" cxnId="{56F43997-EC2C-4DAC-BFB2-135976C25859}">
      <dgm:prSet/>
      <dgm:spPr/>
      <dgm:t>
        <a:bodyPr/>
        <a:lstStyle/>
        <a:p>
          <a:endParaRPr lang="en-US"/>
        </a:p>
      </dgm:t>
    </dgm:pt>
    <dgm:pt modelId="{EDC0968E-7A1D-4D5A-9905-894B4992DB74}" type="sibTrans" cxnId="{56F43997-EC2C-4DAC-BFB2-135976C25859}">
      <dgm:prSet/>
      <dgm:spPr/>
      <dgm:t>
        <a:bodyPr/>
        <a:lstStyle/>
        <a:p>
          <a:endParaRPr lang="en-US"/>
        </a:p>
      </dgm:t>
    </dgm:pt>
    <dgm:pt modelId="{CFC6122B-19E8-4CA2-B275-44161109C63D}">
      <dgm:prSet/>
      <dgm:spPr/>
      <dgm:t>
        <a:bodyPr/>
        <a:lstStyle/>
        <a:p>
          <a:r>
            <a:rPr lang="en-US" dirty="0"/>
            <a:t>These were not deemed to be meaningful snaps.</a:t>
          </a:r>
        </a:p>
      </dgm:t>
    </dgm:pt>
    <dgm:pt modelId="{983CC58C-2FE7-4C33-B86A-A8EBAE8357C3}" type="parTrans" cxnId="{9F9DBB12-C786-4EF3-BD7A-75569839CE9C}">
      <dgm:prSet/>
      <dgm:spPr/>
      <dgm:t>
        <a:bodyPr/>
        <a:lstStyle/>
        <a:p>
          <a:endParaRPr lang="en-US"/>
        </a:p>
      </dgm:t>
    </dgm:pt>
    <dgm:pt modelId="{B154DC89-C0E2-4082-AB6B-80C3F928B46A}" type="sibTrans" cxnId="{9F9DBB12-C786-4EF3-BD7A-75569839CE9C}">
      <dgm:prSet/>
      <dgm:spPr/>
      <dgm:t>
        <a:bodyPr/>
        <a:lstStyle/>
        <a:p>
          <a:endParaRPr lang="en-US"/>
        </a:p>
      </dgm:t>
    </dgm:pt>
    <dgm:pt modelId="{A5578ADD-D7FC-4C99-AED0-281062EBCA10}">
      <dgm:prSet phldrT="[Text]"/>
      <dgm:spPr/>
      <dgm:t>
        <a:bodyPr/>
        <a:lstStyle/>
        <a:p>
          <a:r>
            <a:rPr lang="en-US" dirty="0"/>
            <a:t>Used R coding to determine expected yards gained for possible outcome determination.</a:t>
          </a:r>
        </a:p>
      </dgm:t>
    </dgm:pt>
    <dgm:pt modelId="{582524FF-ED3E-4481-91EF-D8360B9B1A0E}" type="parTrans" cxnId="{934C94AF-3738-4C88-8604-B2481E034BC5}">
      <dgm:prSet/>
      <dgm:spPr/>
    </dgm:pt>
    <dgm:pt modelId="{7A90FE18-9E6F-42C1-8DCF-4C91C7593F70}" type="sibTrans" cxnId="{934C94AF-3738-4C88-8604-B2481E034BC5}">
      <dgm:prSet/>
      <dgm:spPr/>
    </dgm:pt>
    <dgm:pt modelId="{5E0A191C-7659-43E4-A00A-20343EE58E65}" type="pres">
      <dgm:prSet presAssocID="{D727D898-EE8F-4B5B-858E-0B0F76962DE9}" presName="Name0" presStyleCnt="0">
        <dgm:presLayoutVars>
          <dgm:dir/>
          <dgm:animLvl val="lvl"/>
          <dgm:resizeHandles val="exact"/>
        </dgm:presLayoutVars>
      </dgm:prSet>
      <dgm:spPr/>
    </dgm:pt>
    <dgm:pt modelId="{D9B504F7-7A94-4696-9CE9-3E6C3BBF5CBF}" type="pres">
      <dgm:prSet presAssocID="{43F753F0-9F7F-4C2B-9703-AA745E39F832}" presName="linNode" presStyleCnt="0"/>
      <dgm:spPr/>
    </dgm:pt>
    <dgm:pt modelId="{5B660553-6A5B-4664-9E14-C586CAD9C513}" type="pres">
      <dgm:prSet presAssocID="{43F753F0-9F7F-4C2B-9703-AA745E39F832}" presName="parentText" presStyleLbl="node1" presStyleIdx="0" presStyleCnt="3" custLinFactNeighborX="-12580" custLinFactNeighborY="-7222">
        <dgm:presLayoutVars>
          <dgm:chMax val="1"/>
          <dgm:bulletEnabled val="1"/>
        </dgm:presLayoutVars>
      </dgm:prSet>
      <dgm:spPr/>
    </dgm:pt>
    <dgm:pt modelId="{76C294AF-812D-42DB-A329-E4E8B7CD1EBA}" type="pres">
      <dgm:prSet presAssocID="{43F753F0-9F7F-4C2B-9703-AA745E39F832}" presName="descendantText" presStyleLbl="alignAccFollowNode1" presStyleIdx="0" presStyleCnt="3">
        <dgm:presLayoutVars>
          <dgm:bulletEnabled val="1"/>
        </dgm:presLayoutVars>
      </dgm:prSet>
      <dgm:spPr/>
    </dgm:pt>
    <dgm:pt modelId="{74FFDF19-D4D0-4375-8F19-D003513EA0BC}" type="pres">
      <dgm:prSet presAssocID="{08B50624-02AF-48B7-9241-22656B6B2AD2}" presName="sp" presStyleCnt="0"/>
      <dgm:spPr/>
    </dgm:pt>
    <dgm:pt modelId="{5D423A24-7403-40D4-BFF7-0C3FDD8F2564}" type="pres">
      <dgm:prSet presAssocID="{762E4EF8-4B2C-4677-9452-1689A87D8E0A}" presName="linNode" presStyleCnt="0"/>
      <dgm:spPr/>
    </dgm:pt>
    <dgm:pt modelId="{D9FB5C2E-C5DC-4BFF-96BA-C7B3D0D606BE}" type="pres">
      <dgm:prSet presAssocID="{762E4EF8-4B2C-4677-9452-1689A87D8E0A}" presName="parentText" presStyleLbl="node1" presStyleIdx="1" presStyleCnt="3">
        <dgm:presLayoutVars>
          <dgm:chMax val="1"/>
          <dgm:bulletEnabled val="1"/>
        </dgm:presLayoutVars>
      </dgm:prSet>
      <dgm:spPr/>
    </dgm:pt>
    <dgm:pt modelId="{F6958D94-8399-4EC1-84DB-ADF56520B020}" type="pres">
      <dgm:prSet presAssocID="{762E4EF8-4B2C-4677-9452-1689A87D8E0A}" presName="descendantText" presStyleLbl="alignAccFollowNode1" presStyleIdx="1" presStyleCnt="3">
        <dgm:presLayoutVars>
          <dgm:bulletEnabled val="1"/>
        </dgm:presLayoutVars>
      </dgm:prSet>
      <dgm:spPr/>
    </dgm:pt>
    <dgm:pt modelId="{6A8E6A75-BFE6-447B-A53D-7C2DCA778C46}" type="pres">
      <dgm:prSet presAssocID="{682DD853-0866-48E5-A63E-4BCC87AD6CA5}" presName="sp" presStyleCnt="0"/>
      <dgm:spPr/>
    </dgm:pt>
    <dgm:pt modelId="{0720DA06-4E42-45FE-9740-DEA6477BD91F}" type="pres">
      <dgm:prSet presAssocID="{56E3213D-3546-4BB1-A36A-53EAACCD2B98}" presName="linNode" presStyleCnt="0"/>
      <dgm:spPr/>
    </dgm:pt>
    <dgm:pt modelId="{F83BAB1D-F9E8-4F29-9E91-5811A93B373C}" type="pres">
      <dgm:prSet presAssocID="{56E3213D-3546-4BB1-A36A-53EAACCD2B98}" presName="parentText" presStyleLbl="node1" presStyleIdx="2" presStyleCnt="3">
        <dgm:presLayoutVars>
          <dgm:chMax val="1"/>
          <dgm:bulletEnabled val="1"/>
        </dgm:presLayoutVars>
      </dgm:prSet>
      <dgm:spPr/>
    </dgm:pt>
    <dgm:pt modelId="{EDBF00E9-756E-477A-942E-00D139824388}" type="pres">
      <dgm:prSet presAssocID="{56E3213D-3546-4BB1-A36A-53EAACCD2B98}" presName="descendantText" presStyleLbl="alignAccFollowNode1" presStyleIdx="2" presStyleCnt="3">
        <dgm:presLayoutVars>
          <dgm:bulletEnabled val="1"/>
        </dgm:presLayoutVars>
      </dgm:prSet>
      <dgm:spPr/>
    </dgm:pt>
  </dgm:ptLst>
  <dgm:cxnLst>
    <dgm:cxn modelId="{EAD59412-9D71-4E55-84D9-605D5ACF31E0}" type="presOf" srcId="{E0DA0E52-73E1-49FC-A375-0CF8EF823D15}" destId="{76C294AF-812D-42DB-A329-E4E8B7CD1EBA}" srcOrd="0" destOrd="0" presId="urn:microsoft.com/office/officeart/2005/8/layout/vList5"/>
    <dgm:cxn modelId="{9F9DBB12-C786-4EF3-BD7A-75569839CE9C}" srcId="{3DA4E082-DF70-48B5-951C-4E3C2BA0E0EF}" destId="{CFC6122B-19E8-4CA2-B275-44161109C63D}" srcOrd="0" destOrd="0" parTransId="{983CC58C-2FE7-4C33-B86A-A8EBAE8357C3}" sibTransId="{B154DC89-C0E2-4082-AB6B-80C3F928B46A}"/>
    <dgm:cxn modelId="{4F3CA016-0975-411C-9545-7EA5B5FC0117}" srcId="{E0DA0E52-73E1-49FC-A375-0CF8EF823D15}" destId="{28FAD6F8-EE99-4BD5-890B-7422A7E0B088}" srcOrd="0" destOrd="0" parTransId="{CAD15D8B-E5F0-40F3-877F-0E30E3FCCF9E}" sibTransId="{F3FF4382-8CC2-40BB-9270-72DDE7149C9C}"/>
    <dgm:cxn modelId="{8D06F017-7338-45BA-8AAC-063EA900F16A}" type="presOf" srcId="{D727D898-EE8F-4B5B-858E-0B0F76962DE9}" destId="{5E0A191C-7659-43E4-A00A-20343EE58E65}" srcOrd="0" destOrd="0" presId="urn:microsoft.com/office/officeart/2005/8/layout/vList5"/>
    <dgm:cxn modelId="{F6D7131E-154C-468B-8DA1-F39A490A8828}" type="presOf" srcId="{85F99061-E07E-4504-A448-834D605F159F}" destId="{EDBF00E9-756E-477A-942E-00D139824388}" srcOrd="0" destOrd="0" presId="urn:microsoft.com/office/officeart/2005/8/layout/vList5"/>
    <dgm:cxn modelId="{FD40BB22-F4E9-4B26-971A-6534634D0FB6}" type="presOf" srcId="{762E4EF8-4B2C-4677-9452-1689A87D8E0A}" destId="{D9FB5C2E-C5DC-4BFF-96BA-C7B3D0D606BE}" srcOrd="0" destOrd="0" presId="urn:microsoft.com/office/officeart/2005/8/layout/vList5"/>
    <dgm:cxn modelId="{BB08D33E-C983-4AC0-9831-9046A496262A}" type="presOf" srcId="{43F753F0-9F7F-4C2B-9703-AA745E39F832}" destId="{5B660553-6A5B-4664-9E14-C586CAD9C513}" srcOrd="0" destOrd="0" presId="urn:microsoft.com/office/officeart/2005/8/layout/vList5"/>
    <dgm:cxn modelId="{DF2B7263-58C7-4781-868C-90987B4F6E6B}" srcId="{762E4EF8-4B2C-4677-9452-1689A87D8E0A}" destId="{9798539C-F885-4FC8-95C4-7BDFC5A49641}" srcOrd="2" destOrd="0" parTransId="{C896AE88-B8B9-4B20-B74F-01EBD4C8A514}" sibTransId="{30ED4171-C1CF-4D72-B016-9F86D7D23C77}"/>
    <dgm:cxn modelId="{15170149-6E05-43D5-8727-25BE1057A00B}" srcId="{43F753F0-9F7F-4C2B-9703-AA745E39F832}" destId="{E0DA0E52-73E1-49FC-A375-0CF8EF823D15}" srcOrd="0" destOrd="0" parTransId="{20D02283-7BFC-4A14-87C9-D633EAC1BA50}" sibTransId="{51FA7C50-68DD-4214-8E91-FFCDDE656D5F}"/>
    <dgm:cxn modelId="{08C3D34B-2142-4215-912F-61A39C2E023B}" type="presOf" srcId="{CFC6122B-19E8-4CA2-B275-44161109C63D}" destId="{76C294AF-812D-42DB-A329-E4E8B7CD1EBA}" srcOrd="0" destOrd="3" presId="urn:microsoft.com/office/officeart/2005/8/layout/vList5"/>
    <dgm:cxn modelId="{B8EEB870-AFB5-4A38-B57B-A83A020D35BC}" type="presOf" srcId="{A5578ADD-D7FC-4C99-AED0-281062EBCA10}" destId="{F6958D94-8399-4EC1-84DB-ADF56520B020}" srcOrd="0" destOrd="1" presId="urn:microsoft.com/office/officeart/2005/8/layout/vList5"/>
    <dgm:cxn modelId="{31DE6551-ECC1-46E9-A090-F062BE15F039}" srcId="{D727D898-EE8F-4B5B-858E-0B0F76962DE9}" destId="{43F753F0-9F7F-4C2B-9703-AA745E39F832}" srcOrd="0" destOrd="0" parTransId="{EC51888D-5D3F-480F-BE0F-61A239054388}" sibTransId="{08B50624-02AF-48B7-9241-22656B6B2AD2}"/>
    <dgm:cxn modelId="{08A88573-5699-4AD0-BE8C-FF279AC57CAD}" type="presOf" srcId="{56E3213D-3546-4BB1-A36A-53EAACCD2B98}" destId="{F83BAB1D-F9E8-4F29-9E91-5811A93B373C}" srcOrd="0" destOrd="0" presId="urn:microsoft.com/office/officeart/2005/8/layout/vList5"/>
    <dgm:cxn modelId="{DF433082-3A2F-4B68-9DAD-D548CFE8E72D}" srcId="{56E3213D-3546-4BB1-A36A-53EAACCD2B98}" destId="{85F99061-E07E-4504-A448-834D605F159F}" srcOrd="0" destOrd="0" parTransId="{51C7BE4D-F482-4F9F-88A2-9AD55C9C028D}" sibTransId="{4CD57A42-2687-45E5-B05B-73DD9FC6EA57}"/>
    <dgm:cxn modelId="{F075128F-78B1-409F-A812-5725CF390CAD}" type="presOf" srcId="{9798539C-F885-4FC8-95C4-7BDFC5A49641}" destId="{F6958D94-8399-4EC1-84DB-ADF56520B020}" srcOrd="0" destOrd="2" presId="urn:microsoft.com/office/officeart/2005/8/layout/vList5"/>
    <dgm:cxn modelId="{53705D92-15CF-4A63-8B93-DB924EAF9C17}" type="presOf" srcId="{3DA4E082-DF70-48B5-951C-4E3C2BA0E0EF}" destId="{76C294AF-812D-42DB-A329-E4E8B7CD1EBA}" srcOrd="0" destOrd="2" presId="urn:microsoft.com/office/officeart/2005/8/layout/vList5"/>
    <dgm:cxn modelId="{56F43997-EC2C-4DAC-BFB2-135976C25859}" srcId="{43F753F0-9F7F-4C2B-9703-AA745E39F832}" destId="{3DA4E082-DF70-48B5-951C-4E3C2BA0E0EF}" srcOrd="1" destOrd="0" parTransId="{2C8A4180-D304-4CDC-B295-0E2F27BCCAF2}" sibTransId="{EDC0968E-7A1D-4D5A-9905-894B4992DB74}"/>
    <dgm:cxn modelId="{C3F809A6-8449-4840-B8CA-4A8E6F146DC2}" srcId="{762E4EF8-4B2C-4677-9452-1689A87D8E0A}" destId="{AC35D74A-2D5A-4567-9229-9EA26DD69DFE}" srcOrd="0" destOrd="0" parTransId="{83CE9BFE-158B-4C87-AC6C-5C9C6F9E557F}" sibTransId="{C8D8B1B3-EA83-4CE9-A1BB-16AB30A07920}"/>
    <dgm:cxn modelId="{934C94AF-3738-4C88-8604-B2481E034BC5}" srcId="{762E4EF8-4B2C-4677-9452-1689A87D8E0A}" destId="{A5578ADD-D7FC-4C99-AED0-281062EBCA10}" srcOrd="1" destOrd="0" parTransId="{582524FF-ED3E-4481-91EF-D8360B9B1A0E}" sibTransId="{7A90FE18-9E6F-42C1-8DCF-4C91C7593F70}"/>
    <dgm:cxn modelId="{801C11CD-8B20-4FCA-A69D-BD14846D3C17}" srcId="{D727D898-EE8F-4B5B-858E-0B0F76962DE9}" destId="{56E3213D-3546-4BB1-A36A-53EAACCD2B98}" srcOrd="2" destOrd="0" parTransId="{3B9A6F58-D757-4B92-9114-01522B10F991}" sibTransId="{0DD179BA-266F-4105-964E-A1DC76E918BB}"/>
    <dgm:cxn modelId="{4A42BCD4-8B1F-4E4F-8F67-A234D1169DB9}" type="presOf" srcId="{28FAD6F8-EE99-4BD5-890B-7422A7E0B088}" destId="{76C294AF-812D-42DB-A329-E4E8B7CD1EBA}" srcOrd="0" destOrd="1" presId="urn:microsoft.com/office/officeart/2005/8/layout/vList5"/>
    <dgm:cxn modelId="{7FF161D9-B153-4FC0-A384-5CB3EDD3026F}" type="presOf" srcId="{AC35D74A-2D5A-4567-9229-9EA26DD69DFE}" destId="{F6958D94-8399-4EC1-84DB-ADF56520B020}" srcOrd="0" destOrd="0" presId="urn:microsoft.com/office/officeart/2005/8/layout/vList5"/>
    <dgm:cxn modelId="{38C5A2F1-A3CF-4020-A690-D33E53445A18}" srcId="{D727D898-EE8F-4B5B-858E-0B0F76962DE9}" destId="{762E4EF8-4B2C-4677-9452-1689A87D8E0A}" srcOrd="1" destOrd="0" parTransId="{AD32B18A-1CB7-4F02-A4D1-FD1F1260DD61}" sibTransId="{682DD853-0866-48E5-A63E-4BCC87AD6CA5}"/>
    <dgm:cxn modelId="{CA669F73-70C7-4C9C-8842-C7C064C86A95}" type="presParOf" srcId="{5E0A191C-7659-43E4-A00A-20343EE58E65}" destId="{D9B504F7-7A94-4696-9CE9-3E6C3BBF5CBF}" srcOrd="0" destOrd="0" presId="urn:microsoft.com/office/officeart/2005/8/layout/vList5"/>
    <dgm:cxn modelId="{F7D82857-E684-4481-9AF9-BB11BD63C268}" type="presParOf" srcId="{D9B504F7-7A94-4696-9CE9-3E6C3BBF5CBF}" destId="{5B660553-6A5B-4664-9E14-C586CAD9C513}" srcOrd="0" destOrd="0" presId="urn:microsoft.com/office/officeart/2005/8/layout/vList5"/>
    <dgm:cxn modelId="{D20370E1-443B-4D9F-B903-5976D189C8EF}" type="presParOf" srcId="{D9B504F7-7A94-4696-9CE9-3E6C3BBF5CBF}" destId="{76C294AF-812D-42DB-A329-E4E8B7CD1EBA}" srcOrd="1" destOrd="0" presId="urn:microsoft.com/office/officeart/2005/8/layout/vList5"/>
    <dgm:cxn modelId="{816B8F6C-D043-4A93-84EE-7D79EC9F6EEA}" type="presParOf" srcId="{5E0A191C-7659-43E4-A00A-20343EE58E65}" destId="{74FFDF19-D4D0-4375-8F19-D003513EA0BC}" srcOrd="1" destOrd="0" presId="urn:microsoft.com/office/officeart/2005/8/layout/vList5"/>
    <dgm:cxn modelId="{9243FF39-BEA8-440C-9B2E-C4E078B9C143}" type="presParOf" srcId="{5E0A191C-7659-43E4-A00A-20343EE58E65}" destId="{5D423A24-7403-40D4-BFF7-0C3FDD8F2564}" srcOrd="2" destOrd="0" presId="urn:microsoft.com/office/officeart/2005/8/layout/vList5"/>
    <dgm:cxn modelId="{D61C511E-C2BA-4596-B05D-BD1A17C432AA}" type="presParOf" srcId="{5D423A24-7403-40D4-BFF7-0C3FDD8F2564}" destId="{D9FB5C2E-C5DC-4BFF-96BA-C7B3D0D606BE}" srcOrd="0" destOrd="0" presId="urn:microsoft.com/office/officeart/2005/8/layout/vList5"/>
    <dgm:cxn modelId="{5FBA5B61-3FAE-47BB-9930-C04D84AE485F}" type="presParOf" srcId="{5D423A24-7403-40D4-BFF7-0C3FDD8F2564}" destId="{F6958D94-8399-4EC1-84DB-ADF56520B020}" srcOrd="1" destOrd="0" presId="urn:microsoft.com/office/officeart/2005/8/layout/vList5"/>
    <dgm:cxn modelId="{7B2A266E-D7A3-41E2-9D74-01F3B2BA31D9}" type="presParOf" srcId="{5E0A191C-7659-43E4-A00A-20343EE58E65}" destId="{6A8E6A75-BFE6-447B-A53D-7C2DCA778C46}" srcOrd="3" destOrd="0" presId="urn:microsoft.com/office/officeart/2005/8/layout/vList5"/>
    <dgm:cxn modelId="{1AFC60D1-945D-4D96-9CA3-346B375F7141}" type="presParOf" srcId="{5E0A191C-7659-43E4-A00A-20343EE58E65}" destId="{0720DA06-4E42-45FE-9740-DEA6477BD91F}" srcOrd="4" destOrd="0" presId="urn:microsoft.com/office/officeart/2005/8/layout/vList5"/>
    <dgm:cxn modelId="{54993916-DED6-4D72-A164-73ADBB3F3389}" type="presParOf" srcId="{0720DA06-4E42-45FE-9740-DEA6477BD91F}" destId="{F83BAB1D-F9E8-4F29-9E91-5811A93B373C}" srcOrd="0" destOrd="0" presId="urn:microsoft.com/office/officeart/2005/8/layout/vList5"/>
    <dgm:cxn modelId="{0FC2F4D0-720B-4BAF-B036-0628C141A4DB}" type="presParOf" srcId="{0720DA06-4E42-45FE-9740-DEA6477BD91F}" destId="{EDBF00E9-756E-477A-942E-00D13982438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AD6C34-866B-4ECB-B315-5646AB58917C}"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0CFA3941-3EAE-48CA-896C-E5B387E1FCE4}">
      <dgm:prSet phldrT="[Text]"/>
      <dgm:spPr/>
      <dgm:t>
        <a:bodyPr/>
        <a:lstStyle/>
        <a:p>
          <a:r>
            <a:rPr lang="en-US" dirty="0"/>
            <a:t>Conclusions</a:t>
          </a:r>
        </a:p>
      </dgm:t>
    </dgm:pt>
    <dgm:pt modelId="{016235D5-0AD1-4B57-93E7-30A1DDC9485F}" type="parTrans" cxnId="{0AE655ED-770F-49E4-8AC3-2236BD2298E3}">
      <dgm:prSet/>
      <dgm:spPr/>
      <dgm:t>
        <a:bodyPr/>
        <a:lstStyle/>
        <a:p>
          <a:endParaRPr lang="en-US"/>
        </a:p>
      </dgm:t>
    </dgm:pt>
    <dgm:pt modelId="{156D4505-FB98-488E-B190-26E5183CC34E}" type="sibTrans" cxnId="{0AE655ED-770F-49E4-8AC3-2236BD2298E3}">
      <dgm:prSet/>
      <dgm:spPr/>
      <dgm:t>
        <a:bodyPr/>
        <a:lstStyle/>
        <a:p>
          <a:endParaRPr lang="en-US"/>
        </a:p>
      </dgm:t>
    </dgm:pt>
    <dgm:pt modelId="{33D129B1-30CD-4CA9-B214-52F37010F29C}">
      <dgm:prSet phldrT="[Text]"/>
      <dgm:spPr/>
      <dgm:t>
        <a:bodyPr/>
        <a:lstStyle/>
        <a:p>
          <a:pPr marL="228600"/>
          <a:r>
            <a:rPr lang="en-US" dirty="0"/>
            <a:t>It appears that for a given base defense, the standard technique alignment have a lower EPAR on a per snap basis, but due to the larger number of snaps, have a higher EPAR Total compare to the league average.</a:t>
          </a:r>
        </a:p>
      </dgm:t>
    </dgm:pt>
    <dgm:pt modelId="{B8F8F07A-70F6-4DD1-8954-E75CC2AEA272}" type="parTrans" cxnId="{223880A0-2ACE-413B-8003-E23261CCD38C}">
      <dgm:prSet/>
      <dgm:spPr/>
      <dgm:t>
        <a:bodyPr/>
        <a:lstStyle/>
        <a:p>
          <a:endParaRPr lang="en-US"/>
        </a:p>
      </dgm:t>
    </dgm:pt>
    <dgm:pt modelId="{41A839CC-8A25-4DC2-8D9B-E99D48386D9A}" type="sibTrans" cxnId="{223880A0-2ACE-413B-8003-E23261CCD38C}">
      <dgm:prSet/>
      <dgm:spPr/>
      <dgm:t>
        <a:bodyPr/>
        <a:lstStyle/>
        <a:p>
          <a:endParaRPr lang="en-US"/>
        </a:p>
      </dgm:t>
    </dgm:pt>
    <dgm:pt modelId="{1582DD6F-9FDD-49EC-8D2C-43E81989F8AE}">
      <dgm:prSet phldrT="[Text]"/>
      <dgm:spPr/>
      <dgm:t>
        <a:bodyPr/>
        <a:lstStyle/>
        <a:p>
          <a:pPr marL="914400"/>
          <a:r>
            <a:rPr lang="en-US" dirty="0"/>
            <a:t>This is possibly due to the use of the Base Defense package on standard plays which have lower EPAR.</a:t>
          </a:r>
        </a:p>
      </dgm:t>
    </dgm:pt>
    <dgm:pt modelId="{00302F4D-D5E7-4C38-B78B-98E036EAEB17}" type="parTrans" cxnId="{6D3BC422-EF5F-4A44-8CFB-87203A1ADF04}">
      <dgm:prSet/>
      <dgm:spPr/>
      <dgm:t>
        <a:bodyPr/>
        <a:lstStyle/>
        <a:p>
          <a:endParaRPr lang="en-US"/>
        </a:p>
      </dgm:t>
    </dgm:pt>
    <dgm:pt modelId="{2DE952EA-155E-48AC-AEBB-6A55B28E13EB}" type="sibTrans" cxnId="{6D3BC422-EF5F-4A44-8CFB-87203A1ADF04}">
      <dgm:prSet/>
      <dgm:spPr/>
      <dgm:t>
        <a:bodyPr/>
        <a:lstStyle/>
        <a:p>
          <a:endParaRPr lang="en-US"/>
        </a:p>
      </dgm:t>
    </dgm:pt>
    <dgm:pt modelId="{1CBF2058-9C75-413D-8549-475007CC4D1F}">
      <dgm:prSet phldrT="[Text]"/>
      <dgm:spPr/>
      <dgm:t>
        <a:bodyPr/>
        <a:lstStyle/>
        <a:p>
          <a:pPr marL="228600"/>
          <a:r>
            <a:rPr lang="en-US" dirty="0"/>
            <a:t>On the other side of this, it appears that non-standard technique alignments have a higher EPAR on a per snap basis than league average, but due to low frequency have a lower EPAR Total.</a:t>
          </a:r>
        </a:p>
      </dgm:t>
    </dgm:pt>
    <dgm:pt modelId="{63F3DBE4-08D4-4AD8-A0A0-65E245391A01}" type="parTrans" cxnId="{1D255F24-A84D-48A3-B565-3438374879E8}">
      <dgm:prSet/>
      <dgm:spPr/>
      <dgm:t>
        <a:bodyPr/>
        <a:lstStyle/>
        <a:p>
          <a:endParaRPr lang="en-US"/>
        </a:p>
      </dgm:t>
    </dgm:pt>
    <dgm:pt modelId="{DEDB026C-C19C-49AD-AF11-5511A342E38F}" type="sibTrans" cxnId="{1D255F24-A84D-48A3-B565-3438374879E8}">
      <dgm:prSet/>
      <dgm:spPr/>
      <dgm:t>
        <a:bodyPr/>
        <a:lstStyle/>
        <a:p>
          <a:endParaRPr lang="en-US"/>
        </a:p>
      </dgm:t>
    </dgm:pt>
    <dgm:pt modelId="{19D99C7B-0CF5-44D4-B059-99E229ED68E7}">
      <dgm:prSet phldrT="[Text]"/>
      <dgm:spPr/>
      <dgm:t>
        <a:bodyPr/>
        <a:lstStyle/>
        <a:p>
          <a:pPr marL="914400"/>
          <a:r>
            <a:rPr lang="en-US" dirty="0"/>
            <a:t>Similarly, this is possibly due to the use of non-Base Defense packages for highly leveraged downs with higher EPAR.</a:t>
          </a:r>
        </a:p>
      </dgm:t>
    </dgm:pt>
    <dgm:pt modelId="{345A8ED7-E196-49C2-AE86-80472B5822A8}" type="parTrans" cxnId="{3973748B-1FC5-4A99-A82D-209276D4E858}">
      <dgm:prSet/>
      <dgm:spPr/>
      <dgm:t>
        <a:bodyPr/>
        <a:lstStyle/>
        <a:p>
          <a:endParaRPr lang="en-US"/>
        </a:p>
      </dgm:t>
    </dgm:pt>
    <dgm:pt modelId="{C9A4682C-26BC-4FCB-92A2-2A9ED5706B11}" type="sibTrans" cxnId="{3973748B-1FC5-4A99-A82D-209276D4E858}">
      <dgm:prSet/>
      <dgm:spPr/>
      <dgm:t>
        <a:bodyPr/>
        <a:lstStyle/>
        <a:p>
          <a:endParaRPr lang="en-US"/>
        </a:p>
      </dgm:t>
    </dgm:pt>
    <dgm:pt modelId="{02CD5BE4-380E-4B7E-8D62-651BA89D7E18}" type="pres">
      <dgm:prSet presAssocID="{F0AD6C34-866B-4ECB-B315-5646AB58917C}" presName="linear" presStyleCnt="0">
        <dgm:presLayoutVars>
          <dgm:animLvl val="lvl"/>
          <dgm:resizeHandles val="exact"/>
        </dgm:presLayoutVars>
      </dgm:prSet>
      <dgm:spPr/>
    </dgm:pt>
    <dgm:pt modelId="{05A0332A-1C2C-470E-8AA9-30B5F7B226C6}" type="pres">
      <dgm:prSet presAssocID="{0CFA3941-3EAE-48CA-896C-E5B387E1FCE4}" presName="parentText" presStyleLbl="node1" presStyleIdx="0" presStyleCnt="1">
        <dgm:presLayoutVars>
          <dgm:chMax val="0"/>
          <dgm:bulletEnabled val="1"/>
        </dgm:presLayoutVars>
      </dgm:prSet>
      <dgm:spPr/>
    </dgm:pt>
    <dgm:pt modelId="{2DD57FE3-3555-41EF-AF0C-60F62ABACEB4}" type="pres">
      <dgm:prSet presAssocID="{0CFA3941-3EAE-48CA-896C-E5B387E1FCE4}" presName="childText" presStyleLbl="revTx" presStyleIdx="0" presStyleCnt="1">
        <dgm:presLayoutVars>
          <dgm:bulletEnabled val="1"/>
        </dgm:presLayoutVars>
      </dgm:prSet>
      <dgm:spPr/>
    </dgm:pt>
  </dgm:ptLst>
  <dgm:cxnLst>
    <dgm:cxn modelId="{E7675E06-8E9B-412F-9B86-689FF795D659}" type="presOf" srcId="{19D99C7B-0CF5-44D4-B059-99E229ED68E7}" destId="{2DD57FE3-3555-41EF-AF0C-60F62ABACEB4}" srcOrd="0" destOrd="3" presId="urn:microsoft.com/office/officeart/2005/8/layout/vList2"/>
    <dgm:cxn modelId="{6D3BC422-EF5F-4A44-8CFB-87203A1ADF04}" srcId="{33D129B1-30CD-4CA9-B214-52F37010F29C}" destId="{1582DD6F-9FDD-49EC-8D2C-43E81989F8AE}" srcOrd="0" destOrd="0" parTransId="{00302F4D-D5E7-4C38-B78B-98E036EAEB17}" sibTransId="{2DE952EA-155E-48AC-AEBB-6A55B28E13EB}"/>
    <dgm:cxn modelId="{1D255F24-A84D-48A3-B565-3438374879E8}" srcId="{0CFA3941-3EAE-48CA-896C-E5B387E1FCE4}" destId="{1CBF2058-9C75-413D-8549-475007CC4D1F}" srcOrd="1" destOrd="0" parTransId="{63F3DBE4-08D4-4AD8-A0A0-65E245391A01}" sibTransId="{DEDB026C-C19C-49AD-AF11-5511A342E38F}"/>
    <dgm:cxn modelId="{3973748B-1FC5-4A99-A82D-209276D4E858}" srcId="{1CBF2058-9C75-413D-8549-475007CC4D1F}" destId="{19D99C7B-0CF5-44D4-B059-99E229ED68E7}" srcOrd="0" destOrd="0" parTransId="{345A8ED7-E196-49C2-AE86-80472B5822A8}" sibTransId="{C9A4682C-26BC-4FCB-92A2-2A9ED5706B11}"/>
    <dgm:cxn modelId="{CB112C9A-41DA-467E-8A6C-52BC889D3851}" type="presOf" srcId="{33D129B1-30CD-4CA9-B214-52F37010F29C}" destId="{2DD57FE3-3555-41EF-AF0C-60F62ABACEB4}" srcOrd="0" destOrd="0" presId="urn:microsoft.com/office/officeart/2005/8/layout/vList2"/>
    <dgm:cxn modelId="{223880A0-2ACE-413B-8003-E23261CCD38C}" srcId="{0CFA3941-3EAE-48CA-896C-E5B387E1FCE4}" destId="{33D129B1-30CD-4CA9-B214-52F37010F29C}" srcOrd="0" destOrd="0" parTransId="{B8F8F07A-70F6-4DD1-8954-E75CC2AEA272}" sibTransId="{41A839CC-8A25-4DC2-8D9B-E99D48386D9A}"/>
    <dgm:cxn modelId="{F71675BE-3F47-43F4-A2AB-0A56A78263E6}" type="presOf" srcId="{1582DD6F-9FDD-49EC-8D2C-43E81989F8AE}" destId="{2DD57FE3-3555-41EF-AF0C-60F62ABACEB4}" srcOrd="0" destOrd="1" presId="urn:microsoft.com/office/officeart/2005/8/layout/vList2"/>
    <dgm:cxn modelId="{BDEC58BE-0307-4B10-BA3A-99CCAF887918}" type="presOf" srcId="{1CBF2058-9C75-413D-8549-475007CC4D1F}" destId="{2DD57FE3-3555-41EF-AF0C-60F62ABACEB4}" srcOrd="0" destOrd="2" presId="urn:microsoft.com/office/officeart/2005/8/layout/vList2"/>
    <dgm:cxn modelId="{329883E1-1A8B-4770-811B-B9B8EFE03589}" type="presOf" srcId="{F0AD6C34-866B-4ECB-B315-5646AB58917C}" destId="{02CD5BE4-380E-4B7E-8D62-651BA89D7E18}" srcOrd="0" destOrd="0" presId="urn:microsoft.com/office/officeart/2005/8/layout/vList2"/>
    <dgm:cxn modelId="{8B9530ED-C31E-4045-976A-C7038B67D888}" type="presOf" srcId="{0CFA3941-3EAE-48CA-896C-E5B387E1FCE4}" destId="{05A0332A-1C2C-470E-8AA9-30B5F7B226C6}" srcOrd="0" destOrd="0" presId="urn:microsoft.com/office/officeart/2005/8/layout/vList2"/>
    <dgm:cxn modelId="{0AE655ED-770F-49E4-8AC3-2236BD2298E3}" srcId="{F0AD6C34-866B-4ECB-B315-5646AB58917C}" destId="{0CFA3941-3EAE-48CA-896C-E5B387E1FCE4}" srcOrd="0" destOrd="0" parTransId="{016235D5-0AD1-4B57-93E7-30A1DDC9485F}" sibTransId="{156D4505-FB98-488E-B190-26E5183CC34E}"/>
    <dgm:cxn modelId="{DD617330-8CAD-42A0-ACAE-67DE850B944D}" type="presParOf" srcId="{02CD5BE4-380E-4B7E-8D62-651BA89D7E18}" destId="{05A0332A-1C2C-470E-8AA9-30B5F7B226C6}" srcOrd="0" destOrd="0" presId="urn:microsoft.com/office/officeart/2005/8/layout/vList2"/>
    <dgm:cxn modelId="{5042EFB5-18E0-448C-A28E-8B28043EF6F8}" type="presParOf" srcId="{02CD5BE4-380E-4B7E-8D62-651BA89D7E18}" destId="{2DD57FE3-3555-41EF-AF0C-60F62ABACEB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DBEBBBB-83EA-4736-A0F1-4B463CE556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4C047DD-D1E8-47FE-82FC-FDE15127E9F2}">
      <dgm:prSet phldrT="[Text]"/>
      <dgm:spPr/>
      <dgm:t>
        <a:bodyPr/>
        <a:lstStyle/>
        <a:p>
          <a:r>
            <a:rPr lang="en-US" dirty="0"/>
            <a:t>Opponent offense type</a:t>
          </a:r>
        </a:p>
      </dgm:t>
    </dgm:pt>
    <dgm:pt modelId="{2D5835B2-D56B-4ABF-8E47-D452BD346CA0}" type="parTrans" cxnId="{88F3F441-2FA6-4351-B6F8-57B70192362D}">
      <dgm:prSet/>
      <dgm:spPr/>
      <dgm:t>
        <a:bodyPr/>
        <a:lstStyle/>
        <a:p>
          <a:endParaRPr lang="en-US"/>
        </a:p>
      </dgm:t>
    </dgm:pt>
    <dgm:pt modelId="{52241394-F149-4DCF-B8B4-110FB5D0EEC7}" type="sibTrans" cxnId="{88F3F441-2FA6-4351-B6F8-57B70192362D}">
      <dgm:prSet/>
      <dgm:spPr/>
      <dgm:t>
        <a:bodyPr/>
        <a:lstStyle/>
        <a:p>
          <a:endParaRPr lang="en-US"/>
        </a:p>
      </dgm:t>
    </dgm:pt>
    <dgm:pt modelId="{A79CFC73-5C4C-4E45-AF93-197F92535BDA}">
      <dgm:prSet phldrT="[Text]"/>
      <dgm:spPr/>
      <dgm:t>
        <a:bodyPr/>
        <a:lstStyle/>
        <a:p>
          <a:r>
            <a:rPr lang="en-US" dirty="0"/>
            <a:t>The opponent’s offense type (e.g. pass heavy) may lead to certain DL positions being more valuable.</a:t>
          </a:r>
        </a:p>
      </dgm:t>
    </dgm:pt>
    <dgm:pt modelId="{29F0583E-E461-4A3B-BA18-A1846467E157}" type="parTrans" cxnId="{623CD1EA-00A2-45EC-8E6C-E0C50EA1B328}">
      <dgm:prSet/>
      <dgm:spPr/>
      <dgm:t>
        <a:bodyPr/>
        <a:lstStyle/>
        <a:p>
          <a:endParaRPr lang="en-US"/>
        </a:p>
      </dgm:t>
    </dgm:pt>
    <dgm:pt modelId="{C3B7F1F0-8D6F-4030-850D-F099EECA5D3A}" type="sibTrans" cxnId="{623CD1EA-00A2-45EC-8E6C-E0C50EA1B328}">
      <dgm:prSet/>
      <dgm:spPr/>
      <dgm:t>
        <a:bodyPr/>
        <a:lstStyle/>
        <a:p>
          <a:endParaRPr lang="en-US"/>
        </a:p>
      </dgm:t>
    </dgm:pt>
    <dgm:pt modelId="{E6B4EDD1-010B-4E62-89AC-2FD02B06CC33}">
      <dgm:prSet phldrT="[Text]"/>
      <dgm:spPr/>
      <dgm:t>
        <a:bodyPr/>
        <a:lstStyle/>
        <a:p>
          <a:r>
            <a:rPr lang="en-US" dirty="0"/>
            <a:t>Weather</a:t>
          </a:r>
        </a:p>
      </dgm:t>
    </dgm:pt>
    <dgm:pt modelId="{4C84DC03-8D3B-4713-932F-051D0E1CAA72}" type="parTrans" cxnId="{24E7E163-5DA7-46F7-8965-E9DD73F65E92}">
      <dgm:prSet/>
      <dgm:spPr/>
      <dgm:t>
        <a:bodyPr/>
        <a:lstStyle/>
        <a:p>
          <a:endParaRPr lang="en-US"/>
        </a:p>
      </dgm:t>
    </dgm:pt>
    <dgm:pt modelId="{331D9013-F5F9-480B-8873-19BE325D0570}" type="sibTrans" cxnId="{24E7E163-5DA7-46F7-8965-E9DD73F65E92}">
      <dgm:prSet/>
      <dgm:spPr/>
      <dgm:t>
        <a:bodyPr/>
        <a:lstStyle/>
        <a:p>
          <a:endParaRPr lang="en-US"/>
        </a:p>
      </dgm:t>
    </dgm:pt>
    <dgm:pt modelId="{A0691FA5-67DB-4893-BBB7-7AEBCB021A08}">
      <dgm:prSet phldrT="[Text]"/>
      <dgm:spPr/>
      <dgm:t>
        <a:bodyPr/>
        <a:lstStyle/>
        <a:p>
          <a:r>
            <a:rPr lang="en-US" dirty="0"/>
            <a:t>The weather may lead to certain DL positions being more valuable.</a:t>
          </a:r>
        </a:p>
      </dgm:t>
    </dgm:pt>
    <dgm:pt modelId="{86A4B132-0C43-48FB-80E1-23290127399F}" type="parTrans" cxnId="{4A36F3D3-7DF6-42D3-A227-57175FB52E22}">
      <dgm:prSet/>
      <dgm:spPr/>
      <dgm:t>
        <a:bodyPr/>
        <a:lstStyle/>
        <a:p>
          <a:endParaRPr lang="en-US"/>
        </a:p>
      </dgm:t>
    </dgm:pt>
    <dgm:pt modelId="{C0548362-0FF7-4FE6-9D8F-735A3D6747FC}" type="sibTrans" cxnId="{4A36F3D3-7DF6-42D3-A227-57175FB52E22}">
      <dgm:prSet/>
      <dgm:spPr/>
      <dgm:t>
        <a:bodyPr/>
        <a:lstStyle/>
        <a:p>
          <a:endParaRPr lang="en-US"/>
        </a:p>
      </dgm:t>
    </dgm:pt>
    <dgm:pt modelId="{885B7829-B2BC-4A68-B95E-67137CB8CD87}">
      <dgm:prSet phldrT="[Text]"/>
      <dgm:spPr/>
      <dgm:t>
        <a:bodyPr/>
        <a:lstStyle/>
        <a:p>
          <a:r>
            <a:rPr lang="en-US" dirty="0"/>
            <a:t>This could be driven based on the higher use of certain defensive packages / alignment to counter the offensive scheme.</a:t>
          </a:r>
        </a:p>
      </dgm:t>
    </dgm:pt>
    <dgm:pt modelId="{5DEA36B5-A724-4184-92BD-A91D47356DE0}" type="parTrans" cxnId="{30414F36-D050-4DCB-A7F3-CC356DE46632}">
      <dgm:prSet/>
      <dgm:spPr/>
      <dgm:t>
        <a:bodyPr/>
        <a:lstStyle/>
        <a:p>
          <a:endParaRPr lang="en-US"/>
        </a:p>
      </dgm:t>
    </dgm:pt>
    <dgm:pt modelId="{0883801E-D78B-47A5-B72E-B4AB84AABB50}" type="sibTrans" cxnId="{30414F36-D050-4DCB-A7F3-CC356DE46632}">
      <dgm:prSet/>
      <dgm:spPr/>
      <dgm:t>
        <a:bodyPr/>
        <a:lstStyle/>
        <a:p>
          <a:endParaRPr lang="en-US"/>
        </a:p>
      </dgm:t>
    </dgm:pt>
    <dgm:pt modelId="{AA672529-C020-46BD-9929-F56FF2999092}">
      <dgm:prSet phldrT="[Text]"/>
      <dgm:spPr/>
      <dgm:t>
        <a:bodyPr/>
        <a:lstStyle/>
        <a:p>
          <a:r>
            <a:rPr lang="en-US" dirty="0"/>
            <a:t>Inclement weather may limit the offensive options which could lead to a different selection of defensive packages for certain game situations.</a:t>
          </a:r>
        </a:p>
      </dgm:t>
    </dgm:pt>
    <dgm:pt modelId="{05E0AB89-A514-4EAA-8EC6-87F2B6F5C0D4}" type="parTrans" cxnId="{D4AD9B37-E55C-4D97-817F-4B31F5E373D0}">
      <dgm:prSet/>
      <dgm:spPr/>
      <dgm:t>
        <a:bodyPr/>
        <a:lstStyle/>
        <a:p>
          <a:endParaRPr lang="en-US"/>
        </a:p>
      </dgm:t>
    </dgm:pt>
    <dgm:pt modelId="{D613FD01-3738-4562-A542-A259D87F11CC}" type="sibTrans" cxnId="{D4AD9B37-E55C-4D97-817F-4B31F5E373D0}">
      <dgm:prSet/>
      <dgm:spPr/>
      <dgm:t>
        <a:bodyPr/>
        <a:lstStyle/>
        <a:p>
          <a:endParaRPr lang="en-US"/>
        </a:p>
      </dgm:t>
    </dgm:pt>
    <dgm:pt modelId="{00F8E933-A635-4E4E-9ED8-7792D07B18C4}" type="pres">
      <dgm:prSet presAssocID="{7DBEBBBB-83EA-4736-A0F1-4B463CE5564E}" presName="linear" presStyleCnt="0">
        <dgm:presLayoutVars>
          <dgm:animLvl val="lvl"/>
          <dgm:resizeHandles val="exact"/>
        </dgm:presLayoutVars>
      </dgm:prSet>
      <dgm:spPr/>
    </dgm:pt>
    <dgm:pt modelId="{5DCC933D-4C74-414B-A469-BE2BC8BE5CDA}" type="pres">
      <dgm:prSet presAssocID="{34C047DD-D1E8-47FE-82FC-FDE15127E9F2}" presName="parentText" presStyleLbl="node1" presStyleIdx="0" presStyleCnt="2">
        <dgm:presLayoutVars>
          <dgm:chMax val="0"/>
          <dgm:bulletEnabled val="1"/>
        </dgm:presLayoutVars>
      </dgm:prSet>
      <dgm:spPr/>
    </dgm:pt>
    <dgm:pt modelId="{39D31C46-8C2B-4A68-80FF-D98A03709055}" type="pres">
      <dgm:prSet presAssocID="{34C047DD-D1E8-47FE-82FC-FDE15127E9F2}" presName="childText" presStyleLbl="revTx" presStyleIdx="0" presStyleCnt="2">
        <dgm:presLayoutVars>
          <dgm:bulletEnabled val="1"/>
        </dgm:presLayoutVars>
      </dgm:prSet>
      <dgm:spPr/>
    </dgm:pt>
    <dgm:pt modelId="{EFFCDEB3-8876-49DB-9FCD-A2BBE1FB30A9}" type="pres">
      <dgm:prSet presAssocID="{E6B4EDD1-010B-4E62-89AC-2FD02B06CC33}" presName="parentText" presStyleLbl="node1" presStyleIdx="1" presStyleCnt="2">
        <dgm:presLayoutVars>
          <dgm:chMax val="0"/>
          <dgm:bulletEnabled val="1"/>
        </dgm:presLayoutVars>
      </dgm:prSet>
      <dgm:spPr/>
    </dgm:pt>
    <dgm:pt modelId="{2E641BD3-9829-4127-960A-8596DB2C248A}" type="pres">
      <dgm:prSet presAssocID="{E6B4EDD1-010B-4E62-89AC-2FD02B06CC33}" presName="childText" presStyleLbl="revTx" presStyleIdx="1" presStyleCnt="2">
        <dgm:presLayoutVars>
          <dgm:bulletEnabled val="1"/>
        </dgm:presLayoutVars>
      </dgm:prSet>
      <dgm:spPr/>
    </dgm:pt>
  </dgm:ptLst>
  <dgm:cxnLst>
    <dgm:cxn modelId="{88F25C09-DD6C-4550-80BC-E5230BA66742}" type="presOf" srcId="{E6B4EDD1-010B-4E62-89AC-2FD02B06CC33}" destId="{EFFCDEB3-8876-49DB-9FCD-A2BBE1FB30A9}" srcOrd="0" destOrd="0" presId="urn:microsoft.com/office/officeart/2005/8/layout/vList2"/>
    <dgm:cxn modelId="{9B7E0B27-4BD3-4A73-95C9-39C4B649FAA9}" type="presOf" srcId="{A79CFC73-5C4C-4E45-AF93-197F92535BDA}" destId="{39D31C46-8C2B-4A68-80FF-D98A03709055}" srcOrd="0" destOrd="0" presId="urn:microsoft.com/office/officeart/2005/8/layout/vList2"/>
    <dgm:cxn modelId="{8794852D-0C62-47B7-8BDD-3F477C9EB8C7}" type="presOf" srcId="{34C047DD-D1E8-47FE-82FC-FDE15127E9F2}" destId="{5DCC933D-4C74-414B-A469-BE2BC8BE5CDA}" srcOrd="0" destOrd="0" presId="urn:microsoft.com/office/officeart/2005/8/layout/vList2"/>
    <dgm:cxn modelId="{30414F36-D050-4DCB-A7F3-CC356DE46632}" srcId="{34C047DD-D1E8-47FE-82FC-FDE15127E9F2}" destId="{885B7829-B2BC-4A68-B95E-67137CB8CD87}" srcOrd="1" destOrd="0" parTransId="{5DEA36B5-A724-4184-92BD-A91D47356DE0}" sibTransId="{0883801E-D78B-47A5-B72E-B4AB84AABB50}"/>
    <dgm:cxn modelId="{D4AD9B37-E55C-4D97-817F-4B31F5E373D0}" srcId="{E6B4EDD1-010B-4E62-89AC-2FD02B06CC33}" destId="{AA672529-C020-46BD-9929-F56FF2999092}" srcOrd="1" destOrd="0" parTransId="{05E0AB89-A514-4EAA-8EC6-87F2B6F5C0D4}" sibTransId="{D613FD01-3738-4562-A542-A259D87F11CC}"/>
    <dgm:cxn modelId="{D87D195F-DD02-415B-9656-DD1A49BA8A47}" type="presOf" srcId="{7DBEBBBB-83EA-4736-A0F1-4B463CE5564E}" destId="{00F8E933-A635-4E4E-9ED8-7792D07B18C4}" srcOrd="0" destOrd="0" presId="urn:microsoft.com/office/officeart/2005/8/layout/vList2"/>
    <dgm:cxn modelId="{88F3F441-2FA6-4351-B6F8-57B70192362D}" srcId="{7DBEBBBB-83EA-4736-A0F1-4B463CE5564E}" destId="{34C047DD-D1E8-47FE-82FC-FDE15127E9F2}" srcOrd="0" destOrd="0" parTransId="{2D5835B2-D56B-4ABF-8E47-D452BD346CA0}" sibTransId="{52241394-F149-4DCF-B8B4-110FB5D0EEC7}"/>
    <dgm:cxn modelId="{24E7E163-5DA7-46F7-8965-E9DD73F65E92}" srcId="{7DBEBBBB-83EA-4736-A0F1-4B463CE5564E}" destId="{E6B4EDD1-010B-4E62-89AC-2FD02B06CC33}" srcOrd="1" destOrd="0" parTransId="{4C84DC03-8D3B-4713-932F-051D0E1CAA72}" sibTransId="{331D9013-F5F9-480B-8873-19BE325D0570}"/>
    <dgm:cxn modelId="{7CF58067-A8E9-44DD-A29C-F4B9A7A0B524}" type="presOf" srcId="{885B7829-B2BC-4A68-B95E-67137CB8CD87}" destId="{39D31C46-8C2B-4A68-80FF-D98A03709055}" srcOrd="0" destOrd="1" presId="urn:microsoft.com/office/officeart/2005/8/layout/vList2"/>
    <dgm:cxn modelId="{DA4F7073-E748-4066-8EF4-FF7A8CBAC670}" type="presOf" srcId="{AA672529-C020-46BD-9929-F56FF2999092}" destId="{2E641BD3-9829-4127-960A-8596DB2C248A}" srcOrd="0" destOrd="1" presId="urn:microsoft.com/office/officeart/2005/8/layout/vList2"/>
    <dgm:cxn modelId="{4A36F3D3-7DF6-42D3-A227-57175FB52E22}" srcId="{E6B4EDD1-010B-4E62-89AC-2FD02B06CC33}" destId="{A0691FA5-67DB-4893-BBB7-7AEBCB021A08}" srcOrd="0" destOrd="0" parTransId="{86A4B132-0C43-48FB-80E1-23290127399F}" sibTransId="{C0548362-0FF7-4FE6-9D8F-735A3D6747FC}"/>
    <dgm:cxn modelId="{FC7EEEDB-482E-4D9F-BF58-DC932A39BEDA}" type="presOf" srcId="{A0691FA5-67DB-4893-BBB7-7AEBCB021A08}" destId="{2E641BD3-9829-4127-960A-8596DB2C248A}" srcOrd="0" destOrd="0" presId="urn:microsoft.com/office/officeart/2005/8/layout/vList2"/>
    <dgm:cxn modelId="{623CD1EA-00A2-45EC-8E6C-E0C50EA1B328}" srcId="{34C047DD-D1E8-47FE-82FC-FDE15127E9F2}" destId="{A79CFC73-5C4C-4E45-AF93-197F92535BDA}" srcOrd="0" destOrd="0" parTransId="{29F0583E-E461-4A3B-BA18-A1846467E157}" sibTransId="{C3B7F1F0-8D6F-4030-850D-F099EECA5D3A}"/>
    <dgm:cxn modelId="{618980BD-9179-4A1B-8346-EF0DD4024210}" type="presParOf" srcId="{00F8E933-A635-4E4E-9ED8-7792D07B18C4}" destId="{5DCC933D-4C74-414B-A469-BE2BC8BE5CDA}" srcOrd="0" destOrd="0" presId="urn:microsoft.com/office/officeart/2005/8/layout/vList2"/>
    <dgm:cxn modelId="{20B59016-F097-4381-8C5C-3F9234B44AA2}" type="presParOf" srcId="{00F8E933-A635-4E4E-9ED8-7792D07B18C4}" destId="{39D31C46-8C2B-4A68-80FF-D98A03709055}" srcOrd="1" destOrd="0" presId="urn:microsoft.com/office/officeart/2005/8/layout/vList2"/>
    <dgm:cxn modelId="{D739578C-F69E-4B88-A159-DB7F3F89787E}" type="presParOf" srcId="{00F8E933-A635-4E4E-9ED8-7792D07B18C4}" destId="{EFFCDEB3-8876-49DB-9FCD-A2BBE1FB30A9}" srcOrd="2" destOrd="0" presId="urn:microsoft.com/office/officeart/2005/8/layout/vList2"/>
    <dgm:cxn modelId="{D0DB7563-C02A-4E6D-9239-DD66B4EB14C4}" type="presParOf" srcId="{00F8E933-A635-4E4E-9ED8-7792D07B18C4}" destId="{2E641BD3-9829-4127-960A-8596DB2C248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DBEBBBB-83EA-4736-A0F1-4B463CE556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4C047DD-D1E8-47FE-82FC-FDE15127E9F2}">
      <dgm:prSet phldrT="[Text]"/>
      <dgm:spPr/>
      <dgm:t>
        <a:bodyPr/>
        <a:lstStyle/>
        <a:p>
          <a:r>
            <a:rPr lang="en-US" dirty="0"/>
            <a:t>Changes in defensive scheme</a:t>
          </a:r>
        </a:p>
      </dgm:t>
    </dgm:pt>
    <dgm:pt modelId="{2D5835B2-D56B-4ABF-8E47-D452BD346CA0}" type="parTrans" cxnId="{88F3F441-2FA6-4351-B6F8-57B70192362D}">
      <dgm:prSet/>
      <dgm:spPr/>
      <dgm:t>
        <a:bodyPr/>
        <a:lstStyle/>
        <a:p>
          <a:endParaRPr lang="en-US"/>
        </a:p>
      </dgm:t>
    </dgm:pt>
    <dgm:pt modelId="{52241394-F149-4DCF-B8B4-110FB5D0EEC7}" type="sibTrans" cxnId="{88F3F441-2FA6-4351-B6F8-57B70192362D}">
      <dgm:prSet/>
      <dgm:spPr/>
      <dgm:t>
        <a:bodyPr/>
        <a:lstStyle/>
        <a:p>
          <a:endParaRPr lang="en-US"/>
        </a:p>
      </dgm:t>
    </dgm:pt>
    <dgm:pt modelId="{A79CFC73-5C4C-4E45-AF93-197F92535BDA}">
      <dgm:prSet phldrT="[Text]"/>
      <dgm:spPr/>
      <dgm:t>
        <a:bodyPr/>
        <a:lstStyle/>
        <a:p>
          <a:r>
            <a:rPr lang="en-US" dirty="0"/>
            <a:t>Since the DL position valuation is driven by the opportunities given the defensive players, any change in defensive scheme or alignment usage would change the valuation of a given DL position.</a:t>
          </a:r>
        </a:p>
      </dgm:t>
    </dgm:pt>
    <dgm:pt modelId="{29F0583E-E461-4A3B-BA18-A1846467E157}" type="parTrans" cxnId="{623CD1EA-00A2-45EC-8E6C-E0C50EA1B328}">
      <dgm:prSet/>
      <dgm:spPr/>
      <dgm:t>
        <a:bodyPr/>
        <a:lstStyle/>
        <a:p>
          <a:endParaRPr lang="en-US"/>
        </a:p>
      </dgm:t>
    </dgm:pt>
    <dgm:pt modelId="{C3B7F1F0-8D6F-4030-850D-F099EECA5D3A}" type="sibTrans" cxnId="{623CD1EA-00A2-45EC-8E6C-E0C50EA1B328}">
      <dgm:prSet/>
      <dgm:spPr/>
      <dgm:t>
        <a:bodyPr/>
        <a:lstStyle/>
        <a:p>
          <a:endParaRPr lang="en-US"/>
        </a:p>
      </dgm:t>
    </dgm:pt>
    <dgm:pt modelId="{E6B4EDD1-010B-4E62-89AC-2FD02B06CC33}">
      <dgm:prSet phldrT="[Text]"/>
      <dgm:spPr/>
      <dgm:t>
        <a:bodyPr/>
        <a:lstStyle/>
        <a:p>
          <a:r>
            <a:rPr lang="en-US" dirty="0"/>
            <a:t>Players aligning in multiple techniques</a:t>
          </a:r>
        </a:p>
      </dgm:t>
    </dgm:pt>
    <dgm:pt modelId="{4C84DC03-8D3B-4713-932F-051D0E1CAA72}" type="parTrans" cxnId="{24E7E163-5DA7-46F7-8965-E9DD73F65E92}">
      <dgm:prSet/>
      <dgm:spPr/>
      <dgm:t>
        <a:bodyPr/>
        <a:lstStyle/>
        <a:p>
          <a:endParaRPr lang="en-US"/>
        </a:p>
      </dgm:t>
    </dgm:pt>
    <dgm:pt modelId="{331D9013-F5F9-480B-8873-19BE325D0570}" type="sibTrans" cxnId="{24E7E163-5DA7-46F7-8965-E9DD73F65E92}">
      <dgm:prSet/>
      <dgm:spPr/>
      <dgm:t>
        <a:bodyPr/>
        <a:lstStyle/>
        <a:p>
          <a:endParaRPr lang="en-US"/>
        </a:p>
      </dgm:t>
    </dgm:pt>
    <dgm:pt modelId="{A0691FA5-67DB-4893-BBB7-7AEBCB021A08}">
      <dgm:prSet phldrT="[Text]"/>
      <dgm:spPr/>
      <dgm:t>
        <a:bodyPr/>
        <a:lstStyle/>
        <a:p>
          <a:r>
            <a:rPr lang="en-US" dirty="0"/>
            <a:t>As we saw during the position analysis, may players align in a wide range of techniques, so determining a valuation based on technique makes it difficult to value players.</a:t>
          </a:r>
        </a:p>
      </dgm:t>
    </dgm:pt>
    <dgm:pt modelId="{86A4B132-0C43-48FB-80E1-23290127399F}" type="parTrans" cxnId="{4A36F3D3-7DF6-42D3-A227-57175FB52E22}">
      <dgm:prSet/>
      <dgm:spPr/>
      <dgm:t>
        <a:bodyPr/>
        <a:lstStyle/>
        <a:p>
          <a:endParaRPr lang="en-US"/>
        </a:p>
      </dgm:t>
    </dgm:pt>
    <dgm:pt modelId="{C0548362-0FF7-4FE6-9D8F-735A3D6747FC}" type="sibTrans" cxnId="{4A36F3D3-7DF6-42D3-A227-57175FB52E22}">
      <dgm:prSet/>
      <dgm:spPr/>
      <dgm:t>
        <a:bodyPr/>
        <a:lstStyle/>
        <a:p>
          <a:endParaRPr lang="en-US"/>
        </a:p>
      </dgm:t>
    </dgm:pt>
    <dgm:pt modelId="{60B81633-C384-4A93-BE10-EFE1FF35BF78}">
      <dgm:prSet phldrT="[Text]"/>
      <dgm:spPr/>
      <dgm:t>
        <a:bodyPr/>
        <a:lstStyle/>
        <a:p>
          <a:r>
            <a:rPr lang="en-US" dirty="0"/>
            <a:t>A team would have to determine how they would intend to use the player in order to approximate an appropriate valuation.</a:t>
          </a:r>
        </a:p>
      </dgm:t>
    </dgm:pt>
    <dgm:pt modelId="{F6B1F667-069F-4CB4-A004-F1C648DD1B76}" type="parTrans" cxnId="{7A8DB638-A657-45A1-A6FE-B615ECEE7B49}">
      <dgm:prSet/>
      <dgm:spPr/>
      <dgm:t>
        <a:bodyPr/>
        <a:lstStyle/>
        <a:p>
          <a:endParaRPr lang="en-US"/>
        </a:p>
      </dgm:t>
    </dgm:pt>
    <dgm:pt modelId="{419739CC-4CA2-4205-9C09-BB804CDC4833}" type="sibTrans" cxnId="{7A8DB638-A657-45A1-A6FE-B615ECEE7B49}">
      <dgm:prSet/>
      <dgm:spPr/>
      <dgm:t>
        <a:bodyPr/>
        <a:lstStyle/>
        <a:p>
          <a:endParaRPr lang="en-US"/>
        </a:p>
      </dgm:t>
    </dgm:pt>
    <dgm:pt modelId="{00F8E933-A635-4E4E-9ED8-7792D07B18C4}" type="pres">
      <dgm:prSet presAssocID="{7DBEBBBB-83EA-4736-A0F1-4B463CE5564E}" presName="linear" presStyleCnt="0">
        <dgm:presLayoutVars>
          <dgm:animLvl val="lvl"/>
          <dgm:resizeHandles val="exact"/>
        </dgm:presLayoutVars>
      </dgm:prSet>
      <dgm:spPr/>
    </dgm:pt>
    <dgm:pt modelId="{5DCC933D-4C74-414B-A469-BE2BC8BE5CDA}" type="pres">
      <dgm:prSet presAssocID="{34C047DD-D1E8-47FE-82FC-FDE15127E9F2}" presName="parentText" presStyleLbl="node1" presStyleIdx="0" presStyleCnt="2">
        <dgm:presLayoutVars>
          <dgm:chMax val="0"/>
          <dgm:bulletEnabled val="1"/>
        </dgm:presLayoutVars>
      </dgm:prSet>
      <dgm:spPr/>
    </dgm:pt>
    <dgm:pt modelId="{39D31C46-8C2B-4A68-80FF-D98A03709055}" type="pres">
      <dgm:prSet presAssocID="{34C047DD-D1E8-47FE-82FC-FDE15127E9F2}" presName="childText" presStyleLbl="revTx" presStyleIdx="0" presStyleCnt="2">
        <dgm:presLayoutVars>
          <dgm:bulletEnabled val="1"/>
        </dgm:presLayoutVars>
      </dgm:prSet>
      <dgm:spPr/>
    </dgm:pt>
    <dgm:pt modelId="{EFFCDEB3-8876-49DB-9FCD-A2BBE1FB30A9}" type="pres">
      <dgm:prSet presAssocID="{E6B4EDD1-010B-4E62-89AC-2FD02B06CC33}" presName="parentText" presStyleLbl="node1" presStyleIdx="1" presStyleCnt="2">
        <dgm:presLayoutVars>
          <dgm:chMax val="0"/>
          <dgm:bulletEnabled val="1"/>
        </dgm:presLayoutVars>
      </dgm:prSet>
      <dgm:spPr/>
    </dgm:pt>
    <dgm:pt modelId="{2E641BD3-9829-4127-960A-8596DB2C248A}" type="pres">
      <dgm:prSet presAssocID="{E6B4EDD1-010B-4E62-89AC-2FD02B06CC33}" presName="childText" presStyleLbl="revTx" presStyleIdx="1" presStyleCnt="2">
        <dgm:presLayoutVars>
          <dgm:bulletEnabled val="1"/>
        </dgm:presLayoutVars>
      </dgm:prSet>
      <dgm:spPr/>
    </dgm:pt>
  </dgm:ptLst>
  <dgm:cxnLst>
    <dgm:cxn modelId="{88F25C09-DD6C-4550-80BC-E5230BA66742}" type="presOf" srcId="{E6B4EDD1-010B-4E62-89AC-2FD02B06CC33}" destId="{EFFCDEB3-8876-49DB-9FCD-A2BBE1FB30A9}" srcOrd="0" destOrd="0" presId="urn:microsoft.com/office/officeart/2005/8/layout/vList2"/>
    <dgm:cxn modelId="{9B7E0B27-4BD3-4A73-95C9-39C4B649FAA9}" type="presOf" srcId="{A79CFC73-5C4C-4E45-AF93-197F92535BDA}" destId="{39D31C46-8C2B-4A68-80FF-D98A03709055}" srcOrd="0" destOrd="0" presId="urn:microsoft.com/office/officeart/2005/8/layout/vList2"/>
    <dgm:cxn modelId="{8794852D-0C62-47B7-8BDD-3F477C9EB8C7}" type="presOf" srcId="{34C047DD-D1E8-47FE-82FC-FDE15127E9F2}" destId="{5DCC933D-4C74-414B-A469-BE2BC8BE5CDA}" srcOrd="0" destOrd="0" presId="urn:microsoft.com/office/officeart/2005/8/layout/vList2"/>
    <dgm:cxn modelId="{7A8DB638-A657-45A1-A6FE-B615ECEE7B49}" srcId="{E6B4EDD1-010B-4E62-89AC-2FD02B06CC33}" destId="{60B81633-C384-4A93-BE10-EFE1FF35BF78}" srcOrd="1" destOrd="0" parTransId="{F6B1F667-069F-4CB4-A004-F1C648DD1B76}" sibTransId="{419739CC-4CA2-4205-9C09-BB804CDC4833}"/>
    <dgm:cxn modelId="{D87D195F-DD02-415B-9656-DD1A49BA8A47}" type="presOf" srcId="{7DBEBBBB-83EA-4736-A0F1-4B463CE5564E}" destId="{00F8E933-A635-4E4E-9ED8-7792D07B18C4}" srcOrd="0" destOrd="0" presId="urn:microsoft.com/office/officeart/2005/8/layout/vList2"/>
    <dgm:cxn modelId="{88F3F441-2FA6-4351-B6F8-57B70192362D}" srcId="{7DBEBBBB-83EA-4736-A0F1-4B463CE5564E}" destId="{34C047DD-D1E8-47FE-82FC-FDE15127E9F2}" srcOrd="0" destOrd="0" parTransId="{2D5835B2-D56B-4ABF-8E47-D452BD346CA0}" sibTransId="{52241394-F149-4DCF-B8B4-110FB5D0EEC7}"/>
    <dgm:cxn modelId="{24E7E163-5DA7-46F7-8965-E9DD73F65E92}" srcId="{7DBEBBBB-83EA-4736-A0F1-4B463CE5564E}" destId="{E6B4EDD1-010B-4E62-89AC-2FD02B06CC33}" srcOrd="1" destOrd="0" parTransId="{4C84DC03-8D3B-4713-932F-051D0E1CAA72}" sibTransId="{331D9013-F5F9-480B-8873-19BE325D0570}"/>
    <dgm:cxn modelId="{F1CF11B5-B53A-47EB-B093-838FFDF9DABE}" type="presOf" srcId="{60B81633-C384-4A93-BE10-EFE1FF35BF78}" destId="{2E641BD3-9829-4127-960A-8596DB2C248A}" srcOrd="0" destOrd="1" presId="urn:microsoft.com/office/officeart/2005/8/layout/vList2"/>
    <dgm:cxn modelId="{4A36F3D3-7DF6-42D3-A227-57175FB52E22}" srcId="{E6B4EDD1-010B-4E62-89AC-2FD02B06CC33}" destId="{A0691FA5-67DB-4893-BBB7-7AEBCB021A08}" srcOrd="0" destOrd="0" parTransId="{86A4B132-0C43-48FB-80E1-23290127399F}" sibTransId="{C0548362-0FF7-4FE6-9D8F-735A3D6747FC}"/>
    <dgm:cxn modelId="{FC7EEEDB-482E-4D9F-BF58-DC932A39BEDA}" type="presOf" srcId="{A0691FA5-67DB-4893-BBB7-7AEBCB021A08}" destId="{2E641BD3-9829-4127-960A-8596DB2C248A}" srcOrd="0" destOrd="0" presId="urn:microsoft.com/office/officeart/2005/8/layout/vList2"/>
    <dgm:cxn modelId="{623CD1EA-00A2-45EC-8E6C-E0C50EA1B328}" srcId="{34C047DD-D1E8-47FE-82FC-FDE15127E9F2}" destId="{A79CFC73-5C4C-4E45-AF93-197F92535BDA}" srcOrd="0" destOrd="0" parTransId="{29F0583E-E461-4A3B-BA18-A1846467E157}" sibTransId="{C3B7F1F0-8D6F-4030-850D-F099EECA5D3A}"/>
    <dgm:cxn modelId="{618980BD-9179-4A1B-8346-EF0DD4024210}" type="presParOf" srcId="{00F8E933-A635-4E4E-9ED8-7792D07B18C4}" destId="{5DCC933D-4C74-414B-A469-BE2BC8BE5CDA}" srcOrd="0" destOrd="0" presId="urn:microsoft.com/office/officeart/2005/8/layout/vList2"/>
    <dgm:cxn modelId="{20B59016-F097-4381-8C5C-3F9234B44AA2}" type="presParOf" srcId="{00F8E933-A635-4E4E-9ED8-7792D07B18C4}" destId="{39D31C46-8C2B-4A68-80FF-D98A03709055}" srcOrd="1" destOrd="0" presId="urn:microsoft.com/office/officeart/2005/8/layout/vList2"/>
    <dgm:cxn modelId="{D739578C-F69E-4B88-A159-DB7F3F89787E}" type="presParOf" srcId="{00F8E933-A635-4E4E-9ED8-7792D07B18C4}" destId="{EFFCDEB3-8876-49DB-9FCD-A2BBE1FB30A9}" srcOrd="2" destOrd="0" presId="urn:microsoft.com/office/officeart/2005/8/layout/vList2"/>
    <dgm:cxn modelId="{D0DB7563-C02A-4E6D-9239-DD66B4EB14C4}" type="presParOf" srcId="{00F8E933-A635-4E4E-9ED8-7792D07B18C4}" destId="{2E641BD3-9829-4127-960A-8596DB2C248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DBEBBBB-83EA-4736-A0F1-4B463CE556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4C047DD-D1E8-47FE-82FC-FDE15127E9F2}">
      <dgm:prSet phldrT="[Text]"/>
      <dgm:spPr/>
      <dgm:t>
        <a:bodyPr/>
        <a:lstStyle/>
        <a:p>
          <a:r>
            <a:rPr lang="en-US" dirty="0"/>
            <a:t>Event driven evaluation</a:t>
          </a:r>
        </a:p>
      </dgm:t>
    </dgm:pt>
    <dgm:pt modelId="{2D5835B2-D56B-4ABF-8E47-D452BD346CA0}" type="parTrans" cxnId="{88F3F441-2FA6-4351-B6F8-57B70192362D}">
      <dgm:prSet/>
      <dgm:spPr/>
      <dgm:t>
        <a:bodyPr/>
        <a:lstStyle/>
        <a:p>
          <a:endParaRPr lang="en-US"/>
        </a:p>
      </dgm:t>
    </dgm:pt>
    <dgm:pt modelId="{52241394-F149-4DCF-B8B4-110FB5D0EEC7}" type="sibTrans" cxnId="{88F3F441-2FA6-4351-B6F8-57B70192362D}">
      <dgm:prSet/>
      <dgm:spPr/>
      <dgm:t>
        <a:bodyPr/>
        <a:lstStyle/>
        <a:p>
          <a:endParaRPr lang="en-US"/>
        </a:p>
      </dgm:t>
    </dgm:pt>
    <dgm:pt modelId="{A79CFC73-5C4C-4E45-AF93-197F92535BDA}">
      <dgm:prSet phldrT="[Text]"/>
      <dgm:spPr/>
      <dgm:t>
        <a:bodyPr/>
        <a:lstStyle/>
        <a:p>
          <a:r>
            <a:rPr lang="en-US" dirty="0"/>
            <a:t>For pass plays, the talent level was determined based on event occurrence.  However, a player may be significantly involved in a play despite not actually recording the event.  This can lead to under-valuation of certain players and overvaluation of other.</a:t>
          </a:r>
        </a:p>
      </dgm:t>
    </dgm:pt>
    <dgm:pt modelId="{29F0583E-E461-4A3B-BA18-A1846467E157}" type="parTrans" cxnId="{623CD1EA-00A2-45EC-8E6C-E0C50EA1B328}">
      <dgm:prSet/>
      <dgm:spPr/>
      <dgm:t>
        <a:bodyPr/>
        <a:lstStyle/>
        <a:p>
          <a:endParaRPr lang="en-US"/>
        </a:p>
      </dgm:t>
    </dgm:pt>
    <dgm:pt modelId="{C3B7F1F0-8D6F-4030-850D-F099EECA5D3A}" type="sibTrans" cxnId="{623CD1EA-00A2-45EC-8E6C-E0C50EA1B328}">
      <dgm:prSet/>
      <dgm:spPr/>
      <dgm:t>
        <a:bodyPr/>
        <a:lstStyle/>
        <a:p>
          <a:endParaRPr lang="en-US"/>
        </a:p>
      </dgm:t>
    </dgm:pt>
    <dgm:pt modelId="{E6B4EDD1-010B-4E62-89AC-2FD02B06CC33}">
      <dgm:prSet phldrT="[Text]"/>
      <dgm:spPr/>
      <dgm:t>
        <a:bodyPr/>
        <a:lstStyle/>
        <a:p>
          <a:r>
            <a:rPr lang="en-US" dirty="0"/>
            <a:t>Players aligning in multiple techniques</a:t>
          </a:r>
        </a:p>
      </dgm:t>
    </dgm:pt>
    <dgm:pt modelId="{4C84DC03-8D3B-4713-932F-051D0E1CAA72}" type="parTrans" cxnId="{24E7E163-5DA7-46F7-8965-E9DD73F65E92}">
      <dgm:prSet/>
      <dgm:spPr/>
      <dgm:t>
        <a:bodyPr/>
        <a:lstStyle/>
        <a:p>
          <a:endParaRPr lang="en-US"/>
        </a:p>
      </dgm:t>
    </dgm:pt>
    <dgm:pt modelId="{331D9013-F5F9-480B-8873-19BE325D0570}" type="sibTrans" cxnId="{24E7E163-5DA7-46F7-8965-E9DD73F65E92}">
      <dgm:prSet/>
      <dgm:spPr/>
      <dgm:t>
        <a:bodyPr/>
        <a:lstStyle/>
        <a:p>
          <a:endParaRPr lang="en-US"/>
        </a:p>
      </dgm:t>
    </dgm:pt>
    <dgm:pt modelId="{A0691FA5-67DB-4893-BBB7-7AEBCB021A08}">
      <dgm:prSet phldrT="[Text]"/>
      <dgm:spPr/>
      <dgm:t>
        <a:bodyPr/>
        <a:lstStyle/>
        <a:p>
          <a:r>
            <a:rPr lang="en-US" dirty="0"/>
            <a:t>Again, players align in multiple techniques so their values is really a composite of the talent evaluation performed at each DL position.</a:t>
          </a:r>
        </a:p>
      </dgm:t>
    </dgm:pt>
    <dgm:pt modelId="{86A4B132-0C43-48FB-80E1-23290127399F}" type="parTrans" cxnId="{4A36F3D3-7DF6-42D3-A227-57175FB52E22}">
      <dgm:prSet/>
      <dgm:spPr/>
      <dgm:t>
        <a:bodyPr/>
        <a:lstStyle/>
        <a:p>
          <a:endParaRPr lang="en-US"/>
        </a:p>
      </dgm:t>
    </dgm:pt>
    <dgm:pt modelId="{C0548362-0FF7-4FE6-9D8F-735A3D6747FC}" type="sibTrans" cxnId="{4A36F3D3-7DF6-42D3-A227-57175FB52E22}">
      <dgm:prSet/>
      <dgm:spPr/>
      <dgm:t>
        <a:bodyPr/>
        <a:lstStyle/>
        <a:p>
          <a:endParaRPr lang="en-US"/>
        </a:p>
      </dgm:t>
    </dgm:pt>
    <dgm:pt modelId="{8F2730FD-4980-4A2C-B282-68788D38FDA8}">
      <dgm:prSet phldrT="[Text]"/>
      <dgm:spPr/>
      <dgm:t>
        <a:bodyPr/>
        <a:lstStyle/>
        <a:p>
          <a:r>
            <a:rPr lang="en-US" dirty="0"/>
            <a:t>For run plays, the contribution to the results of a play are extremely complex. The approach used may do a good job isolating when a player is directly involved, but it does not capture plays well when they are indirectly involved.  </a:t>
          </a:r>
        </a:p>
      </dgm:t>
    </dgm:pt>
    <dgm:pt modelId="{F10067D0-4B19-4BE5-8764-C9902B006F6D}" type="parTrans" cxnId="{D5FE2725-C1CE-4BA4-B474-4659EF027BFB}">
      <dgm:prSet/>
      <dgm:spPr/>
    </dgm:pt>
    <dgm:pt modelId="{D4F9C4CD-0989-4A99-9FF9-2D9800FA87C2}" type="sibTrans" cxnId="{D5FE2725-C1CE-4BA4-B474-4659EF027BFB}">
      <dgm:prSet/>
      <dgm:spPr/>
    </dgm:pt>
    <dgm:pt modelId="{5DE132E9-3C4C-46FF-BB53-56042B8E7EE9}">
      <dgm:prSet phldrT="[Text]"/>
      <dgm:spPr/>
      <dgm:t>
        <a:bodyPr/>
        <a:lstStyle/>
        <a:p>
          <a:r>
            <a:rPr lang="en-US" dirty="0"/>
            <a:t>Additionally, for run plays, the analysis measures successful plays well, but may not measure poor defensive performances well.  This is apparent based on the generally positive results.</a:t>
          </a:r>
        </a:p>
      </dgm:t>
    </dgm:pt>
    <dgm:pt modelId="{C52C8691-07D9-4D77-BF6F-5AE631DBC92D}" type="parTrans" cxnId="{D81BD80B-25AE-4666-9D83-5BF3742C6A28}">
      <dgm:prSet/>
      <dgm:spPr/>
    </dgm:pt>
    <dgm:pt modelId="{99B369B9-FD52-4F10-A769-AEFE853AF5AC}" type="sibTrans" cxnId="{D81BD80B-25AE-4666-9D83-5BF3742C6A28}">
      <dgm:prSet/>
      <dgm:spPr/>
    </dgm:pt>
    <dgm:pt modelId="{00F8E933-A635-4E4E-9ED8-7792D07B18C4}" type="pres">
      <dgm:prSet presAssocID="{7DBEBBBB-83EA-4736-A0F1-4B463CE5564E}" presName="linear" presStyleCnt="0">
        <dgm:presLayoutVars>
          <dgm:animLvl val="lvl"/>
          <dgm:resizeHandles val="exact"/>
        </dgm:presLayoutVars>
      </dgm:prSet>
      <dgm:spPr/>
    </dgm:pt>
    <dgm:pt modelId="{5DCC933D-4C74-414B-A469-BE2BC8BE5CDA}" type="pres">
      <dgm:prSet presAssocID="{34C047DD-D1E8-47FE-82FC-FDE15127E9F2}" presName="parentText" presStyleLbl="node1" presStyleIdx="0" presStyleCnt="2">
        <dgm:presLayoutVars>
          <dgm:chMax val="0"/>
          <dgm:bulletEnabled val="1"/>
        </dgm:presLayoutVars>
      </dgm:prSet>
      <dgm:spPr/>
    </dgm:pt>
    <dgm:pt modelId="{39D31C46-8C2B-4A68-80FF-D98A03709055}" type="pres">
      <dgm:prSet presAssocID="{34C047DD-D1E8-47FE-82FC-FDE15127E9F2}" presName="childText" presStyleLbl="revTx" presStyleIdx="0" presStyleCnt="2">
        <dgm:presLayoutVars>
          <dgm:bulletEnabled val="1"/>
        </dgm:presLayoutVars>
      </dgm:prSet>
      <dgm:spPr/>
    </dgm:pt>
    <dgm:pt modelId="{EFFCDEB3-8876-49DB-9FCD-A2BBE1FB30A9}" type="pres">
      <dgm:prSet presAssocID="{E6B4EDD1-010B-4E62-89AC-2FD02B06CC33}" presName="parentText" presStyleLbl="node1" presStyleIdx="1" presStyleCnt="2">
        <dgm:presLayoutVars>
          <dgm:chMax val="0"/>
          <dgm:bulletEnabled val="1"/>
        </dgm:presLayoutVars>
      </dgm:prSet>
      <dgm:spPr/>
    </dgm:pt>
    <dgm:pt modelId="{2E641BD3-9829-4127-960A-8596DB2C248A}" type="pres">
      <dgm:prSet presAssocID="{E6B4EDD1-010B-4E62-89AC-2FD02B06CC33}" presName="childText" presStyleLbl="revTx" presStyleIdx="1" presStyleCnt="2">
        <dgm:presLayoutVars>
          <dgm:bulletEnabled val="1"/>
        </dgm:presLayoutVars>
      </dgm:prSet>
      <dgm:spPr/>
    </dgm:pt>
  </dgm:ptLst>
  <dgm:cxnLst>
    <dgm:cxn modelId="{88F25C09-DD6C-4550-80BC-E5230BA66742}" type="presOf" srcId="{E6B4EDD1-010B-4E62-89AC-2FD02B06CC33}" destId="{EFFCDEB3-8876-49DB-9FCD-A2BBE1FB30A9}" srcOrd="0" destOrd="0" presId="urn:microsoft.com/office/officeart/2005/8/layout/vList2"/>
    <dgm:cxn modelId="{D81BD80B-25AE-4666-9D83-5BF3742C6A28}" srcId="{34C047DD-D1E8-47FE-82FC-FDE15127E9F2}" destId="{5DE132E9-3C4C-46FF-BB53-56042B8E7EE9}" srcOrd="2" destOrd="0" parTransId="{C52C8691-07D9-4D77-BF6F-5AE631DBC92D}" sibTransId="{99B369B9-FD52-4F10-A769-AEFE853AF5AC}"/>
    <dgm:cxn modelId="{D5FE2725-C1CE-4BA4-B474-4659EF027BFB}" srcId="{34C047DD-D1E8-47FE-82FC-FDE15127E9F2}" destId="{8F2730FD-4980-4A2C-B282-68788D38FDA8}" srcOrd="1" destOrd="0" parTransId="{F10067D0-4B19-4BE5-8764-C9902B006F6D}" sibTransId="{D4F9C4CD-0989-4A99-9FF9-2D9800FA87C2}"/>
    <dgm:cxn modelId="{9B7E0B27-4BD3-4A73-95C9-39C4B649FAA9}" type="presOf" srcId="{A79CFC73-5C4C-4E45-AF93-197F92535BDA}" destId="{39D31C46-8C2B-4A68-80FF-D98A03709055}" srcOrd="0" destOrd="0" presId="urn:microsoft.com/office/officeart/2005/8/layout/vList2"/>
    <dgm:cxn modelId="{8794852D-0C62-47B7-8BDD-3F477C9EB8C7}" type="presOf" srcId="{34C047DD-D1E8-47FE-82FC-FDE15127E9F2}" destId="{5DCC933D-4C74-414B-A469-BE2BC8BE5CDA}" srcOrd="0" destOrd="0" presId="urn:microsoft.com/office/officeart/2005/8/layout/vList2"/>
    <dgm:cxn modelId="{D87D195F-DD02-415B-9656-DD1A49BA8A47}" type="presOf" srcId="{7DBEBBBB-83EA-4736-A0F1-4B463CE5564E}" destId="{00F8E933-A635-4E4E-9ED8-7792D07B18C4}" srcOrd="0" destOrd="0" presId="urn:microsoft.com/office/officeart/2005/8/layout/vList2"/>
    <dgm:cxn modelId="{88F3F441-2FA6-4351-B6F8-57B70192362D}" srcId="{7DBEBBBB-83EA-4736-A0F1-4B463CE5564E}" destId="{34C047DD-D1E8-47FE-82FC-FDE15127E9F2}" srcOrd="0" destOrd="0" parTransId="{2D5835B2-D56B-4ABF-8E47-D452BD346CA0}" sibTransId="{52241394-F149-4DCF-B8B4-110FB5D0EEC7}"/>
    <dgm:cxn modelId="{24E7E163-5DA7-46F7-8965-E9DD73F65E92}" srcId="{7DBEBBBB-83EA-4736-A0F1-4B463CE5564E}" destId="{E6B4EDD1-010B-4E62-89AC-2FD02B06CC33}" srcOrd="1" destOrd="0" parTransId="{4C84DC03-8D3B-4713-932F-051D0E1CAA72}" sibTransId="{331D9013-F5F9-480B-8873-19BE325D0570}"/>
    <dgm:cxn modelId="{08789456-67D4-497D-86E2-0A37E1731F10}" type="presOf" srcId="{8F2730FD-4980-4A2C-B282-68788D38FDA8}" destId="{39D31C46-8C2B-4A68-80FF-D98A03709055}" srcOrd="0" destOrd="1" presId="urn:microsoft.com/office/officeart/2005/8/layout/vList2"/>
    <dgm:cxn modelId="{AA4F9B91-D915-4670-B412-6A278D7A3588}" type="presOf" srcId="{5DE132E9-3C4C-46FF-BB53-56042B8E7EE9}" destId="{39D31C46-8C2B-4A68-80FF-D98A03709055}" srcOrd="0" destOrd="2" presId="urn:microsoft.com/office/officeart/2005/8/layout/vList2"/>
    <dgm:cxn modelId="{4A36F3D3-7DF6-42D3-A227-57175FB52E22}" srcId="{E6B4EDD1-010B-4E62-89AC-2FD02B06CC33}" destId="{A0691FA5-67DB-4893-BBB7-7AEBCB021A08}" srcOrd="0" destOrd="0" parTransId="{86A4B132-0C43-48FB-80E1-23290127399F}" sibTransId="{C0548362-0FF7-4FE6-9D8F-735A3D6747FC}"/>
    <dgm:cxn modelId="{FC7EEEDB-482E-4D9F-BF58-DC932A39BEDA}" type="presOf" srcId="{A0691FA5-67DB-4893-BBB7-7AEBCB021A08}" destId="{2E641BD3-9829-4127-960A-8596DB2C248A}" srcOrd="0" destOrd="0" presId="urn:microsoft.com/office/officeart/2005/8/layout/vList2"/>
    <dgm:cxn modelId="{623CD1EA-00A2-45EC-8E6C-E0C50EA1B328}" srcId="{34C047DD-D1E8-47FE-82FC-FDE15127E9F2}" destId="{A79CFC73-5C4C-4E45-AF93-197F92535BDA}" srcOrd="0" destOrd="0" parTransId="{29F0583E-E461-4A3B-BA18-A1846467E157}" sibTransId="{C3B7F1F0-8D6F-4030-850D-F099EECA5D3A}"/>
    <dgm:cxn modelId="{618980BD-9179-4A1B-8346-EF0DD4024210}" type="presParOf" srcId="{00F8E933-A635-4E4E-9ED8-7792D07B18C4}" destId="{5DCC933D-4C74-414B-A469-BE2BC8BE5CDA}" srcOrd="0" destOrd="0" presId="urn:microsoft.com/office/officeart/2005/8/layout/vList2"/>
    <dgm:cxn modelId="{20B59016-F097-4381-8C5C-3F9234B44AA2}" type="presParOf" srcId="{00F8E933-A635-4E4E-9ED8-7792D07B18C4}" destId="{39D31C46-8C2B-4A68-80FF-D98A03709055}" srcOrd="1" destOrd="0" presId="urn:microsoft.com/office/officeart/2005/8/layout/vList2"/>
    <dgm:cxn modelId="{D739578C-F69E-4B88-A159-DB7F3F89787E}" type="presParOf" srcId="{00F8E933-A635-4E4E-9ED8-7792D07B18C4}" destId="{EFFCDEB3-8876-49DB-9FCD-A2BBE1FB30A9}" srcOrd="2" destOrd="0" presId="urn:microsoft.com/office/officeart/2005/8/layout/vList2"/>
    <dgm:cxn modelId="{D0DB7563-C02A-4E6D-9239-DD66B4EB14C4}" type="presParOf" srcId="{00F8E933-A635-4E4E-9ED8-7792D07B18C4}" destId="{2E641BD3-9829-4127-960A-8596DB2C248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C38AE0-E74F-46A3-B36A-A8B03E97555C}"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n-US"/>
        </a:p>
      </dgm:t>
    </dgm:pt>
    <dgm:pt modelId="{FBE33832-F2A2-46A1-B182-5B46530BDAF4}">
      <dgm:prSet phldrT="[Text]"/>
      <dgm:spPr/>
      <dgm:t>
        <a:bodyPr/>
        <a:lstStyle/>
        <a:p>
          <a:pPr>
            <a:buFont typeface="+mj-lt"/>
            <a:buAutoNum type="arabicPeriod"/>
          </a:pPr>
          <a:r>
            <a:rPr lang="en-US" dirty="0"/>
            <a:t>How do we define “defensive line position”?</a:t>
          </a:r>
        </a:p>
      </dgm:t>
    </dgm:pt>
    <dgm:pt modelId="{826B731C-8AD2-49BA-AAEB-928C6CE4E91A}" type="parTrans" cxnId="{F5F5E319-6549-4DF6-8DFC-BEB72715BD54}">
      <dgm:prSet/>
      <dgm:spPr/>
      <dgm:t>
        <a:bodyPr/>
        <a:lstStyle/>
        <a:p>
          <a:endParaRPr lang="en-US"/>
        </a:p>
      </dgm:t>
    </dgm:pt>
    <dgm:pt modelId="{5DA72DB9-001F-49B2-9643-FFCFA8745E75}" type="sibTrans" cxnId="{F5F5E319-6549-4DF6-8DFC-BEB72715BD54}">
      <dgm:prSet/>
      <dgm:spPr/>
      <dgm:t>
        <a:bodyPr/>
        <a:lstStyle/>
        <a:p>
          <a:endParaRPr lang="en-US"/>
        </a:p>
      </dgm:t>
    </dgm:pt>
    <dgm:pt modelId="{83824559-4DB4-45DF-A530-BCAD01877390}">
      <dgm:prSet phldrT="[Text]" custT="1"/>
      <dgm:spPr>
        <a:solidFill>
          <a:srgbClr val="CFD5EA">
            <a:alpha val="60000"/>
          </a:srgbClr>
        </a:solidFill>
      </dgm:spPr>
      <dgm:t>
        <a:bodyPr/>
        <a:lstStyle/>
        <a:p>
          <a:r>
            <a:rPr lang="en-US" sz="2800" dirty="0"/>
            <a:t>Define possible approaches</a:t>
          </a:r>
        </a:p>
      </dgm:t>
    </dgm:pt>
    <dgm:pt modelId="{53532820-4413-4735-9D34-B5D34C95E9E1}" type="parTrans" cxnId="{D6D29601-CA1D-4B63-9DA6-71ECCB98CD17}">
      <dgm:prSet/>
      <dgm:spPr/>
      <dgm:t>
        <a:bodyPr/>
        <a:lstStyle/>
        <a:p>
          <a:endParaRPr lang="en-US"/>
        </a:p>
      </dgm:t>
    </dgm:pt>
    <dgm:pt modelId="{54C12D92-C0E7-46AF-B1D0-FBE9916C296E}" type="sibTrans" cxnId="{D6D29601-CA1D-4B63-9DA6-71ECCB98CD17}">
      <dgm:prSet/>
      <dgm:spPr/>
      <dgm:t>
        <a:bodyPr/>
        <a:lstStyle/>
        <a:p>
          <a:endParaRPr lang="en-US"/>
        </a:p>
      </dgm:t>
    </dgm:pt>
    <dgm:pt modelId="{9650E0EB-69AB-4BB4-8F8F-1FC0F85987F0}">
      <dgm:prSet phldrT="[Text]" custT="1"/>
      <dgm:spPr>
        <a:solidFill>
          <a:srgbClr val="CFD5EA">
            <a:alpha val="60000"/>
          </a:srgbClr>
        </a:solidFill>
      </dgm:spPr>
      <dgm:t>
        <a:bodyPr/>
        <a:lstStyle/>
        <a:p>
          <a:r>
            <a:rPr lang="en-US" sz="2800" dirty="0"/>
            <a:t>Review each approach</a:t>
          </a:r>
        </a:p>
      </dgm:t>
    </dgm:pt>
    <dgm:pt modelId="{74FA9193-01E4-4FF2-811D-1DD043D8A8DF}" type="parTrans" cxnId="{93782945-F1C5-49B6-8954-957C63545454}">
      <dgm:prSet/>
      <dgm:spPr/>
      <dgm:t>
        <a:bodyPr/>
        <a:lstStyle/>
        <a:p>
          <a:endParaRPr lang="en-US"/>
        </a:p>
      </dgm:t>
    </dgm:pt>
    <dgm:pt modelId="{4884363E-C477-4CAB-983C-495FE21377F1}" type="sibTrans" cxnId="{93782945-F1C5-49B6-8954-957C63545454}">
      <dgm:prSet/>
      <dgm:spPr/>
      <dgm:t>
        <a:bodyPr/>
        <a:lstStyle/>
        <a:p>
          <a:endParaRPr lang="en-US"/>
        </a:p>
      </dgm:t>
    </dgm:pt>
    <dgm:pt modelId="{C42E910B-A1EC-4D84-9226-DFBC03BA4D71}">
      <dgm:prSet phldrT="[Text]"/>
      <dgm:spPr/>
      <dgm:t>
        <a:bodyPr/>
        <a:lstStyle/>
        <a:p>
          <a:r>
            <a:rPr lang="en-US" dirty="0"/>
            <a:t>How do we define “value”?</a:t>
          </a:r>
        </a:p>
      </dgm:t>
    </dgm:pt>
    <dgm:pt modelId="{2A32F9F6-CADA-423A-BC9E-81600D338C3A}" type="parTrans" cxnId="{82A7912F-3011-42C1-9123-D815E7A5F3B5}">
      <dgm:prSet/>
      <dgm:spPr/>
      <dgm:t>
        <a:bodyPr/>
        <a:lstStyle/>
        <a:p>
          <a:endParaRPr lang="en-US"/>
        </a:p>
      </dgm:t>
    </dgm:pt>
    <dgm:pt modelId="{8C53A15B-1EF2-4F72-848C-E882E7A21F95}" type="sibTrans" cxnId="{82A7912F-3011-42C1-9123-D815E7A5F3B5}">
      <dgm:prSet/>
      <dgm:spPr/>
      <dgm:t>
        <a:bodyPr/>
        <a:lstStyle/>
        <a:p>
          <a:endParaRPr lang="en-US"/>
        </a:p>
      </dgm:t>
    </dgm:pt>
    <dgm:pt modelId="{CCCA3A1A-4647-4516-BE84-1E566D0D37A3}">
      <dgm:prSet phldrT="[Text]" custT="1"/>
      <dgm:spPr>
        <a:solidFill>
          <a:srgbClr val="CFD5EA">
            <a:alpha val="60000"/>
          </a:srgbClr>
        </a:solidFill>
      </dgm:spPr>
      <dgm:t>
        <a:bodyPr/>
        <a:lstStyle/>
        <a:p>
          <a:r>
            <a:rPr lang="en-US" sz="2800" dirty="0"/>
            <a:t>Define possible approaches</a:t>
          </a:r>
        </a:p>
      </dgm:t>
    </dgm:pt>
    <dgm:pt modelId="{A16EDF55-766F-4A61-8F25-0B89E5401077}" type="parTrans" cxnId="{C24687B8-5142-4544-9DDA-720ECE4028F7}">
      <dgm:prSet/>
      <dgm:spPr/>
      <dgm:t>
        <a:bodyPr/>
        <a:lstStyle/>
        <a:p>
          <a:endParaRPr lang="en-US"/>
        </a:p>
      </dgm:t>
    </dgm:pt>
    <dgm:pt modelId="{E518E759-D017-47B8-929B-7495134ADC74}" type="sibTrans" cxnId="{C24687B8-5142-4544-9DDA-720ECE4028F7}">
      <dgm:prSet/>
      <dgm:spPr/>
      <dgm:t>
        <a:bodyPr/>
        <a:lstStyle/>
        <a:p>
          <a:endParaRPr lang="en-US"/>
        </a:p>
      </dgm:t>
    </dgm:pt>
    <dgm:pt modelId="{F002ADCF-5D9B-4554-B12C-97E7241EEF44}">
      <dgm:prSet custT="1"/>
      <dgm:spPr>
        <a:solidFill>
          <a:srgbClr val="CFD5EA">
            <a:alpha val="60000"/>
          </a:srgbClr>
        </a:solidFill>
      </dgm:spPr>
      <dgm:t>
        <a:bodyPr/>
        <a:lstStyle/>
        <a:p>
          <a:r>
            <a:rPr lang="en-US" sz="2800" dirty="0"/>
            <a:t>Review each approach</a:t>
          </a:r>
        </a:p>
      </dgm:t>
    </dgm:pt>
    <dgm:pt modelId="{19C0D7EC-BFEE-4861-91C4-C46DCC1E8066}" type="parTrans" cxnId="{026AB9D3-6836-4968-9115-1AF13B395872}">
      <dgm:prSet/>
      <dgm:spPr/>
      <dgm:t>
        <a:bodyPr/>
        <a:lstStyle/>
        <a:p>
          <a:endParaRPr lang="en-US"/>
        </a:p>
      </dgm:t>
    </dgm:pt>
    <dgm:pt modelId="{9634D754-4523-4D6F-A578-9799A9968D8A}" type="sibTrans" cxnId="{026AB9D3-6836-4968-9115-1AF13B395872}">
      <dgm:prSet/>
      <dgm:spPr/>
      <dgm:t>
        <a:bodyPr/>
        <a:lstStyle/>
        <a:p>
          <a:endParaRPr lang="en-US"/>
        </a:p>
      </dgm:t>
    </dgm:pt>
    <dgm:pt modelId="{A26DAFBA-C033-464E-A1EF-5692A5C93940}" type="pres">
      <dgm:prSet presAssocID="{33C38AE0-E74F-46A3-B36A-A8B03E97555C}" presName="Name0" presStyleCnt="0">
        <dgm:presLayoutVars>
          <dgm:dir/>
          <dgm:animLvl val="lvl"/>
          <dgm:resizeHandles val="exact"/>
        </dgm:presLayoutVars>
      </dgm:prSet>
      <dgm:spPr/>
    </dgm:pt>
    <dgm:pt modelId="{C2D89CDD-1FF3-49F8-9657-B17AB10AD703}" type="pres">
      <dgm:prSet presAssocID="{FBE33832-F2A2-46A1-B182-5B46530BDAF4}" presName="linNode" presStyleCnt="0"/>
      <dgm:spPr/>
    </dgm:pt>
    <dgm:pt modelId="{7C64243E-ADA4-4522-BC41-7768332F454B}" type="pres">
      <dgm:prSet presAssocID="{FBE33832-F2A2-46A1-B182-5B46530BDAF4}" presName="parentText" presStyleLbl="node1" presStyleIdx="0" presStyleCnt="2">
        <dgm:presLayoutVars>
          <dgm:chMax val="1"/>
          <dgm:bulletEnabled val="1"/>
        </dgm:presLayoutVars>
      </dgm:prSet>
      <dgm:spPr/>
    </dgm:pt>
    <dgm:pt modelId="{18998F5C-CF24-4567-A206-E8DEF0667782}" type="pres">
      <dgm:prSet presAssocID="{FBE33832-F2A2-46A1-B182-5B46530BDAF4}" presName="descendantText" presStyleLbl="alignAccFollowNode1" presStyleIdx="0" presStyleCnt="2">
        <dgm:presLayoutVars>
          <dgm:bulletEnabled val="1"/>
        </dgm:presLayoutVars>
      </dgm:prSet>
      <dgm:spPr/>
    </dgm:pt>
    <dgm:pt modelId="{A9A3EF60-FB43-4C67-8F50-AAD7AA722063}" type="pres">
      <dgm:prSet presAssocID="{5DA72DB9-001F-49B2-9643-FFCFA8745E75}" presName="sp" presStyleCnt="0"/>
      <dgm:spPr/>
    </dgm:pt>
    <dgm:pt modelId="{A452F9CB-7837-4E8B-A15C-0742E47A5B3B}" type="pres">
      <dgm:prSet presAssocID="{C42E910B-A1EC-4D84-9226-DFBC03BA4D71}" presName="linNode" presStyleCnt="0"/>
      <dgm:spPr/>
    </dgm:pt>
    <dgm:pt modelId="{220A3C06-5EED-4E95-BCBA-2A4FF97F7F4C}" type="pres">
      <dgm:prSet presAssocID="{C42E910B-A1EC-4D84-9226-DFBC03BA4D71}" presName="parentText" presStyleLbl="node1" presStyleIdx="1" presStyleCnt="2">
        <dgm:presLayoutVars>
          <dgm:chMax val="1"/>
          <dgm:bulletEnabled val="1"/>
        </dgm:presLayoutVars>
      </dgm:prSet>
      <dgm:spPr/>
    </dgm:pt>
    <dgm:pt modelId="{7EB47C29-50BB-4F37-8E54-DF059E3BE963}" type="pres">
      <dgm:prSet presAssocID="{C42E910B-A1EC-4D84-9226-DFBC03BA4D71}" presName="descendantText" presStyleLbl="alignAccFollowNode1" presStyleIdx="1" presStyleCnt="2">
        <dgm:presLayoutVars>
          <dgm:bulletEnabled val="1"/>
        </dgm:presLayoutVars>
      </dgm:prSet>
      <dgm:spPr/>
    </dgm:pt>
  </dgm:ptLst>
  <dgm:cxnLst>
    <dgm:cxn modelId="{D6D29601-CA1D-4B63-9DA6-71ECCB98CD17}" srcId="{FBE33832-F2A2-46A1-B182-5B46530BDAF4}" destId="{83824559-4DB4-45DF-A530-BCAD01877390}" srcOrd="0" destOrd="0" parTransId="{53532820-4413-4735-9D34-B5D34C95E9E1}" sibTransId="{54C12D92-C0E7-46AF-B1D0-FBE9916C296E}"/>
    <dgm:cxn modelId="{F5F5E319-6549-4DF6-8DFC-BEB72715BD54}" srcId="{33C38AE0-E74F-46A3-B36A-A8B03E97555C}" destId="{FBE33832-F2A2-46A1-B182-5B46530BDAF4}" srcOrd="0" destOrd="0" parTransId="{826B731C-8AD2-49BA-AAEB-928C6CE4E91A}" sibTransId="{5DA72DB9-001F-49B2-9643-FFCFA8745E75}"/>
    <dgm:cxn modelId="{D8F82A2F-3578-4027-8871-98F5B090B96C}" type="presOf" srcId="{83824559-4DB4-45DF-A530-BCAD01877390}" destId="{18998F5C-CF24-4567-A206-E8DEF0667782}" srcOrd="0" destOrd="0" presId="urn:microsoft.com/office/officeart/2005/8/layout/vList5"/>
    <dgm:cxn modelId="{82A7912F-3011-42C1-9123-D815E7A5F3B5}" srcId="{33C38AE0-E74F-46A3-B36A-A8B03E97555C}" destId="{C42E910B-A1EC-4D84-9226-DFBC03BA4D71}" srcOrd="1" destOrd="0" parTransId="{2A32F9F6-CADA-423A-BC9E-81600D338C3A}" sibTransId="{8C53A15B-1EF2-4F72-848C-E882E7A21F95}"/>
    <dgm:cxn modelId="{EF31D13F-CE9F-4E28-9716-86F5BFD5D657}" type="presOf" srcId="{F002ADCF-5D9B-4554-B12C-97E7241EEF44}" destId="{7EB47C29-50BB-4F37-8E54-DF059E3BE963}" srcOrd="0" destOrd="1" presId="urn:microsoft.com/office/officeart/2005/8/layout/vList5"/>
    <dgm:cxn modelId="{4491045D-94E5-4F4A-B670-3D69A7EAD48C}" type="presOf" srcId="{CCCA3A1A-4647-4516-BE84-1E566D0D37A3}" destId="{7EB47C29-50BB-4F37-8E54-DF059E3BE963}" srcOrd="0" destOrd="0" presId="urn:microsoft.com/office/officeart/2005/8/layout/vList5"/>
    <dgm:cxn modelId="{95E24C5E-74E0-4F20-94C2-261764F50AC9}" type="presOf" srcId="{C42E910B-A1EC-4D84-9226-DFBC03BA4D71}" destId="{220A3C06-5EED-4E95-BCBA-2A4FF97F7F4C}" srcOrd="0" destOrd="0" presId="urn:microsoft.com/office/officeart/2005/8/layout/vList5"/>
    <dgm:cxn modelId="{93782945-F1C5-49B6-8954-957C63545454}" srcId="{FBE33832-F2A2-46A1-B182-5B46530BDAF4}" destId="{9650E0EB-69AB-4BB4-8F8F-1FC0F85987F0}" srcOrd="1" destOrd="0" parTransId="{74FA9193-01E4-4FF2-811D-1DD043D8A8DF}" sibTransId="{4884363E-C477-4CAB-983C-495FE21377F1}"/>
    <dgm:cxn modelId="{E70A1C94-335A-471F-BA96-7165D56CBABC}" type="presOf" srcId="{FBE33832-F2A2-46A1-B182-5B46530BDAF4}" destId="{7C64243E-ADA4-4522-BC41-7768332F454B}" srcOrd="0" destOrd="0" presId="urn:microsoft.com/office/officeart/2005/8/layout/vList5"/>
    <dgm:cxn modelId="{283EC6A1-3E97-4A42-87CA-1353F60CC454}" type="presOf" srcId="{9650E0EB-69AB-4BB4-8F8F-1FC0F85987F0}" destId="{18998F5C-CF24-4567-A206-E8DEF0667782}" srcOrd="0" destOrd="1" presId="urn:microsoft.com/office/officeart/2005/8/layout/vList5"/>
    <dgm:cxn modelId="{C24687B8-5142-4544-9DDA-720ECE4028F7}" srcId="{C42E910B-A1EC-4D84-9226-DFBC03BA4D71}" destId="{CCCA3A1A-4647-4516-BE84-1E566D0D37A3}" srcOrd="0" destOrd="0" parTransId="{A16EDF55-766F-4A61-8F25-0B89E5401077}" sibTransId="{E518E759-D017-47B8-929B-7495134ADC74}"/>
    <dgm:cxn modelId="{026AB9D3-6836-4968-9115-1AF13B395872}" srcId="{C42E910B-A1EC-4D84-9226-DFBC03BA4D71}" destId="{F002ADCF-5D9B-4554-B12C-97E7241EEF44}" srcOrd="1" destOrd="0" parTransId="{19C0D7EC-BFEE-4861-91C4-C46DCC1E8066}" sibTransId="{9634D754-4523-4D6F-A578-9799A9968D8A}"/>
    <dgm:cxn modelId="{F0C354E2-85AA-4D5E-BC25-3A18BC56583E}" type="presOf" srcId="{33C38AE0-E74F-46A3-B36A-A8B03E97555C}" destId="{A26DAFBA-C033-464E-A1EF-5692A5C93940}" srcOrd="0" destOrd="0" presId="urn:microsoft.com/office/officeart/2005/8/layout/vList5"/>
    <dgm:cxn modelId="{2C197367-735C-49DE-8C55-25E3C76365CA}" type="presParOf" srcId="{A26DAFBA-C033-464E-A1EF-5692A5C93940}" destId="{C2D89CDD-1FF3-49F8-9657-B17AB10AD703}" srcOrd="0" destOrd="0" presId="urn:microsoft.com/office/officeart/2005/8/layout/vList5"/>
    <dgm:cxn modelId="{ECC54DBD-7EE2-427E-B564-7D469B7102F1}" type="presParOf" srcId="{C2D89CDD-1FF3-49F8-9657-B17AB10AD703}" destId="{7C64243E-ADA4-4522-BC41-7768332F454B}" srcOrd="0" destOrd="0" presId="urn:microsoft.com/office/officeart/2005/8/layout/vList5"/>
    <dgm:cxn modelId="{B90A3D7F-3928-4684-BFC3-6B8926FAA1EF}" type="presParOf" srcId="{C2D89CDD-1FF3-49F8-9657-B17AB10AD703}" destId="{18998F5C-CF24-4567-A206-E8DEF0667782}" srcOrd="1" destOrd="0" presId="urn:microsoft.com/office/officeart/2005/8/layout/vList5"/>
    <dgm:cxn modelId="{9E337AD6-3942-46BD-A772-315FF55F543E}" type="presParOf" srcId="{A26DAFBA-C033-464E-A1EF-5692A5C93940}" destId="{A9A3EF60-FB43-4C67-8F50-AAD7AA722063}" srcOrd="1" destOrd="0" presId="urn:microsoft.com/office/officeart/2005/8/layout/vList5"/>
    <dgm:cxn modelId="{20AB5620-136B-45F9-9CF2-013C45FC456B}" type="presParOf" srcId="{A26DAFBA-C033-464E-A1EF-5692A5C93940}" destId="{A452F9CB-7837-4E8B-A15C-0742E47A5B3B}" srcOrd="2" destOrd="0" presId="urn:microsoft.com/office/officeart/2005/8/layout/vList5"/>
    <dgm:cxn modelId="{693A5B97-26BE-406C-B822-1B029B273E74}" type="presParOf" srcId="{A452F9CB-7837-4E8B-A15C-0742E47A5B3B}" destId="{220A3C06-5EED-4E95-BCBA-2A4FF97F7F4C}" srcOrd="0" destOrd="0" presId="urn:microsoft.com/office/officeart/2005/8/layout/vList5"/>
    <dgm:cxn modelId="{BCAA36AF-1047-4550-BA3A-E40F4074F396}" type="presParOf" srcId="{A452F9CB-7837-4E8B-A15C-0742E47A5B3B}" destId="{7EB47C29-50BB-4F37-8E54-DF059E3BE96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D55981-186A-4B5D-9BEE-D7C3CD21F27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E8CA309-E8B5-43F3-85A6-56A7E1BB98D4}">
      <dgm:prSet phldrT="[Text]" custT="1"/>
      <dgm:spPr/>
      <dgm:t>
        <a:bodyPr/>
        <a:lstStyle/>
        <a:p>
          <a:r>
            <a:rPr lang="en-US" sz="4000" dirty="0"/>
            <a:t>Roster Position</a:t>
          </a:r>
        </a:p>
      </dgm:t>
    </dgm:pt>
    <dgm:pt modelId="{D2EED916-A235-4178-82AC-D4EED6C381D8}" type="parTrans" cxnId="{43B20327-4462-4A01-8493-E5AC629E5E07}">
      <dgm:prSet/>
      <dgm:spPr/>
      <dgm:t>
        <a:bodyPr/>
        <a:lstStyle/>
        <a:p>
          <a:endParaRPr lang="en-US"/>
        </a:p>
      </dgm:t>
    </dgm:pt>
    <dgm:pt modelId="{283D9A32-7F09-4EE3-AA82-A448A546D3DE}" type="sibTrans" cxnId="{43B20327-4462-4A01-8493-E5AC629E5E07}">
      <dgm:prSet/>
      <dgm:spPr/>
      <dgm:t>
        <a:bodyPr/>
        <a:lstStyle/>
        <a:p>
          <a:endParaRPr lang="en-US"/>
        </a:p>
      </dgm:t>
    </dgm:pt>
    <dgm:pt modelId="{25684614-4100-4BB7-B90E-A25ECEF6BBB2}">
      <dgm:prSet phldrT="[Text]" custT="1"/>
      <dgm:spPr/>
      <dgm:t>
        <a:bodyPr/>
        <a:lstStyle/>
        <a:p>
          <a:r>
            <a:rPr lang="en-US" sz="2000" dirty="0"/>
            <a:t>Possible value: DE, DT, LB, other</a:t>
          </a:r>
        </a:p>
      </dgm:t>
    </dgm:pt>
    <dgm:pt modelId="{7611529A-ACC4-44B8-AB42-F5FDE8992058}" type="parTrans" cxnId="{380AD4FC-92CF-4AC0-98C8-FF16D6B94945}">
      <dgm:prSet/>
      <dgm:spPr/>
      <dgm:t>
        <a:bodyPr/>
        <a:lstStyle/>
        <a:p>
          <a:endParaRPr lang="en-US"/>
        </a:p>
      </dgm:t>
    </dgm:pt>
    <dgm:pt modelId="{2FE26654-D970-440A-B302-B6DFEC3A7C70}" type="sibTrans" cxnId="{380AD4FC-92CF-4AC0-98C8-FF16D6B94945}">
      <dgm:prSet/>
      <dgm:spPr/>
      <dgm:t>
        <a:bodyPr/>
        <a:lstStyle/>
        <a:p>
          <a:endParaRPr lang="en-US"/>
        </a:p>
      </dgm:t>
    </dgm:pt>
    <dgm:pt modelId="{AC576A6C-64B1-48DD-A184-2E722AEFC08A}">
      <dgm:prSet phldrT="[Text]" custT="1"/>
      <dgm:spPr/>
      <dgm:t>
        <a:bodyPr/>
        <a:lstStyle/>
        <a:p>
          <a:r>
            <a:rPr lang="en-US" sz="2000" dirty="0"/>
            <a:t>Value set by team</a:t>
          </a:r>
        </a:p>
      </dgm:t>
    </dgm:pt>
    <dgm:pt modelId="{7C490705-5E63-43DE-ABFE-6F0C74A30E99}" type="parTrans" cxnId="{474BFDC1-B907-4C0E-8026-6333BDCF29A6}">
      <dgm:prSet/>
      <dgm:spPr/>
      <dgm:t>
        <a:bodyPr/>
        <a:lstStyle/>
        <a:p>
          <a:endParaRPr lang="en-US"/>
        </a:p>
      </dgm:t>
    </dgm:pt>
    <dgm:pt modelId="{98145B69-4EFE-4639-BA86-441BFE8DC06C}" type="sibTrans" cxnId="{474BFDC1-B907-4C0E-8026-6333BDCF29A6}">
      <dgm:prSet/>
      <dgm:spPr/>
      <dgm:t>
        <a:bodyPr/>
        <a:lstStyle/>
        <a:p>
          <a:endParaRPr lang="en-US"/>
        </a:p>
      </dgm:t>
    </dgm:pt>
    <dgm:pt modelId="{11B33A10-45D7-4ABE-827D-49C43A7EFD1B}">
      <dgm:prSet phldrT="[Text]" custT="1"/>
      <dgm:spPr/>
      <dgm:t>
        <a:bodyPr/>
        <a:lstStyle/>
        <a:p>
          <a:r>
            <a:rPr lang="en-US" sz="4000" dirty="0"/>
            <a:t>On Field Position</a:t>
          </a:r>
        </a:p>
      </dgm:t>
    </dgm:pt>
    <dgm:pt modelId="{AA300DFF-2A7B-4319-9603-A6DB4F9FEE5D}" type="parTrans" cxnId="{0B281326-CA80-4972-89AF-D03639789842}">
      <dgm:prSet/>
      <dgm:spPr/>
      <dgm:t>
        <a:bodyPr/>
        <a:lstStyle/>
        <a:p>
          <a:endParaRPr lang="en-US"/>
        </a:p>
      </dgm:t>
    </dgm:pt>
    <dgm:pt modelId="{789105C4-7E7F-46E8-9062-4EB4964B2266}" type="sibTrans" cxnId="{0B281326-CA80-4972-89AF-D03639789842}">
      <dgm:prSet/>
      <dgm:spPr/>
      <dgm:t>
        <a:bodyPr/>
        <a:lstStyle/>
        <a:p>
          <a:endParaRPr lang="en-US"/>
        </a:p>
      </dgm:t>
    </dgm:pt>
    <dgm:pt modelId="{DD7684CE-7DA7-4C33-AC65-D51A9FBCEF78}">
      <dgm:prSet phldrT="[Text]" custT="1"/>
      <dgm:spPr/>
      <dgm:t>
        <a:bodyPr/>
        <a:lstStyle/>
        <a:p>
          <a:r>
            <a:rPr lang="en-US" sz="2000" dirty="0"/>
            <a:t>Possible values: DL, LB</a:t>
          </a:r>
        </a:p>
      </dgm:t>
    </dgm:pt>
    <dgm:pt modelId="{937B0CDE-9EEF-4255-921F-BEEDB71E878A}" type="parTrans" cxnId="{C9C9FC90-1D7D-43DD-9B3B-B83804EFDF59}">
      <dgm:prSet/>
      <dgm:spPr/>
      <dgm:t>
        <a:bodyPr/>
        <a:lstStyle/>
        <a:p>
          <a:endParaRPr lang="en-US"/>
        </a:p>
      </dgm:t>
    </dgm:pt>
    <dgm:pt modelId="{831DCD5D-7F92-4A45-BCB4-10E80EB32B41}" type="sibTrans" cxnId="{C9C9FC90-1D7D-43DD-9B3B-B83804EFDF59}">
      <dgm:prSet/>
      <dgm:spPr/>
      <dgm:t>
        <a:bodyPr/>
        <a:lstStyle/>
        <a:p>
          <a:endParaRPr lang="en-US"/>
        </a:p>
      </dgm:t>
    </dgm:pt>
    <dgm:pt modelId="{3634AF9E-0C50-42D1-8FF5-E3C9CC7CD04E}">
      <dgm:prSet phldrT="[Text]" custT="1"/>
      <dgm:spPr/>
      <dgm:t>
        <a:bodyPr/>
        <a:lstStyle/>
        <a:p>
          <a:r>
            <a:rPr lang="en-US" sz="2000" dirty="0"/>
            <a:t>Too broad of categories to gain significant insight</a:t>
          </a:r>
        </a:p>
      </dgm:t>
    </dgm:pt>
    <dgm:pt modelId="{E523F088-291B-4B17-8D72-4F28A72966BE}" type="parTrans" cxnId="{EA9D58FE-C4D3-4B8C-BE0D-1CB22267D529}">
      <dgm:prSet/>
      <dgm:spPr/>
      <dgm:t>
        <a:bodyPr/>
        <a:lstStyle/>
        <a:p>
          <a:endParaRPr lang="en-US"/>
        </a:p>
      </dgm:t>
    </dgm:pt>
    <dgm:pt modelId="{D648BC31-6C83-4D3D-ABE8-28D8D6598A3C}" type="sibTrans" cxnId="{EA9D58FE-C4D3-4B8C-BE0D-1CB22267D529}">
      <dgm:prSet/>
      <dgm:spPr/>
      <dgm:t>
        <a:bodyPr/>
        <a:lstStyle/>
        <a:p>
          <a:endParaRPr lang="en-US"/>
        </a:p>
      </dgm:t>
    </dgm:pt>
    <dgm:pt modelId="{29AEBE9D-54B4-4CD0-8A18-77045685C369}">
      <dgm:prSet phldrT="[Text]" custT="1"/>
      <dgm:spPr/>
      <dgm:t>
        <a:bodyPr/>
        <a:lstStyle/>
        <a:p>
          <a:r>
            <a:rPr lang="en-US" sz="4000" dirty="0"/>
            <a:t>Technique Position</a:t>
          </a:r>
        </a:p>
      </dgm:t>
    </dgm:pt>
    <dgm:pt modelId="{1C7795FE-FEA6-4678-89FA-3D2C6F27E176}" type="parTrans" cxnId="{A3053082-2307-4506-8AB3-76FF7992E414}">
      <dgm:prSet/>
      <dgm:spPr/>
      <dgm:t>
        <a:bodyPr/>
        <a:lstStyle/>
        <a:p>
          <a:endParaRPr lang="en-US"/>
        </a:p>
      </dgm:t>
    </dgm:pt>
    <dgm:pt modelId="{2132A233-6E2F-430C-9FB9-A374E2CACB11}" type="sibTrans" cxnId="{A3053082-2307-4506-8AB3-76FF7992E414}">
      <dgm:prSet/>
      <dgm:spPr/>
      <dgm:t>
        <a:bodyPr/>
        <a:lstStyle/>
        <a:p>
          <a:endParaRPr lang="en-US"/>
        </a:p>
      </dgm:t>
    </dgm:pt>
    <dgm:pt modelId="{1A93CD92-31FA-4A32-8F95-8A604B40FC4E}">
      <dgm:prSet phldrT="[Text]" custT="1"/>
      <dgm:spPr/>
      <dgm:t>
        <a:bodyPr/>
        <a:lstStyle/>
        <a:p>
          <a:r>
            <a:rPr lang="en-US" sz="2000" dirty="0"/>
            <a:t>Possible values: 0, 1, 2i, 2, 3, 4i, 4, 5, 7, 6, 9, outside </a:t>
          </a:r>
        </a:p>
      </dgm:t>
    </dgm:pt>
    <dgm:pt modelId="{32531181-830D-4059-9717-B7E25503D443}" type="parTrans" cxnId="{D627E524-7228-44D2-8258-A8BAF2953A92}">
      <dgm:prSet/>
      <dgm:spPr/>
      <dgm:t>
        <a:bodyPr/>
        <a:lstStyle/>
        <a:p>
          <a:endParaRPr lang="en-US"/>
        </a:p>
      </dgm:t>
    </dgm:pt>
    <dgm:pt modelId="{F3BEA7D6-0329-43B8-B375-C194C6F81B15}" type="sibTrans" cxnId="{D627E524-7228-44D2-8258-A8BAF2953A92}">
      <dgm:prSet/>
      <dgm:spPr/>
      <dgm:t>
        <a:bodyPr/>
        <a:lstStyle/>
        <a:p>
          <a:endParaRPr lang="en-US"/>
        </a:p>
      </dgm:t>
    </dgm:pt>
    <dgm:pt modelId="{A365950E-BED5-4296-B028-91B3A7E04E75}">
      <dgm:prSet phldrT="[Text]" custT="1"/>
      <dgm:spPr/>
      <dgm:t>
        <a:bodyPr/>
        <a:lstStyle/>
        <a:p>
          <a:r>
            <a:rPr lang="en-US" sz="2000" dirty="0"/>
            <a:t>Large number of possible values</a:t>
          </a:r>
        </a:p>
      </dgm:t>
    </dgm:pt>
    <dgm:pt modelId="{5968A682-CB92-4E55-BA6D-722F5BD19530}" type="parTrans" cxnId="{F1DCEB6C-9CA8-470E-BC3A-C633DE83C173}">
      <dgm:prSet/>
      <dgm:spPr/>
      <dgm:t>
        <a:bodyPr/>
        <a:lstStyle/>
        <a:p>
          <a:endParaRPr lang="en-US"/>
        </a:p>
      </dgm:t>
    </dgm:pt>
    <dgm:pt modelId="{CC919B6B-15F9-45A3-BAE9-C27D00F6A460}" type="sibTrans" cxnId="{F1DCEB6C-9CA8-470E-BC3A-C633DE83C173}">
      <dgm:prSet/>
      <dgm:spPr/>
      <dgm:t>
        <a:bodyPr/>
        <a:lstStyle/>
        <a:p>
          <a:endParaRPr lang="en-US"/>
        </a:p>
      </dgm:t>
    </dgm:pt>
    <dgm:pt modelId="{BCBBD6A6-549F-484E-BE45-6DA7AC2D25BE}">
      <dgm:prSet phldrT="[Text]" custT="1"/>
      <dgm:spPr/>
      <dgm:t>
        <a:bodyPr/>
        <a:lstStyle/>
        <a:p>
          <a:r>
            <a:rPr lang="en-US" sz="2000" dirty="0"/>
            <a:t>Players with positions can play wide range of techniques</a:t>
          </a:r>
        </a:p>
      </dgm:t>
    </dgm:pt>
    <dgm:pt modelId="{56AD0780-9958-4669-985A-4ADAFC2F633E}" type="parTrans" cxnId="{19D3356B-061C-4EBF-99E1-BA56DE4393B0}">
      <dgm:prSet/>
      <dgm:spPr/>
      <dgm:t>
        <a:bodyPr/>
        <a:lstStyle/>
        <a:p>
          <a:endParaRPr lang="en-US"/>
        </a:p>
      </dgm:t>
    </dgm:pt>
    <dgm:pt modelId="{648B7FF8-263F-4B81-8D15-F9C7483DFCB1}" type="sibTrans" cxnId="{19D3356B-061C-4EBF-99E1-BA56DE4393B0}">
      <dgm:prSet/>
      <dgm:spPr/>
      <dgm:t>
        <a:bodyPr/>
        <a:lstStyle/>
        <a:p>
          <a:endParaRPr lang="en-US"/>
        </a:p>
      </dgm:t>
    </dgm:pt>
    <dgm:pt modelId="{9DEFA44E-AD3A-4D0C-9FF0-A187E03DABA8}" type="pres">
      <dgm:prSet presAssocID="{B7D55981-186A-4B5D-9BEE-D7C3CD21F278}" presName="Name0" presStyleCnt="0">
        <dgm:presLayoutVars>
          <dgm:dir/>
          <dgm:animLvl val="lvl"/>
          <dgm:resizeHandles val="exact"/>
        </dgm:presLayoutVars>
      </dgm:prSet>
      <dgm:spPr/>
    </dgm:pt>
    <dgm:pt modelId="{D27A20D2-E333-4B99-8B8E-1DD838BEDE6D}" type="pres">
      <dgm:prSet presAssocID="{CE8CA309-E8B5-43F3-85A6-56A7E1BB98D4}" presName="linNode" presStyleCnt="0"/>
      <dgm:spPr/>
    </dgm:pt>
    <dgm:pt modelId="{E7208FBD-2231-4F8A-9B08-E29B3AE9BF81}" type="pres">
      <dgm:prSet presAssocID="{CE8CA309-E8B5-43F3-85A6-56A7E1BB98D4}" presName="parentText" presStyleLbl="node1" presStyleIdx="0" presStyleCnt="3" custLinFactNeighborY="0">
        <dgm:presLayoutVars>
          <dgm:chMax val="1"/>
          <dgm:bulletEnabled val="1"/>
        </dgm:presLayoutVars>
      </dgm:prSet>
      <dgm:spPr/>
    </dgm:pt>
    <dgm:pt modelId="{CAEC9B75-14CE-4CB3-9170-663B40A14EB9}" type="pres">
      <dgm:prSet presAssocID="{CE8CA309-E8B5-43F3-85A6-56A7E1BB98D4}" presName="descendantText" presStyleLbl="alignAccFollowNode1" presStyleIdx="0" presStyleCnt="3">
        <dgm:presLayoutVars>
          <dgm:bulletEnabled val="1"/>
        </dgm:presLayoutVars>
      </dgm:prSet>
      <dgm:spPr/>
    </dgm:pt>
    <dgm:pt modelId="{9795F2DA-0702-4540-8924-B94D22D8B1FE}" type="pres">
      <dgm:prSet presAssocID="{283D9A32-7F09-4EE3-AA82-A448A546D3DE}" presName="sp" presStyleCnt="0"/>
      <dgm:spPr/>
    </dgm:pt>
    <dgm:pt modelId="{204B383F-8898-45D6-89B1-0D676CC0032C}" type="pres">
      <dgm:prSet presAssocID="{11B33A10-45D7-4ABE-827D-49C43A7EFD1B}" presName="linNode" presStyleCnt="0"/>
      <dgm:spPr/>
    </dgm:pt>
    <dgm:pt modelId="{2088201B-0365-4CC2-AD85-7AE187C368EC}" type="pres">
      <dgm:prSet presAssocID="{11B33A10-45D7-4ABE-827D-49C43A7EFD1B}" presName="parentText" presStyleLbl="node1" presStyleIdx="1" presStyleCnt="3">
        <dgm:presLayoutVars>
          <dgm:chMax val="1"/>
          <dgm:bulletEnabled val="1"/>
        </dgm:presLayoutVars>
      </dgm:prSet>
      <dgm:spPr/>
    </dgm:pt>
    <dgm:pt modelId="{4257E359-FC20-4519-BE0C-E247E44E2B65}" type="pres">
      <dgm:prSet presAssocID="{11B33A10-45D7-4ABE-827D-49C43A7EFD1B}" presName="descendantText" presStyleLbl="alignAccFollowNode1" presStyleIdx="1" presStyleCnt="3">
        <dgm:presLayoutVars>
          <dgm:bulletEnabled val="1"/>
        </dgm:presLayoutVars>
      </dgm:prSet>
      <dgm:spPr/>
    </dgm:pt>
    <dgm:pt modelId="{109BBF61-561F-4DD7-882C-8C0EB02356AE}" type="pres">
      <dgm:prSet presAssocID="{789105C4-7E7F-46E8-9062-4EB4964B2266}" presName="sp" presStyleCnt="0"/>
      <dgm:spPr/>
    </dgm:pt>
    <dgm:pt modelId="{146BE3D3-A0E8-4210-999F-67506EFEAF4E}" type="pres">
      <dgm:prSet presAssocID="{29AEBE9D-54B4-4CD0-8A18-77045685C369}" presName="linNode" presStyleCnt="0"/>
      <dgm:spPr/>
    </dgm:pt>
    <dgm:pt modelId="{CD8C1F0A-0559-4D21-96AA-34AFF1ACECA1}" type="pres">
      <dgm:prSet presAssocID="{29AEBE9D-54B4-4CD0-8A18-77045685C369}" presName="parentText" presStyleLbl="node1" presStyleIdx="2" presStyleCnt="3">
        <dgm:presLayoutVars>
          <dgm:chMax val="1"/>
          <dgm:bulletEnabled val="1"/>
        </dgm:presLayoutVars>
      </dgm:prSet>
      <dgm:spPr/>
    </dgm:pt>
    <dgm:pt modelId="{18A51C75-3249-45E6-B885-93C900197B7E}" type="pres">
      <dgm:prSet presAssocID="{29AEBE9D-54B4-4CD0-8A18-77045685C369}" presName="descendantText" presStyleLbl="alignAccFollowNode1" presStyleIdx="2" presStyleCnt="3">
        <dgm:presLayoutVars>
          <dgm:bulletEnabled val="1"/>
        </dgm:presLayoutVars>
      </dgm:prSet>
      <dgm:spPr/>
    </dgm:pt>
  </dgm:ptLst>
  <dgm:cxnLst>
    <dgm:cxn modelId="{2990DC11-6821-4AA8-82EB-A884FFD35077}" type="presOf" srcId="{BCBBD6A6-549F-484E-BE45-6DA7AC2D25BE}" destId="{CAEC9B75-14CE-4CB3-9170-663B40A14EB9}" srcOrd="0" destOrd="2" presId="urn:microsoft.com/office/officeart/2005/8/layout/vList5"/>
    <dgm:cxn modelId="{D627E524-7228-44D2-8258-A8BAF2953A92}" srcId="{29AEBE9D-54B4-4CD0-8A18-77045685C369}" destId="{1A93CD92-31FA-4A32-8F95-8A604B40FC4E}" srcOrd="0" destOrd="0" parTransId="{32531181-830D-4059-9717-B7E25503D443}" sibTransId="{F3BEA7D6-0329-43B8-B375-C194C6F81B15}"/>
    <dgm:cxn modelId="{0B281326-CA80-4972-89AF-D03639789842}" srcId="{B7D55981-186A-4B5D-9BEE-D7C3CD21F278}" destId="{11B33A10-45D7-4ABE-827D-49C43A7EFD1B}" srcOrd="1" destOrd="0" parTransId="{AA300DFF-2A7B-4319-9603-A6DB4F9FEE5D}" sibTransId="{789105C4-7E7F-46E8-9062-4EB4964B2266}"/>
    <dgm:cxn modelId="{43B20327-4462-4A01-8493-E5AC629E5E07}" srcId="{B7D55981-186A-4B5D-9BEE-D7C3CD21F278}" destId="{CE8CA309-E8B5-43F3-85A6-56A7E1BB98D4}" srcOrd="0" destOrd="0" parTransId="{D2EED916-A235-4178-82AC-D4EED6C381D8}" sibTransId="{283D9A32-7F09-4EE3-AA82-A448A546D3DE}"/>
    <dgm:cxn modelId="{EC3C6D2A-09D5-4B32-B4E5-2950030F407C}" type="presOf" srcId="{29AEBE9D-54B4-4CD0-8A18-77045685C369}" destId="{CD8C1F0A-0559-4D21-96AA-34AFF1ACECA1}" srcOrd="0" destOrd="0" presId="urn:microsoft.com/office/officeart/2005/8/layout/vList5"/>
    <dgm:cxn modelId="{0A2CE93D-A774-412D-85B0-8521DA190849}" type="presOf" srcId="{CE8CA309-E8B5-43F3-85A6-56A7E1BB98D4}" destId="{E7208FBD-2231-4F8A-9B08-E29B3AE9BF81}" srcOrd="0" destOrd="0" presId="urn:microsoft.com/office/officeart/2005/8/layout/vList5"/>
    <dgm:cxn modelId="{BAAC774A-FA43-4481-A1D9-A48E2D31E62C}" type="presOf" srcId="{DD7684CE-7DA7-4C33-AC65-D51A9FBCEF78}" destId="{4257E359-FC20-4519-BE0C-E247E44E2B65}" srcOrd="0" destOrd="0" presId="urn:microsoft.com/office/officeart/2005/8/layout/vList5"/>
    <dgm:cxn modelId="{19D3356B-061C-4EBF-99E1-BA56DE4393B0}" srcId="{CE8CA309-E8B5-43F3-85A6-56A7E1BB98D4}" destId="{BCBBD6A6-549F-484E-BE45-6DA7AC2D25BE}" srcOrd="2" destOrd="0" parTransId="{56AD0780-9958-4669-985A-4ADAFC2F633E}" sibTransId="{648B7FF8-263F-4B81-8D15-F9C7483DFCB1}"/>
    <dgm:cxn modelId="{F1DCEB6C-9CA8-470E-BC3A-C633DE83C173}" srcId="{29AEBE9D-54B4-4CD0-8A18-77045685C369}" destId="{A365950E-BED5-4296-B028-91B3A7E04E75}" srcOrd="1" destOrd="0" parTransId="{5968A682-CB92-4E55-BA6D-722F5BD19530}" sibTransId="{CC919B6B-15F9-45A3-BAE9-C27D00F6A460}"/>
    <dgm:cxn modelId="{5187574F-6F39-4A31-B9BF-BEDBC74EC172}" type="presOf" srcId="{AC576A6C-64B1-48DD-A184-2E722AEFC08A}" destId="{CAEC9B75-14CE-4CB3-9170-663B40A14EB9}" srcOrd="0" destOrd="1" presId="urn:microsoft.com/office/officeart/2005/8/layout/vList5"/>
    <dgm:cxn modelId="{D4F78059-9AF5-4F1A-B940-053283C847F6}" type="presOf" srcId="{25684614-4100-4BB7-B90E-A25ECEF6BBB2}" destId="{CAEC9B75-14CE-4CB3-9170-663B40A14EB9}" srcOrd="0" destOrd="0" presId="urn:microsoft.com/office/officeart/2005/8/layout/vList5"/>
    <dgm:cxn modelId="{A3053082-2307-4506-8AB3-76FF7992E414}" srcId="{B7D55981-186A-4B5D-9BEE-D7C3CD21F278}" destId="{29AEBE9D-54B4-4CD0-8A18-77045685C369}" srcOrd="2" destOrd="0" parTransId="{1C7795FE-FEA6-4678-89FA-3D2C6F27E176}" sibTransId="{2132A233-6E2F-430C-9FB9-A374E2CACB11}"/>
    <dgm:cxn modelId="{C9C9FC90-1D7D-43DD-9B3B-B83804EFDF59}" srcId="{11B33A10-45D7-4ABE-827D-49C43A7EFD1B}" destId="{DD7684CE-7DA7-4C33-AC65-D51A9FBCEF78}" srcOrd="0" destOrd="0" parTransId="{937B0CDE-9EEF-4255-921F-BEEDB71E878A}" sibTransId="{831DCD5D-7F92-4A45-BCB4-10E80EB32B41}"/>
    <dgm:cxn modelId="{9CF0BAB3-B6E0-4C4D-B851-7D0163E413EC}" type="presOf" srcId="{B7D55981-186A-4B5D-9BEE-D7C3CD21F278}" destId="{9DEFA44E-AD3A-4D0C-9FF0-A187E03DABA8}" srcOrd="0" destOrd="0" presId="urn:microsoft.com/office/officeart/2005/8/layout/vList5"/>
    <dgm:cxn modelId="{474BFDC1-B907-4C0E-8026-6333BDCF29A6}" srcId="{CE8CA309-E8B5-43F3-85A6-56A7E1BB98D4}" destId="{AC576A6C-64B1-48DD-A184-2E722AEFC08A}" srcOrd="1" destOrd="0" parTransId="{7C490705-5E63-43DE-ABFE-6F0C74A30E99}" sibTransId="{98145B69-4EFE-4639-BA86-441BFE8DC06C}"/>
    <dgm:cxn modelId="{DFC538D8-8ECE-4846-B01C-2279CB4F3A72}" type="presOf" srcId="{11B33A10-45D7-4ABE-827D-49C43A7EFD1B}" destId="{2088201B-0365-4CC2-AD85-7AE187C368EC}" srcOrd="0" destOrd="0" presId="urn:microsoft.com/office/officeart/2005/8/layout/vList5"/>
    <dgm:cxn modelId="{70FABCDB-1667-4395-AA68-E56047BB8A56}" type="presOf" srcId="{3634AF9E-0C50-42D1-8FF5-E3C9CC7CD04E}" destId="{4257E359-FC20-4519-BE0C-E247E44E2B65}" srcOrd="0" destOrd="1" presId="urn:microsoft.com/office/officeart/2005/8/layout/vList5"/>
    <dgm:cxn modelId="{4F6E42F5-10C3-40F6-98DA-7F941133B00E}" type="presOf" srcId="{1A93CD92-31FA-4A32-8F95-8A604B40FC4E}" destId="{18A51C75-3249-45E6-B885-93C900197B7E}" srcOrd="0" destOrd="0" presId="urn:microsoft.com/office/officeart/2005/8/layout/vList5"/>
    <dgm:cxn modelId="{C1F6BFF6-669C-4B93-A4E5-5FAD1F2A899C}" type="presOf" srcId="{A365950E-BED5-4296-B028-91B3A7E04E75}" destId="{18A51C75-3249-45E6-B885-93C900197B7E}" srcOrd="0" destOrd="1" presId="urn:microsoft.com/office/officeart/2005/8/layout/vList5"/>
    <dgm:cxn modelId="{380AD4FC-92CF-4AC0-98C8-FF16D6B94945}" srcId="{CE8CA309-E8B5-43F3-85A6-56A7E1BB98D4}" destId="{25684614-4100-4BB7-B90E-A25ECEF6BBB2}" srcOrd="0" destOrd="0" parTransId="{7611529A-ACC4-44B8-AB42-F5FDE8992058}" sibTransId="{2FE26654-D970-440A-B302-B6DFEC3A7C70}"/>
    <dgm:cxn modelId="{EA9D58FE-C4D3-4B8C-BE0D-1CB22267D529}" srcId="{11B33A10-45D7-4ABE-827D-49C43A7EFD1B}" destId="{3634AF9E-0C50-42D1-8FF5-E3C9CC7CD04E}" srcOrd="1" destOrd="0" parTransId="{E523F088-291B-4B17-8D72-4F28A72966BE}" sibTransId="{D648BC31-6C83-4D3D-ABE8-28D8D6598A3C}"/>
    <dgm:cxn modelId="{6F602075-3391-4DD8-A362-CF44ED58ABDC}" type="presParOf" srcId="{9DEFA44E-AD3A-4D0C-9FF0-A187E03DABA8}" destId="{D27A20D2-E333-4B99-8B8E-1DD838BEDE6D}" srcOrd="0" destOrd="0" presId="urn:microsoft.com/office/officeart/2005/8/layout/vList5"/>
    <dgm:cxn modelId="{992B7FCB-D8BF-42AD-B19E-444E90E11D62}" type="presParOf" srcId="{D27A20D2-E333-4B99-8B8E-1DD838BEDE6D}" destId="{E7208FBD-2231-4F8A-9B08-E29B3AE9BF81}" srcOrd="0" destOrd="0" presId="urn:microsoft.com/office/officeart/2005/8/layout/vList5"/>
    <dgm:cxn modelId="{F697A4D4-6B27-4AE2-BB54-5C49E632B752}" type="presParOf" srcId="{D27A20D2-E333-4B99-8B8E-1DD838BEDE6D}" destId="{CAEC9B75-14CE-4CB3-9170-663B40A14EB9}" srcOrd="1" destOrd="0" presId="urn:microsoft.com/office/officeart/2005/8/layout/vList5"/>
    <dgm:cxn modelId="{6DA5A59C-5AD5-484C-909A-B792DC364BBC}" type="presParOf" srcId="{9DEFA44E-AD3A-4D0C-9FF0-A187E03DABA8}" destId="{9795F2DA-0702-4540-8924-B94D22D8B1FE}" srcOrd="1" destOrd="0" presId="urn:microsoft.com/office/officeart/2005/8/layout/vList5"/>
    <dgm:cxn modelId="{B413B512-7047-4173-AA09-7AFCA5069DCF}" type="presParOf" srcId="{9DEFA44E-AD3A-4D0C-9FF0-A187E03DABA8}" destId="{204B383F-8898-45D6-89B1-0D676CC0032C}" srcOrd="2" destOrd="0" presId="urn:microsoft.com/office/officeart/2005/8/layout/vList5"/>
    <dgm:cxn modelId="{29050534-5370-41F5-9396-CE59CDB27959}" type="presParOf" srcId="{204B383F-8898-45D6-89B1-0D676CC0032C}" destId="{2088201B-0365-4CC2-AD85-7AE187C368EC}" srcOrd="0" destOrd="0" presId="urn:microsoft.com/office/officeart/2005/8/layout/vList5"/>
    <dgm:cxn modelId="{1648DF5B-3889-4DC3-BEDC-3FD80DDC4B97}" type="presParOf" srcId="{204B383F-8898-45D6-89B1-0D676CC0032C}" destId="{4257E359-FC20-4519-BE0C-E247E44E2B65}" srcOrd="1" destOrd="0" presId="urn:microsoft.com/office/officeart/2005/8/layout/vList5"/>
    <dgm:cxn modelId="{D0273129-F4AD-445E-B7C1-1826BA28CB0B}" type="presParOf" srcId="{9DEFA44E-AD3A-4D0C-9FF0-A187E03DABA8}" destId="{109BBF61-561F-4DD7-882C-8C0EB02356AE}" srcOrd="3" destOrd="0" presId="urn:microsoft.com/office/officeart/2005/8/layout/vList5"/>
    <dgm:cxn modelId="{5D2958E8-65D7-408E-83CB-2B46870EEC08}" type="presParOf" srcId="{9DEFA44E-AD3A-4D0C-9FF0-A187E03DABA8}" destId="{146BE3D3-A0E8-4210-999F-67506EFEAF4E}" srcOrd="4" destOrd="0" presId="urn:microsoft.com/office/officeart/2005/8/layout/vList5"/>
    <dgm:cxn modelId="{D60230C0-C180-4C03-BCE2-AD653A730F62}" type="presParOf" srcId="{146BE3D3-A0E8-4210-999F-67506EFEAF4E}" destId="{CD8C1F0A-0559-4D21-96AA-34AFF1ACECA1}" srcOrd="0" destOrd="0" presId="urn:microsoft.com/office/officeart/2005/8/layout/vList5"/>
    <dgm:cxn modelId="{D9D82BE4-2365-4EA1-BF31-962D63A71638}" type="presParOf" srcId="{146BE3D3-A0E8-4210-999F-67506EFEAF4E}" destId="{18A51C75-3249-45E6-B885-93C900197B7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2183E-3511-4890-AAEA-BBB762FE218F}" type="doc">
      <dgm:prSet loTypeId="urn:microsoft.com/office/officeart/2005/8/layout/vList5" loCatId="list" qsTypeId="urn:microsoft.com/office/officeart/2005/8/quickstyle/simple1" qsCatId="simple" csTypeId="urn:microsoft.com/office/officeart/2005/8/colors/accent6_3" csCatId="accent6" phldr="1"/>
      <dgm:spPr/>
      <dgm:t>
        <a:bodyPr/>
        <a:lstStyle/>
        <a:p>
          <a:endParaRPr lang="en-US"/>
        </a:p>
      </dgm:t>
    </dgm:pt>
    <dgm:pt modelId="{557E121C-65BA-48BB-BCA9-E85961E3AC9E}">
      <dgm:prSet phldrT="[Text]"/>
      <dgm:spPr/>
      <dgm:t>
        <a:bodyPr/>
        <a:lstStyle/>
        <a:p>
          <a:r>
            <a:rPr lang="en-US" dirty="0"/>
            <a:t>Conclusion</a:t>
          </a:r>
        </a:p>
      </dgm:t>
    </dgm:pt>
    <dgm:pt modelId="{78CC5295-AAD2-4402-94B0-37D8985FC63E}" type="parTrans" cxnId="{355F10B2-E395-4C93-91B2-535B0C808C91}">
      <dgm:prSet/>
      <dgm:spPr/>
      <dgm:t>
        <a:bodyPr/>
        <a:lstStyle/>
        <a:p>
          <a:endParaRPr lang="en-US"/>
        </a:p>
      </dgm:t>
    </dgm:pt>
    <dgm:pt modelId="{4211100F-021E-4545-9BE3-AF9125B76D67}" type="sibTrans" cxnId="{355F10B2-E395-4C93-91B2-535B0C808C91}">
      <dgm:prSet/>
      <dgm:spPr/>
      <dgm:t>
        <a:bodyPr/>
        <a:lstStyle/>
        <a:p>
          <a:endParaRPr lang="en-US"/>
        </a:p>
      </dgm:t>
    </dgm:pt>
    <dgm:pt modelId="{4BF77637-7085-4F12-9D80-00F1374619CF}">
      <dgm:prSet phldrT="[Text]"/>
      <dgm:spPr/>
      <dgm:t>
        <a:bodyPr/>
        <a:lstStyle/>
        <a:p>
          <a:pPr>
            <a:buChar char="•"/>
          </a:pPr>
          <a:r>
            <a:rPr lang="en-US" dirty="0"/>
            <a:t>Since roster position does not have consistent meaning across players/teams, this could lead to inconsistent results so we will not use the roster position definition for this analysis.</a:t>
          </a:r>
        </a:p>
      </dgm:t>
    </dgm:pt>
    <dgm:pt modelId="{1A84EFB3-F301-4115-BDC1-8B1365F556D8}" type="parTrans" cxnId="{E6658C56-CD03-4C25-9ED6-4CCE9AD89EB4}">
      <dgm:prSet/>
      <dgm:spPr/>
      <dgm:t>
        <a:bodyPr/>
        <a:lstStyle/>
        <a:p>
          <a:endParaRPr lang="en-US"/>
        </a:p>
      </dgm:t>
    </dgm:pt>
    <dgm:pt modelId="{EFCE941F-337D-4CE6-95FA-9210DA46EB87}" type="sibTrans" cxnId="{E6658C56-CD03-4C25-9ED6-4CCE9AD89EB4}">
      <dgm:prSet/>
      <dgm:spPr/>
      <dgm:t>
        <a:bodyPr/>
        <a:lstStyle/>
        <a:p>
          <a:endParaRPr lang="en-US"/>
        </a:p>
      </dgm:t>
    </dgm:pt>
    <dgm:pt modelId="{269C8FC0-D7A1-4022-9AF3-4AC100A0231A}" type="pres">
      <dgm:prSet presAssocID="{1012183E-3511-4890-AAEA-BBB762FE218F}" presName="Name0" presStyleCnt="0">
        <dgm:presLayoutVars>
          <dgm:dir/>
          <dgm:animLvl val="lvl"/>
          <dgm:resizeHandles val="exact"/>
        </dgm:presLayoutVars>
      </dgm:prSet>
      <dgm:spPr/>
    </dgm:pt>
    <dgm:pt modelId="{DFC4521D-8336-46D0-956B-0A6B2EA877DE}" type="pres">
      <dgm:prSet presAssocID="{557E121C-65BA-48BB-BCA9-E85961E3AC9E}" presName="linNode" presStyleCnt="0"/>
      <dgm:spPr/>
    </dgm:pt>
    <dgm:pt modelId="{D2D7C2CB-B3A9-4956-9F90-E6FEC8F67E70}" type="pres">
      <dgm:prSet presAssocID="{557E121C-65BA-48BB-BCA9-E85961E3AC9E}" presName="parentText" presStyleLbl="node1" presStyleIdx="0" presStyleCnt="1">
        <dgm:presLayoutVars>
          <dgm:chMax val="1"/>
          <dgm:bulletEnabled val="1"/>
        </dgm:presLayoutVars>
      </dgm:prSet>
      <dgm:spPr/>
    </dgm:pt>
    <dgm:pt modelId="{CB7FD405-7CE6-4817-AF06-5A9F83E30C30}" type="pres">
      <dgm:prSet presAssocID="{557E121C-65BA-48BB-BCA9-E85961E3AC9E}" presName="descendantText" presStyleLbl="alignAccFollowNode1" presStyleIdx="0" presStyleCnt="1">
        <dgm:presLayoutVars>
          <dgm:bulletEnabled val="1"/>
        </dgm:presLayoutVars>
      </dgm:prSet>
      <dgm:spPr/>
    </dgm:pt>
  </dgm:ptLst>
  <dgm:cxnLst>
    <dgm:cxn modelId="{6605F737-A14C-4115-AA3B-526EE2A99932}" type="presOf" srcId="{557E121C-65BA-48BB-BCA9-E85961E3AC9E}" destId="{D2D7C2CB-B3A9-4956-9F90-E6FEC8F67E70}" srcOrd="0" destOrd="0" presId="urn:microsoft.com/office/officeart/2005/8/layout/vList5"/>
    <dgm:cxn modelId="{837BF049-58CD-477B-AE7E-F813F00B39D1}" type="presOf" srcId="{1012183E-3511-4890-AAEA-BBB762FE218F}" destId="{269C8FC0-D7A1-4022-9AF3-4AC100A0231A}" srcOrd="0" destOrd="0" presId="urn:microsoft.com/office/officeart/2005/8/layout/vList5"/>
    <dgm:cxn modelId="{E6658C56-CD03-4C25-9ED6-4CCE9AD89EB4}" srcId="{557E121C-65BA-48BB-BCA9-E85961E3AC9E}" destId="{4BF77637-7085-4F12-9D80-00F1374619CF}" srcOrd="0" destOrd="0" parTransId="{1A84EFB3-F301-4115-BDC1-8B1365F556D8}" sibTransId="{EFCE941F-337D-4CE6-95FA-9210DA46EB87}"/>
    <dgm:cxn modelId="{0D28FEA1-5A99-4D28-9DA4-F86898786DE7}" type="presOf" srcId="{4BF77637-7085-4F12-9D80-00F1374619CF}" destId="{CB7FD405-7CE6-4817-AF06-5A9F83E30C30}" srcOrd="0" destOrd="0" presId="urn:microsoft.com/office/officeart/2005/8/layout/vList5"/>
    <dgm:cxn modelId="{355F10B2-E395-4C93-91B2-535B0C808C91}" srcId="{1012183E-3511-4890-AAEA-BBB762FE218F}" destId="{557E121C-65BA-48BB-BCA9-E85961E3AC9E}" srcOrd="0" destOrd="0" parTransId="{78CC5295-AAD2-4402-94B0-37D8985FC63E}" sibTransId="{4211100F-021E-4545-9BE3-AF9125B76D67}"/>
    <dgm:cxn modelId="{96C71D44-26E7-451E-A462-E5C1265B4227}" type="presParOf" srcId="{269C8FC0-D7A1-4022-9AF3-4AC100A0231A}" destId="{DFC4521D-8336-46D0-956B-0A6B2EA877DE}" srcOrd="0" destOrd="0" presId="urn:microsoft.com/office/officeart/2005/8/layout/vList5"/>
    <dgm:cxn modelId="{AF0E32F6-7FAD-4153-8C5C-AF1A8F7839C2}" type="presParOf" srcId="{DFC4521D-8336-46D0-956B-0A6B2EA877DE}" destId="{D2D7C2CB-B3A9-4956-9F90-E6FEC8F67E70}" srcOrd="0" destOrd="0" presId="urn:microsoft.com/office/officeart/2005/8/layout/vList5"/>
    <dgm:cxn modelId="{C006884C-06FC-43F4-8205-B1EE0CE87254}" type="presParOf" srcId="{DFC4521D-8336-46D0-956B-0A6B2EA877DE}" destId="{CB7FD405-7CE6-4817-AF06-5A9F83E30C30}"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12183E-3511-4890-AAEA-BBB762FE218F}" type="doc">
      <dgm:prSet loTypeId="urn:microsoft.com/office/officeart/2005/8/layout/vList5" loCatId="list" qsTypeId="urn:microsoft.com/office/officeart/2005/8/quickstyle/simple1" qsCatId="simple" csTypeId="urn:microsoft.com/office/officeart/2005/8/colors/accent6_3" csCatId="accent6" phldr="1"/>
      <dgm:spPr/>
      <dgm:t>
        <a:bodyPr/>
        <a:lstStyle/>
        <a:p>
          <a:endParaRPr lang="en-US"/>
        </a:p>
      </dgm:t>
    </dgm:pt>
    <dgm:pt modelId="{557E121C-65BA-48BB-BCA9-E85961E3AC9E}">
      <dgm:prSet phldrT="[Text]"/>
      <dgm:spPr/>
      <dgm:t>
        <a:bodyPr/>
        <a:lstStyle/>
        <a:p>
          <a:r>
            <a:rPr lang="en-US" dirty="0"/>
            <a:t>Conclusion</a:t>
          </a:r>
        </a:p>
      </dgm:t>
    </dgm:pt>
    <dgm:pt modelId="{78CC5295-AAD2-4402-94B0-37D8985FC63E}" type="parTrans" cxnId="{355F10B2-E395-4C93-91B2-535B0C808C91}">
      <dgm:prSet/>
      <dgm:spPr/>
      <dgm:t>
        <a:bodyPr/>
        <a:lstStyle/>
        <a:p>
          <a:endParaRPr lang="en-US"/>
        </a:p>
      </dgm:t>
    </dgm:pt>
    <dgm:pt modelId="{4211100F-021E-4545-9BE3-AF9125B76D67}" type="sibTrans" cxnId="{355F10B2-E395-4C93-91B2-535B0C808C91}">
      <dgm:prSet/>
      <dgm:spPr/>
      <dgm:t>
        <a:bodyPr/>
        <a:lstStyle/>
        <a:p>
          <a:endParaRPr lang="en-US"/>
        </a:p>
      </dgm:t>
    </dgm:pt>
    <dgm:pt modelId="{4BF77637-7085-4F12-9D80-00F1374619CF}">
      <dgm:prSet phldrT="[Text]"/>
      <dgm:spPr/>
      <dgm:t>
        <a:bodyPr/>
        <a:lstStyle/>
        <a:p>
          <a:pPr>
            <a:buChar char="•"/>
          </a:pPr>
          <a:r>
            <a:rPr lang="en-US" dirty="0"/>
            <a:t>On field position has too broad of categories to gain significant insight into the “value” of the defensive line position.  As such, we will not use the on field position definition for this analysis.</a:t>
          </a:r>
        </a:p>
      </dgm:t>
    </dgm:pt>
    <dgm:pt modelId="{1A84EFB3-F301-4115-BDC1-8B1365F556D8}" type="parTrans" cxnId="{E6658C56-CD03-4C25-9ED6-4CCE9AD89EB4}">
      <dgm:prSet/>
      <dgm:spPr/>
      <dgm:t>
        <a:bodyPr/>
        <a:lstStyle/>
        <a:p>
          <a:endParaRPr lang="en-US"/>
        </a:p>
      </dgm:t>
    </dgm:pt>
    <dgm:pt modelId="{EFCE941F-337D-4CE6-95FA-9210DA46EB87}" type="sibTrans" cxnId="{E6658C56-CD03-4C25-9ED6-4CCE9AD89EB4}">
      <dgm:prSet/>
      <dgm:spPr/>
      <dgm:t>
        <a:bodyPr/>
        <a:lstStyle/>
        <a:p>
          <a:endParaRPr lang="en-US"/>
        </a:p>
      </dgm:t>
    </dgm:pt>
    <dgm:pt modelId="{269C8FC0-D7A1-4022-9AF3-4AC100A0231A}" type="pres">
      <dgm:prSet presAssocID="{1012183E-3511-4890-AAEA-BBB762FE218F}" presName="Name0" presStyleCnt="0">
        <dgm:presLayoutVars>
          <dgm:dir/>
          <dgm:animLvl val="lvl"/>
          <dgm:resizeHandles val="exact"/>
        </dgm:presLayoutVars>
      </dgm:prSet>
      <dgm:spPr/>
    </dgm:pt>
    <dgm:pt modelId="{DFC4521D-8336-46D0-956B-0A6B2EA877DE}" type="pres">
      <dgm:prSet presAssocID="{557E121C-65BA-48BB-BCA9-E85961E3AC9E}" presName="linNode" presStyleCnt="0"/>
      <dgm:spPr/>
    </dgm:pt>
    <dgm:pt modelId="{D2D7C2CB-B3A9-4956-9F90-E6FEC8F67E70}" type="pres">
      <dgm:prSet presAssocID="{557E121C-65BA-48BB-BCA9-E85961E3AC9E}" presName="parentText" presStyleLbl="node1" presStyleIdx="0" presStyleCnt="1" custLinFactNeighborY="-561">
        <dgm:presLayoutVars>
          <dgm:chMax val="1"/>
          <dgm:bulletEnabled val="1"/>
        </dgm:presLayoutVars>
      </dgm:prSet>
      <dgm:spPr/>
    </dgm:pt>
    <dgm:pt modelId="{CB7FD405-7CE6-4817-AF06-5A9F83E30C30}" type="pres">
      <dgm:prSet presAssocID="{557E121C-65BA-48BB-BCA9-E85961E3AC9E}" presName="descendantText" presStyleLbl="alignAccFollowNode1" presStyleIdx="0" presStyleCnt="1">
        <dgm:presLayoutVars>
          <dgm:bulletEnabled val="1"/>
        </dgm:presLayoutVars>
      </dgm:prSet>
      <dgm:spPr/>
    </dgm:pt>
  </dgm:ptLst>
  <dgm:cxnLst>
    <dgm:cxn modelId="{6605F737-A14C-4115-AA3B-526EE2A99932}" type="presOf" srcId="{557E121C-65BA-48BB-BCA9-E85961E3AC9E}" destId="{D2D7C2CB-B3A9-4956-9F90-E6FEC8F67E70}" srcOrd="0" destOrd="0" presId="urn:microsoft.com/office/officeart/2005/8/layout/vList5"/>
    <dgm:cxn modelId="{837BF049-58CD-477B-AE7E-F813F00B39D1}" type="presOf" srcId="{1012183E-3511-4890-AAEA-BBB762FE218F}" destId="{269C8FC0-D7A1-4022-9AF3-4AC100A0231A}" srcOrd="0" destOrd="0" presId="urn:microsoft.com/office/officeart/2005/8/layout/vList5"/>
    <dgm:cxn modelId="{E6658C56-CD03-4C25-9ED6-4CCE9AD89EB4}" srcId="{557E121C-65BA-48BB-BCA9-E85961E3AC9E}" destId="{4BF77637-7085-4F12-9D80-00F1374619CF}" srcOrd="0" destOrd="0" parTransId="{1A84EFB3-F301-4115-BDC1-8B1365F556D8}" sibTransId="{EFCE941F-337D-4CE6-95FA-9210DA46EB87}"/>
    <dgm:cxn modelId="{0D28FEA1-5A99-4D28-9DA4-F86898786DE7}" type="presOf" srcId="{4BF77637-7085-4F12-9D80-00F1374619CF}" destId="{CB7FD405-7CE6-4817-AF06-5A9F83E30C30}" srcOrd="0" destOrd="0" presId="urn:microsoft.com/office/officeart/2005/8/layout/vList5"/>
    <dgm:cxn modelId="{355F10B2-E395-4C93-91B2-535B0C808C91}" srcId="{1012183E-3511-4890-AAEA-BBB762FE218F}" destId="{557E121C-65BA-48BB-BCA9-E85961E3AC9E}" srcOrd="0" destOrd="0" parTransId="{78CC5295-AAD2-4402-94B0-37D8985FC63E}" sibTransId="{4211100F-021E-4545-9BE3-AF9125B76D67}"/>
    <dgm:cxn modelId="{96C71D44-26E7-451E-A462-E5C1265B4227}" type="presParOf" srcId="{269C8FC0-D7A1-4022-9AF3-4AC100A0231A}" destId="{DFC4521D-8336-46D0-956B-0A6B2EA877DE}" srcOrd="0" destOrd="0" presId="urn:microsoft.com/office/officeart/2005/8/layout/vList5"/>
    <dgm:cxn modelId="{AF0E32F6-7FAD-4153-8C5C-AF1A8F7839C2}" type="presParOf" srcId="{DFC4521D-8336-46D0-956B-0A6B2EA877DE}" destId="{D2D7C2CB-B3A9-4956-9F90-E6FEC8F67E70}" srcOrd="0" destOrd="0" presId="urn:microsoft.com/office/officeart/2005/8/layout/vList5"/>
    <dgm:cxn modelId="{C006884C-06FC-43F4-8205-B1EE0CE87254}" type="presParOf" srcId="{DFC4521D-8336-46D0-956B-0A6B2EA877DE}" destId="{CB7FD405-7CE6-4817-AF06-5A9F83E30C3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12183E-3511-4890-AAEA-BBB762FE218F}" type="doc">
      <dgm:prSet loTypeId="urn:microsoft.com/office/officeart/2005/8/layout/vList5" loCatId="list" qsTypeId="urn:microsoft.com/office/officeart/2005/8/quickstyle/simple1" qsCatId="simple" csTypeId="urn:microsoft.com/office/officeart/2005/8/colors/accent6_3" csCatId="accent6" phldr="1"/>
      <dgm:spPr/>
      <dgm:t>
        <a:bodyPr/>
        <a:lstStyle/>
        <a:p>
          <a:endParaRPr lang="en-US"/>
        </a:p>
      </dgm:t>
    </dgm:pt>
    <dgm:pt modelId="{557E121C-65BA-48BB-BCA9-E85961E3AC9E}">
      <dgm:prSet phldrT="[Text]"/>
      <dgm:spPr/>
      <dgm:t>
        <a:bodyPr/>
        <a:lstStyle/>
        <a:p>
          <a:r>
            <a:rPr lang="en-US" dirty="0"/>
            <a:t>Conclusion</a:t>
          </a:r>
        </a:p>
      </dgm:t>
    </dgm:pt>
    <dgm:pt modelId="{78CC5295-AAD2-4402-94B0-37D8985FC63E}" type="parTrans" cxnId="{355F10B2-E395-4C93-91B2-535B0C808C91}">
      <dgm:prSet/>
      <dgm:spPr/>
      <dgm:t>
        <a:bodyPr/>
        <a:lstStyle/>
        <a:p>
          <a:endParaRPr lang="en-US"/>
        </a:p>
      </dgm:t>
    </dgm:pt>
    <dgm:pt modelId="{4211100F-021E-4545-9BE3-AF9125B76D67}" type="sibTrans" cxnId="{355F10B2-E395-4C93-91B2-535B0C808C91}">
      <dgm:prSet/>
      <dgm:spPr/>
      <dgm:t>
        <a:bodyPr/>
        <a:lstStyle/>
        <a:p>
          <a:endParaRPr lang="en-US"/>
        </a:p>
      </dgm:t>
    </dgm:pt>
    <dgm:pt modelId="{4BF77637-7085-4F12-9D80-00F1374619CF}">
      <dgm:prSet phldrT="[Text]"/>
      <dgm:spPr/>
      <dgm:t>
        <a:bodyPr/>
        <a:lstStyle/>
        <a:p>
          <a:pPr>
            <a:buChar char="•"/>
          </a:pPr>
          <a:r>
            <a:rPr lang="en-US" dirty="0"/>
            <a:t>Since the technique position definition is consistent across all teams and the position provides enough detail, the technique position will be the starting point for the “defensive line position” definition used in this analysis.</a:t>
          </a:r>
        </a:p>
      </dgm:t>
    </dgm:pt>
    <dgm:pt modelId="{1A84EFB3-F301-4115-BDC1-8B1365F556D8}" type="parTrans" cxnId="{E6658C56-CD03-4C25-9ED6-4CCE9AD89EB4}">
      <dgm:prSet/>
      <dgm:spPr/>
      <dgm:t>
        <a:bodyPr/>
        <a:lstStyle/>
        <a:p>
          <a:endParaRPr lang="en-US"/>
        </a:p>
      </dgm:t>
    </dgm:pt>
    <dgm:pt modelId="{EFCE941F-337D-4CE6-95FA-9210DA46EB87}" type="sibTrans" cxnId="{E6658C56-CD03-4C25-9ED6-4CCE9AD89EB4}">
      <dgm:prSet/>
      <dgm:spPr/>
      <dgm:t>
        <a:bodyPr/>
        <a:lstStyle/>
        <a:p>
          <a:endParaRPr lang="en-US"/>
        </a:p>
      </dgm:t>
    </dgm:pt>
    <dgm:pt modelId="{734B8359-3933-46FF-8ADA-0E6FE5CAA071}">
      <dgm:prSet phldrT="[Text]"/>
      <dgm:spPr/>
      <dgm:t>
        <a:bodyPr/>
        <a:lstStyle/>
        <a:p>
          <a:pPr>
            <a:buChar char="•"/>
          </a:pPr>
          <a:r>
            <a:rPr lang="en-US" dirty="0"/>
            <a:t>Due to the large number of possible values, the technique position will be grouped based on consistent field positioning and analysis results.</a:t>
          </a:r>
        </a:p>
      </dgm:t>
    </dgm:pt>
    <dgm:pt modelId="{9BB66B2B-7F8F-4E41-B3EE-D53A16EAAE33}" type="parTrans" cxnId="{C11A3E17-10A2-4B8F-ACA5-54BFAA4D8A00}">
      <dgm:prSet/>
      <dgm:spPr/>
      <dgm:t>
        <a:bodyPr/>
        <a:lstStyle/>
        <a:p>
          <a:endParaRPr lang="en-US"/>
        </a:p>
      </dgm:t>
    </dgm:pt>
    <dgm:pt modelId="{5B6C0E70-1A38-420E-91AE-2BFF4507A7DD}" type="sibTrans" cxnId="{C11A3E17-10A2-4B8F-ACA5-54BFAA4D8A00}">
      <dgm:prSet/>
      <dgm:spPr/>
      <dgm:t>
        <a:bodyPr/>
        <a:lstStyle/>
        <a:p>
          <a:endParaRPr lang="en-US"/>
        </a:p>
      </dgm:t>
    </dgm:pt>
    <dgm:pt modelId="{269C8FC0-D7A1-4022-9AF3-4AC100A0231A}" type="pres">
      <dgm:prSet presAssocID="{1012183E-3511-4890-AAEA-BBB762FE218F}" presName="Name0" presStyleCnt="0">
        <dgm:presLayoutVars>
          <dgm:dir/>
          <dgm:animLvl val="lvl"/>
          <dgm:resizeHandles val="exact"/>
        </dgm:presLayoutVars>
      </dgm:prSet>
      <dgm:spPr/>
    </dgm:pt>
    <dgm:pt modelId="{DFC4521D-8336-46D0-956B-0A6B2EA877DE}" type="pres">
      <dgm:prSet presAssocID="{557E121C-65BA-48BB-BCA9-E85961E3AC9E}" presName="linNode" presStyleCnt="0"/>
      <dgm:spPr/>
    </dgm:pt>
    <dgm:pt modelId="{D2D7C2CB-B3A9-4956-9F90-E6FEC8F67E70}" type="pres">
      <dgm:prSet presAssocID="{557E121C-65BA-48BB-BCA9-E85961E3AC9E}" presName="parentText" presStyleLbl="node1" presStyleIdx="0" presStyleCnt="1" custLinFactNeighborY="-561">
        <dgm:presLayoutVars>
          <dgm:chMax val="1"/>
          <dgm:bulletEnabled val="1"/>
        </dgm:presLayoutVars>
      </dgm:prSet>
      <dgm:spPr/>
    </dgm:pt>
    <dgm:pt modelId="{CB7FD405-7CE6-4817-AF06-5A9F83E30C30}" type="pres">
      <dgm:prSet presAssocID="{557E121C-65BA-48BB-BCA9-E85961E3AC9E}" presName="descendantText" presStyleLbl="alignAccFollowNode1" presStyleIdx="0" presStyleCnt="1">
        <dgm:presLayoutVars>
          <dgm:bulletEnabled val="1"/>
        </dgm:presLayoutVars>
      </dgm:prSet>
      <dgm:spPr/>
    </dgm:pt>
  </dgm:ptLst>
  <dgm:cxnLst>
    <dgm:cxn modelId="{C11A3E17-10A2-4B8F-ACA5-54BFAA4D8A00}" srcId="{557E121C-65BA-48BB-BCA9-E85961E3AC9E}" destId="{734B8359-3933-46FF-8ADA-0E6FE5CAA071}" srcOrd="1" destOrd="0" parTransId="{9BB66B2B-7F8F-4E41-B3EE-D53A16EAAE33}" sibTransId="{5B6C0E70-1A38-420E-91AE-2BFF4507A7DD}"/>
    <dgm:cxn modelId="{6605F737-A14C-4115-AA3B-526EE2A99932}" type="presOf" srcId="{557E121C-65BA-48BB-BCA9-E85961E3AC9E}" destId="{D2D7C2CB-B3A9-4956-9F90-E6FEC8F67E70}" srcOrd="0" destOrd="0" presId="urn:microsoft.com/office/officeart/2005/8/layout/vList5"/>
    <dgm:cxn modelId="{837BF049-58CD-477B-AE7E-F813F00B39D1}" type="presOf" srcId="{1012183E-3511-4890-AAEA-BBB762FE218F}" destId="{269C8FC0-D7A1-4022-9AF3-4AC100A0231A}" srcOrd="0" destOrd="0" presId="urn:microsoft.com/office/officeart/2005/8/layout/vList5"/>
    <dgm:cxn modelId="{E6658C56-CD03-4C25-9ED6-4CCE9AD89EB4}" srcId="{557E121C-65BA-48BB-BCA9-E85961E3AC9E}" destId="{4BF77637-7085-4F12-9D80-00F1374619CF}" srcOrd="0" destOrd="0" parTransId="{1A84EFB3-F301-4115-BDC1-8B1365F556D8}" sibTransId="{EFCE941F-337D-4CE6-95FA-9210DA46EB87}"/>
    <dgm:cxn modelId="{98CADB88-4485-49C6-8784-E7AD7E6C1988}" type="presOf" srcId="{734B8359-3933-46FF-8ADA-0E6FE5CAA071}" destId="{CB7FD405-7CE6-4817-AF06-5A9F83E30C30}" srcOrd="0" destOrd="1" presId="urn:microsoft.com/office/officeart/2005/8/layout/vList5"/>
    <dgm:cxn modelId="{0D28FEA1-5A99-4D28-9DA4-F86898786DE7}" type="presOf" srcId="{4BF77637-7085-4F12-9D80-00F1374619CF}" destId="{CB7FD405-7CE6-4817-AF06-5A9F83E30C30}" srcOrd="0" destOrd="0" presId="urn:microsoft.com/office/officeart/2005/8/layout/vList5"/>
    <dgm:cxn modelId="{355F10B2-E395-4C93-91B2-535B0C808C91}" srcId="{1012183E-3511-4890-AAEA-BBB762FE218F}" destId="{557E121C-65BA-48BB-BCA9-E85961E3AC9E}" srcOrd="0" destOrd="0" parTransId="{78CC5295-AAD2-4402-94B0-37D8985FC63E}" sibTransId="{4211100F-021E-4545-9BE3-AF9125B76D67}"/>
    <dgm:cxn modelId="{96C71D44-26E7-451E-A462-E5C1265B4227}" type="presParOf" srcId="{269C8FC0-D7A1-4022-9AF3-4AC100A0231A}" destId="{DFC4521D-8336-46D0-956B-0A6B2EA877DE}" srcOrd="0" destOrd="0" presId="urn:microsoft.com/office/officeart/2005/8/layout/vList5"/>
    <dgm:cxn modelId="{AF0E32F6-7FAD-4153-8C5C-AF1A8F7839C2}" type="presParOf" srcId="{DFC4521D-8336-46D0-956B-0A6B2EA877DE}" destId="{D2D7C2CB-B3A9-4956-9F90-E6FEC8F67E70}" srcOrd="0" destOrd="0" presId="urn:microsoft.com/office/officeart/2005/8/layout/vList5"/>
    <dgm:cxn modelId="{C006884C-06FC-43F4-8205-B1EE0CE87254}" type="presParOf" srcId="{DFC4521D-8336-46D0-956B-0A6B2EA877DE}" destId="{CB7FD405-7CE6-4817-AF06-5A9F83E30C3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7D55981-186A-4B5D-9BEE-D7C3CD21F27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E8CA309-E8B5-43F3-85A6-56A7E1BB98D4}">
      <dgm:prSet phldrT="[Text]" custT="1"/>
      <dgm:spPr/>
      <dgm:t>
        <a:bodyPr/>
        <a:lstStyle/>
        <a:p>
          <a:r>
            <a:rPr lang="en-US" sz="4000" dirty="0"/>
            <a:t>Results Based</a:t>
          </a:r>
        </a:p>
      </dgm:t>
    </dgm:pt>
    <dgm:pt modelId="{D2EED916-A235-4178-82AC-D4EED6C381D8}" type="parTrans" cxnId="{43B20327-4462-4A01-8493-E5AC629E5E07}">
      <dgm:prSet/>
      <dgm:spPr/>
      <dgm:t>
        <a:bodyPr/>
        <a:lstStyle/>
        <a:p>
          <a:endParaRPr lang="en-US"/>
        </a:p>
      </dgm:t>
    </dgm:pt>
    <dgm:pt modelId="{283D9A32-7F09-4EE3-AA82-A448A546D3DE}" type="sibTrans" cxnId="{43B20327-4462-4A01-8493-E5AC629E5E07}">
      <dgm:prSet/>
      <dgm:spPr/>
      <dgm:t>
        <a:bodyPr/>
        <a:lstStyle/>
        <a:p>
          <a:endParaRPr lang="en-US"/>
        </a:p>
      </dgm:t>
    </dgm:pt>
    <dgm:pt modelId="{25684614-4100-4BB7-B90E-A25ECEF6BBB2}">
      <dgm:prSet phldrT="[Text]" custT="1"/>
      <dgm:spPr/>
      <dgm:t>
        <a:bodyPr/>
        <a:lstStyle/>
        <a:p>
          <a:r>
            <a:rPr lang="en-US" sz="2000" dirty="0"/>
            <a:t>By looking at results to determine the value of the position, we determine the value of the players that are currently at the position.</a:t>
          </a:r>
        </a:p>
      </dgm:t>
    </dgm:pt>
    <dgm:pt modelId="{7611529A-ACC4-44B8-AB42-F5FDE8992058}" type="parTrans" cxnId="{380AD4FC-92CF-4AC0-98C8-FF16D6B94945}">
      <dgm:prSet/>
      <dgm:spPr/>
      <dgm:t>
        <a:bodyPr/>
        <a:lstStyle/>
        <a:p>
          <a:endParaRPr lang="en-US"/>
        </a:p>
      </dgm:t>
    </dgm:pt>
    <dgm:pt modelId="{2FE26654-D970-440A-B302-B6DFEC3A7C70}" type="sibTrans" cxnId="{380AD4FC-92CF-4AC0-98C8-FF16D6B94945}">
      <dgm:prSet/>
      <dgm:spPr/>
      <dgm:t>
        <a:bodyPr/>
        <a:lstStyle/>
        <a:p>
          <a:endParaRPr lang="en-US"/>
        </a:p>
      </dgm:t>
    </dgm:pt>
    <dgm:pt modelId="{11B33A10-45D7-4ABE-827D-49C43A7EFD1B}">
      <dgm:prSet phldrT="[Text]" custT="1"/>
      <dgm:spPr/>
      <dgm:t>
        <a:bodyPr/>
        <a:lstStyle/>
        <a:p>
          <a:r>
            <a:rPr lang="en-US" sz="4000" dirty="0"/>
            <a:t>Opportunity Based</a:t>
          </a:r>
        </a:p>
      </dgm:t>
    </dgm:pt>
    <dgm:pt modelId="{AA300DFF-2A7B-4319-9603-A6DB4F9FEE5D}" type="parTrans" cxnId="{0B281326-CA80-4972-89AF-D03639789842}">
      <dgm:prSet/>
      <dgm:spPr/>
      <dgm:t>
        <a:bodyPr/>
        <a:lstStyle/>
        <a:p>
          <a:endParaRPr lang="en-US"/>
        </a:p>
      </dgm:t>
    </dgm:pt>
    <dgm:pt modelId="{789105C4-7E7F-46E8-9062-4EB4964B2266}" type="sibTrans" cxnId="{0B281326-CA80-4972-89AF-D03639789842}">
      <dgm:prSet/>
      <dgm:spPr/>
      <dgm:t>
        <a:bodyPr/>
        <a:lstStyle/>
        <a:p>
          <a:endParaRPr lang="en-US"/>
        </a:p>
      </dgm:t>
    </dgm:pt>
    <dgm:pt modelId="{BCBBD6A6-549F-484E-BE45-6DA7AC2D25BE}">
      <dgm:prSet phldrT="[Text]" custT="1"/>
      <dgm:spPr/>
      <dgm:t>
        <a:bodyPr/>
        <a:lstStyle/>
        <a:p>
          <a:r>
            <a:rPr lang="en-US" sz="2000" dirty="0"/>
            <a:t>This measures the value of the players instead of the position.</a:t>
          </a:r>
        </a:p>
      </dgm:t>
    </dgm:pt>
    <dgm:pt modelId="{56AD0780-9958-4669-985A-4ADAFC2F633E}" type="parTrans" cxnId="{19D3356B-061C-4EBF-99E1-BA56DE4393B0}">
      <dgm:prSet/>
      <dgm:spPr/>
      <dgm:t>
        <a:bodyPr/>
        <a:lstStyle/>
        <a:p>
          <a:endParaRPr lang="en-US"/>
        </a:p>
      </dgm:t>
    </dgm:pt>
    <dgm:pt modelId="{648B7FF8-263F-4B81-8D15-F9C7483DFCB1}" type="sibTrans" cxnId="{19D3356B-061C-4EBF-99E1-BA56DE4393B0}">
      <dgm:prSet/>
      <dgm:spPr/>
      <dgm:t>
        <a:bodyPr/>
        <a:lstStyle/>
        <a:p>
          <a:endParaRPr lang="en-US"/>
        </a:p>
      </dgm:t>
    </dgm:pt>
    <dgm:pt modelId="{03619607-DA8B-4360-A9C4-B4534427E9ED}">
      <dgm:prSet custT="1"/>
      <dgm:spPr/>
      <dgm:t>
        <a:bodyPr/>
        <a:lstStyle/>
        <a:p>
          <a:r>
            <a:rPr lang="en-US" sz="1800" dirty="0"/>
            <a:t>Expected Points Added Range (EPAR)</a:t>
          </a:r>
        </a:p>
      </dgm:t>
    </dgm:pt>
    <dgm:pt modelId="{CF98D0CB-F090-4AE5-8590-95A4DECE70FE}" type="parTrans" cxnId="{406E4529-1A18-4DE3-9D5C-9145849832D1}">
      <dgm:prSet/>
      <dgm:spPr/>
      <dgm:t>
        <a:bodyPr/>
        <a:lstStyle/>
        <a:p>
          <a:endParaRPr lang="en-US"/>
        </a:p>
      </dgm:t>
    </dgm:pt>
    <dgm:pt modelId="{36FC0639-A011-452C-8E0B-3905033E439C}" type="sibTrans" cxnId="{406E4529-1A18-4DE3-9D5C-9145849832D1}">
      <dgm:prSet/>
      <dgm:spPr/>
      <dgm:t>
        <a:bodyPr/>
        <a:lstStyle/>
        <a:p>
          <a:endParaRPr lang="en-US"/>
        </a:p>
      </dgm:t>
    </dgm:pt>
    <dgm:pt modelId="{EA721061-74C5-476B-94D4-6D9BF6667BAE}">
      <dgm:prSet custT="1"/>
      <dgm:spPr/>
      <dgm:t>
        <a:bodyPr/>
        <a:lstStyle/>
        <a:p>
          <a:r>
            <a:rPr lang="en-US" sz="1800" dirty="0"/>
            <a:t>Win Probability Added Range (WPAR)</a:t>
          </a:r>
        </a:p>
      </dgm:t>
    </dgm:pt>
    <dgm:pt modelId="{0C8A595A-050A-47CF-8CCC-BBE957D7F154}" type="parTrans" cxnId="{0B4AD731-BBBF-438A-BD6B-C7A6C9AE26BC}">
      <dgm:prSet/>
      <dgm:spPr/>
      <dgm:t>
        <a:bodyPr/>
        <a:lstStyle/>
        <a:p>
          <a:endParaRPr lang="en-US"/>
        </a:p>
      </dgm:t>
    </dgm:pt>
    <dgm:pt modelId="{56165D98-2812-4D60-93AD-F417313E5456}" type="sibTrans" cxnId="{0B4AD731-BBBF-438A-BD6B-C7A6C9AE26BC}">
      <dgm:prSet/>
      <dgm:spPr/>
      <dgm:t>
        <a:bodyPr/>
        <a:lstStyle/>
        <a:p>
          <a:endParaRPr lang="en-US"/>
        </a:p>
      </dgm:t>
    </dgm:pt>
    <dgm:pt modelId="{C256EC6B-9CBB-4B5E-9A19-887262ECB83A}">
      <dgm:prSet custT="1"/>
      <dgm:spPr/>
      <dgm:t>
        <a:bodyPr/>
        <a:lstStyle/>
        <a:p>
          <a:r>
            <a:rPr lang="en-US" sz="1800" dirty="0"/>
            <a:t>By looking at the potential value based on the opportunities given to the players at the position, we can isolate the value of the position from the quality of the players at that position.</a:t>
          </a:r>
        </a:p>
      </dgm:t>
    </dgm:pt>
    <dgm:pt modelId="{473EE7C5-8825-4E9C-925C-423EA94775E0}" type="parTrans" cxnId="{46F734E5-728D-40B3-86BF-122A2C33837B}">
      <dgm:prSet/>
      <dgm:spPr/>
      <dgm:t>
        <a:bodyPr/>
        <a:lstStyle/>
        <a:p>
          <a:endParaRPr lang="en-US"/>
        </a:p>
      </dgm:t>
    </dgm:pt>
    <dgm:pt modelId="{8B433C96-BB68-4832-A5B4-5B731BCCD6BA}" type="sibTrans" cxnId="{46F734E5-728D-40B3-86BF-122A2C33837B}">
      <dgm:prSet/>
      <dgm:spPr/>
      <dgm:t>
        <a:bodyPr/>
        <a:lstStyle/>
        <a:p>
          <a:endParaRPr lang="en-US"/>
        </a:p>
      </dgm:t>
    </dgm:pt>
    <dgm:pt modelId="{CE5E96C4-6697-4671-A9A8-381DB6651173}">
      <dgm:prSet custT="1"/>
      <dgm:spPr/>
      <dgm:t>
        <a:bodyPr/>
        <a:lstStyle/>
        <a:p>
          <a:r>
            <a:rPr lang="en-US" sz="1800" dirty="0"/>
            <a:t>Value of these opportunities will be reviewed based on:</a:t>
          </a:r>
        </a:p>
      </dgm:t>
    </dgm:pt>
    <dgm:pt modelId="{9E7E7027-AAD4-43E1-AC4B-310EE1A20732}" type="parTrans" cxnId="{1701CFAD-1E59-438A-B03D-7B9239F7ADF6}">
      <dgm:prSet/>
      <dgm:spPr/>
      <dgm:t>
        <a:bodyPr/>
        <a:lstStyle/>
        <a:p>
          <a:endParaRPr lang="en-US"/>
        </a:p>
      </dgm:t>
    </dgm:pt>
    <dgm:pt modelId="{954531EF-1FD6-4429-8B6D-7C90BC4AB3ED}" type="sibTrans" cxnId="{1701CFAD-1E59-438A-B03D-7B9239F7ADF6}">
      <dgm:prSet/>
      <dgm:spPr/>
      <dgm:t>
        <a:bodyPr/>
        <a:lstStyle/>
        <a:p>
          <a:endParaRPr lang="en-US"/>
        </a:p>
      </dgm:t>
    </dgm:pt>
    <dgm:pt modelId="{9DEFA44E-AD3A-4D0C-9FF0-A187E03DABA8}" type="pres">
      <dgm:prSet presAssocID="{B7D55981-186A-4B5D-9BEE-D7C3CD21F278}" presName="Name0" presStyleCnt="0">
        <dgm:presLayoutVars>
          <dgm:dir/>
          <dgm:animLvl val="lvl"/>
          <dgm:resizeHandles val="exact"/>
        </dgm:presLayoutVars>
      </dgm:prSet>
      <dgm:spPr/>
    </dgm:pt>
    <dgm:pt modelId="{D27A20D2-E333-4B99-8B8E-1DD838BEDE6D}" type="pres">
      <dgm:prSet presAssocID="{CE8CA309-E8B5-43F3-85A6-56A7E1BB98D4}" presName="linNode" presStyleCnt="0"/>
      <dgm:spPr/>
    </dgm:pt>
    <dgm:pt modelId="{E7208FBD-2231-4F8A-9B08-E29B3AE9BF81}" type="pres">
      <dgm:prSet presAssocID="{CE8CA309-E8B5-43F3-85A6-56A7E1BB98D4}" presName="parentText" presStyleLbl="node1" presStyleIdx="0" presStyleCnt="2" custScaleX="83134">
        <dgm:presLayoutVars>
          <dgm:chMax val="1"/>
          <dgm:bulletEnabled val="1"/>
        </dgm:presLayoutVars>
      </dgm:prSet>
      <dgm:spPr/>
    </dgm:pt>
    <dgm:pt modelId="{CAEC9B75-14CE-4CB3-9170-663B40A14EB9}" type="pres">
      <dgm:prSet presAssocID="{CE8CA309-E8B5-43F3-85A6-56A7E1BB98D4}" presName="descendantText" presStyleLbl="alignAccFollowNode1" presStyleIdx="0" presStyleCnt="2" custLinFactNeighborX="0">
        <dgm:presLayoutVars>
          <dgm:bulletEnabled val="1"/>
        </dgm:presLayoutVars>
      </dgm:prSet>
      <dgm:spPr/>
    </dgm:pt>
    <dgm:pt modelId="{9795F2DA-0702-4540-8924-B94D22D8B1FE}" type="pres">
      <dgm:prSet presAssocID="{283D9A32-7F09-4EE3-AA82-A448A546D3DE}" presName="sp" presStyleCnt="0"/>
      <dgm:spPr/>
    </dgm:pt>
    <dgm:pt modelId="{204B383F-8898-45D6-89B1-0D676CC0032C}" type="pres">
      <dgm:prSet presAssocID="{11B33A10-45D7-4ABE-827D-49C43A7EFD1B}" presName="linNode" presStyleCnt="0"/>
      <dgm:spPr/>
    </dgm:pt>
    <dgm:pt modelId="{2088201B-0365-4CC2-AD85-7AE187C368EC}" type="pres">
      <dgm:prSet presAssocID="{11B33A10-45D7-4ABE-827D-49C43A7EFD1B}" presName="parentText" presStyleLbl="node1" presStyleIdx="1" presStyleCnt="2" custScaleX="83134">
        <dgm:presLayoutVars>
          <dgm:chMax val="1"/>
          <dgm:bulletEnabled val="1"/>
        </dgm:presLayoutVars>
      </dgm:prSet>
      <dgm:spPr/>
    </dgm:pt>
    <dgm:pt modelId="{4257E359-FC20-4519-BE0C-E247E44E2B65}" type="pres">
      <dgm:prSet presAssocID="{11B33A10-45D7-4ABE-827D-49C43A7EFD1B}" presName="descendantText" presStyleLbl="alignAccFollowNode1" presStyleIdx="1" presStyleCnt="2">
        <dgm:presLayoutVars>
          <dgm:bulletEnabled val="1"/>
        </dgm:presLayoutVars>
      </dgm:prSet>
      <dgm:spPr/>
    </dgm:pt>
  </dgm:ptLst>
  <dgm:cxnLst>
    <dgm:cxn modelId="{2990DC11-6821-4AA8-82EB-A884FFD35077}" type="presOf" srcId="{BCBBD6A6-549F-484E-BE45-6DA7AC2D25BE}" destId="{CAEC9B75-14CE-4CB3-9170-663B40A14EB9}" srcOrd="0" destOrd="1" presId="urn:microsoft.com/office/officeart/2005/8/layout/vList5"/>
    <dgm:cxn modelId="{0B281326-CA80-4972-89AF-D03639789842}" srcId="{B7D55981-186A-4B5D-9BEE-D7C3CD21F278}" destId="{11B33A10-45D7-4ABE-827D-49C43A7EFD1B}" srcOrd="1" destOrd="0" parTransId="{AA300DFF-2A7B-4319-9603-A6DB4F9FEE5D}" sibTransId="{789105C4-7E7F-46E8-9062-4EB4964B2266}"/>
    <dgm:cxn modelId="{43B20327-4462-4A01-8493-E5AC629E5E07}" srcId="{B7D55981-186A-4B5D-9BEE-D7C3CD21F278}" destId="{CE8CA309-E8B5-43F3-85A6-56A7E1BB98D4}" srcOrd="0" destOrd="0" parTransId="{D2EED916-A235-4178-82AC-D4EED6C381D8}" sibTransId="{283D9A32-7F09-4EE3-AA82-A448A546D3DE}"/>
    <dgm:cxn modelId="{406E4529-1A18-4DE3-9D5C-9145849832D1}" srcId="{CE5E96C4-6697-4671-A9A8-381DB6651173}" destId="{03619607-DA8B-4360-A9C4-B4534427E9ED}" srcOrd="0" destOrd="0" parTransId="{CF98D0CB-F090-4AE5-8590-95A4DECE70FE}" sibTransId="{36FC0639-A011-452C-8E0B-3905033E439C}"/>
    <dgm:cxn modelId="{0B4AD731-BBBF-438A-BD6B-C7A6C9AE26BC}" srcId="{CE5E96C4-6697-4671-A9A8-381DB6651173}" destId="{EA721061-74C5-476B-94D4-6D9BF6667BAE}" srcOrd="1" destOrd="0" parTransId="{0C8A595A-050A-47CF-8CCC-BBE957D7F154}" sibTransId="{56165D98-2812-4D60-93AD-F417313E5456}"/>
    <dgm:cxn modelId="{0A2CE93D-A774-412D-85B0-8521DA190849}" type="presOf" srcId="{CE8CA309-E8B5-43F3-85A6-56A7E1BB98D4}" destId="{E7208FBD-2231-4F8A-9B08-E29B3AE9BF81}" srcOrd="0" destOrd="0" presId="urn:microsoft.com/office/officeart/2005/8/layout/vList5"/>
    <dgm:cxn modelId="{19D3356B-061C-4EBF-99E1-BA56DE4393B0}" srcId="{CE8CA309-E8B5-43F3-85A6-56A7E1BB98D4}" destId="{BCBBD6A6-549F-484E-BE45-6DA7AC2D25BE}" srcOrd="1" destOrd="0" parTransId="{56AD0780-9958-4669-985A-4ADAFC2F633E}" sibTransId="{648B7FF8-263F-4B81-8D15-F9C7483DFCB1}"/>
    <dgm:cxn modelId="{43EB8A6E-460E-48F4-91D9-6EAB02915ECA}" type="presOf" srcId="{EA721061-74C5-476B-94D4-6D9BF6667BAE}" destId="{4257E359-FC20-4519-BE0C-E247E44E2B65}" srcOrd="0" destOrd="3" presId="urn:microsoft.com/office/officeart/2005/8/layout/vList5"/>
    <dgm:cxn modelId="{D4F78059-9AF5-4F1A-B940-053283C847F6}" type="presOf" srcId="{25684614-4100-4BB7-B90E-A25ECEF6BBB2}" destId="{CAEC9B75-14CE-4CB3-9170-663B40A14EB9}" srcOrd="0" destOrd="0" presId="urn:microsoft.com/office/officeart/2005/8/layout/vList5"/>
    <dgm:cxn modelId="{3AF0C196-A757-4DBA-83ED-71C7BC173A14}" type="presOf" srcId="{C256EC6B-9CBB-4B5E-9A19-887262ECB83A}" destId="{4257E359-FC20-4519-BE0C-E247E44E2B65}" srcOrd="0" destOrd="0" presId="urn:microsoft.com/office/officeart/2005/8/layout/vList5"/>
    <dgm:cxn modelId="{1701CFAD-1E59-438A-B03D-7B9239F7ADF6}" srcId="{11B33A10-45D7-4ABE-827D-49C43A7EFD1B}" destId="{CE5E96C4-6697-4671-A9A8-381DB6651173}" srcOrd="1" destOrd="0" parTransId="{9E7E7027-AAD4-43E1-AC4B-310EE1A20732}" sibTransId="{954531EF-1FD6-4429-8B6D-7C90BC4AB3ED}"/>
    <dgm:cxn modelId="{9CF0BAB3-B6E0-4C4D-B851-7D0163E413EC}" type="presOf" srcId="{B7D55981-186A-4B5D-9BEE-D7C3CD21F278}" destId="{9DEFA44E-AD3A-4D0C-9FF0-A187E03DABA8}" srcOrd="0" destOrd="0" presId="urn:microsoft.com/office/officeart/2005/8/layout/vList5"/>
    <dgm:cxn modelId="{4D1598C1-56A2-420A-B236-9BA8C4CAA870}" type="presOf" srcId="{CE5E96C4-6697-4671-A9A8-381DB6651173}" destId="{4257E359-FC20-4519-BE0C-E247E44E2B65}" srcOrd="0" destOrd="1" presId="urn:microsoft.com/office/officeart/2005/8/layout/vList5"/>
    <dgm:cxn modelId="{DFC538D8-8ECE-4846-B01C-2279CB4F3A72}" type="presOf" srcId="{11B33A10-45D7-4ABE-827D-49C43A7EFD1B}" destId="{2088201B-0365-4CC2-AD85-7AE187C368EC}" srcOrd="0" destOrd="0" presId="urn:microsoft.com/office/officeart/2005/8/layout/vList5"/>
    <dgm:cxn modelId="{46F734E5-728D-40B3-86BF-122A2C33837B}" srcId="{11B33A10-45D7-4ABE-827D-49C43A7EFD1B}" destId="{C256EC6B-9CBB-4B5E-9A19-887262ECB83A}" srcOrd="0" destOrd="0" parTransId="{473EE7C5-8825-4E9C-925C-423EA94775E0}" sibTransId="{8B433C96-BB68-4832-A5B4-5B731BCCD6BA}"/>
    <dgm:cxn modelId="{532F8DF1-F9FE-4A64-A6EB-47A064FC5D72}" type="presOf" srcId="{03619607-DA8B-4360-A9C4-B4534427E9ED}" destId="{4257E359-FC20-4519-BE0C-E247E44E2B65}" srcOrd="0" destOrd="2" presId="urn:microsoft.com/office/officeart/2005/8/layout/vList5"/>
    <dgm:cxn modelId="{380AD4FC-92CF-4AC0-98C8-FF16D6B94945}" srcId="{CE8CA309-E8B5-43F3-85A6-56A7E1BB98D4}" destId="{25684614-4100-4BB7-B90E-A25ECEF6BBB2}" srcOrd="0" destOrd="0" parTransId="{7611529A-ACC4-44B8-AB42-F5FDE8992058}" sibTransId="{2FE26654-D970-440A-B302-B6DFEC3A7C70}"/>
    <dgm:cxn modelId="{6F602075-3391-4DD8-A362-CF44ED58ABDC}" type="presParOf" srcId="{9DEFA44E-AD3A-4D0C-9FF0-A187E03DABA8}" destId="{D27A20D2-E333-4B99-8B8E-1DD838BEDE6D}" srcOrd="0" destOrd="0" presId="urn:microsoft.com/office/officeart/2005/8/layout/vList5"/>
    <dgm:cxn modelId="{992B7FCB-D8BF-42AD-B19E-444E90E11D62}" type="presParOf" srcId="{D27A20D2-E333-4B99-8B8E-1DD838BEDE6D}" destId="{E7208FBD-2231-4F8A-9B08-E29B3AE9BF81}" srcOrd="0" destOrd="0" presId="urn:microsoft.com/office/officeart/2005/8/layout/vList5"/>
    <dgm:cxn modelId="{F697A4D4-6B27-4AE2-BB54-5C49E632B752}" type="presParOf" srcId="{D27A20D2-E333-4B99-8B8E-1DD838BEDE6D}" destId="{CAEC9B75-14CE-4CB3-9170-663B40A14EB9}" srcOrd="1" destOrd="0" presId="urn:microsoft.com/office/officeart/2005/8/layout/vList5"/>
    <dgm:cxn modelId="{6DA5A59C-5AD5-484C-909A-B792DC364BBC}" type="presParOf" srcId="{9DEFA44E-AD3A-4D0C-9FF0-A187E03DABA8}" destId="{9795F2DA-0702-4540-8924-B94D22D8B1FE}" srcOrd="1" destOrd="0" presId="urn:microsoft.com/office/officeart/2005/8/layout/vList5"/>
    <dgm:cxn modelId="{B413B512-7047-4173-AA09-7AFCA5069DCF}" type="presParOf" srcId="{9DEFA44E-AD3A-4D0C-9FF0-A187E03DABA8}" destId="{204B383F-8898-45D6-89B1-0D676CC0032C}" srcOrd="2" destOrd="0" presId="urn:microsoft.com/office/officeart/2005/8/layout/vList5"/>
    <dgm:cxn modelId="{29050534-5370-41F5-9396-CE59CDB27959}" type="presParOf" srcId="{204B383F-8898-45D6-89B1-0D676CC0032C}" destId="{2088201B-0365-4CC2-AD85-7AE187C368EC}" srcOrd="0" destOrd="0" presId="urn:microsoft.com/office/officeart/2005/8/layout/vList5"/>
    <dgm:cxn modelId="{1648DF5B-3889-4DC3-BEDC-3FD80DDC4B97}" type="presParOf" srcId="{204B383F-8898-45D6-89B1-0D676CC0032C}" destId="{4257E359-FC20-4519-BE0C-E247E44E2B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5E6AFE-601E-4B14-8A0C-D7E1A7F2BCA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816B59AD-97B5-4E2A-AE71-BDBF2DCD4F32}">
      <dgm:prSet phldrT="[Text]"/>
      <dgm:spPr/>
      <dgm:t>
        <a:bodyPr/>
        <a:lstStyle/>
        <a:p>
          <a:r>
            <a:rPr lang="en-US" dirty="0"/>
            <a:t>Starting EP/WP</a:t>
          </a:r>
        </a:p>
      </dgm:t>
    </dgm:pt>
    <dgm:pt modelId="{490FDD44-7304-40F6-8E07-8531E00C172E}" type="parTrans" cxnId="{A46BAF2F-CFB9-480C-9FA2-7F3855B5455E}">
      <dgm:prSet/>
      <dgm:spPr/>
      <dgm:t>
        <a:bodyPr/>
        <a:lstStyle/>
        <a:p>
          <a:endParaRPr lang="en-US"/>
        </a:p>
      </dgm:t>
    </dgm:pt>
    <dgm:pt modelId="{9A8D73B0-92B0-4A3C-8F00-27F17DE89717}" type="sibTrans" cxnId="{A46BAF2F-CFB9-480C-9FA2-7F3855B5455E}">
      <dgm:prSet/>
      <dgm:spPr/>
      <dgm:t>
        <a:bodyPr/>
        <a:lstStyle/>
        <a:p>
          <a:endParaRPr lang="en-US"/>
        </a:p>
      </dgm:t>
    </dgm:pt>
    <dgm:pt modelId="{846972A0-D2DE-498D-9053-2C5F3C7833B1}">
      <dgm:prSet phldrT="[Text]" custT="1"/>
      <dgm:spPr/>
      <dgm:t>
        <a:bodyPr/>
        <a:lstStyle/>
        <a:p>
          <a:pPr marL="0" indent="0" algn="l">
            <a:buNone/>
          </a:pPr>
          <a:r>
            <a:rPr lang="en-US" sz="2000" dirty="0"/>
            <a:t>Determined based on status information at the beginning of each play provided in the SIS data</a:t>
          </a:r>
        </a:p>
      </dgm:t>
    </dgm:pt>
    <dgm:pt modelId="{88A0150E-A6A3-47D6-B82B-B919CFD0584A}" type="parTrans" cxnId="{9D9F18FA-28B5-4AEC-998E-879BF9189BAE}">
      <dgm:prSet/>
      <dgm:spPr/>
      <dgm:t>
        <a:bodyPr/>
        <a:lstStyle/>
        <a:p>
          <a:endParaRPr lang="en-US"/>
        </a:p>
      </dgm:t>
    </dgm:pt>
    <dgm:pt modelId="{10F37683-E785-4853-8847-F77C4CB92EBB}" type="sibTrans" cxnId="{9D9F18FA-28B5-4AEC-998E-879BF9189BAE}">
      <dgm:prSet/>
      <dgm:spPr/>
      <dgm:t>
        <a:bodyPr/>
        <a:lstStyle/>
        <a:p>
          <a:endParaRPr lang="en-US"/>
        </a:p>
      </dgm:t>
    </dgm:pt>
    <dgm:pt modelId="{1A338E47-698F-4D97-88DF-1997B9E176D1}">
      <dgm:prSet phldrT="[Text]"/>
      <dgm:spPr/>
      <dgm:t>
        <a:bodyPr/>
        <a:lstStyle/>
        <a:p>
          <a:r>
            <a:rPr lang="en-US" dirty="0"/>
            <a:t>Ending EP/WP</a:t>
          </a:r>
        </a:p>
      </dgm:t>
    </dgm:pt>
    <dgm:pt modelId="{DF21D008-1DA1-4B38-9F25-3B34A31FD1F1}" type="parTrans" cxnId="{EB778833-FCBC-4CB8-8DED-17A00C70E0B2}">
      <dgm:prSet/>
      <dgm:spPr/>
      <dgm:t>
        <a:bodyPr/>
        <a:lstStyle/>
        <a:p>
          <a:endParaRPr lang="en-US"/>
        </a:p>
      </dgm:t>
    </dgm:pt>
    <dgm:pt modelId="{3284E4B5-E53B-4E8B-BDC4-0BF12D6A462F}" type="sibTrans" cxnId="{EB778833-FCBC-4CB8-8DED-17A00C70E0B2}">
      <dgm:prSet/>
      <dgm:spPr/>
      <dgm:t>
        <a:bodyPr/>
        <a:lstStyle/>
        <a:p>
          <a:endParaRPr lang="en-US"/>
        </a:p>
      </dgm:t>
    </dgm:pt>
    <dgm:pt modelId="{4665BC30-115E-4DB8-A0AB-3DEB383DB133}">
      <dgm:prSet phldrT="[Text]" custT="1"/>
      <dgm:spPr/>
      <dgm:t>
        <a:bodyPr/>
        <a:lstStyle/>
        <a:p>
          <a:pPr marL="0" indent="0">
            <a:buNone/>
          </a:pPr>
          <a:r>
            <a:rPr lang="en-US" sz="2000" dirty="0"/>
            <a:t>Determined using status information based on play results information provided in the SIS data</a:t>
          </a:r>
        </a:p>
      </dgm:t>
    </dgm:pt>
    <dgm:pt modelId="{99141982-52B9-41DA-BDC2-0B6BF91EFD24}" type="parTrans" cxnId="{A80D8843-44C1-46A9-B096-E81CD2D1714A}">
      <dgm:prSet/>
      <dgm:spPr/>
      <dgm:t>
        <a:bodyPr/>
        <a:lstStyle/>
        <a:p>
          <a:endParaRPr lang="en-US"/>
        </a:p>
      </dgm:t>
    </dgm:pt>
    <dgm:pt modelId="{D1AFA29A-C7E6-43D6-971B-0E754522FC67}" type="sibTrans" cxnId="{A80D8843-44C1-46A9-B096-E81CD2D1714A}">
      <dgm:prSet/>
      <dgm:spPr/>
      <dgm:t>
        <a:bodyPr/>
        <a:lstStyle/>
        <a:p>
          <a:endParaRPr lang="en-US"/>
        </a:p>
      </dgm:t>
    </dgm:pt>
    <dgm:pt modelId="{EE0E7170-0724-461C-8DD3-52D0D5D0C1CC}">
      <dgm:prSet phldrT="[Text]"/>
      <dgm:spPr/>
      <dgm:t>
        <a:bodyPr/>
        <a:lstStyle/>
        <a:p>
          <a:r>
            <a:rPr lang="en-US" dirty="0"/>
            <a:t>EP Added (EPA)</a:t>
          </a:r>
          <a:br>
            <a:rPr lang="en-US" dirty="0"/>
          </a:br>
          <a:r>
            <a:rPr lang="en-US" dirty="0"/>
            <a:t>WP Added (WPA)</a:t>
          </a:r>
        </a:p>
      </dgm:t>
    </dgm:pt>
    <dgm:pt modelId="{4A13BD83-FC0F-4AB7-B37A-C7BF39674F3E}" type="parTrans" cxnId="{93ED58D3-7FC8-4911-9C6A-DB46A200EFF9}">
      <dgm:prSet/>
      <dgm:spPr/>
      <dgm:t>
        <a:bodyPr/>
        <a:lstStyle/>
        <a:p>
          <a:endParaRPr lang="en-US"/>
        </a:p>
      </dgm:t>
    </dgm:pt>
    <dgm:pt modelId="{09B422F6-00CE-47F8-BB41-852720B83E26}" type="sibTrans" cxnId="{93ED58D3-7FC8-4911-9C6A-DB46A200EFF9}">
      <dgm:prSet/>
      <dgm:spPr/>
      <dgm:t>
        <a:bodyPr/>
        <a:lstStyle/>
        <a:p>
          <a:endParaRPr lang="en-US"/>
        </a:p>
      </dgm:t>
    </dgm:pt>
    <dgm:pt modelId="{D00E447F-03FD-41B7-8EC4-031082FEAFC3}">
      <dgm:prSet phldrT="[Text]" custT="1"/>
      <dgm:spPr/>
      <dgm:t>
        <a:bodyPr/>
        <a:lstStyle/>
        <a:p>
          <a:pPr marL="0" indent="0">
            <a:buNone/>
          </a:pPr>
          <a:r>
            <a:rPr lang="en-US" sz="2000" dirty="0"/>
            <a:t>Difference between the Starting EP/WP and the Ending EP/WP</a:t>
          </a:r>
        </a:p>
      </dgm:t>
    </dgm:pt>
    <dgm:pt modelId="{FBA5F260-E879-4079-8D6C-D40327574143}" type="parTrans" cxnId="{62045959-EA26-4DF9-BE22-60FEF7406B47}">
      <dgm:prSet/>
      <dgm:spPr/>
      <dgm:t>
        <a:bodyPr/>
        <a:lstStyle/>
        <a:p>
          <a:endParaRPr lang="en-US"/>
        </a:p>
      </dgm:t>
    </dgm:pt>
    <dgm:pt modelId="{2040BA98-369E-456D-BB29-D41F0961397F}" type="sibTrans" cxnId="{62045959-EA26-4DF9-BE22-60FEF7406B47}">
      <dgm:prSet/>
      <dgm:spPr/>
      <dgm:t>
        <a:bodyPr/>
        <a:lstStyle/>
        <a:p>
          <a:endParaRPr lang="en-US"/>
        </a:p>
      </dgm:t>
    </dgm:pt>
    <dgm:pt modelId="{43789EC8-5813-4784-85BC-CC7E7D8E973B}" type="pres">
      <dgm:prSet presAssocID="{4A5E6AFE-601E-4B14-8A0C-D7E1A7F2BCAA}" presName="linearFlow" presStyleCnt="0">
        <dgm:presLayoutVars>
          <dgm:dir/>
          <dgm:animLvl val="lvl"/>
          <dgm:resizeHandles val="exact"/>
        </dgm:presLayoutVars>
      </dgm:prSet>
      <dgm:spPr/>
    </dgm:pt>
    <dgm:pt modelId="{CD9BEB40-9EB8-4CA5-9AFA-F279139E62B7}" type="pres">
      <dgm:prSet presAssocID="{816B59AD-97B5-4E2A-AE71-BDBF2DCD4F32}" presName="composite" presStyleCnt="0"/>
      <dgm:spPr/>
    </dgm:pt>
    <dgm:pt modelId="{72129FC9-2EB0-45D8-B6A5-6FAE2BDB8D9C}" type="pres">
      <dgm:prSet presAssocID="{816B59AD-97B5-4E2A-AE71-BDBF2DCD4F32}" presName="parTx" presStyleLbl="node1" presStyleIdx="0" presStyleCnt="3">
        <dgm:presLayoutVars>
          <dgm:chMax val="0"/>
          <dgm:chPref val="0"/>
          <dgm:bulletEnabled val="1"/>
        </dgm:presLayoutVars>
      </dgm:prSet>
      <dgm:spPr/>
    </dgm:pt>
    <dgm:pt modelId="{C3F4C8D4-924D-4BE3-97B6-AD476012F9DC}" type="pres">
      <dgm:prSet presAssocID="{816B59AD-97B5-4E2A-AE71-BDBF2DCD4F32}" presName="parSh" presStyleLbl="node1" presStyleIdx="0" presStyleCnt="3"/>
      <dgm:spPr/>
    </dgm:pt>
    <dgm:pt modelId="{B3BB8735-2710-43B5-8526-FE3D9C45E5C6}" type="pres">
      <dgm:prSet presAssocID="{816B59AD-97B5-4E2A-AE71-BDBF2DCD4F32}" presName="desTx" presStyleLbl="fgAcc1" presStyleIdx="0" presStyleCnt="3">
        <dgm:presLayoutVars>
          <dgm:bulletEnabled val="1"/>
        </dgm:presLayoutVars>
      </dgm:prSet>
      <dgm:spPr/>
    </dgm:pt>
    <dgm:pt modelId="{BFEDFE2A-98B4-4C7C-B822-AB77B73C0F37}" type="pres">
      <dgm:prSet presAssocID="{9A8D73B0-92B0-4A3C-8F00-27F17DE89717}" presName="sibTrans" presStyleLbl="sibTrans2D1" presStyleIdx="0" presStyleCnt="2"/>
      <dgm:spPr/>
    </dgm:pt>
    <dgm:pt modelId="{14AFA3B9-5BA3-447D-9E9A-C5BBAF987BB1}" type="pres">
      <dgm:prSet presAssocID="{9A8D73B0-92B0-4A3C-8F00-27F17DE89717}" presName="connTx" presStyleLbl="sibTrans2D1" presStyleIdx="0" presStyleCnt="2"/>
      <dgm:spPr/>
    </dgm:pt>
    <dgm:pt modelId="{9E476BE9-DED9-49AC-B98C-E7961B41C2E2}" type="pres">
      <dgm:prSet presAssocID="{1A338E47-698F-4D97-88DF-1997B9E176D1}" presName="composite" presStyleCnt="0"/>
      <dgm:spPr/>
    </dgm:pt>
    <dgm:pt modelId="{77F05C2D-738D-458A-B580-0B04580D9ED6}" type="pres">
      <dgm:prSet presAssocID="{1A338E47-698F-4D97-88DF-1997B9E176D1}" presName="parTx" presStyleLbl="node1" presStyleIdx="0" presStyleCnt="3">
        <dgm:presLayoutVars>
          <dgm:chMax val="0"/>
          <dgm:chPref val="0"/>
          <dgm:bulletEnabled val="1"/>
        </dgm:presLayoutVars>
      </dgm:prSet>
      <dgm:spPr/>
    </dgm:pt>
    <dgm:pt modelId="{643B01D9-65DC-4557-B462-DA035AAC9D30}" type="pres">
      <dgm:prSet presAssocID="{1A338E47-698F-4D97-88DF-1997B9E176D1}" presName="parSh" presStyleLbl="node1" presStyleIdx="1" presStyleCnt="3"/>
      <dgm:spPr/>
    </dgm:pt>
    <dgm:pt modelId="{DFF561BD-5854-4DBF-9B39-38E1C8A975F0}" type="pres">
      <dgm:prSet presAssocID="{1A338E47-698F-4D97-88DF-1997B9E176D1}" presName="desTx" presStyleLbl="fgAcc1" presStyleIdx="1" presStyleCnt="3">
        <dgm:presLayoutVars>
          <dgm:bulletEnabled val="1"/>
        </dgm:presLayoutVars>
      </dgm:prSet>
      <dgm:spPr/>
    </dgm:pt>
    <dgm:pt modelId="{419A9CF8-A023-4CEF-83B0-9D459764FEDC}" type="pres">
      <dgm:prSet presAssocID="{3284E4B5-E53B-4E8B-BDC4-0BF12D6A462F}" presName="sibTrans" presStyleLbl="sibTrans2D1" presStyleIdx="1" presStyleCnt="2"/>
      <dgm:spPr/>
    </dgm:pt>
    <dgm:pt modelId="{BE3E13A0-CA2E-4721-9047-B4338BFDD890}" type="pres">
      <dgm:prSet presAssocID="{3284E4B5-E53B-4E8B-BDC4-0BF12D6A462F}" presName="connTx" presStyleLbl="sibTrans2D1" presStyleIdx="1" presStyleCnt="2"/>
      <dgm:spPr/>
    </dgm:pt>
    <dgm:pt modelId="{3CBA75D5-7433-4E30-9FE9-8B1BD05D9F8A}" type="pres">
      <dgm:prSet presAssocID="{EE0E7170-0724-461C-8DD3-52D0D5D0C1CC}" presName="composite" presStyleCnt="0"/>
      <dgm:spPr/>
    </dgm:pt>
    <dgm:pt modelId="{C4F86D27-803D-4A6F-A8FC-F43CDFC248C9}" type="pres">
      <dgm:prSet presAssocID="{EE0E7170-0724-461C-8DD3-52D0D5D0C1CC}" presName="parTx" presStyleLbl="node1" presStyleIdx="1" presStyleCnt="3">
        <dgm:presLayoutVars>
          <dgm:chMax val="0"/>
          <dgm:chPref val="0"/>
          <dgm:bulletEnabled val="1"/>
        </dgm:presLayoutVars>
      </dgm:prSet>
      <dgm:spPr/>
    </dgm:pt>
    <dgm:pt modelId="{B8C8C738-000D-47F5-ACE2-E107CA6DB993}" type="pres">
      <dgm:prSet presAssocID="{EE0E7170-0724-461C-8DD3-52D0D5D0C1CC}" presName="parSh" presStyleLbl="node1" presStyleIdx="2" presStyleCnt="3" custScaleX="135710"/>
      <dgm:spPr/>
    </dgm:pt>
    <dgm:pt modelId="{F61D13B5-94F8-42D3-ACC8-38E3C6A6ABDE}" type="pres">
      <dgm:prSet presAssocID="{EE0E7170-0724-461C-8DD3-52D0D5D0C1CC}" presName="desTx" presStyleLbl="fgAcc1" presStyleIdx="2" presStyleCnt="3" custScaleX="108904">
        <dgm:presLayoutVars>
          <dgm:bulletEnabled val="1"/>
        </dgm:presLayoutVars>
      </dgm:prSet>
      <dgm:spPr/>
    </dgm:pt>
  </dgm:ptLst>
  <dgm:cxnLst>
    <dgm:cxn modelId="{9793090E-CE60-4E7D-AC31-2540A6CFA5A6}" type="presOf" srcId="{846972A0-D2DE-498D-9053-2C5F3C7833B1}" destId="{B3BB8735-2710-43B5-8526-FE3D9C45E5C6}" srcOrd="0" destOrd="0" presId="urn:microsoft.com/office/officeart/2005/8/layout/process3"/>
    <dgm:cxn modelId="{A036EA0F-91E5-418A-961B-FC882BD04E88}" type="presOf" srcId="{3284E4B5-E53B-4E8B-BDC4-0BF12D6A462F}" destId="{419A9CF8-A023-4CEF-83B0-9D459764FEDC}" srcOrd="0" destOrd="0" presId="urn:microsoft.com/office/officeart/2005/8/layout/process3"/>
    <dgm:cxn modelId="{A5628F11-BB29-4397-AB18-8A13AC04F923}" type="presOf" srcId="{9A8D73B0-92B0-4A3C-8F00-27F17DE89717}" destId="{14AFA3B9-5BA3-447D-9E9A-C5BBAF987BB1}" srcOrd="1" destOrd="0" presId="urn:microsoft.com/office/officeart/2005/8/layout/process3"/>
    <dgm:cxn modelId="{A46BAF2F-CFB9-480C-9FA2-7F3855B5455E}" srcId="{4A5E6AFE-601E-4B14-8A0C-D7E1A7F2BCAA}" destId="{816B59AD-97B5-4E2A-AE71-BDBF2DCD4F32}" srcOrd="0" destOrd="0" parTransId="{490FDD44-7304-40F6-8E07-8531E00C172E}" sibTransId="{9A8D73B0-92B0-4A3C-8F00-27F17DE89717}"/>
    <dgm:cxn modelId="{EB778833-FCBC-4CB8-8DED-17A00C70E0B2}" srcId="{4A5E6AFE-601E-4B14-8A0C-D7E1A7F2BCAA}" destId="{1A338E47-698F-4D97-88DF-1997B9E176D1}" srcOrd="1" destOrd="0" parTransId="{DF21D008-1DA1-4B38-9F25-3B34A31FD1F1}" sibTransId="{3284E4B5-E53B-4E8B-BDC4-0BF12D6A462F}"/>
    <dgm:cxn modelId="{21B63C34-B2C4-4A1E-851E-BB6A6998AB46}" type="presOf" srcId="{D00E447F-03FD-41B7-8EC4-031082FEAFC3}" destId="{F61D13B5-94F8-42D3-ACC8-38E3C6A6ABDE}" srcOrd="0" destOrd="0" presId="urn:microsoft.com/office/officeart/2005/8/layout/process3"/>
    <dgm:cxn modelId="{51E90F3D-73C8-443B-9F92-795C29681C95}" type="presOf" srcId="{4A5E6AFE-601E-4B14-8A0C-D7E1A7F2BCAA}" destId="{43789EC8-5813-4784-85BC-CC7E7D8E973B}" srcOrd="0" destOrd="0" presId="urn:microsoft.com/office/officeart/2005/8/layout/process3"/>
    <dgm:cxn modelId="{A3B6E23E-BF35-4028-85BD-E66770AA80F3}" type="presOf" srcId="{1A338E47-698F-4D97-88DF-1997B9E176D1}" destId="{643B01D9-65DC-4557-B462-DA035AAC9D30}" srcOrd="1" destOrd="0" presId="urn:microsoft.com/office/officeart/2005/8/layout/process3"/>
    <dgm:cxn modelId="{A80D8843-44C1-46A9-B096-E81CD2D1714A}" srcId="{1A338E47-698F-4D97-88DF-1997B9E176D1}" destId="{4665BC30-115E-4DB8-A0AB-3DEB383DB133}" srcOrd="0" destOrd="0" parTransId="{99141982-52B9-41DA-BDC2-0B6BF91EFD24}" sibTransId="{D1AFA29A-C7E6-43D6-971B-0E754522FC67}"/>
    <dgm:cxn modelId="{84BB6169-F3B9-4145-9D96-A8AA723D91D2}" type="presOf" srcId="{816B59AD-97B5-4E2A-AE71-BDBF2DCD4F32}" destId="{C3F4C8D4-924D-4BE3-97B6-AD476012F9DC}" srcOrd="1" destOrd="0" presId="urn:microsoft.com/office/officeart/2005/8/layout/process3"/>
    <dgm:cxn modelId="{9442DE4B-1804-41AE-B013-FAACD5D50A3E}" type="presOf" srcId="{3284E4B5-E53B-4E8B-BDC4-0BF12D6A462F}" destId="{BE3E13A0-CA2E-4721-9047-B4338BFDD890}" srcOrd="1" destOrd="0" presId="urn:microsoft.com/office/officeart/2005/8/layout/process3"/>
    <dgm:cxn modelId="{A5CDF34C-54AE-4648-AB8D-FC148AECD0B6}" type="presOf" srcId="{EE0E7170-0724-461C-8DD3-52D0D5D0C1CC}" destId="{B8C8C738-000D-47F5-ACE2-E107CA6DB993}" srcOrd="1" destOrd="0" presId="urn:microsoft.com/office/officeart/2005/8/layout/process3"/>
    <dgm:cxn modelId="{E1B5A574-18B1-4359-9326-695C90DA7A02}" type="presOf" srcId="{4665BC30-115E-4DB8-A0AB-3DEB383DB133}" destId="{DFF561BD-5854-4DBF-9B39-38E1C8A975F0}" srcOrd="0" destOrd="0" presId="urn:microsoft.com/office/officeart/2005/8/layout/process3"/>
    <dgm:cxn modelId="{62045959-EA26-4DF9-BE22-60FEF7406B47}" srcId="{EE0E7170-0724-461C-8DD3-52D0D5D0C1CC}" destId="{D00E447F-03FD-41B7-8EC4-031082FEAFC3}" srcOrd="0" destOrd="0" parTransId="{FBA5F260-E879-4079-8D6C-D40327574143}" sibTransId="{2040BA98-369E-456D-BB29-D41F0961397F}"/>
    <dgm:cxn modelId="{2084AC7E-26BF-4C19-9493-590CE8CC837A}" type="presOf" srcId="{816B59AD-97B5-4E2A-AE71-BDBF2DCD4F32}" destId="{72129FC9-2EB0-45D8-B6A5-6FAE2BDB8D9C}" srcOrd="0" destOrd="0" presId="urn:microsoft.com/office/officeart/2005/8/layout/process3"/>
    <dgm:cxn modelId="{82EC7F8C-8B26-4EEB-B4C0-5E2EB00F5B2B}" type="presOf" srcId="{EE0E7170-0724-461C-8DD3-52D0D5D0C1CC}" destId="{C4F86D27-803D-4A6F-A8FC-F43CDFC248C9}" srcOrd="0" destOrd="0" presId="urn:microsoft.com/office/officeart/2005/8/layout/process3"/>
    <dgm:cxn modelId="{21ED609E-B39B-4B2D-9B4A-DD60A9C31BB8}" type="presOf" srcId="{1A338E47-698F-4D97-88DF-1997B9E176D1}" destId="{77F05C2D-738D-458A-B580-0B04580D9ED6}" srcOrd="0" destOrd="0" presId="urn:microsoft.com/office/officeart/2005/8/layout/process3"/>
    <dgm:cxn modelId="{93ED58D3-7FC8-4911-9C6A-DB46A200EFF9}" srcId="{4A5E6AFE-601E-4B14-8A0C-D7E1A7F2BCAA}" destId="{EE0E7170-0724-461C-8DD3-52D0D5D0C1CC}" srcOrd="2" destOrd="0" parTransId="{4A13BD83-FC0F-4AB7-B37A-C7BF39674F3E}" sibTransId="{09B422F6-00CE-47F8-BB41-852720B83E26}"/>
    <dgm:cxn modelId="{E0A36BD6-B9D1-488B-B899-8CAE668E6376}" type="presOf" srcId="{9A8D73B0-92B0-4A3C-8F00-27F17DE89717}" destId="{BFEDFE2A-98B4-4C7C-B822-AB77B73C0F37}" srcOrd="0" destOrd="0" presId="urn:microsoft.com/office/officeart/2005/8/layout/process3"/>
    <dgm:cxn modelId="{9D9F18FA-28B5-4AEC-998E-879BF9189BAE}" srcId="{816B59AD-97B5-4E2A-AE71-BDBF2DCD4F32}" destId="{846972A0-D2DE-498D-9053-2C5F3C7833B1}" srcOrd="0" destOrd="0" parTransId="{88A0150E-A6A3-47D6-B82B-B919CFD0584A}" sibTransId="{10F37683-E785-4853-8847-F77C4CB92EBB}"/>
    <dgm:cxn modelId="{AE90E99A-44D7-4287-AEBA-90937038FD40}" type="presParOf" srcId="{43789EC8-5813-4784-85BC-CC7E7D8E973B}" destId="{CD9BEB40-9EB8-4CA5-9AFA-F279139E62B7}" srcOrd="0" destOrd="0" presId="urn:microsoft.com/office/officeart/2005/8/layout/process3"/>
    <dgm:cxn modelId="{E25044DE-7AF7-4312-B76B-92E04576193B}" type="presParOf" srcId="{CD9BEB40-9EB8-4CA5-9AFA-F279139E62B7}" destId="{72129FC9-2EB0-45D8-B6A5-6FAE2BDB8D9C}" srcOrd="0" destOrd="0" presId="urn:microsoft.com/office/officeart/2005/8/layout/process3"/>
    <dgm:cxn modelId="{C677AA73-3DEC-439E-A684-9C8A604987F0}" type="presParOf" srcId="{CD9BEB40-9EB8-4CA5-9AFA-F279139E62B7}" destId="{C3F4C8D4-924D-4BE3-97B6-AD476012F9DC}" srcOrd="1" destOrd="0" presId="urn:microsoft.com/office/officeart/2005/8/layout/process3"/>
    <dgm:cxn modelId="{8535133C-DFAC-431D-A454-1D083DFB5DDB}" type="presParOf" srcId="{CD9BEB40-9EB8-4CA5-9AFA-F279139E62B7}" destId="{B3BB8735-2710-43B5-8526-FE3D9C45E5C6}" srcOrd="2" destOrd="0" presId="urn:microsoft.com/office/officeart/2005/8/layout/process3"/>
    <dgm:cxn modelId="{9488E66F-19BA-4A16-86B2-83B5F22337A3}" type="presParOf" srcId="{43789EC8-5813-4784-85BC-CC7E7D8E973B}" destId="{BFEDFE2A-98B4-4C7C-B822-AB77B73C0F37}" srcOrd="1" destOrd="0" presId="urn:microsoft.com/office/officeart/2005/8/layout/process3"/>
    <dgm:cxn modelId="{06B1FA56-964D-4D37-B2A7-EB6B5478E9B5}" type="presParOf" srcId="{BFEDFE2A-98B4-4C7C-B822-AB77B73C0F37}" destId="{14AFA3B9-5BA3-447D-9E9A-C5BBAF987BB1}" srcOrd="0" destOrd="0" presId="urn:microsoft.com/office/officeart/2005/8/layout/process3"/>
    <dgm:cxn modelId="{5CD6B748-4416-40FC-9666-449E8B0D7E05}" type="presParOf" srcId="{43789EC8-5813-4784-85BC-CC7E7D8E973B}" destId="{9E476BE9-DED9-49AC-B98C-E7961B41C2E2}" srcOrd="2" destOrd="0" presId="urn:microsoft.com/office/officeart/2005/8/layout/process3"/>
    <dgm:cxn modelId="{C719F84C-F9AD-419D-8910-664BDADB9F01}" type="presParOf" srcId="{9E476BE9-DED9-49AC-B98C-E7961B41C2E2}" destId="{77F05C2D-738D-458A-B580-0B04580D9ED6}" srcOrd="0" destOrd="0" presId="urn:microsoft.com/office/officeart/2005/8/layout/process3"/>
    <dgm:cxn modelId="{FF112417-1E69-4B41-8A1D-33F36ED72564}" type="presParOf" srcId="{9E476BE9-DED9-49AC-B98C-E7961B41C2E2}" destId="{643B01D9-65DC-4557-B462-DA035AAC9D30}" srcOrd="1" destOrd="0" presId="urn:microsoft.com/office/officeart/2005/8/layout/process3"/>
    <dgm:cxn modelId="{A281E5AD-B317-44F3-BF5B-79B763BD6763}" type="presParOf" srcId="{9E476BE9-DED9-49AC-B98C-E7961B41C2E2}" destId="{DFF561BD-5854-4DBF-9B39-38E1C8A975F0}" srcOrd="2" destOrd="0" presId="urn:microsoft.com/office/officeart/2005/8/layout/process3"/>
    <dgm:cxn modelId="{3B4C458F-4334-4A4D-8F3C-6DA90CC1E543}" type="presParOf" srcId="{43789EC8-5813-4784-85BC-CC7E7D8E973B}" destId="{419A9CF8-A023-4CEF-83B0-9D459764FEDC}" srcOrd="3" destOrd="0" presId="urn:microsoft.com/office/officeart/2005/8/layout/process3"/>
    <dgm:cxn modelId="{293FA1ED-0D4A-4655-BE54-E47F8DB9F2A0}" type="presParOf" srcId="{419A9CF8-A023-4CEF-83B0-9D459764FEDC}" destId="{BE3E13A0-CA2E-4721-9047-B4338BFDD890}" srcOrd="0" destOrd="0" presId="urn:microsoft.com/office/officeart/2005/8/layout/process3"/>
    <dgm:cxn modelId="{657464F0-1BE3-4631-A599-F36DE4EEC71E}" type="presParOf" srcId="{43789EC8-5813-4784-85BC-CC7E7D8E973B}" destId="{3CBA75D5-7433-4E30-9FE9-8B1BD05D9F8A}" srcOrd="4" destOrd="0" presId="urn:microsoft.com/office/officeart/2005/8/layout/process3"/>
    <dgm:cxn modelId="{E4A17E89-B140-4B15-B144-F3E7AADD16BA}" type="presParOf" srcId="{3CBA75D5-7433-4E30-9FE9-8B1BD05D9F8A}" destId="{C4F86D27-803D-4A6F-A8FC-F43CDFC248C9}" srcOrd="0" destOrd="0" presId="urn:microsoft.com/office/officeart/2005/8/layout/process3"/>
    <dgm:cxn modelId="{1E283D75-514B-4FDB-8775-351CE3C89D26}" type="presParOf" srcId="{3CBA75D5-7433-4E30-9FE9-8B1BD05D9F8A}" destId="{B8C8C738-000D-47F5-ACE2-E107CA6DB993}" srcOrd="1" destOrd="0" presId="urn:microsoft.com/office/officeart/2005/8/layout/process3"/>
    <dgm:cxn modelId="{68F57E7B-A925-45E8-9C01-E6B1E8D2F2B4}" type="presParOf" srcId="{3CBA75D5-7433-4E30-9FE9-8B1BD05D9F8A}" destId="{F61D13B5-94F8-42D3-ACC8-38E3C6A6ABDE}"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458F-7965-400C-B447-2A5061663052}">
      <dsp:nvSpPr>
        <dsp:cNvPr id="0" name=""/>
        <dsp:cNvSpPr/>
      </dsp:nvSpPr>
      <dsp:spPr>
        <a:xfrm rot="5400000">
          <a:off x="6589693" y="-2635843"/>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How do we define “defensive line position”?</a:t>
          </a:r>
        </a:p>
        <a:p>
          <a:pPr marL="228600" lvl="1" indent="-228600" algn="l" defTabSz="1200150">
            <a:lnSpc>
              <a:spcPct val="90000"/>
            </a:lnSpc>
            <a:spcBef>
              <a:spcPct val="0"/>
            </a:spcBef>
            <a:spcAft>
              <a:spcPct val="15000"/>
            </a:spcAft>
            <a:buChar char="•"/>
          </a:pPr>
          <a:r>
            <a:rPr lang="en-US" sz="2700" kern="1200" dirty="0"/>
            <a:t>How do we define “value”?</a:t>
          </a:r>
        </a:p>
      </dsp:txBody>
      <dsp:txXfrm rot="-5400000">
        <a:off x="3785616" y="222997"/>
        <a:ext cx="6675221" cy="1012303"/>
      </dsp:txXfrm>
    </dsp:sp>
    <dsp:sp modelId="{61A9E230-9E26-4C3C-AB60-F3DBD8414158}">
      <dsp:nvSpPr>
        <dsp:cNvPr id="0" name=""/>
        <dsp:cNvSpPr/>
      </dsp:nvSpPr>
      <dsp:spPr>
        <a:xfrm>
          <a:off x="0" y="2124"/>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Which is the most valuable defensive line position?</a:t>
          </a:r>
        </a:p>
      </dsp:txBody>
      <dsp:txXfrm>
        <a:off x="68454" y="70578"/>
        <a:ext cx="3648708" cy="1265378"/>
      </dsp:txXfrm>
    </dsp:sp>
    <dsp:sp modelId="{AC621F1A-92EE-4DE2-9BCD-68C33B245089}">
      <dsp:nvSpPr>
        <dsp:cNvPr id="0" name=""/>
        <dsp:cNvSpPr/>
      </dsp:nvSpPr>
      <dsp:spPr>
        <a:xfrm rot="5400000">
          <a:off x="6589693" y="-1189323"/>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Talent measured by player opportunity</a:t>
          </a:r>
        </a:p>
        <a:p>
          <a:pPr marL="228600" lvl="1" indent="-228600" algn="l" defTabSz="1200150">
            <a:lnSpc>
              <a:spcPct val="90000"/>
            </a:lnSpc>
            <a:spcBef>
              <a:spcPct val="0"/>
            </a:spcBef>
            <a:spcAft>
              <a:spcPct val="15000"/>
            </a:spcAft>
            <a:buChar char="•"/>
          </a:pPr>
          <a:r>
            <a:rPr lang="en-US" sz="2700" kern="1200" dirty="0"/>
            <a:t>Talent measured by player performance</a:t>
          </a:r>
        </a:p>
      </dsp:txBody>
      <dsp:txXfrm rot="-5400000">
        <a:off x="3785616" y="1669517"/>
        <a:ext cx="6675221" cy="1012303"/>
      </dsp:txXfrm>
    </dsp:sp>
    <dsp:sp modelId="{96ACA09F-93C9-47B4-BFCC-C2229779F2FA}">
      <dsp:nvSpPr>
        <dsp:cNvPr id="0" name=""/>
        <dsp:cNvSpPr/>
      </dsp:nvSpPr>
      <dsp:spPr>
        <a:xfrm>
          <a:off x="0" y="1474525"/>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What is the distribution of talent at each defensive line position?</a:t>
          </a:r>
        </a:p>
      </dsp:txBody>
      <dsp:txXfrm>
        <a:off x="68454" y="1542979"/>
        <a:ext cx="3648708" cy="1265378"/>
      </dsp:txXfrm>
    </dsp:sp>
    <dsp:sp modelId="{5BBC080F-5D04-4CB4-BAD4-A409211B53CC}">
      <dsp:nvSpPr>
        <dsp:cNvPr id="0" name=""/>
        <dsp:cNvSpPr/>
      </dsp:nvSpPr>
      <dsp:spPr>
        <a:xfrm rot="5400000">
          <a:off x="6589693" y="283077"/>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Win probability of defensive team</a:t>
          </a:r>
        </a:p>
        <a:p>
          <a:pPr marL="228600" lvl="1" indent="-228600" algn="l" defTabSz="1200150">
            <a:lnSpc>
              <a:spcPct val="90000"/>
            </a:lnSpc>
            <a:spcBef>
              <a:spcPct val="0"/>
            </a:spcBef>
            <a:spcAft>
              <a:spcPct val="15000"/>
            </a:spcAft>
            <a:buChar char="•"/>
          </a:pPr>
          <a:r>
            <a:rPr lang="en-US" sz="2700" kern="1200" dirty="0"/>
            <a:t>Base defense of defensive team</a:t>
          </a:r>
        </a:p>
      </dsp:txBody>
      <dsp:txXfrm rot="-5400000">
        <a:off x="3785616" y="3141918"/>
        <a:ext cx="6675221" cy="1012303"/>
      </dsp:txXfrm>
    </dsp:sp>
    <dsp:sp modelId="{4E2D223A-06F1-4821-B188-DF73C9BDBA74}">
      <dsp:nvSpPr>
        <dsp:cNvPr id="0" name=""/>
        <dsp:cNvSpPr/>
      </dsp:nvSpPr>
      <dsp:spPr>
        <a:xfrm>
          <a:off x="0" y="2946926"/>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What scenarios would impact defensive line position value?</a:t>
          </a:r>
        </a:p>
      </dsp:txBody>
      <dsp:txXfrm>
        <a:off x="68454" y="3015380"/>
        <a:ext cx="3648708" cy="12653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2E154-348D-46C5-AD0B-87569431A67D}">
      <dsp:nvSpPr>
        <dsp:cNvPr id="0" name=""/>
        <dsp:cNvSpPr/>
      </dsp:nvSpPr>
      <dsp:spPr>
        <a:xfrm>
          <a:off x="0" y="57303"/>
          <a:ext cx="10252046"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For each snap, there is a range of possible events, each with a likelihood of occurring.</a:t>
          </a:r>
        </a:p>
      </dsp:txBody>
      <dsp:txXfrm>
        <a:off x="42663" y="99966"/>
        <a:ext cx="10166720" cy="788627"/>
      </dsp:txXfrm>
    </dsp:sp>
    <dsp:sp modelId="{ACC8CDAB-7370-46AC-88B4-4062E06F361B}">
      <dsp:nvSpPr>
        <dsp:cNvPr id="0" name=""/>
        <dsp:cNvSpPr/>
      </dsp:nvSpPr>
      <dsp:spPr>
        <a:xfrm>
          <a:off x="0" y="994617"/>
          <a:ext cx="10252046"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EPA &amp; WPA Ranges (EPAR &amp; WPAR) measures the spread between possible outcomes.</a:t>
          </a:r>
        </a:p>
      </dsp:txBody>
      <dsp:txXfrm>
        <a:off x="42663" y="1037280"/>
        <a:ext cx="10166720" cy="788627"/>
      </dsp:txXfrm>
    </dsp:sp>
    <dsp:sp modelId="{2D151547-0B56-4848-9B6D-000F0D9B42A6}">
      <dsp:nvSpPr>
        <dsp:cNvPr id="0" name=""/>
        <dsp:cNvSpPr/>
      </dsp:nvSpPr>
      <dsp:spPr>
        <a:xfrm>
          <a:off x="0" y="1868570"/>
          <a:ext cx="10252046"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50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For this purpose, we will use four possible outcomes.</a:t>
          </a:r>
        </a:p>
        <a:p>
          <a:pPr marL="171450" lvl="1" indent="-171450" algn="l" defTabSz="755650">
            <a:lnSpc>
              <a:spcPct val="90000"/>
            </a:lnSpc>
            <a:spcBef>
              <a:spcPct val="0"/>
            </a:spcBef>
            <a:spcAft>
              <a:spcPct val="20000"/>
            </a:spcAft>
            <a:buChar char="•"/>
          </a:pPr>
          <a:r>
            <a:rPr lang="en-US" sz="1700" kern="1200" dirty="0"/>
            <a:t>Spread calculated based on standard deviation.</a:t>
          </a:r>
        </a:p>
        <a:p>
          <a:pPr marL="171450" lvl="1" indent="-171450" algn="l" defTabSz="755650">
            <a:lnSpc>
              <a:spcPct val="90000"/>
            </a:lnSpc>
            <a:spcBef>
              <a:spcPct val="0"/>
            </a:spcBef>
            <a:spcAft>
              <a:spcPct val="20000"/>
            </a:spcAft>
            <a:buChar char="•"/>
          </a:pPr>
          <a:endParaRPr lang="en-US" sz="1700" kern="1200" dirty="0"/>
        </a:p>
      </dsp:txBody>
      <dsp:txXfrm>
        <a:off x="0" y="1868570"/>
        <a:ext cx="10252046" cy="888030"/>
      </dsp:txXfrm>
    </dsp:sp>
    <dsp:sp modelId="{A9D5F056-A7D7-405B-9F32-F3E354C17254}">
      <dsp:nvSpPr>
        <dsp:cNvPr id="0" name=""/>
        <dsp:cNvSpPr/>
      </dsp:nvSpPr>
      <dsp:spPr>
        <a:xfrm>
          <a:off x="0" y="2756600"/>
          <a:ext cx="10252046" cy="873953"/>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Higher EPAR/WPAR indicates a play with a range of outcomes which results have high spread of possible EPA/WPA.</a:t>
          </a:r>
        </a:p>
      </dsp:txBody>
      <dsp:txXfrm>
        <a:off x="42663" y="2799263"/>
        <a:ext cx="10166720" cy="788627"/>
      </dsp:txXfrm>
    </dsp:sp>
    <dsp:sp modelId="{39F5151B-785C-43F2-9444-CB4F9527C5A7}">
      <dsp:nvSpPr>
        <dsp:cNvPr id="0" name=""/>
        <dsp:cNvSpPr/>
      </dsp:nvSpPr>
      <dsp:spPr>
        <a:xfrm>
          <a:off x="0" y="3630554"/>
          <a:ext cx="10252046"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50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For example:</a:t>
          </a:r>
        </a:p>
        <a:p>
          <a:pPr marL="342900" lvl="2" indent="-171450" algn="l" defTabSz="755650">
            <a:lnSpc>
              <a:spcPct val="90000"/>
            </a:lnSpc>
            <a:spcBef>
              <a:spcPct val="0"/>
            </a:spcBef>
            <a:spcAft>
              <a:spcPct val="20000"/>
            </a:spcAft>
            <a:buChar char="•"/>
          </a:pPr>
          <a:r>
            <a:rPr lang="en-US" sz="1700" kern="1200" dirty="0"/>
            <a:t>3</a:t>
          </a:r>
          <a:r>
            <a:rPr lang="en-US" sz="1700" kern="1200" baseline="30000" dirty="0"/>
            <a:t>rd</a:t>
          </a:r>
          <a:r>
            <a:rPr lang="en-US" sz="1700" kern="1200" dirty="0"/>
            <a:t> and 5 would have a large EPAR since the range of outcomes have a wide range of possible EPA/WPA.</a:t>
          </a:r>
        </a:p>
        <a:p>
          <a:pPr marL="342900" lvl="2" indent="-171450" algn="l" defTabSz="755650">
            <a:lnSpc>
              <a:spcPct val="90000"/>
            </a:lnSpc>
            <a:spcBef>
              <a:spcPct val="0"/>
            </a:spcBef>
            <a:spcAft>
              <a:spcPct val="20000"/>
            </a:spcAft>
            <a:buChar char="•"/>
          </a:pPr>
          <a:endParaRPr lang="en-US" sz="1700" kern="1200" dirty="0"/>
        </a:p>
      </dsp:txBody>
      <dsp:txXfrm>
        <a:off x="0" y="3630554"/>
        <a:ext cx="10252046" cy="8880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BCAC2-C790-43A9-B493-4F537148F91C}">
      <dsp:nvSpPr>
        <dsp:cNvPr id="0" name=""/>
        <dsp:cNvSpPr/>
      </dsp:nvSpPr>
      <dsp:spPr>
        <a:xfrm>
          <a:off x="0" y="141582"/>
          <a:ext cx="5199253"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EPAR &amp; WPAR calculated for each snap and reviewed by technique group.</a:t>
          </a:r>
        </a:p>
      </dsp:txBody>
      <dsp:txXfrm>
        <a:off x="46606" y="188188"/>
        <a:ext cx="5106041" cy="861507"/>
      </dsp:txXfrm>
    </dsp:sp>
    <dsp:sp modelId="{0424FD63-EFC7-4388-99F8-391645CED3F4}">
      <dsp:nvSpPr>
        <dsp:cNvPr id="0" name=""/>
        <dsp:cNvSpPr/>
      </dsp:nvSpPr>
      <dsp:spPr>
        <a:xfrm>
          <a:off x="0" y="1165422"/>
          <a:ext cx="5199253" cy="95471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Conclusions</a:t>
          </a:r>
        </a:p>
      </dsp:txBody>
      <dsp:txXfrm>
        <a:off x="46606" y="1212028"/>
        <a:ext cx="5106041" cy="861507"/>
      </dsp:txXfrm>
    </dsp:sp>
    <dsp:sp modelId="{0DF7C425-59EF-4BE4-A6E4-ACF9B7DC9C94}">
      <dsp:nvSpPr>
        <dsp:cNvPr id="0" name=""/>
        <dsp:cNvSpPr/>
      </dsp:nvSpPr>
      <dsp:spPr>
        <a:xfrm>
          <a:off x="0" y="2120142"/>
          <a:ext cx="5199253"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0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NT has highest average EPAR &amp; WPAR. </a:t>
          </a:r>
        </a:p>
        <a:p>
          <a:pPr marL="171450" lvl="1" indent="-171450" algn="l" defTabSz="844550">
            <a:lnSpc>
              <a:spcPct val="90000"/>
            </a:lnSpc>
            <a:spcBef>
              <a:spcPct val="0"/>
            </a:spcBef>
            <a:spcAft>
              <a:spcPct val="20000"/>
            </a:spcAft>
            <a:buChar char="•"/>
          </a:pPr>
          <a:r>
            <a:rPr lang="en-US" sz="1900" kern="1200" dirty="0"/>
            <a:t>DE close 2nd, Outside 3rd </a:t>
          </a:r>
        </a:p>
        <a:p>
          <a:pPr marL="171450" lvl="1" indent="-171450" algn="l" defTabSz="844550">
            <a:lnSpc>
              <a:spcPct val="90000"/>
            </a:lnSpc>
            <a:spcBef>
              <a:spcPct val="0"/>
            </a:spcBef>
            <a:spcAft>
              <a:spcPct val="20000"/>
            </a:spcAft>
            <a:buChar char="•"/>
          </a:pPr>
          <a:r>
            <a:rPr lang="en-US" sz="1900" kern="1200" dirty="0"/>
            <a:t>NT, DE, &amp; Outside have wide distribution of EPARs with a larger upside in value.</a:t>
          </a:r>
        </a:p>
        <a:p>
          <a:pPr marL="171450" lvl="1" indent="-171450" algn="l" defTabSz="844550">
            <a:lnSpc>
              <a:spcPct val="90000"/>
            </a:lnSpc>
            <a:spcBef>
              <a:spcPct val="0"/>
            </a:spcBef>
            <a:spcAft>
              <a:spcPct val="20000"/>
            </a:spcAft>
            <a:buChar char="•"/>
          </a:pPr>
          <a:r>
            <a:rPr lang="en-US" sz="1900" kern="1200" dirty="0"/>
            <a:t>DT &amp; DE have lowest average EPAR &amp; WPAR.</a:t>
          </a:r>
        </a:p>
        <a:p>
          <a:pPr marL="171450" lvl="1" indent="-171450" algn="l" defTabSz="844550">
            <a:lnSpc>
              <a:spcPct val="90000"/>
            </a:lnSpc>
            <a:spcBef>
              <a:spcPct val="0"/>
            </a:spcBef>
            <a:spcAft>
              <a:spcPct val="20000"/>
            </a:spcAft>
            <a:buChar char="•"/>
          </a:pPr>
          <a:r>
            <a:rPr lang="en-US" sz="1900" kern="1200" dirty="0"/>
            <a:t>DT &amp; DE have smaller distribution of EPA/WPA ranges as well.</a:t>
          </a:r>
        </a:p>
      </dsp:txBody>
      <dsp:txXfrm>
        <a:off x="0" y="2120142"/>
        <a:ext cx="5199253" cy="21859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BCAC2-C790-43A9-B493-4F537148F91C}">
      <dsp:nvSpPr>
        <dsp:cNvPr id="0" name=""/>
        <dsp:cNvSpPr/>
      </dsp:nvSpPr>
      <dsp:spPr>
        <a:xfrm>
          <a:off x="0" y="33222"/>
          <a:ext cx="5031474"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EPAR &amp; WPAR on a Per Game Basis reviewed by DL Position.	</a:t>
          </a:r>
        </a:p>
      </dsp:txBody>
      <dsp:txXfrm>
        <a:off x="38838" y="72060"/>
        <a:ext cx="4953798" cy="717924"/>
      </dsp:txXfrm>
    </dsp:sp>
    <dsp:sp modelId="{0424FD63-EFC7-4388-99F8-391645CED3F4}">
      <dsp:nvSpPr>
        <dsp:cNvPr id="0" name=""/>
        <dsp:cNvSpPr/>
      </dsp:nvSpPr>
      <dsp:spPr>
        <a:xfrm>
          <a:off x="0" y="886422"/>
          <a:ext cx="5031474" cy="795600"/>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Conclusions</a:t>
          </a:r>
        </a:p>
      </dsp:txBody>
      <dsp:txXfrm>
        <a:off x="38838" y="925260"/>
        <a:ext cx="4953798" cy="717924"/>
      </dsp:txXfrm>
    </dsp:sp>
    <dsp:sp modelId="{0DF7C425-59EF-4BE4-A6E4-ACF9B7DC9C94}">
      <dsp:nvSpPr>
        <dsp:cNvPr id="0" name=""/>
        <dsp:cNvSpPr/>
      </dsp:nvSpPr>
      <dsp:spPr>
        <a:xfrm>
          <a:off x="0" y="1682022"/>
          <a:ext cx="5031474"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749"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Outside ranked 1</a:t>
          </a:r>
          <a:r>
            <a:rPr lang="en-US" sz="1600" kern="1200" baseline="30000" dirty="0"/>
            <a:t>st</a:t>
          </a:r>
          <a:r>
            <a:rPr lang="en-US" sz="1600" kern="1200" dirty="0"/>
            <a:t>, followed by DT</a:t>
          </a:r>
        </a:p>
        <a:p>
          <a:pPr marL="171450" lvl="1" indent="-171450" algn="l" defTabSz="711200">
            <a:lnSpc>
              <a:spcPct val="90000"/>
            </a:lnSpc>
            <a:spcBef>
              <a:spcPct val="0"/>
            </a:spcBef>
            <a:spcAft>
              <a:spcPct val="20000"/>
            </a:spcAft>
            <a:buChar char="•"/>
          </a:pPr>
          <a:r>
            <a:rPr lang="en-US" sz="1600" kern="1200" dirty="0"/>
            <a:t>DE Wide, DT, and NT significantly lower EPAR/WPAR on a per game basis than Outside and DT</a:t>
          </a:r>
        </a:p>
        <a:p>
          <a:pPr marL="171450" lvl="1" indent="-171450" algn="l" defTabSz="711200">
            <a:lnSpc>
              <a:spcPct val="90000"/>
            </a:lnSpc>
            <a:spcBef>
              <a:spcPct val="0"/>
            </a:spcBef>
            <a:spcAft>
              <a:spcPct val="20000"/>
            </a:spcAft>
            <a:buChar char="•"/>
          </a:pPr>
          <a:r>
            <a:rPr lang="en-US" sz="1600" kern="1200" dirty="0"/>
            <a:t>Very limited number of snaps per game drops NT to lowest on a per game basis.</a:t>
          </a:r>
        </a:p>
        <a:p>
          <a:pPr marL="171450" lvl="1" indent="-171450" algn="l" defTabSz="711200">
            <a:lnSpc>
              <a:spcPct val="90000"/>
            </a:lnSpc>
            <a:spcBef>
              <a:spcPct val="0"/>
            </a:spcBef>
            <a:spcAft>
              <a:spcPct val="20000"/>
            </a:spcAft>
            <a:buChar char="•"/>
          </a:pPr>
          <a:r>
            <a:rPr lang="en-US" sz="1600" kern="1200" dirty="0"/>
            <a:t>High number of snaps per game increases DT value significantly, bringing it to 2</a:t>
          </a:r>
          <a:r>
            <a:rPr lang="en-US" sz="1600" kern="1200" baseline="30000" dirty="0"/>
            <a:t>nd</a:t>
          </a:r>
          <a:r>
            <a:rPr lang="en-US" sz="1600" kern="1200" dirty="0"/>
            <a:t> despite ranking 4</a:t>
          </a:r>
          <a:r>
            <a:rPr lang="en-US" sz="1600" kern="1200" baseline="30000" dirty="0"/>
            <a:t>th</a:t>
          </a:r>
          <a:r>
            <a:rPr lang="en-US" sz="1600" kern="1200" dirty="0"/>
            <a:t> on a per game basis.</a:t>
          </a:r>
        </a:p>
        <a:p>
          <a:pPr marL="171450" lvl="1" indent="-171450" algn="l" defTabSz="711200">
            <a:lnSpc>
              <a:spcPct val="90000"/>
            </a:lnSpc>
            <a:spcBef>
              <a:spcPct val="0"/>
            </a:spcBef>
            <a:spcAft>
              <a:spcPct val="20000"/>
            </a:spcAft>
            <a:buChar char="•"/>
          </a:pPr>
          <a:r>
            <a:rPr lang="en-US" sz="1600" b="1" kern="1200" dirty="0"/>
            <a:t>Combination of high number of snaps and high value per snap makes Outside DL the most valuable position on a per game basis.</a:t>
          </a:r>
        </a:p>
      </dsp:txBody>
      <dsp:txXfrm>
        <a:off x="0" y="1682022"/>
        <a:ext cx="5031474" cy="27324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6DA03-C61B-472C-94D3-A8FA584F6910}">
      <dsp:nvSpPr>
        <dsp:cNvPr id="0" name=""/>
        <dsp:cNvSpPr/>
      </dsp:nvSpPr>
      <dsp:spPr>
        <a:xfrm rot="5400000">
          <a:off x="6213619" y="-2193697"/>
          <a:ext cx="187397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Measured “value” based on the opportunity given</a:t>
          </a:r>
        </a:p>
        <a:p>
          <a:pPr marL="228600" lvl="1" indent="-228600" algn="l" defTabSz="889000">
            <a:lnSpc>
              <a:spcPct val="90000"/>
            </a:lnSpc>
            <a:spcBef>
              <a:spcPct val="0"/>
            </a:spcBef>
            <a:spcAft>
              <a:spcPct val="15000"/>
            </a:spcAft>
            <a:buChar char="•"/>
          </a:pPr>
          <a:r>
            <a:rPr lang="en-US" sz="2000" kern="1200" dirty="0"/>
            <a:t>This approach was previously applied to the DL positions, but can also be applied to individual players.</a:t>
          </a:r>
        </a:p>
        <a:p>
          <a:pPr marL="228600" lvl="1" indent="-228600" algn="l" defTabSz="889000">
            <a:lnSpc>
              <a:spcPct val="90000"/>
            </a:lnSpc>
            <a:spcBef>
              <a:spcPct val="0"/>
            </a:spcBef>
            <a:spcAft>
              <a:spcPct val="15000"/>
            </a:spcAft>
            <a:buChar char="•"/>
          </a:pPr>
          <a:r>
            <a:rPr lang="en-US" sz="2000" kern="1200" dirty="0"/>
            <a:t>Used to determine what players are viewed as most “valuable” by the coaching staff.</a:t>
          </a:r>
        </a:p>
      </dsp:txBody>
      <dsp:txXfrm rot="-5400000">
        <a:off x="3785616" y="325786"/>
        <a:ext cx="6638504" cy="1691018"/>
      </dsp:txXfrm>
    </dsp:sp>
    <dsp:sp modelId="{52F2FE7B-32A3-4C8F-815A-E1402AFEF33E}">
      <dsp:nvSpPr>
        <dsp:cNvPr id="0" name=""/>
        <dsp:cNvSpPr/>
      </dsp:nvSpPr>
      <dsp:spPr>
        <a:xfrm>
          <a:off x="0" y="58"/>
          <a:ext cx="3785616" cy="2342473"/>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Font typeface="+mj-lt"/>
            <a:buNone/>
          </a:pPr>
          <a:r>
            <a:rPr lang="en-US" sz="3800" kern="1200" dirty="0"/>
            <a:t>Talent measured by player opportunity</a:t>
          </a:r>
        </a:p>
      </dsp:txBody>
      <dsp:txXfrm>
        <a:off x="114350" y="114408"/>
        <a:ext cx="3556916" cy="2113773"/>
      </dsp:txXfrm>
    </dsp:sp>
    <dsp:sp modelId="{8810B13D-9444-4A60-93DB-9B7F9FF506D1}">
      <dsp:nvSpPr>
        <dsp:cNvPr id="0" name=""/>
        <dsp:cNvSpPr/>
      </dsp:nvSpPr>
      <dsp:spPr>
        <a:xfrm rot="5400000">
          <a:off x="6213619" y="265899"/>
          <a:ext cx="187397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Performance will be measured separately for pass and run plays.</a:t>
          </a:r>
        </a:p>
        <a:p>
          <a:pPr marL="228600" lvl="1" indent="-228600" algn="l" defTabSz="889000">
            <a:lnSpc>
              <a:spcPct val="90000"/>
            </a:lnSpc>
            <a:spcBef>
              <a:spcPct val="0"/>
            </a:spcBef>
            <a:spcAft>
              <a:spcPct val="15000"/>
            </a:spcAft>
            <a:buChar char="•"/>
          </a:pPr>
          <a:r>
            <a:rPr lang="en-US" sz="2000" kern="1200" dirty="0"/>
            <a:t>Talent for pass plays measured based on number of events “impact on EPA”.</a:t>
          </a:r>
        </a:p>
        <a:p>
          <a:pPr marL="228600" lvl="1" indent="-228600" algn="l" defTabSz="889000">
            <a:lnSpc>
              <a:spcPct val="90000"/>
            </a:lnSpc>
            <a:spcBef>
              <a:spcPct val="0"/>
            </a:spcBef>
            <a:spcAft>
              <a:spcPct val="15000"/>
            </a:spcAft>
            <a:buChar char="•"/>
          </a:pPr>
          <a:r>
            <a:rPr lang="en-US" sz="2000" kern="1200" dirty="0"/>
            <a:t>Talent for run plays measured based on EPA for running plays that the defender is “involved”.</a:t>
          </a:r>
        </a:p>
      </dsp:txBody>
      <dsp:txXfrm rot="-5400000">
        <a:off x="3785616" y="2785382"/>
        <a:ext cx="6638504" cy="1691018"/>
      </dsp:txXfrm>
    </dsp:sp>
    <dsp:sp modelId="{D1EA516A-6167-4FC9-AC42-3C6961283889}">
      <dsp:nvSpPr>
        <dsp:cNvPr id="0" name=""/>
        <dsp:cNvSpPr/>
      </dsp:nvSpPr>
      <dsp:spPr>
        <a:xfrm>
          <a:off x="0" y="2459655"/>
          <a:ext cx="3785616" cy="2342473"/>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Talent measured by player performance</a:t>
          </a:r>
        </a:p>
      </dsp:txBody>
      <dsp:txXfrm>
        <a:off x="114350" y="2574005"/>
        <a:ext cx="3556916" cy="21137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A8443-6ED1-4123-B2B7-017F2132B7D2}">
      <dsp:nvSpPr>
        <dsp:cNvPr id="0" name=""/>
        <dsp:cNvSpPr/>
      </dsp:nvSpPr>
      <dsp:spPr>
        <a:xfrm>
          <a:off x="4070617" y="467"/>
          <a:ext cx="6105926" cy="589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Expected EPA for plays without an “event” is 0.405.</a:t>
          </a:r>
        </a:p>
        <a:p>
          <a:pPr marL="114300" lvl="1" indent="-114300" algn="l" defTabSz="622300">
            <a:lnSpc>
              <a:spcPct val="90000"/>
            </a:lnSpc>
            <a:spcBef>
              <a:spcPct val="0"/>
            </a:spcBef>
            <a:spcAft>
              <a:spcPct val="15000"/>
            </a:spcAft>
            <a:buChar char="•"/>
          </a:pPr>
          <a:r>
            <a:rPr lang="en-US" sz="1400" kern="1200" dirty="0"/>
            <a:t>Represented by intercept of linear regression model.</a:t>
          </a:r>
        </a:p>
      </dsp:txBody>
      <dsp:txXfrm>
        <a:off x="4070617" y="74175"/>
        <a:ext cx="5884801" cy="442250"/>
      </dsp:txXfrm>
    </dsp:sp>
    <dsp:sp modelId="{4B74B9C2-905A-4F45-BC4C-BCD7A4814913}">
      <dsp:nvSpPr>
        <dsp:cNvPr id="0" name=""/>
        <dsp:cNvSpPr/>
      </dsp:nvSpPr>
      <dsp:spPr>
        <a:xfrm>
          <a:off x="0" y="467"/>
          <a:ext cx="4070617" cy="589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No Event</a:t>
          </a:r>
        </a:p>
      </dsp:txBody>
      <dsp:txXfrm>
        <a:off x="28785" y="29252"/>
        <a:ext cx="4013047" cy="532096"/>
      </dsp:txXfrm>
    </dsp:sp>
    <dsp:sp modelId="{292E69FA-8EA1-48C7-A4A6-A5837972B31C}">
      <dsp:nvSpPr>
        <dsp:cNvPr id="0" name=""/>
        <dsp:cNvSpPr/>
      </dsp:nvSpPr>
      <dsp:spPr>
        <a:xfrm>
          <a:off x="4070617" y="649100"/>
          <a:ext cx="6105926" cy="589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pressure on a play is expected to drop the EPA by 0.254.</a:t>
          </a:r>
        </a:p>
      </dsp:txBody>
      <dsp:txXfrm>
        <a:off x="4070617" y="722808"/>
        <a:ext cx="5884801" cy="442250"/>
      </dsp:txXfrm>
    </dsp:sp>
    <dsp:sp modelId="{6594947E-6198-464F-880D-345249266C05}">
      <dsp:nvSpPr>
        <dsp:cNvPr id="0" name=""/>
        <dsp:cNvSpPr/>
      </dsp:nvSpPr>
      <dsp:spPr>
        <a:xfrm>
          <a:off x="0" y="649100"/>
          <a:ext cx="4070617" cy="589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Pressure</a:t>
          </a:r>
        </a:p>
      </dsp:txBody>
      <dsp:txXfrm>
        <a:off x="28785" y="677885"/>
        <a:ext cx="4013047" cy="532096"/>
      </dsp:txXfrm>
    </dsp:sp>
    <dsp:sp modelId="{C11ED17C-E8FA-4C74-B046-9AC185BB6DAC}">
      <dsp:nvSpPr>
        <dsp:cNvPr id="0" name=""/>
        <dsp:cNvSpPr/>
      </dsp:nvSpPr>
      <dsp:spPr>
        <a:xfrm>
          <a:off x="4070617" y="1297733"/>
          <a:ext cx="6105926" cy="589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sack on a play is expected to drop the EPA by 1.58.</a:t>
          </a:r>
        </a:p>
        <a:p>
          <a:pPr marL="114300" lvl="1" indent="-114300" algn="l" defTabSz="622300">
            <a:lnSpc>
              <a:spcPct val="90000"/>
            </a:lnSpc>
            <a:spcBef>
              <a:spcPct val="0"/>
            </a:spcBef>
            <a:spcAft>
              <a:spcPct val="15000"/>
            </a:spcAft>
            <a:buChar char="•"/>
          </a:pPr>
          <a:r>
            <a:rPr lang="en-US" sz="1400" kern="1200" dirty="0"/>
            <a:t>This impact is in addition to the impact of a pressure.</a:t>
          </a:r>
        </a:p>
      </dsp:txBody>
      <dsp:txXfrm>
        <a:off x="4070617" y="1371441"/>
        <a:ext cx="5884801" cy="442250"/>
      </dsp:txXfrm>
    </dsp:sp>
    <dsp:sp modelId="{4B9CEF87-5454-4594-9FE1-3739EAB09B94}">
      <dsp:nvSpPr>
        <dsp:cNvPr id="0" name=""/>
        <dsp:cNvSpPr/>
      </dsp:nvSpPr>
      <dsp:spPr>
        <a:xfrm>
          <a:off x="0" y="1297733"/>
          <a:ext cx="4070617" cy="589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Sack</a:t>
          </a:r>
        </a:p>
      </dsp:txBody>
      <dsp:txXfrm>
        <a:off x="28785" y="1326518"/>
        <a:ext cx="4013047" cy="532096"/>
      </dsp:txXfrm>
    </dsp:sp>
    <dsp:sp modelId="{900C8771-0BD2-42B3-B216-B9AEA685ED40}">
      <dsp:nvSpPr>
        <dsp:cNvPr id="0" name=""/>
        <dsp:cNvSpPr/>
      </dsp:nvSpPr>
      <dsp:spPr>
        <a:xfrm>
          <a:off x="4070617" y="1946366"/>
          <a:ext cx="6105926" cy="589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pass breakup on a play is expected to drop the EPA by 1.18.</a:t>
          </a:r>
        </a:p>
      </dsp:txBody>
      <dsp:txXfrm>
        <a:off x="4070617" y="2020074"/>
        <a:ext cx="5884801" cy="442250"/>
      </dsp:txXfrm>
    </dsp:sp>
    <dsp:sp modelId="{B067DD5D-6430-4880-B136-AECA53D9405C}">
      <dsp:nvSpPr>
        <dsp:cNvPr id="0" name=""/>
        <dsp:cNvSpPr/>
      </dsp:nvSpPr>
      <dsp:spPr>
        <a:xfrm>
          <a:off x="0" y="1946366"/>
          <a:ext cx="4070617" cy="589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Pass Breakup</a:t>
          </a:r>
        </a:p>
      </dsp:txBody>
      <dsp:txXfrm>
        <a:off x="28785" y="1975151"/>
        <a:ext cx="4013047" cy="532096"/>
      </dsp:txXfrm>
    </dsp:sp>
    <dsp:sp modelId="{6862F7C3-7BA9-4493-B9CA-B9E4527E9D08}">
      <dsp:nvSpPr>
        <dsp:cNvPr id="0" name=""/>
        <dsp:cNvSpPr/>
      </dsp:nvSpPr>
      <dsp:spPr>
        <a:xfrm>
          <a:off x="4070617" y="2594999"/>
          <a:ext cx="6105926" cy="589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 interception on a play is expected to drop the EPA by 3.27.</a:t>
          </a:r>
        </a:p>
      </dsp:txBody>
      <dsp:txXfrm>
        <a:off x="4070617" y="2668707"/>
        <a:ext cx="5884801" cy="442250"/>
      </dsp:txXfrm>
    </dsp:sp>
    <dsp:sp modelId="{8B09254F-1D1F-4431-8FFD-F132A1335AAC}">
      <dsp:nvSpPr>
        <dsp:cNvPr id="0" name=""/>
        <dsp:cNvSpPr/>
      </dsp:nvSpPr>
      <dsp:spPr>
        <a:xfrm>
          <a:off x="0" y="2594999"/>
          <a:ext cx="4070617" cy="589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Interception</a:t>
          </a:r>
        </a:p>
      </dsp:txBody>
      <dsp:txXfrm>
        <a:off x="28785" y="2623784"/>
        <a:ext cx="4013047" cy="532096"/>
      </dsp:txXfrm>
    </dsp:sp>
    <dsp:sp modelId="{FB30C63F-A5EC-409D-A498-15FDBD711F70}">
      <dsp:nvSpPr>
        <dsp:cNvPr id="0" name=""/>
        <dsp:cNvSpPr/>
      </dsp:nvSpPr>
      <dsp:spPr>
        <a:xfrm>
          <a:off x="4070617" y="3243632"/>
          <a:ext cx="6105926" cy="589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fumble by the pass is expected to drop the EPA by 2.18.</a:t>
          </a:r>
        </a:p>
        <a:p>
          <a:pPr marL="114300" lvl="1" indent="-114300" algn="l" defTabSz="622300">
            <a:lnSpc>
              <a:spcPct val="90000"/>
            </a:lnSpc>
            <a:spcBef>
              <a:spcPct val="0"/>
            </a:spcBef>
            <a:spcAft>
              <a:spcPct val="15000"/>
            </a:spcAft>
            <a:buChar char="•"/>
          </a:pPr>
          <a:r>
            <a:rPr lang="en-US" sz="1400" kern="1200" dirty="0"/>
            <a:t>This impact is in addition the impact of a pressure and/or sack.</a:t>
          </a:r>
        </a:p>
      </dsp:txBody>
      <dsp:txXfrm>
        <a:off x="4070617" y="3317340"/>
        <a:ext cx="5884801" cy="442250"/>
      </dsp:txXfrm>
    </dsp:sp>
    <dsp:sp modelId="{F168C20D-D832-4CD6-A328-E84CE07273E6}">
      <dsp:nvSpPr>
        <dsp:cNvPr id="0" name=""/>
        <dsp:cNvSpPr/>
      </dsp:nvSpPr>
      <dsp:spPr>
        <a:xfrm>
          <a:off x="0" y="3243632"/>
          <a:ext cx="4070617" cy="589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Fumble by Passer</a:t>
          </a:r>
        </a:p>
      </dsp:txBody>
      <dsp:txXfrm>
        <a:off x="28785" y="3272417"/>
        <a:ext cx="4013047" cy="53209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D2891-706A-4477-A6F1-BFEC8D820779}">
      <dsp:nvSpPr>
        <dsp:cNvPr id="0" name=""/>
        <dsp:cNvSpPr/>
      </dsp:nvSpPr>
      <dsp:spPr>
        <a:xfrm>
          <a:off x="4550374" y="2850614"/>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9D3E95-FC65-4967-B14B-67F4BA9022B0}">
      <dsp:nvSpPr>
        <dsp:cNvPr id="0" name=""/>
        <dsp:cNvSpPr/>
      </dsp:nvSpPr>
      <dsp:spPr>
        <a:xfrm>
          <a:off x="3830805" y="2077672"/>
          <a:ext cx="765289" cy="242805"/>
        </a:xfrm>
        <a:custGeom>
          <a:avLst/>
          <a:gdLst/>
          <a:ahLst/>
          <a:cxnLst/>
          <a:rect l="0" t="0" r="0" b="0"/>
          <a:pathLst>
            <a:path>
              <a:moveTo>
                <a:pt x="0" y="0"/>
              </a:moveTo>
              <a:lnTo>
                <a:pt x="0" y="165464"/>
              </a:lnTo>
              <a:lnTo>
                <a:pt x="765289" y="165464"/>
              </a:lnTo>
              <a:lnTo>
                <a:pt x="765289"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873B2D-FAF1-4B6E-9F1A-89C1D592FDBF}">
      <dsp:nvSpPr>
        <dsp:cNvPr id="0" name=""/>
        <dsp:cNvSpPr/>
      </dsp:nvSpPr>
      <dsp:spPr>
        <a:xfrm>
          <a:off x="3529989" y="3623557"/>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0504EE-5751-4268-A5E5-64042F851EBB}">
      <dsp:nvSpPr>
        <dsp:cNvPr id="0" name=""/>
        <dsp:cNvSpPr/>
      </dsp:nvSpPr>
      <dsp:spPr>
        <a:xfrm>
          <a:off x="3065516" y="2850614"/>
          <a:ext cx="510192" cy="242805"/>
        </a:xfrm>
        <a:custGeom>
          <a:avLst/>
          <a:gdLst/>
          <a:ahLst/>
          <a:cxnLst/>
          <a:rect l="0" t="0" r="0" b="0"/>
          <a:pathLst>
            <a:path>
              <a:moveTo>
                <a:pt x="0" y="0"/>
              </a:moveTo>
              <a:lnTo>
                <a:pt x="0" y="165464"/>
              </a:lnTo>
              <a:lnTo>
                <a:pt x="510192" y="165464"/>
              </a:lnTo>
              <a:lnTo>
                <a:pt x="510192"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6E94E1-ABCE-45F8-B1EE-33BF055E63B0}">
      <dsp:nvSpPr>
        <dsp:cNvPr id="0" name=""/>
        <dsp:cNvSpPr/>
      </dsp:nvSpPr>
      <dsp:spPr>
        <a:xfrm>
          <a:off x="2509603" y="3623557"/>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4A7B9C-02CC-4A22-A6F6-85A8048515EA}">
      <dsp:nvSpPr>
        <dsp:cNvPr id="0" name=""/>
        <dsp:cNvSpPr/>
      </dsp:nvSpPr>
      <dsp:spPr>
        <a:xfrm>
          <a:off x="2555323" y="2850614"/>
          <a:ext cx="510192" cy="242805"/>
        </a:xfrm>
        <a:custGeom>
          <a:avLst/>
          <a:gdLst/>
          <a:ahLst/>
          <a:cxnLst/>
          <a:rect l="0" t="0" r="0" b="0"/>
          <a:pathLst>
            <a:path>
              <a:moveTo>
                <a:pt x="510192" y="0"/>
              </a:moveTo>
              <a:lnTo>
                <a:pt x="510192" y="165464"/>
              </a:lnTo>
              <a:lnTo>
                <a:pt x="0" y="165464"/>
              </a:lnTo>
              <a:lnTo>
                <a:pt x="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49D01E-A420-4476-9770-7EDF3BDD2906}">
      <dsp:nvSpPr>
        <dsp:cNvPr id="0" name=""/>
        <dsp:cNvSpPr/>
      </dsp:nvSpPr>
      <dsp:spPr>
        <a:xfrm>
          <a:off x="3065516" y="2077672"/>
          <a:ext cx="765289" cy="242805"/>
        </a:xfrm>
        <a:custGeom>
          <a:avLst/>
          <a:gdLst/>
          <a:ahLst/>
          <a:cxnLst/>
          <a:rect l="0" t="0" r="0" b="0"/>
          <a:pathLst>
            <a:path>
              <a:moveTo>
                <a:pt x="765289" y="0"/>
              </a:moveTo>
              <a:lnTo>
                <a:pt x="765289" y="165464"/>
              </a:lnTo>
              <a:lnTo>
                <a:pt x="0" y="165464"/>
              </a:lnTo>
              <a:lnTo>
                <a:pt x="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89C0E0-1FF2-4A52-A88C-473701D887BB}">
      <dsp:nvSpPr>
        <dsp:cNvPr id="0" name=""/>
        <dsp:cNvSpPr/>
      </dsp:nvSpPr>
      <dsp:spPr>
        <a:xfrm>
          <a:off x="2937968" y="1304730"/>
          <a:ext cx="892837" cy="242805"/>
        </a:xfrm>
        <a:custGeom>
          <a:avLst/>
          <a:gdLst/>
          <a:ahLst/>
          <a:cxnLst/>
          <a:rect l="0" t="0" r="0" b="0"/>
          <a:pathLst>
            <a:path>
              <a:moveTo>
                <a:pt x="0" y="0"/>
              </a:moveTo>
              <a:lnTo>
                <a:pt x="0" y="165464"/>
              </a:lnTo>
              <a:lnTo>
                <a:pt x="892837" y="165464"/>
              </a:lnTo>
              <a:lnTo>
                <a:pt x="892837" y="242805"/>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469836-2CF1-4C43-9443-9BE8A62899E9}">
      <dsp:nvSpPr>
        <dsp:cNvPr id="0" name=""/>
        <dsp:cNvSpPr/>
      </dsp:nvSpPr>
      <dsp:spPr>
        <a:xfrm>
          <a:off x="1999410" y="2077672"/>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C6CF1-A802-4C8C-845F-D10F9DF5FFFC}">
      <dsp:nvSpPr>
        <dsp:cNvPr id="0" name=""/>
        <dsp:cNvSpPr/>
      </dsp:nvSpPr>
      <dsp:spPr>
        <a:xfrm>
          <a:off x="2045130" y="1304730"/>
          <a:ext cx="892837" cy="242805"/>
        </a:xfrm>
        <a:custGeom>
          <a:avLst/>
          <a:gdLst/>
          <a:ahLst/>
          <a:cxnLst/>
          <a:rect l="0" t="0" r="0" b="0"/>
          <a:pathLst>
            <a:path>
              <a:moveTo>
                <a:pt x="892837" y="0"/>
              </a:moveTo>
              <a:lnTo>
                <a:pt x="892837" y="165464"/>
              </a:lnTo>
              <a:lnTo>
                <a:pt x="0" y="165464"/>
              </a:lnTo>
              <a:lnTo>
                <a:pt x="0" y="242805"/>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A94DC4-085C-4B56-BE35-C4474A878ABA}">
      <dsp:nvSpPr>
        <dsp:cNvPr id="0" name=""/>
        <dsp:cNvSpPr/>
      </dsp:nvSpPr>
      <dsp:spPr>
        <a:xfrm>
          <a:off x="1981356" y="531788"/>
          <a:ext cx="956611" cy="242805"/>
        </a:xfrm>
        <a:custGeom>
          <a:avLst/>
          <a:gdLst/>
          <a:ahLst/>
          <a:cxnLst/>
          <a:rect l="0" t="0" r="0" b="0"/>
          <a:pathLst>
            <a:path>
              <a:moveTo>
                <a:pt x="0" y="0"/>
              </a:moveTo>
              <a:lnTo>
                <a:pt x="0" y="165464"/>
              </a:lnTo>
              <a:lnTo>
                <a:pt x="956611" y="165464"/>
              </a:lnTo>
              <a:lnTo>
                <a:pt x="956611" y="242805"/>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8E72D7-D6F6-46FD-A217-C90E3B747FA0}">
      <dsp:nvSpPr>
        <dsp:cNvPr id="0" name=""/>
        <dsp:cNvSpPr/>
      </dsp:nvSpPr>
      <dsp:spPr>
        <a:xfrm>
          <a:off x="979024" y="1304730"/>
          <a:ext cx="91440" cy="242805"/>
        </a:xfrm>
        <a:custGeom>
          <a:avLst/>
          <a:gdLst/>
          <a:ahLst/>
          <a:cxnLst/>
          <a:rect l="0" t="0" r="0" b="0"/>
          <a:pathLst>
            <a:path>
              <a:moveTo>
                <a:pt x="45720" y="0"/>
              </a:moveTo>
              <a:lnTo>
                <a:pt x="45720" y="242805"/>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F3F790-B0C0-480D-94C8-00A38CAC24E1}">
      <dsp:nvSpPr>
        <dsp:cNvPr id="0" name=""/>
        <dsp:cNvSpPr/>
      </dsp:nvSpPr>
      <dsp:spPr>
        <a:xfrm>
          <a:off x="1024744" y="531788"/>
          <a:ext cx="956611" cy="242805"/>
        </a:xfrm>
        <a:custGeom>
          <a:avLst/>
          <a:gdLst/>
          <a:ahLst/>
          <a:cxnLst/>
          <a:rect l="0" t="0" r="0" b="0"/>
          <a:pathLst>
            <a:path>
              <a:moveTo>
                <a:pt x="956611" y="0"/>
              </a:moveTo>
              <a:lnTo>
                <a:pt x="956611" y="165464"/>
              </a:lnTo>
              <a:lnTo>
                <a:pt x="0" y="165464"/>
              </a:lnTo>
              <a:lnTo>
                <a:pt x="0" y="242805"/>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47859E-D087-4464-9698-172839616DC8}">
      <dsp:nvSpPr>
        <dsp:cNvPr id="0" name=""/>
        <dsp:cNvSpPr/>
      </dsp:nvSpPr>
      <dsp:spPr>
        <a:xfrm>
          <a:off x="1563925" y="1651"/>
          <a:ext cx="834861" cy="530136"/>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3C3C4-A2C9-4004-B50C-D170B03F415C}">
      <dsp:nvSpPr>
        <dsp:cNvPr id="0" name=""/>
        <dsp:cNvSpPr/>
      </dsp:nvSpPr>
      <dsp:spPr>
        <a:xfrm>
          <a:off x="1656688" y="89775"/>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Run Play</a:t>
          </a:r>
        </a:p>
      </dsp:txBody>
      <dsp:txXfrm>
        <a:off x="1672215" y="105302"/>
        <a:ext cx="803807" cy="499082"/>
      </dsp:txXfrm>
    </dsp:sp>
    <dsp:sp modelId="{E8F73C0D-1CF7-4957-B39E-211505362941}">
      <dsp:nvSpPr>
        <dsp:cNvPr id="0" name=""/>
        <dsp:cNvSpPr/>
      </dsp:nvSpPr>
      <dsp:spPr>
        <a:xfrm>
          <a:off x="607314" y="774593"/>
          <a:ext cx="834861" cy="53013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462C9-6E35-4CE5-82CB-4F83A05007C9}">
      <dsp:nvSpPr>
        <dsp:cNvPr id="0" name=""/>
        <dsp:cNvSpPr/>
      </dsp:nvSpPr>
      <dsp:spPr>
        <a:xfrm>
          <a:off x="700076" y="862717"/>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Toward = True</a:t>
          </a:r>
        </a:p>
      </dsp:txBody>
      <dsp:txXfrm>
        <a:off x="715603" y="878244"/>
        <a:ext cx="803807" cy="499082"/>
      </dsp:txXfrm>
    </dsp:sp>
    <dsp:sp modelId="{A238B4A5-3350-46E8-89B1-9E617FDE195F}">
      <dsp:nvSpPr>
        <dsp:cNvPr id="0" name=""/>
        <dsp:cNvSpPr/>
      </dsp:nvSpPr>
      <dsp:spPr>
        <a:xfrm>
          <a:off x="607314" y="1547535"/>
          <a:ext cx="834861" cy="530136"/>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6F7E7-C7B3-480A-854F-45164FA90EBC}">
      <dsp:nvSpPr>
        <dsp:cNvPr id="0" name=""/>
        <dsp:cNvSpPr/>
      </dsp:nvSpPr>
      <dsp:spPr>
        <a:xfrm>
          <a:off x="700076" y="1635660"/>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Involved = Yes</a:t>
          </a:r>
        </a:p>
      </dsp:txBody>
      <dsp:txXfrm>
        <a:off x="715603" y="1651187"/>
        <a:ext cx="803807" cy="499082"/>
      </dsp:txXfrm>
    </dsp:sp>
    <dsp:sp modelId="{B80634CB-A2FC-4EB5-A6BF-B7BBFE8C154A}">
      <dsp:nvSpPr>
        <dsp:cNvPr id="0" name=""/>
        <dsp:cNvSpPr/>
      </dsp:nvSpPr>
      <dsp:spPr>
        <a:xfrm>
          <a:off x="2520537" y="774593"/>
          <a:ext cx="834861" cy="53013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4A7A1-EA11-4501-BD27-8ADB6CA38879}">
      <dsp:nvSpPr>
        <dsp:cNvPr id="0" name=""/>
        <dsp:cNvSpPr/>
      </dsp:nvSpPr>
      <dsp:spPr>
        <a:xfrm>
          <a:off x="2613299" y="862717"/>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Toward = False</a:t>
          </a:r>
        </a:p>
      </dsp:txBody>
      <dsp:txXfrm>
        <a:off x="2628826" y="878244"/>
        <a:ext cx="803807" cy="499082"/>
      </dsp:txXfrm>
    </dsp:sp>
    <dsp:sp modelId="{0F9FA706-E431-47CE-926F-62F0E7D4EB63}">
      <dsp:nvSpPr>
        <dsp:cNvPr id="0" name=""/>
        <dsp:cNvSpPr/>
      </dsp:nvSpPr>
      <dsp:spPr>
        <a:xfrm>
          <a:off x="1627700" y="1547535"/>
          <a:ext cx="834861" cy="53013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BF7C8D-164D-414B-B415-8FCB73315516}">
      <dsp:nvSpPr>
        <dsp:cNvPr id="0" name=""/>
        <dsp:cNvSpPr/>
      </dsp:nvSpPr>
      <dsp:spPr>
        <a:xfrm>
          <a:off x="1720462" y="1635660"/>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Used Designed Gap = True</a:t>
          </a:r>
        </a:p>
      </dsp:txBody>
      <dsp:txXfrm>
        <a:off x="1735989" y="1651187"/>
        <a:ext cx="803807" cy="499082"/>
      </dsp:txXfrm>
    </dsp:sp>
    <dsp:sp modelId="{D7D58922-957E-4002-B894-FFB637365EA9}">
      <dsp:nvSpPr>
        <dsp:cNvPr id="0" name=""/>
        <dsp:cNvSpPr/>
      </dsp:nvSpPr>
      <dsp:spPr>
        <a:xfrm>
          <a:off x="1627700" y="2320478"/>
          <a:ext cx="834861" cy="530136"/>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2525F2-3F9F-4943-AE77-47BBCEF4E2EE}">
      <dsp:nvSpPr>
        <dsp:cNvPr id="0" name=""/>
        <dsp:cNvSpPr/>
      </dsp:nvSpPr>
      <dsp:spPr>
        <a:xfrm>
          <a:off x="1720462" y="2408602"/>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Involved = No</a:t>
          </a:r>
        </a:p>
      </dsp:txBody>
      <dsp:txXfrm>
        <a:off x="1735989" y="2424129"/>
        <a:ext cx="803807" cy="499082"/>
      </dsp:txXfrm>
    </dsp:sp>
    <dsp:sp modelId="{5985CAD4-A515-48B7-B434-A7662F641EF3}">
      <dsp:nvSpPr>
        <dsp:cNvPr id="0" name=""/>
        <dsp:cNvSpPr/>
      </dsp:nvSpPr>
      <dsp:spPr>
        <a:xfrm>
          <a:off x="3413375" y="1547535"/>
          <a:ext cx="834861" cy="53013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3C5A5-1B8A-4C98-98FE-1B3144687968}">
      <dsp:nvSpPr>
        <dsp:cNvPr id="0" name=""/>
        <dsp:cNvSpPr/>
      </dsp:nvSpPr>
      <dsp:spPr>
        <a:xfrm>
          <a:off x="3506137" y="1635660"/>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Used Designed Gap = False</a:t>
          </a:r>
        </a:p>
      </dsp:txBody>
      <dsp:txXfrm>
        <a:off x="3521664" y="1651187"/>
        <a:ext cx="803807" cy="499082"/>
      </dsp:txXfrm>
    </dsp:sp>
    <dsp:sp modelId="{8A1411BC-0A70-4A3E-95C3-F05ED1FC47C5}">
      <dsp:nvSpPr>
        <dsp:cNvPr id="0" name=""/>
        <dsp:cNvSpPr/>
      </dsp:nvSpPr>
      <dsp:spPr>
        <a:xfrm>
          <a:off x="2648085" y="2320478"/>
          <a:ext cx="834861" cy="530136"/>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864F9-00EF-4C99-8629-01E344C4B015}">
      <dsp:nvSpPr>
        <dsp:cNvPr id="0" name=""/>
        <dsp:cNvSpPr/>
      </dsp:nvSpPr>
      <dsp:spPr>
        <a:xfrm>
          <a:off x="2740848" y="2408602"/>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Play Made = True</a:t>
          </a:r>
        </a:p>
      </dsp:txBody>
      <dsp:txXfrm>
        <a:off x="2756375" y="2424129"/>
        <a:ext cx="803807" cy="499082"/>
      </dsp:txXfrm>
    </dsp:sp>
    <dsp:sp modelId="{CE1060F6-F3AB-4E8A-AB1E-143C9AB2FA8E}">
      <dsp:nvSpPr>
        <dsp:cNvPr id="0" name=""/>
        <dsp:cNvSpPr/>
      </dsp:nvSpPr>
      <dsp:spPr>
        <a:xfrm>
          <a:off x="2137892" y="3093420"/>
          <a:ext cx="834861" cy="530136"/>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CF6B4E-A1F0-4471-BA7A-8A89F77BC768}">
      <dsp:nvSpPr>
        <dsp:cNvPr id="0" name=""/>
        <dsp:cNvSpPr/>
      </dsp:nvSpPr>
      <dsp:spPr>
        <a:xfrm>
          <a:off x="2230655" y="3181544"/>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EPA Greater Than Zero = True</a:t>
          </a:r>
        </a:p>
      </dsp:txBody>
      <dsp:txXfrm>
        <a:off x="2246182" y="3197071"/>
        <a:ext cx="803807" cy="499082"/>
      </dsp:txXfrm>
    </dsp:sp>
    <dsp:sp modelId="{967BFC55-DB52-4A3D-99CB-1E8EC89D6B59}">
      <dsp:nvSpPr>
        <dsp:cNvPr id="0" name=""/>
        <dsp:cNvSpPr/>
      </dsp:nvSpPr>
      <dsp:spPr>
        <a:xfrm>
          <a:off x="2137892" y="3866362"/>
          <a:ext cx="834861" cy="530136"/>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D86FC-9D9E-4274-9035-1F237C987344}">
      <dsp:nvSpPr>
        <dsp:cNvPr id="0" name=""/>
        <dsp:cNvSpPr/>
      </dsp:nvSpPr>
      <dsp:spPr>
        <a:xfrm>
          <a:off x="2230655" y="3954486"/>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Involved = Yes</a:t>
          </a:r>
        </a:p>
      </dsp:txBody>
      <dsp:txXfrm>
        <a:off x="2246182" y="3970013"/>
        <a:ext cx="803807" cy="499082"/>
      </dsp:txXfrm>
    </dsp:sp>
    <dsp:sp modelId="{446CA2C6-7657-4B9D-9917-5D14E6D917E8}">
      <dsp:nvSpPr>
        <dsp:cNvPr id="0" name=""/>
        <dsp:cNvSpPr/>
      </dsp:nvSpPr>
      <dsp:spPr>
        <a:xfrm>
          <a:off x="3158278" y="3093420"/>
          <a:ext cx="834861" cy="530136"/>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ADE9A0-F113-48BA-819B-A98719E5CE16}">
      <dsp:nvSpPr>
        <dsp:cNvPr id="0" name=""/>
        <dsp:cNvSpPr/>
      </dsp:nvSpPr>
      <dsp:spPr>
        <a:xfrm>
          <a:off x="3251040" y="3181544"/>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EPA Greater Than Zero = False</a:t>
          </a:r>
        </a:p>
      </dsp:txBody>
      <dsp:txXfrm>
        <a:off x="3266567" y="3197071"/>
        <a:ext cx="803807" cy="499082"/>
      </dsp:txXfrm>
    </dsp:sp>
    <dsp:sp modelId="{42725D88-E795-4B00-A737-F62A9562C2F2}">
      <dsp:nvSpPr>
        <dsp:cNvPr id="0" name=""/>
        <dsp:cNvSpPr/>
      </dsp:nvSpPr>
      <dsp:spPr>
        <a:xfrm>
          <a:off x="3158278" y="3866362"/>
          <a:ext cx="834861" cy="530136"/>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91A10-E342-47D3-82A5-185CB68E9379}">
      <dsp:nvSpPr>
        <dsp:cNvPr id="0" name=""/>
        <dsp:cNvSpPr/>
      </dsp:nvSpPr>
      <dsp:spPr>
        <a:xfrm>
          <a:off x="3251040" y="3954486"/>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Involved = No</a:t>
          </a:r>
        </a:p>
      </dsp:txBody>
      <dsp:txXfrm>
        <a:off x="3266567" y="3970013"/>
        <a:ext cx="803807" cy="499082"/>
      </dsp:txXfrm>
    </dsp:sp>
    <dsp:sp modelId="{1F2404E1-3AC8-4EFA-AB10-EBF619B1FC69}">
      <dsp:nvSpPr>
        <dsp:cNvPr id="0" name=""/>
        <dsp:cNvSpPr/>
      </dsp:nvSpPr>
      <dsp:spPr>
        <a:xfrm>
          <a:off x="4178664" y="2320478"/>
          <a:ext cx="834861" cy="530136"/>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7D5977-8259-43F2-BF3B-8E76A598F145}">
      <dsp:nvSpPr>
        <dsp:cNvPr id="0" name=""/>
        <dsp:cNvSpPr/>
      </dsp:nvSpPr>
      <dsp:spPr>
        <a:xfrm>
          <a:off x="4271426" y="2408602"/>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Play Made = False</a:t>
          </a:r>
        </a:p>
      </dsp:txBody>
      <dsp:txXfrm>
        <a:off x="4286953" y="2424129"/>
        <a:ext cx="803807" cy="499082"/>
      </dsp:txXfrm>
    </dsp:sp>
    <dsp:sp modelId="{E9389F53-7A17-4543-BCDB-67839B21A710}">
      <dsp:nvSpPr>
        <dsp:cNvPr id="0" name=""/>
        <dsp:cNvSpPr/>
      </dsp:nvSpPr>
      <dsp:spPr>
        <a:xfrm>
          <a:off x="4178664" y="3093420"/>
          <a:ext cx="834861" cy="530136"/>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72BE4-406C-48F5-ADEE-53E644D882AB}">
      <dsp:nvSpPr>
        <dsp:cNvPr id="0" name=""/>
        <dsp:cNvSpPr/>
      </dsp:nvSpPr>
      <dsp:spPr>
        <a:xfrm>
          <a:off x="4271426" y="3181544"/>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Involved = No</a:t>
          </a:r>
        </a:p>
      </dsp:txBody>
      <dsp:txXfrm>
        <a:off x="4286953" y="3197071"/>
        <a:ext cx="803807" cy="49908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674C4-50A8-45D9-A32F-60DDC139D974}">
      <dsp:nvSpPr>
        <dsp:cNvPr id="0" name=""/>
        <dsp:cNvSpPr/>
      </dsp:nvSpPr>
      <dsp:spPr>
        <a:xfrm>
          <a:off x="0" y="59373"/>
          <a:ext cx="4813417" cy="38376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Toward</a:t>
          </a:r>
        </a:p>
      </dsp:txBody>
      <dsp:txXfrm>
        <a:off x="18734" y="78107"/>
        <a:ext cx="4775949" cy="346292"/>
      </dsp:txXfrm>
    </dsp:sp>
    <dsp:sp modelId="{40A261ED-35A4-45B0-9C49-61EAD5C0946B}">
      <dsp:nvSpPr>
        <dsp:cNvPr id="0" name=""/>
        <dsp:cNvSpPr/>
      </dsp:nvSpPr>
      <dsp:spPr>
        <a:xfrm>
          <a:off x="0" y="443133"/>
          <a:ext cx="4813417"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Flag set based on approach described on prior slide.</a:t>
          </a:r>
        </a:p>
      </dsp:txBody>
      <dsp:txXfrm>
        <a:off x="0" y="443133"/>
        <a:ext cx="4813417" cy="264960"/>
      </dsp:txXfrm>
    </dsp:sp>
    <dsp:sp modelId="{BD5C2BFE-A946-4CA6-ABF1-19A4AA0CBB7E}">
      <dsp:nvSpPr>
        <dsp:cNvPr id="0" name=""/>
        <dsp:cNvSpPr/>
      </dsp:nvSpPr>
      <dsp:spPr>
        <a:xfrm>
          <a:off x="0" y="708093"/>
          <a:ext cx="4813417" cy="383760"/>
        </a:xfrm>
        <a:prstGeom prst="roundRect">
          <a:avLst/>
        </a:prstGeom>
        <a:solidFill>
          <a:srgbClr val="4975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Used Designed Gap</a:t>
          </a:r>
        </a:p>
      </dsp:txBody>
      <dsp:txXfrm>
        <a:off x="18734" y="726827"/>
        <a:ext cx="4775949" cy="346292"/>
      </dsp:txXfrm>
    </dsp:sp>
    <dsp:sp modelId="{FC7C7050-E9B2-4402-AD10-F921A77ED5C5}">
      <dsp:nvSpPr>
        <dsp:cNvPr id="0" name=""/>
        <dsp:cNvSpPr/>
      </dsp:nvSpPr>
      <dsp:spPr>
        <a:xfrm>
          <a:off x="0" y="1091853"/>
          <a:ext cx="4813417"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This field was provided in SIS data indicating if the running back used the designed gap or bounced the run to another location.</a:t>
          </a:r>
        </a:p>
      </dsp:txBody>
      <dsp:txXfrm>
        <a:off x="0" y="1091853"/>
        <a:ext cx="4813417" cy="380880"/>
      </dsp:txXfrm>
    </dsp:sp>
    <dsp:sp modelId="{09D7E3F7-2342-486A-A883-72EEF0D92A0A}">
      <dsp:nvSpPr>
        <dsp:cNvPr id="0" name=""/>
        <dsp:cNvSpPr/>
      </dsp:nvSpPr>
      <dsp:spPr>
        <a:xfrm>
          <a:off x="0" y="1472733"/>
          <a:ext cx="4813417" cy="383760"/>
        </a:xfrm>
        <a:prstGeom prst="roundRect">
          <a:avLst/>
        </a:prstGeom>
        <a:solidFill>
          <a:srgbClr val="9EADD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Play Made</a:t>
          </a:r>
        </a:p>
      </dsp:txBody>
      <dsp:txXfrm>
        <a:off x="18734" y="1491467"/>
        <a:ext cx="4775949" cy="346292"/>
      </dsp:txXfrm>
    </dsp:sp>
    <dsp:sp modelId="{61A30C6E-61B9-4427-B5B3-CF03BAD1A892}">
      <dsp:nvSpPr>
        <dsp:cNvPr id="0" name=""/>
        <dsp:cNvSpPr/>
      </dsp:nvSpPr>
      <dsp:spPr>
        <a:xfrm>
          <a:off x="0" y="1856493"/>
          <a:ext cx="4813417"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This field is based on if the defender made either an Assisted Tackle or a Solo Tackle based on the SIS data.</a:t>
          </a:r>
        </a:p>
      </dsp:txBody>
      <dsp:txXfrm>
        <a:off x="0" y="1856493"/>
        <a:ext cx="4813417" cy="380880"/>
      </dsp:txXfrm>
    </dsp:sp>
    <dsp:sp modelId="{D290BD84-3FA5-4290-93BA-DC149D5E2013}">
      <dsp:nvSpPr>
        <dsp:cNvPr id="0" name=""/>
        <dsp:cNvSpPr/>
      </dsp:nvSpPr>
      <dsp:spPr>
        <a:xfrm>
          <a:off x="0" y="2237373"/>
          <a:ext cx="4813417" cy="383760"/>
        </a:xfrm>
        <a:prstGeom prst="roundRect">
          <a:avLst/>
        </a:prstGeom>
        <a:solidFill>
          <a:srgbClr val="9EADD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EPA Greater Than Zero</a:t>
          </a:r>
        </a:p>
      </dsp:txBody>
      <dsp:txXfrm>
        <a:off x="18734" y="2256107"/>
        <a:ext cx="4775949" cy="346292"/>
      </dsp:txXfrm>
    </dsp:sp>
    <dsp:sp modelId="{2DF2ED1A-A864-4A17-8306-ED661E831387}">
      <dsp:nvSpPr>
        <dsp:cNvPr id="0" name=""/>
        <dsp:cNvSpPr/>
      </dsp:nvSpPr>
      <dsp:spPr>
        <a:xfrm>
          <a:off x="0" y="2621133"/>
          <a:ext cx="4813417"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These play will be included in our analysis if the EPA is less than or equal to zero.  The defender should not be negatively impacted for making a play down the field on a run designed away from their alignment.</a:t>
          </a:r>
        </a:p>
      </dsp:txBody>
      <dsp:txXfrm>
        <a:off x="0" y="2621133"/>
        <a:ext cx="4813417" cy="712080"/>
      </dsp:txXfrm>
    </dsp:sp>
    <dsp:sp modelId="{DA1B6903-4875-4924-A123-A97EA7849513}">
      <dsp:nvSpPr>
        <dsp:cNvPr id="0" name=""/>
        <dsp:cNvSpPr/>
      </dsp:nvSpPr>
      <dsp:spPr>
        <a:xfrm>
          <a:off x="0" y="3333213"/>
          <a:ext cx="4813417" cy="38376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Involved = Yes</a:t>
          </a:r>
        </a:p>
      </dsp:txBody>
      <dsp:txXfrm>
        <a:off x="18734" y="3351947"/>
        <a:ext cx="4775949" cy="346292"/>
      </dsp:txXfrm>
    </dsp:sp>
    <dsp:sp modelId="{7792AED1-BDDA-4B4A-83A2-B258B44356B3}">
      <dsp:nvSpPr>
        <dsp:cNvPr id="0" name=""/>
        <dsp:cNvSpPr/>
      </dsp:nvSpPr>
      <dsp:spPr>
        <a:xfrm>
          <a:off x="0" y="3716973"/>
          <a:ext cx="4813417"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These plays will be included in our analysis.</a:t>
          </a:r>
        </a:p>
      </dsp:txBody>
      <dsp:txXfrm>
        <a:off x="0" y="3716973"/>
        <a:ext cx="4813417" cy="264960"/>
      </dsp:txXfrm>
    </dsp:sp>
    <dsp:sp modelId="{0886EE89-393C-4A18-97C3-A41DCDDB0C25}">
      <dsp:nvSpPr>
        <dsp:cNvPr id="0" name=""/>
        <dsp:cNvSpPr/>
      </dsp:nvSpPr>
      <dsp:spPr>
        <a:xfrm>
          <a:off x="0" y="3981933"/>
          <a:ext cx="4813417" cy="38376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Involved = No</a:t>
          </a:r>
        </a:p>
      </dsp:txBody>
      <dsp:txXfrm>
        <a:off x="18734" y="4000667"/>
        <a:ext cx="4775949" cy="346292"/>
      </dsp:txXfrm>
    </dsp:sp>
    <dsp:sp modelId="{4A12546A-41B8-436B-B1E8-095140A08550}">
      <dsp:nvSpPr>
        <dsp:cNvPr id="0" name=""/>
        <dsp:cNvSpPr/>
      </dsp:nvSpPr>
      <dsp:spPr>
        <a:xfrm>
          <a:off x="0" y="4365693"/>
          <a:ext cx="4813417"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These plays will be excluded from our analysis since the defender was likely not primarily involved in the run play’s result.</a:t>
          </a:r>
        </a:p>
        <a:p>
          <a:pPr marL="114300" lvl="1" indent="-114300" algn="l" defTabSz="533400">
            <a:lnSpc>
              <a:spcPct val="90000"/>
            </a:lnSpc>
            <a:spcBef>
              <a:spcPct val="0"/>
            </a:spcBef>
            <a:spcAft>
              <a:spcPct val="20000"/>
            </a:spcAft>
            <a:buChar char="•"/>
          </a:pPr>
          <a:endParaRPr lang="en-US" sz="1200" kern="1200" dirty="0"/>
        </a:p>
        <a:p>
          <a:pPr marL="114300" lvl="1" indent="-114300" algn="l" defTabSz="533400">
            <a:lnSpc>
              <a:spcPct val="90000"/>
            </a:lnSpc>
            <a:spcBef>
              <a:spcPct val="0"/>
            </a:spcBef>
            <a:spcAft>
              <a:spcPct val="20000"/>
            </a:spcAft>
            <a:buChar char="•"/>
          </a:pPr>
          <a:endParaRPr lang="en-US" sz="1200" kern="1200" dirty="0"/>
        </a:p>
        <a:p>
          <a:pPr marL="114300" lvl="1" indent="-114300" algn="l" defTabSz="533400">
            <a:lnSpc>
              <a:spcPct val="90000"/>
            </a:lnSpc>
            <a:spcBef>
              <a:spcPct val="0"/>
            </a:spcBef>
            <a:spcAft>
              <a:spcPct val="20000"/>
            </a:spcAft>
            <a:buChar char="•"/>
          </a:pPr>
          <a:endParaRPr lang="en-US" sz="1200" kern="1200" dirty="0"/>
        </a:p>
      </dsp:txBody>
      <dsp:txXfrm>
        <a:off x="0" y="4365693"/>
        <a:ext cx="4813417" cy="9936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D2891-706A-4477-A6F1-BFEC8D820779}">
      <dsp:nvSpPr>
        <dsp:cNvPr id="0" name=""/>
        <dsp:cNvSpPr/>
      </dsp:nvSpPr>
      <dsp:spPr>
        <a:xfrm>
          <a:off x="5060567" y="2850614"/>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9D3E95-FC65-4967-B14B-67F4BA9022B0}">
      <dsp:nvSpPr>
        <dsp:cNvPr id="0" name=""/>
        <dsp:cNvSpPr/>
      </dsp:nvSpPr>
      <dsp:spPr>
        <a:xfrm>
          <a:off x="4340998" y="2077672"/>
          <a:ext cx="765289" cy="242805"/>
        </a:xfrm>
        <a:custGeom>
          <a:avLst/>
          <a:gdLst/>
          <a:ahLst/>
          <a:cxnLst/>
          <a:rect l="0" t="0" r="0" b="0"/>
          <a:pathLst>
            <a:path>
              <a:moveTo>
                <a:pt x="0" y="0"/>
              </a:moveTo>
              <a:lnTo>
                <a:pt x="0" y="165464"/>
              </a:lnTo>
              <a:lnTo>
                <a:pt x="765289" y="165464"/>
              </a:lnTo>
              <a:lnTo>
                <a:pt x="765289"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EA9B82-91C2-4CD9-8246-F5951C1B8A1D}">
      <dsp:nvSpPr>
        <dsp:cNvPr id="0" name=""/>
        <dsp:cNvSpPr/>
      </dsp:nvSpPr>
      <dsp:spPr>
        <a:xfrm>
          <a:off x="4040181" y="3623557"/>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EA4056-FBA4-4DCB-AE04-2257F9EB11EE}">
      <dsp:nvSpPr>
        <dsp:cNvPr id="0" name=""/>
        <dsp:cNvSpPr/>
      </dsp:nvSpPr>
      <dsp:spPr>
        <a:xfrm>
          <a:off x="3575709" y="2850614"/>
          <a:ext cx="510192" cy="242805"/>
        </a:xfrm>
        <a:custGeom>
          <a:avLst/>
          <a:gdLst/>
          <a:ahLst/>
          <a:cxnLst/>
          <a:rect l="0" t="0" r="0" b="0"/>
          <a:pathLst>
            <a:path>
              <a:moveTo>
                <a:pt x="0" y="0"/>
              </a:moveTo>
              <a:lnTo>
                <a:pt x="0" y="165464"/>
              </a:lnTo>
              <a:lnTo>
                <a:pt x="510192" y="165464"/>
              </a:lnTo>
              <a:lnTo>
                <a:pt x="510192"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94FC86-F953-4961-B513-781F48873F4A}">
      <dsp:nvSpPr>
        <dsp:cNvPr id="0" name=""/>
        <dsp:cNvSpPr/>
      </dsp:nvSpPr>
      <dsp:spPr>
        <a:xfrm>
          <a:off x="3019796" y="3623557"/>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873B2D-FAF1-4B6E-9F1A-89C1D592FDBF}">
      <dsp:nvSpPr>
        <dsp:cNvPr id="0" name=""/>
        <dsp:cNvSpPr/>
      </dsp:nvSpPr>
      <dsp:spPr>
        <a:xfrm>
          <a:off x="3065516" y="2850614"/>
          <a:ext cx="510192" cy="242805"/>
        </a:xfrm>
        <a:custGeom>
          <a:avLst/>
          <a:gdLst/>
          <a:ahLst/>
          <a:cxnLst/>
          <a:rect l="0" t="0" r="0" b="0"/>
          <a:pathLst>
            <a:path>
              <a:moveTo>
                <a:pt x="510192" y="0"/>
              </a:moveTo>
              <a:lnTo>
                <a:pt x="510192" y="165464"/>
              </a:lnTo>
              <a:lnTo>
                <a:pt x="0" y="165464"/>
              </a:lnTo>
              <a:lnTo>
                <a:pt x="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49D01E-A420-4476-9770-7EDF3BDD2906}">
      <dsp:nvSpPr>
        <dsp:cNvPr id="0" name=""/>
        <dsp:cNvSpPr/>
      </dsp:nvSpPr>
      <dsp:spPr>
        <a:xfrm>
          <a:off x="3575709" y="2077672"/>
          <a:ext cx="765289" cy="242805"/>
        </a:xfrm>
        <a:custGeom>
          <a:avLst/>
          <a:gdLst/>
          <a:ahLst/>
          <a:cxnLst/>
          <a:rect l="0" t="0" r="0" b="0"/>
          <a:pathLst>
            <a:path>
              <a:moveTo>
                <a:pt x="765289" y="0"/>
              </a:moveTo>
              <a:lnTo>
                <a:pt x="765289" y="165464"/>
              </a:lnTo>
              <a:lnTo>
                <a:pt x="0" y="165464"/>
              </a:lnTo>
              <a:lnTo>
                <a:pt x="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89C0E0-1FF2-4A52-A88C-473701D887BB}">
      <dsp:nvSpPr>
        <dsp:cNvPr id="0" name=""/>
        <dsp:cNvSpPr/>
      </dsp:nvSpPr>
      <dsp:spPr>
        <a:xfrm>
          <a:off x="3448160" y="1304730"/>
          <a:ext cx="892837" cy="242805"/>
        </a:xfrm>
        <a:custGeom>
          <a:avLst/>
          <a:gdLst/>
          <a:ahLst/>
          <a:cxnLst/>
          <a:rect l="0" t="0" r="0" b="0"/>
          <a:pathLst>
            <a:path>
              <a:moveTo>
                <a:pt x="0" y="0"/>
              </a:moveTo>
              <a:lnTo>
                <a:pt x="0" y="165464"/>
              </a:lnTo>
              <a:lnTo>
                <a:pt x="892837" y="165464"/>
              </a:lnTo>
              <a:lnTo>
                <a:pt x="892837" y="242805"/>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469836-2CF1-4C43-9443-9BE8A62899E9}">
      <dsp:nvSpPr>
        <dsp:cNvPr id="0" name=""/>
        <dsp:cNvSpPr/>
      </dsp:nvSpPr>
      <dsp:spPr>
        <a:xfrm>
          <a:off x="2509603" y="2077672"/>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C6CF1-A802-4C8C-845F-D10F9DF5FFFC}">
      <dsp:nvSpPr>
        <dsp:cNvPr id="0" name=""/>
        <dsp:cNvSpPr/>
      </dsp:nvSpPr>
      <dsp:spPr>
        <a:xfrm>
          <a:off x="2555323" y="1304730"/>
          <a:ext cx="892837" cy="242805"/>
        </a:xfrm>
        <a:custGeom>
          <a:avLst/>
          <a:gdLst/>
          <a:ahLst/>
          <a:cxnLst/>
          <a:rect l="0" t="0" r="0" b="0"/>
          <a:pathLst>
            <a:path>
              <a:moveTo>
                <a:pt x="892837" y="0"/>
              </a:moveTo>
              <a:lnTo>
                <a:pt x="892837" y="165464"/>
              </a:lnTo>
              <a:lnTo>
                <a:pt x="0" y="165464"/>
              </a:lnTo>
              <a:lnTo>
                <a:pt x="0" y="242805"/>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A94DC4-085C-4B56-BE35-C4474A878ABA}">
      <dsp:nvSpPr>
        <dsp:cNvPr id="0" name=""/>
        <dsp:cNvSpPr/>
      </dsp:nvSpPr>
      <dsp:spPr>
        <a:xfrm>
          <a:off x="2236452" y="531788"/>
          <a:ext cx="1211708" cy="242805"/>
        </a:xfrm>
        <a:custGeom>
          <a:avLst/>
          <a:gdLst/>
          <a:ahLst/>
          <a:cxnLst/>
          <a:rect l="0" t="0" r="0" b="0"/>
          <a:pathLst>
            <a:path>
              <a:moveTo>
                <a:pt x="0" y="0"/>
              </a:moveTo>
              <a:lnTo>
                <a:pt x="0" y="165464"/>
              </a:lnTo>
              <a:lnTo>
                <a:pt x="1211708" y="165464"/>
              </a:lnTo>
              <a:lnTo>
                <a:pt x="1211708" y="242805"/>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B2A5E0-A9F9-4310-971B-4BE4436A9504}">
      <dsp:nvSpPr>
        <dsp:cNvPr id="0" name=""/>
        <dsp:cNvSpPr/>
      </dsp:nvSpPr>
      <dsp:spPr>
        <a:xfrm>
          <a:off x="1489217" y="2077672"/>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163902-A1E4-4CE8-9B23-E244A657ECD6}">
      <dsp:nvSpPr>
        <dsp:cNvPr id="0" name=""/>
        <dsp:cNvSpPr/>
      </dsp:nvSpPr>
      <dsp:spPr>
        <a:xfrm>
          <a:off x="1024744" y="1304730"/>
          <a:ext cx="510192" cy="242805"/>
        </a:xfrm>
        <a:custGeom>
          <a:avLst/>
          <a:gdLst/>
          <a:ahLst/>
          <a:cxnLst/>
          <a:rect l="0" t="0" r="0" b="0"/>
          <a:pathLst>
            <a:path>
              <a:moveTo>
                <a:pt x="0" y="0"/>
              </a:moveTo>
              <a:lnTo>
                <a:pt x="0" y="165464"/>
              </a:lnTo>
              <a:lnTo>
                <a:pt x="510192" y="165464"/>
              </a:lnTo>
              <a:lnTo>
                <a:pt x="510192" y="242805"/>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EC2AD4-3E05-472E-933C-40C0601AC047}">
      <dsp:nvSpPr>
        <dsp:cNvPr id="0" name=""/>
        <dsp:cNvSpPr/>
      </dsp:nvSpPr>
      <dsp:spPr>
        <a:xfrm>
          <a:off x="468831" y="2077672"/>
          <a:ext cx="91440" cy="242805"/>
        </a:xfrm>
        <a:custGeom>
          <a:avLst/>
          <a:gdLst/>
          <a:ahLst/>
          <a:cxnLst/>
          <a:rect l="0" t="0" r="0" b="0"/>
          <a:pathLst>
            <a:path>
              <a:moveTo>
                <a:pt x="45720" y="0"/>
              </a:moveTo>
              <a:lnTo>
                <a:pt x="45720" y="242805"/>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8E72D7-D6F6-46FD-A217-C90E3B747FA0}">
      <dsp:nvSpPr>
        <dsp:cNvPr id="0" name=""/>
        <dsp:cNvSpPr/>
      </dsp:nvSpPr>
      <dsp:spPr>
        <a:xfrm>
          <a:off x="514551" y="1304730"/>
          <a:ext cx="510192" cy="242805"/>
        </a:xfrm>
        <a:custGeom>
          <a:avLst/>
          <a:gdLst/>
          <a:ahLst/>
          <a:cxnLst/>
          <a:rect l="0" t="0" r="0" b="0"/>
          <a:pathLst>
            <a:path>
              <a:moveTo>
                <a:pt x="510192" y="0"/>
              </a:moveTo>
              <a:lnTo>
                <a:pt x="510192" y="165464"/>
              </a:lnTo>
              <a:lnTo>
                <a:pt x="0" y="165464"/>
              </a:lnTo>
              <a:lnTo>
                <a:pt x="0" y="242805"/>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F3F790-B0C0-480D-94C8-00A38CAC24E1}">
      <dsp:nvSpPr>
        <dsp:cNvPr id="0" name=""/>
        <dsp:cNvSpPr/>
      </dsp:nvSpPr>
      <dsp:spPr>
        <a:xfrm>
          <a:off x="1024744" y="531788"/>
          <a:ext cx="1211708" cy="242805"/>
        </a:xfrm>
        <a:custGeom>
          <a:avLst/>
          <a:gdLst/>
          <a:ahLst/>
          <a:cxnLst/>
          <a:rect l="0" t="0" r="0" b="0"/>
          <a:pathLst>
            <a:path>
              <a:moveTo>
                <a:pt x="1211708" y="0"/>
              </a:moveTo>
              <a:lnTo>
                <a:pt x="1211708" y="165464"/>
              </a:lnTo>
              <a:lnTo>
                <a:pt x="0" y="165464"/>
              </a:lnTo>
              <a:lnTo>
                <a:pt x="0" y="242805"/>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47859E-D087-4464-9698-172839616DC8}">
      <dsp:nvSpPr>
        <dsp:cNvPr id="0" name=""/>
        <dsp:cNvSpPr/>
      </dsp:nvSpPr>
      <dsp:spPr>
        <a:xfrm>
          <a:off x="1819022" y="1651"/>
          <a:ext cx="834861" cy="530136"/>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3C3C4-A2C9-4004-B50C-D170B03F415C}">
      <dsp:nvSpPr>
        <dsp:cNvPr id="0" name=""/>
        <dsp:cNvSpPr/>
      </dsp:nvSpPr>
      <dsp:spPr>
        <a:xfrm>
          <a:off x="1911784" y="89775"/>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Run Play</a:t>
          </a:r>
        </a:p>
      </dsp:txBody>
      <dsp:txXfrm>
        <a:off x="1927311" y="105302"/>
        <a:ext cx="803807" cy="499082"/>
      </dsp:txXfrm>
    </dsp:sp>
    <dsp:sp modelId="{E8F73C0D-1CF7-4957-B39E-211505362941}">
      <dsp:nvSpPr>
        <dsp:cNvPr id="0" name=""/>
        <dsp:cNvSpPr/>
      </dsp:nvSpPr>
      <dsp:spPr>
        <a:xfrm>
          <a:off x="607314" y="774593"/>
          <a:ext cx="834861" cy="53013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462C9-6E35-4CE5-82CB-4F83A05007C9}">
      <dsp:nvSpPr>
        <dsp:cNvPr id="0" name=""/>
        <dsp:cNvSpPr/>
      </dsp:nvSpPr>
      <dsp:spPr>
        <a:xfrm>
          <a:off x="700076" y="862717"/>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Toward = True</a:t>
          </a:r>
        </a:p>
      </dsp:txBody>
      <dsp:txXfrm>
        <a:off x="715603" y="878244"/>
        <a:ext cx="803807" cy="499082"/>
      </dsp:txXfrm>
    </dsp:sp>
    <dsp:sp modelId="{A238B4A5-3350-46E8-89B1-9E617FDE195F}">
      <dsp:nvSpPr>
        <dsp:cNvPr id="0" name=""/>
        <dsp:cNvSpPr/>
      </dsp:nvSpPr>
      <dsp:spPr>
        <a:xfrm>
          <a:off x="97121" y="1547535"/>
          <a:ext cx="834861" cy="53013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6F7E7-C7B3-480A-854F-45164FA90EBC}">
      <dsp:nvSpPr>
        <dsp:cNvPr id="0" name=""/>
        <dsp:cNvSpPr/>
      </dsp:nvSpPr>
      <dsp:spPr>
        <a:xfrm>
          <a:off x="189883" y="1635660"/>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Used Designed Gap = True</a:t>
          </a:r>
        </a:p>
      </dsp:txBody>
      <dsp:txXfrm>
        <a:off x="205410" y="1651187"/>
        <a:ext cx="803807" cy="499082"/>
      </dsp:txXfrm>
    </dsp:sp>
    <dsp:sp modelId="{AC742176-9B7C-4FBC-8312-6F6D9673D13F}">
      <dsp:nvSpPr>
        <dsp:cNvPr id="0" name=""/>
        <dsp:cNvSpPr/>
      </dsp:nvSpPr>
      <dsp:spPr>
        <a:xfrm>
          <a:off x="97121" y="2320478"/>
          <a:ext cx="834861" cy="530136"/>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DAA457-AC6C-4B58-9250-318911597B50}">
      <dsp:nvSpPr>
        <dsp:cNvPr id="0" name=""/>
        <dsp:cNvSpPr/>
      </dsp:nvSpPr>
      <dsp:spPr>
        <a:xfrm>
          <a:off x="189883" y="2408602"/>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EPA as provided</a:t>
          </a:r>
        </a:p>
      </dsp:txBody>
      <dsp:txXfrm>
        <a:off x="205410" y="2424129"/>
        <a:ext cx="803807" cy="499082"/>
      </dsp:txXfrm>
    </dsp:sp>
    <dsp:sp modelId="{8D25280E-2188-43E7-A9EA-8E466561F3B4}">
      <dsp:nvSpPr>
        <dsp:cNvPr id="0" name=""/>
        <dsp:cNvSpPr/>
      </dsp:nvSpPr>
      <dsp:spPr>
        <a:xfrm>
          <a:off x="1117507" y="1547535"/>
          <a:ext cx="834861" cy="53013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43E164-E468-4F83-B814-A21444AE356F}">
      <dsp:nvSpPr>
        <dsp:cNvPr id="0" name=""/>
        <dsp:cNvSpPr/>
      </dsp:nvSpPr>
      <dsp:spPr>
        <a:xfrm>
          <a:off x="1210269" y="1635660"/>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Used Designed Gap = False</a:t>
          </a:r>
        </a:p>
      </dsp:txBody>
      <dsp:txXfrm>
        <a:off x="1225796" y="1651187"/>
        <a:ext cx="803807" cy="499082"/>
      </dsp:txXfrm>
    </dsp:sp>
    <dsp:sp modelId="{A980AB01-3DB2-4433-8A28-98B9D4BBC74F}">
      <dsp:nvSpPr>
        <dsp:cNvPr id="0" name=""/>
        <dsp:cNvSpPr/>
      </dsp:nvSpPr>
      <dsp:spPr>
        <a:xfrm>
          <a:off x="1117507" y="2320478"/>
          <a:ext cx="834861" cy="530136"/>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F2D02D-6D46-4C2A-89CE-559075199155}">
      <dsp:nvSpPr>
        <dsp:cNvPr id="0" name=""/>
        <dsp:cNvSpPr/>
      </dsp:nvSpPr>
      <dsp:spPr>
        <a:xfrm>
          <a:off x="1210269" y="2408602"/>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EPA with max of zero</a:t>
          </a:r>
        </a:p>
      </dsp:txBody>
      <dsp:txXfrm>
        <a:off x="1225796" y="2424129"/>
        <a:ext cx="803807" cy="499082"/>
      </dsp:txXfrm>
    </dsp:sp>
    <dsp:sp modelId="{B80634CB-A2FC-4EB5-A6BF-B7BBFE8C154A}">
      <dsp:nvSpPr>
        <dsp:cNvPr id="0" name=""/>
        <dsp:cNvSpPr/>
      </dsp:nvSpPr>
      <dsp:spPr>
        <a:xfrm>
          <a:off x="3030730" y="774593"/>
          <a:ext cx="834861" cy="53013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4A7A1-EA11-4501-BD27-8ADB6CA38879}">
      <dsp:nvSpPr>
        <dsp:cNvPr id="0" name=""/>
        <dsp:cNvSpPr/>
      </dsp:nvSpPr>
      <dsp:spPr>
        <a:xfrm>
          <a:off x="3123492" y="862717"/>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Toward = False</a:t>
          </a:r>
        </a:p>
      </dsp:txBody>
      <dsp:txXfrm>
        <a:off x="3139019" y="878244"/>
        <a:ext cx="803807" cy="499082"/>
      </dsp:txXfrm>
    </dsp:sp>
    <dsp:sp modelId="{0F9FA706-E431-47CE-926F-62F0E7D4EB63}">
      <dsp:nvSpPr>
        <dsp:cNvPr id="0" name=""/>
        <dsp:cNvSpPr/>
      </dsp:nvSpPr>
      <dsp:spPr>
        <a:xfrm>
          <a:off x="2137892" y="1547535"/>
          <a:ext cx="834861" cy="53013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BF7C8D-164D-414B-B415-8FCB73315516}">
      <dsp:nvSpPr>
        <dsp:cNvPr id="0" name=""/>
        <dsp:cNvSpPr/>
      </dsp:nvSpPr>
      <dsp:spPr>
        <a:xfrm>
          <a:off x="2230655" y="1635660"/>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Used Designed Gap = True</a:t>
          </a:r>
        </a:p>
      </dsp:txBody>
      <dsp:txXfrm>
        <a:off x="2246182" y="1651187"/>
        <a:ext cx="803807" cy="499082"/>
      </dsp:txXfrm>
    </dsp:sp>
    <dsp:sp modelId="{D7D58922-957E-4002-B894-FFB637365EA9}">
      <dsp:nvSpPr>
        <dsp:cNvPr id="0" name=""/>
        <dsp:cNvSpPr/>
      </dsp:nvSpPr>
      <dsp:spPr>
        <a:xfrm>
          <a:off x="2137892" y="2320478"/>
          <a:ext cx="834861" cy="53013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2525F2-3F9F-4943-AE77-47BBCEF4E2EE}">
      <dsp:nvSpPr>
        <dsp:cNvPr id="0" name=""/>
        <dsp:cNvSpPr/>
      </dsp:nvSpPr>
      <dsp:spPr>
        <a:xfrm>
          <a:off x="2230655" y="2408602"/>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Excluded</a:t>
          </a:r>
        </a:p>
      </dsp:txBody>
      <dsp:txXfrm>
        <a:off x="2246182" y="2424129"/>
        <a:ext cx="803807" cy="499082"/>
      </dsp:txXfrm>
    </dsp:sp>
    <dsp:sp modelId="{5985CAD4-A515-48B7-B434-A7662F641EF3}">
      <dsp:nvSpPr>
        <dsp:cNvPr id="0" name=""/>
        <dsp:cNvSpPr/>
      </dsp:nvSpPr>
      <dsp:spPr>
        <a:xfrm>
          <a:off x="3923567" y="1547535"/>
          <a:ext cx="834861" cy="53013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3C5A5-1B8A-4C98-98FE-1B3144687968}">
      <dsp:nvSpPr>
        <dsp:cNvPr id="0" name=""/>
        <dsp:cNvSpPr/>
      </dsp:nvSpPr>
      <dsp:spPr>
        <a:xfrm>
          <a:off x="4016330" y="1635660"/>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Used Designed Gap = False</a:t>
          </a:r>
        </a:p>
      </dsp:txBody>
      <dsp:txXfrm>
        <a:off x="4031857" y="1651187"/>
        <a:ext cx="803807" cy="499082"/>
      </dsp:txXfrm>
    </dsp:sp>
    <dsp:sp modelId="{8A1411BC-0A70-4A3E-95C3-F05ED1FC47C5}">
      <dsp:nvSpPr>
        <dsp:cNvPr id="0" name=""/>
        <dsp:cNvSpPr/>
      </dsp:nvSpPr>
      <dsp:spPr>
        <a:xfrm>
          <a:off x="3158278" y="2320478"/>
          <a:ext cx="834861" cy="530136"/>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864F9-00EF-4C99-8629-01E344C4B015}">
      <dsp:nvSpPr>
        <dsp:cNvPr id="0" name=""/>
        <dsp:cNvSpPr/>
      </dsp:nvSpPr>
      <dsp:spPr>
        <a:xfrm>
          <a:off x="3251040" y="2408602"/>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Play Made = True</a:t>
          </a:r>
        </a:p>
      </dsp:txBody>
      <dsp:txXfrm>
        <a:off x="3266567" y="2424129"/>
        <a:ext cx="803807" cy="499082"/>
      </dsp:txXfrm>
    </dsp:sp>
    <dsp:sp modelId="{42725D88-E795-4B00-A737-F62A9562C2F2}">
      <dsp:nvSpPr>
        <dsp:cNvPr id="0" name=""/>
        <dsp:cNvSpPr/>
      </dsp:nvSpPr>
      <dsp:spPr>
        <a:xfrm>
          <a:off x="2648085" y="3093420"/>
          <a:ext cx="834861" cy="530136"/>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91A10-E342-47D3-82A5-185CB68E9379}">
      <dsp:nvSpPr>
        <dsp:cNvPr id="0" name=""/>
        <dsp:cNvSpPr/>
      </dsp:nvSpPr>
      <dsp:spPr>
        <a:xfrm>
          <a:off x="2740848" y="3181544"/>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EPA Greater Than Zero = True</a:t>
          </a:r>
        </a:p>
      </dsp:txBody>
      <dsp:txXfrm>
        <a:off x="2756375" y="3197071"/>
        <a:ext cx="803807" cy="499082"/>
      </dsp:txXfrm>
    </dsp:sp>
    <dsp:sp modelId="{8EE3C405-68BC-4096-9AAB-05A75B6D6475}">
      <dsp:nvSpPr>
        <dsp:cNvPr id="0" name=""/>
        <dsp:cNvSpPr/>
      </dsp:nvSpPr>
      <dsp:spPr>
        <a:xfrm>
          <a:off x="2648085" y="3866362"/>
          <a:ext cx="834861" cy="53013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FAE77E-6ED6-4F4E-AFE7-A875497418A3}">
      <dsp:nvSpPr>
        <dsp:cNvPr id="0" name=""/>
        <dsp:cNvSpPr/>
      </dsp:nvSpPr>
      <dsp:spPr>
        <a:xfrm>
          <a:off x="2740848" y="3954486"/>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Excluded</a:t>
          </a:r>
        </a:p>
      </dsp:txBody>
      <dsp:txXfrm>
        <a:off x="2756375" y="3970013"/>
        <a:ext cx="803807" cy="499082"/>
      </dsp:txXfrm>
    </dsp:sp>
    <dsp:sp modelId="{3EF574C4-00F8-492C-A39F-BED13915B1C5}">
      <dsp:nvSpPr>
        <dsp:cNvPr id="0" name=""/>
        <dsp:cNvSpPr/>
      </dsp:nvSpPr>
      <dsp:spPr>
        <a:xfrm>
          <a:off x="3668471" y="3093420"/>
          <a:ext cx="834861" cy="530136"/>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FD586C-34CC-460B-BBC4-FB482B135398}">
      <dsp:nvSpPr>
        <dsp:cNvPr id="0" name=""/>
        <dsp:cNvSpPr/>
      </dsp:nvSpPr>
      <dsp:spPr>
        <a:xfrm>
          <a:off x="3761233" y="3181544"/>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EPA Greater Than Zero = False</a:t>
          </a:r>
        </a:p>
      </dsp:txBody>
      <dsp:txXfrm>
        <a:off x="3776760" y="3197071"/>
        <a:ext cx="803807" cy="499082"/>
      </dsp:txXfrm>
    </dsp:sp>
    <dsp:sp modelId="{BCCCE8A2-6A18-484C-AC83-003F2A87ACDB}">
      <dsp:nvSpPr>
        <dsp:cNvPr id="0" name=""/>
        <dsp:cNvSpPr/>
      </dsp:nvSpPr>
      <dsp:spPr>
        <a:xfrm>
          <a:off x="3668471" y="3866362"/>
          <a:ext cx="834861" cy="530136"/>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593E93-FD97-40FC-BED4-BE5116F3722A}">
      <dsp:nvSpPr>
        <dsp:cNvPr id="0" name=""/>
        <dsp:cNvSpPr/>
      </dsp:nvSpPr>
      <dsp:spPr>
        <a:xfrm>
          <a:off x="3761233" y="3954486"/>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EPA as provided</a:t>
          </a:r>
        </a:p>
      </dsp:txBody>
      <dsp:txXfrm>
        <a:off x="3776760" y="3970013"/>
        <a:ext cx="803807" cy="499082"/>
      </dsp:txXfrm>
    </dsp:sp>
    <dsp:sp modelId="{1F2404E1-3AC8-4EFA-AB10-EBF619B1FC69}">
      <dsp:nvSpPr>
        <dsp:cNvPr id="0" name=""/>
        <dsp:cNvSpPr/>
      </dsp:nvSpPr>
      <dsp:spPr>
        <a:xfrm>
          <a:off x="4688857" y="2320478"/>
          <a:ext cx="834861" cy="530136"/>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7D5977-8259-43F2-BF3B-8E76A598F145}">
      <dsp:nvSpPr>
        <dsp:cNvPr id="0" name=""/>
        <dsp:cNvSpPr/>
      </dsp:nvSpPr>
      <dsp:spPr>
        <a:xfrm>
          <a:off x="4781619" y="2408602"/>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Play Made = False</a:t>
          </a:r>
        </a:p>
      </dsp:txBody>
      <dsp:txXfrm>
        <a:off x="4797146" y="2424129"/>
        <a:ext cx="803807" cy="499082"/>
      </dsp:txXfrm>
    </dsp:sp>
    <dsp:sp modelId="{E9389F53-7A17-4543-BCDB-67839B21A710}">
      <dsp:nvSpPr>
        <dsp:cNvPr id="0" name=""/>
        <dsp:cNvSpPr/>
      </dsp:nvSpPr>
      <dsp:spPr>
        <a:xfrm>
          <a:off x="4688857" y="3093420"/>
          <a:ext cx="834861" cy="53013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72BE4-406C-48F5-ADEE-53E644D882AB}">
      <dsp:nvSpPr>
        <dsp:cNvPr id="0" name=""/>
        <dsp:cNvSpPr/>
      </dsp:nvSpPr>
      <dsp:spPr>
        <a:xfrm>
          <a:off x="4781619" y="3181544"/>
          <a:ext cx="834861" cy="53013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Excluded</a:t>
          </a:r>
        </a:p>
      </dsp:txBody>
      <dsp:txXfrm>
        <a:off x="4797146" y="3197071"/>
        <a:ext cx="803807" cy="4990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B6903-4875-4924-A123-A97EA7849513}">
      <dsp:nvSpPr>
        <dsp:cNvPr id="0" name=""/>
        <dsp:cNvSpPr/>
      </dsp:nvSpPr>
      <dsp:spPr>
        <a:xfrm>
          <a:off x="0" y="56380"/>
          <a:ext cx="4813417" cy="52767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EPA as provided</a:t>
          </a:r>
        </a:p>
      </dsp:txBody>
      <dsp:txXfrm>
        <a:off x="25759" y="82139"/>
        <a:ext cx="4761899" cy="476152"/>
      </dsp:txXfrm>
    </dsp:sp>
    <dsp:sp modelId="{7792AED1-BDDA-4B4A-83A2-B258B44356B3}">
      <dsp:nvSpPr>
        <dsp:cNvPr id="0" name=""/>
        <dsp:cNvSpPr/>
      </dsp:nvSpPr>
      <dsp:spPr>
        <a:xfrm>
          <a:off x="0" y="584051"/>
          <a:ext cx="4813417"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82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The EPA will be based on the data provided in the SIS data.</a:t>
          </a:r>
        </a:p>
      </dsp:txBody>
      <dsp:txXfrm>
        <a:off x="0" y="584051"/>
        <a:ext cx="4813417" cy="535095"/>
      </dsp:txXfrm>
    </dsp:sp>
    <dsp:sp modelId="{0886EE89-393C-4A18-97C3-A41DCDDB0C25}">
      <dsp:nvSpPr>
        <dsp:cNvPr id="0" name=""/>
        <dsp:cNvSpPr/>
      </dsp:nvSpPr>
      <dsp:spPr>
        <a:xfrm>
          <a:off x="0" y="1119146"/>
          <a:ext cx="4813417" cy="52767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Excluded</a:t>
          </a:r>
        </a:p>
      </dsp:txBody>
      <dsp:txXfrm>
        <a:off x="25759" y="1144905"/>
        <a:ext cx="4761899" cy="476152"/>
      </dsp:txXfrm>
    </dsp:sp>
    <dsp:sp modelId="{4A12546A-41B8-436B-B1E8-095140A08550}">
      <dsp:nvSpPr>
        <dsp:cNvPr id="0" name=""/>
        <dsp:cNvSpPr/>
      </dsp:nvSpPr>
      <dsp:spPr>
        <a:xfrm>
          <a:off x="0" y="1646816"/>
          <a:ext cx="4813417"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82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These plays will be excluded from our analysis since the defender was likely not primarily involved in the run play’s result.</a:t>
          </a:r>
        </a:p>
      </dsp:txBody>
      <dsp:txXfrm>
        <a:off x="0" y="1646816"/>
        <a:ext cx="4813417" cy="774180"/>
      </dsp:txXfrm>
    </dsp:sp>
    <dsp:sp modelId="{486B4705-544E-40D7-B095-29A543621E18}">
      <dsp:nvSpPr>
        <dsp:cNvPr id="0" name=""/>
        <dsp:cNvSpPr/>
      </dsp:nvSpPr>
      <dsp:spPr>
        <a:xfrm>
          <a:off x="0" y="2420996"/>
          <a:ext cx="4813417" cy="527670"/>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EPA with max of zero</a:t>
          </a:r>
        </a:p>
      </dsp:txBody>
      <dsp:txXfrm>
        <a:off x="25759" y="2446755"/>
        <a:ext cx="4761899" cy="476152"/>
      </dsp:txXfrm>
    </dsp:sp>
    <dsp:sp modelId="{C1DB8378-2763-4C98-B9B8-926B6FBF153C}">
      <dsp:nvSpPr>
        <dsp:cNvPr id="0" name=""/>
        <dsp:cNvSpPr/>
      </dsp:nvSpPr>
      <dsp:spPr>
        <a:xfrm>
          <a:off x="0" y="2948666"/>
          <a:ext cx="4813417" cy="2413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82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A maximum of zero will be applied to the EPA.  The defender likely plugged their gap causing the running back to change direction.  The defender should not be negatively impacted for the rest of the defense losing containment.</a:t>
          </a:r>
        </a:p>
        <a:p>
          <a:pPr marL="171450" lvl="1" indent="-171450" algn="l" defTabSz="755650">
            <a:lnSpc>
              <a:spcPct val="90000"/>
            </a:lnSpc>
            <a:spcBef>
              <a:spcPct val="0"/>
            </a:spcBef>
            <a:spcAft>
              <a:spcPct val="20000"/>
            </a:spcAft>
            <a:buChar char="•"/>
          </a:pPr>
          <a:endParaRPr lang="en-US" sz="1700" kern="1200" dirty="0"/>
        </a:p>
        <a:p>
          <a:pPr marL="171450" lvl="1" indent="-171450" algn="l" defTabSz="755650">
            <a:lnSpc>
              <a:spcPct val="90000"/>
            </a:lnSpc>
            <a:spcBef>
              <a:spcPct val="0"/>
            </a:spcBef>
            <a:spcAft>
              <a:spcPct val="20000"/>
            </a:spcAft>
            <a:buChar char="•"/>
          </a:pPr>
          <a:endParaRPr lang="en-US" sz="1700" kern="1200" dirty="0"/>
        </a:p>
        <a:p>
          <a:pPr marL="171450" lvl="1" indent="-171450" algn="l" defTabSz="755650">
            <a:lnSpc>
              <a:spcPct val="90000"/>
            </a:lnSpc>
            <a:spcBef>
              <a:spcPct val="0"/>
            </a:spcBef>
            <a:spcAft>
              <a:spcPct val="20000"/>
            </a:spcAft>
            <a:buChar char="•"/>
          </a:pPr>
          <a:endParaRPr lang="en-US" sz="1700" kern="1200" dirty="0"/>
        </a:p>
        <a:p>
          <a:pPr marL="171450" lvl="1" indent="-171450" algn="l" defTabSz="755650">
            <a:lnSpc>
              <a:spcPct val="90000"/>
            </a:lnSpc>
            <a:spcBef>
              <a:spcPct val="0"/>
            </a:spcBef>
            <a:spcAft>
              <a:spcPct val="20000"/>
            </a:spcAft>
            <a:buChar char="•"/>
          </a:pPr>
          <a:endParaRPr lang="en-US" sz="1700" kern="1200" dirty="0"/>
        </a:p>
      </dsp:txBody>
      <dsp:txXfrm>
        <a:off x="0" y="2948666"/>
        <a:ext cx="4813417" cy="24136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FF7CF-822C-408F-A683-BC49D2A33F4A}">
      <dsp:nvSpPr>
        <dsp:cNvPr id="0" name=""/>
        <dsp:cNvSpPr/>
      </dsp:nvSpPr>
      <dsp:spPr>
        <a:xfrm>
          <a:off x="0" y="332848"/>
          <a:ext cx="10515599"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While the Win Probability is already incorporated into the WPAR calculation, does the Defensive Team’s Win Probability impact the EPAR?</a:t>
          </a:r>
        </a:p>
      </dsp:txBody>
      <dsp:txXfrm>
        <a:off x="0" y="332848"/>
        <a:ext cx="10515599" cy="1795500"/>
      </dsp:txXfrm>
    </dsp:sp>
    <dsp:sp modelId="{BD77A3BB-189A-41AA-BA26-94AF49555C2B}">
      <dsp:nvSpPr>
        <dsp:cNvPr id="0" name=""/>
        <dsp:cNvSpPr/>
      </dsp:nvSpPr>
      <dsp:spPr>
        <a:xfrm>
          <a:off x="525779" y="52408"/>
          <a:ext cx="7360919"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Font typeface="+mj-lt"/>
            <a:buNone/>
          </a:pPr>
          <a:r>
            <a:rPr lang="en-US" sz="1900" kern="1200" dirty="0"/>
            <a:t>Win Probability of Defensive Team</a:t>
          </a:r>
        </a:p>
      </dsp:txBody>
      <dsp:txXfrm>
        <a:off x="553159" y="79788"/>
        <a:ext cx="7306159" cy="506120"/>
      </dsp:txXfrm>
    </dsp:sp>
    <dsp:sp modelId="{86F1A3DF-3283-41A1-A409-CF2F03407629}">
      <dsp:nvSpPr>
        <dsp:cNvPr id="0" name=""/>
        <dsp:cNvSpPr/>
      </dsp:nvSpPr>
      <dsp:spPr>
        <a:xfrm>
          <a:off x="0" y="2511388"/>
          <a:ext cx="10515599" cy="13765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Does a team’s Base Defense impact the Defensive Line position value?</a:t>
          </a:r>
        </a:p>
      </dsp:txBody>
      <dsp:txXfrm>
        <a:off x="0" y="2511388"/>
        <a:ext cx="10515599" cy="1376550"/>
      </dsp:txXfrm>
    </dsp:sp>
    <dsp:sp modelId="{A8972988-EA14-4DAC-806F-0A0D5478B6C0}">
      <dsp:nvSpPr>
        <dsp:cNvPr id="0" name=""/>
        <dsp:cNvSpPr/>
      </dsp:nvSpPr>
      <dsp:spPr>
        <a:xfrm>
          <a:off x="525779" y="2230948"/>
          <a:ext cx="7360919"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t>Base Defense of Defensive Team</a:t>
          </a:r>
        </a:p>
      </dsp:txBody>
      <dsp:txXfrm>
        <a:off x="553159" y="2258328"/>
        <a:ext cx="7306159" cy="506120"/>
      </dsp:txXfrm>
    </dsp:sp>
    <dsp:sp modelId="{8ECD4540-F922-44E5-9AAF-3BA706E36C2A}">
      <dsp:nvSpPr>
        <dsp:cNvPr id="0" name=""/>
        <dsp:cNvSpPr/>
      </dsp:nvSpPr>
      <dsp:spPr>
        <a:xfrm>
          <a:off x="0" y="4270978"/>
          <a:ext cx="105155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0" y="4270978"/>
        <a:ext cx="10515599" cy="478800"/>
      </dsp:txXfrm>
    </dsp:sp>
    <dsp:sp modelId="{5B6EACC5-FA69-471A-98ED-0130195A6E7A}">
      <dsp:nvSpPr>
        <dsp:cNvPr id="0" name=""/>
        <dsp:cNvSpPr/>
      </dsp:nvSpPr>
      <dsp:spPr>
        <a:xfrm>
          <a:off x="525779" y="3990538"/>
          <a:ext cx="7360919"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dirty="0"/>
            <a:t>Other Scenarios?</a:t>
          </a:r>
        </a:p>
      </dsp:txBody>
      <dsp:txXfrm>
        <a:off x="553159" y="4017918"/>
        <a:ext cx="7306159"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294AF-812D-42DB-A329-E4E8B7CD1EBA}">
      <dsp:nvSpPr>
        <dsp:cNvPr id="0" name=""/>
        <dsp:cNvSpPr/>
      </dsp:nvSpPr>
      <dsp:spPr>
        <a:xfrm rot="5400000">
          <a:off x="6577278" y="-2646158"/>
          <a:ext cx="1146658" cy="672998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Excluded Roster Position = “Off Ball”</a:t>
          </a:r>
        </a:p>
        <a:p>
          <a:pPr marL="228600" lvl="2" indent="-114300" algn="l" defTabSz="666750">
            <a:lnSpc>
              <a:spcPct val="90000"/>
            </a:lnSpc>
            <a:spcBef>
              <a:spcPct val="0"/>
            </a:spcBef>
            <a:spcAft>
              <a:spcPct val="15000"/>
            </a:spcAft>
            <a:buChar char="•"/>
          </a:pPr>
          <a:r>
            <a:rPr lang="en-US" sz="1500" kern="1200" dirty="0"/>
            <a:t>These were not deemed to represent “defensive line” snaps.</a:t>
          </a:r>
        </a:p>
        <a:p>
          <a:pPr marL="114300" lvl="1" indent="-114300" algn="l" defTabSz="666750">
            <a:lnSpc>
              <a:spcPct val="90000"/>
            </a:lnSpc>
            <a:spcBef>
              <a:spcPct val="0"/>
            </a:spcBef>
            <a:spcAft>
              <a:spcPct val="15000"/>
            </a:spcAft>
            <a:buChar char="•"/>
          </a:pPr>
          <a:r>
            <a:rPr lang="en-US" sz="1500" kern="1200" dirty="0"/>
            <a:t>Excluded QB Spikes (Spike = 1)</a:t>
          </a:r>
        </a:p>
        <a:p>
          <a:pPr marL="228600" lvl="2" indent="-114300" algn="l" defTabSz="666750">
            <a:lnSpc>
              <a:spcPct val="90000"/>
            </a:lnSpc>
            <a:spcBef>
              <a:spcPct val="0"/>
            </a:spcBef>
            <a:spcAft>
              <a:spcPct val="15000"/>
            </a:spcAft>
            <a:buChar char="•"/>
          </a:pPr>
          <a:r>
            <a:rPr lang="en-US" sz="1500" kern="1200" dirty="0"/>
            <a:t>These were not deemed to be meaningful snaps.</a:t>
          </a:r>
        </a:p>
      </dsp:txBody>
      <dsp:txXfrm rot="-5400000">
        <a:off x="3785616" y="201479"/>
        <a:ext cx="6674008" cy="1034708"/>
      </dsp:txXfrm>
    </dsp:sp>
    <dsp:sp modelId="{5B660553-6A5B-4664-9E14-C586CAD9C513}">
      <dsp:nvSpPr>
        <dsp:cNvPr id="0" name=""/>
        <dsp:cNvSpPr/>
      </dsp:nvSpPr>
      <dsp:spPr>
        <a:xfrm>
          <a:off x="0" y="0"/>
          <a:ext cx="3785615" cy="143332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dirty="0"/>
            <a:t>SIS Database</a:t>
          </a:r>
        </a:p>
      </dsp:txBody>
      <dsp:txXfrm>
        <a:off x="69969" y="69969"/>
        <a:ext cx="3645677" cy="1293385"/>
      </dsp:txXfrm>
    </dsp:sp>
    <dsp:sp modelId="{F6958D94-8399-4EC1-84DB-ADF56520B020}">
      <dsp:nvSpPr>
        <dsp:cNvPr id="0" name=""/>
        <dsp:cNvSpPr/>
      </dsp:nvSpPr>
      <dsp:spPr>
        <a:xfrm rot="5400000">
          <a:off x="6577278" y="-1141169"/>
          <a:ext cx="1146658" cy="6729983"/>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Used R coding provided to model Expected Points and Win Probability.</a:t>
          </a:r>
        </a:p>
        <a:p>
          <a:pPr marL="114300" lvl="1" indent="-114300" algn="l" defTabSz="666750">
            <a:lnSpc>
              <a:spcPct val="90000"/>
            </a:lnSpc>
            <a:spcBef>
              <a:spcPct val="0"/>
            </a:spcBef>
            <a:spcAft>
              <a:spcPct val="15000"/>
            </a:spcAft>
            <a:buChar char="•"/>
          </a:pPr>
          <a:r>
            <a:rPr lang="en-US" sz="1500" kern="1200" dirty="0"/>
            <a:t>Used R coding to determine expected yards gained for possible outcome determination.</a:t>
          </a:r>
        </a:p>
        <a:p>
          <a:pPr marL="114300" lvl="1" indent="-114300" algn="l" defTabSz="666750">
            <a:lnSpc>
              <a:spcPct val="90000"/>
            </a:lnSpc>
            <a:spcBef>
              <a:spcPct val="0"/>
            </a:spcBef>
            <a:spcAft>
              <a:spcPct val="15000"/>
            </a:spcAft>
            <a:buChar char="•"/>
          </a:pPr>
          <a:r>
            <a:rPr lang="en-US" sz="1500" kern="1200" dirty="0">
              <a:hlinkClick xmlns:r="http://schemas.openxmlformats.org/officeDocument/2006/relationships" r:id="rId1"/>
            </a:rPr>
            <a:t>https://github.com/maksimhorowitz/nflscrapR</a:t>
          </a:r>
          <a:endParaRPr lang="en-US" sz="1500" kern="1200" dirty="0"/>
        </a:p>
      </dsp:txBody>
      <dsp:txXfrm rot="-5400000">
        <a:off x="3785616" y="1706468"/>
        <a:ext cx="6674008" cy="1034708"/>
      </dsp:txXfrm>
    </dsp:sp>
    <dsp:sp modelId="{D9FB5C2E-C5DC-4BFF-96BA-C7B3D0D606BE}">
      <dsp:nvSpPr>
        <dsp:cNvPr id="0" name=""/>
        <dsp:cNvSpPr/>
      </dsp:nvSpPr>
      <dsp:spPr>
        <a:xfrm>
          <a:off x="0" y="1507160"/>
          <a:ext cx="3785615" cy="143332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dirty="0" err="1"/>
            <a:t>nflscrapR</a:t>
          </a:r>
          <a:endParaRPr lang="en-US" sz="4800" kern="1200" dirty="0"/>
        </a:p>
      </dsp:txBody>
      <dsp:txXfrm>
        <a:off x="69969" y="1577129"/>
        <a:ext cx="3645677" cy="1293385"/>
      </dsp:txXfrm>
    </dsp:sp>
    <dsp:sp modelId="{EDBF00E9-756E-477A-942E-00D139824388}">
      <dsp:nvSpPr>
        <dsp:cNvPr id="0" name=""/>
        <dsp:cNvSpPr/>
      </dsp:nvSpPr>
      <dsp:spPr>
        <a:xfrm rot="5400000">
          <a:off x="6577278" y="363820"/>
          <a:ext cx="1146658" cy="6729983"/>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Base Package determination for 2019 for all teams.</a:t>
          </a:r>
        </a:p>
      </dsp:txBody>
      <dsp:txXfrm rot="-5400000">
        <a:off x="3785616" y="3211458"/>
        <a:ext cx="6674008" cy="1034708"/>
      </dsp:txXfrm>
    </dsp:sp>
    <dsp:sp modelId="{F83BAB1D-F9E8-4F29-9E91-5811A93B373C}">
      <dsp:nvSpPr>
        <dsp:cNvPr id="0" name=""/>
        <dsp:cNvSpPr/>
      </dsp:nvSpPr>
      <dsp:spPr>
        <a:xfrm>
          <a:off x="0" y="3012150"/>
          <a:ext cx="3785615" cy="143332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dirty="0"/>
            <a:t>The IDP Guru</a:t>
          </a:r>
        </a:p>
      </dsp:txBody>
      <dsp:txXfrm>
        <a:off x="69969" y="3082119"/>
        <a:ext cx="3645677" cy="129338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0332A-1C2C-470E-8AA9-30B5F7B226C6}">
      <dsp:nvSpPr>
        <dsp:cNvPr id="0" name=""/>
        <dsp:cNvSpPr/>
      </dsp:nvSpPr>
      <dsp:spPr>
        <a:xfrm>
          <a:off x="0" y="12301"/>
          <a:ext cx="10381376" cy="6715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Conclusions</a:t>
          </a:r>
        </a:p>
      </dsp:txBody>
      <dsp:txXfrm>
        <a:off x="32784" y="45085"/>
        <a:ext cx="10315808" cy="606012"/>
      </dsp:txXfrm>
    </dsp:sp>
    <dsp:sp modelId="{2DD57FE3-3555-41EF-AF0C-60F62ABACEB4}">
      <dsp:nvSpPr>
        <dsp:cNvPr id="0" name=""/>
        <dsp:cNvSpPr/>
      </dsp:nvSpPr>
      <dsp:spPr>
        <a:xfrm>
          <a:off x="0" y="683881"/>
          <a:ext cx="10381376" cy="336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60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It appears that for a given base defense, the standard technique alignment have a lower EPAR on a per snap basis, but due to the larger number of snaps, have a higher EPAR Total compare to the league average.</a:t>
          </a:r>
        </a:p>
        <a:p>
          <a:pPr marL="914400" lvl="2" indent="-228600" algn="l" defTabSz="977900">
            <a:lnSpc>
              <a:spcPct val="90000"/>
            </a:lnSpc>
            <a:spcBef>
              <a:spcPct val="0"/>
            </a:spcBef>
            <a:spcAft>
              <a:spcPct val="20000"/>
            </a:spcAft>
            <a:buChar char="•"/>
          </a:pPr>
          <a:r>
            <a:rPr lang="en-US" sz="2200" kern="1200" dirty="0"/>
            <a:t>This is possibly due to the use of the Base Defense package on standard plays which have lower EPAR.</a:t>
          </a:r>
        </a:p>
        <a:p>
          <a:pPr marL="228600" lvl="1" indent="-228600" algn="l" defTabSz="977900">
            <a:lnSpc>
              <a:spcPct val="90000"/>
            </a:lnSpc>
            <a:spcBef>
              <a:spcPct val="0"/>
            </a:spcBef>
            <a:spcAft>
              <a:spcPct val="20000"/>
            </a:spcAft>
            <a:buChar char="•"/>
          </a:pPr>
          <a:r>
            <a:rPr lang="en-US" sz="2200" kern="1200" dirty="0"/>
            <a:t>On the other side of this, it appears that non-standard technique alignments have a higher EPAR on a per snap basis than league average, but due to low frequency have a lower EPAR Total.</a:t>
          </a:r>
        </a:p>
        <a:p>
          <a:pPr marL="914400" lvl="2" indent="-228600" algn="l" defTabSz="977900">
            <a:lnSpc>
              <a:spcPct val="90000"/>
            </a:lnSpc>
            <a:spcBef>
              <a:spcPct val="0"/>
            </a:spcBef>
            <a:spcAft>
              <a:spcPct val="20000"/>
            </a:spcAft>
            <a:buChar char="•"/>
          </a:pPr>
          <a:r>
            <a:rPr lang="en-US" sz="2200" kern="1200" dirty="0"/>
            <a:t>Similarly, this is possibly due to the use of non-Base Defense packages for highly leveraged downs with higher EPAR.</a:t>
          </a:r>
        </a:p>
      </dsp:txBody>
      <dsp:txXfrm>
        <a:off x="0" y="683881"/>
        <a:ext cx="10381376" cy="336168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933D-4C74-414B-A469-BE2BC8BE5CDA}">
      <dsp:nvSpPr>
        <dsp:cNvPr id="0" name=""/>
        <dsp:cNvSpPr/>
      </dsp:nvSpPr>
      <dsp:spPr>
        <a:xfrm>
          <a:off x="0" y="73316"/>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Opponent offense type</a:t>
          </a:r>
        </a:p>
      </dsp:txBody>
      <dsp:txXfrm>
        <a:off x="35125" y="108441"/>
        <a:ext cx="10445350" cy="649299"/>
      </dsp:txXfrm>
    </dsp:sp>
    <dsp:sp modelId="{39D31C46-8C2B-4A68-80FF-D98A03709055}">
      <dsp:nvSpPr>
        <dsp:cNvPr id="0" name=""/>
        <dsp:cNvSpPr/>
      </dsp:nvSpPr>
      <dsp:spPr>
        <a:xfrm>
          <a:off x="0" y="792866"/>
          <a:ext cx="10515600" cy="145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The opponent’s offense type (e.g. pass heavy) may lead to certain DL positions being more valuable.</a:t>
          </a:r>
        </a:p>
        <a:p>
          <a:pPr marL="228600" lvl="1" indent="-228600" algn="l" defTabSz="1022350">
            <a:lnSpc>
              <a:spcPct val="90000"/>
            </a:lnSpc>
            <a:spcBef>
              <a:spcPct val="0"/>
            </a:spcBef>
            <a:spcAft>
              <a:spcPct val="20000"/>
            </a:spcAft>
            <a:buChar char="•"/>
          </a:pPr>
          <a:r>
            <a:rPr lang="en-US" sz="2300" kern="1200" dirty="0"/>
            <a:t>This could be driven based on the higher use of certain defensive packages / alignment to counter the offensive scheme.</a:t>
          </a:r>
        </a:p>
      </dsp:txBody>
      <dsp:txXfrm>
        <a:off x="0" y="792866"/>
        <a:ext cx="10515600" cy="1459350"/>
      </dsp:txXfrm>
    </dsp:sp>
    <dsp:sp modelId="{EFFCDEB3-8876-49DB-9FCD-A2BBE1FB30A9}">
      <dsp:nvSpPr>
        <dsp:cNvPr id="0" name=""/>
        <dsp:cNvSpPr/>
      </dsp:nvSpPr>
      <dsp:spPr>
        <a:xfrm>
          <a:off x="0" y="2252217"/>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Weather</a:t>
          </a:r>
        </a:p>
      </dsp:txBody>
      <dsp:txXfrm>
        <a:off x="35125" y="2287342"/>
        <a:ext cx="10445350" cy="649299"/>
      </dsp:txXfrm>
    </dsp:sp>
    <dsp:sp modelId="{2E641BD3-9829-4127-960A-8596DB2C248A}">
      <dsp:nvSpPr>
        <dsp:cNvPr id="0" name=""/>
        <dsp:cNvSpPr/>
      </dsp:nvSpPr>
      <dsp:spPr>
        <a:xfrm>
          <a:off x="0" y="2971767"/>
          <a:ext cx="105156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The weather may lead to certain DL positions being more valuable.</a:t>
          </a:r>
        </a:p>
        <a:p>
          <a:pPr marL="228600" lvl="1" indent="-228600" algn="l" defTabSz="1022350">
            <a:lnSpc>
              <a:spcPct val="90000"/>
            </a:lnSpc>
            <a:spcBef>
              <a:spcPct val="0"/>
            </a:spcBef>
            <a:spcAft>
              <a:spcPct val="20000"/>
            </a:spcAft>
            <a:buChar char="•"/>
          </a:pPr>
          <a:r>
            <a:rPr lang="en-US" sz="2300" kern="1200" dirty="0"/>
            <a:t>Inclement weather may limit the offensive options which could lead to a different selection of defensive packages for certain game situations.</a:t>
          </a:r>
        </a:p>
      </dsp:txBody>
      <dsp:txXfrm>
        <a:off x="0" y="2971767"/>
        <a:ext cx="10515600" cy="111780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933D-4C74-414B-A469-BE2BC8BE5CDA}">
      <dsp:nvSpPr>
        <dsp:cNvPr id="0" name=""/>
        <dsp:cNvSpPr/>
      </dsp:nvSpPr>
      <dsp:spPr>
        <a:xfrm>
          <a:off x="0" y="5364"/>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Changes in defensive scheme</a:t>
          </a:r>
        </a:p>
      </dsp:txBody>
      <dsp:txXfrm>
        <a:off x="33955" y="39319"/>
        <a:ext cx="10447690" cy="627655"/>
      </dsp:txXfrm>
    </dsp:sp>
    <dsp:sp modelId="{39D31C46-8C2B-4A68-80FF-D98A03709055}">
      <dsp:nvSpPr>
        <dsp:cNvPr id="0" name=""/>
        <dsp:cNvSpPr/>
      </dsp:nvSpPr>
      <dsp:spPr>
        <a:xfrm>
          <a:off x="0" y="700929"/>
          <a:ext cx="10515600" cy="10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Since the DL position valuation is driven by the opportunities given the defensive players, any change in defensive scheme or alignment usage would change the valuation of a given DL position.</a:t>
          </a:r>
        </a:p>
      </dsp:txBody>
      <dsp:txXfrm>
        <a:off x="0" y="700929"/>
        <a:ext cx="10515600" cy="1050524"/>
      </dsp:txXfrm>
    </dsp:sp>
    <dsp:sp modelId="{EFFCDEB3-8876-49DB-9FCD-A2BBE1FB30A9}">
      <dsp:nvSpPr>
        <dsp:cNvPr id="0" name=""/>
        <dsp:cNvSpPr/>
      </dsp:nvSpPr>
      <dsp:spPr>
        <a:xfrm>
          <a:off x="0" y="1751454"/>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Players aligning in multiple techniques</a:t>
          </a:r>
        </a:p>
      </dsp:txBody>
      <dsp:txXfrm>
        <a:off x="33955" y="1785409"/>
        <a:ext cx="10447690" cy="627655"/>
      </dsp:txXfrm>
    </dsp:sp>
    <dsp:sp modelId="{2E641BD3-9829-4127-960A-8596DB2C248A}">
      <dsp:nvSpPr>
        <dsp:cNvPr id="0" name=""/>
        <dsp:cNvSpPr/>
      </dsp:nvSpPr>
      <dsp:spPr>
        <a:xfrm>
          <a:off x="0" y="2447019"/>
          <a:ext cx="10515600" cy="177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As we saw during the position analysis, may players align in a wide range of techniques, so determining a valuation based on technique makes it difficult to value players.</a:t>
          </a:r>
        </a:p>
        <a:p>
          <a:pPr marL="228600" lvl="1" indent="-228600" algn="l" defTabSz="1022350">
            <a:lnSpc>
              <a:spcPct val="90000"/>
            </a:lnSpc>
            <a:spcBef>
              <a:spcPct val="0"/>
            </a:spcBef>
            <a:spcAft>
              <a:spcPct val="20000"/>
            </a:spcAft>
            <a:buChar char="•"/>
          </a:pPr>
          <a:r>
            <a:rPr lang="en-US" sz="2300" kern="1200" dirty="0"/>
            <a:t>A team would have to determine how they would intend to use the player in order to approximate an appropriate valuation.</a:t>
          </a:r>
        </a:p>
      </dsp:txBody>
      <dsp:txXfrm>
        <a:off x="0" y="2447019"/>
        <a:ext cx="10515600" cy="177088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933D-4C74-414B-A469-BE2BC8BE5CDA}">
      <dsp:nvSpPr>
        <dsp:cNvPr id="0" name=""/>
        <dsp:cNvSpPr/>
      </dsp:nvSpPr>
      <dsp:spPr>
        <a:xfrm>
          <a:off x="0" y="70434"/>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Event driven evaluation</a:t>
          </a:r>
        </a:p>
      </dsp:txBody>
      <dsp:txXfrm>
        <a:off x="28100" y="98534"/>
        <a:ext cx="10459400" cy="519439"/>
      </dsp:txXfrm>
    </dsp:sp>
    <dsp:sp modelId="{39D31C46-8C2B-4A68-80FF-D98A03709055}">
      <dsp:nvSpPr>
        <dsp:cNvPr id="0" name=""/>
        <dsp:cNvSpPr/>
      </dsp:nvSpPr>
      <dsp:spPr>
        <a:xfrm>
          <a:off x="0" y="646074"/>
          <a:ext cx="10515600" cy="233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For pass plays, the talent level was determined based on event occurrence.  However, a player may be significantly involved in a play despite not actually recording the event.  This can lead to under-valuation of certain players and overvaluation of other.</a:t>
          </a:r>
        </a:p>
        <a:p>
          <a:pPr marL="171450" lvl="1" indent="-171450" algn="l" defTabSz="844550">
            <a:lnSpc>
              <a:spcPct val="90000"/>
            </a:lnSpc>
            <a:spcBef>
              <a:spcPct val="0"/>
            </a:spcBef>
            <a:spcAft>
              <a:spcPct val="20000"/>
            </a:spcAft>
            <a:buChar char="•"/>
          </a:pPr>
          <a:r>
            <a:rPr lang="en-US" sz="1900" kern="1200" dirty="0"/>
            <a:t>For run plays, the contribution to the results of a play are extremely complex. The approach used may do a good job isolating when a player is directly involved, but it does not capture plays well when they are indirectly involved.  </a:t>
          </a:r>
        </a:p>
        <a:p>
          <a:pPr marL="171450" lvl="1" indent="-171450" algn="l" defTabSz="844550">
            <a:lnSpc>
              <a:spcPct val="90000"/>
            </a:lnSpc>
            <a:spcBef>
              <a:spcPct val="0"/>
            </a:spcBef>
            <a:spcAft>
              <a:spcPct val="20000"/>
            </a:spcAft>
            <a:buChar char="•"/>
          </a:pPr>
          <a:r>
            <a:rPr lang="en-US" sz="1900" kern="1200" dirty="0"/>
            <a:t>Additionally, for run plays, the analysis measures successful plays well, but may not measure poor defensive performances well.  This is apparent based on the generally positive results.</a:t>
          </a:r>
        </a:p>
      </dsp:txBody>
      <dsp:txXfrm>
        <a:off x="0" y="646074"/>
        <a:ext cx="10515600" cy="2334960"/>
      </dsp:txXfrm>
    </dsp:sp>
    <dsp:sp modelId="{EFFCDEB3-8876-49DB-9FCD-A2BBE1FB30A9}">
      <dsp:nvSpPr>
        <dsp:cNvPr id="0" name=""/>
        <dsp:cNvSpPr/>
      </dsp:nvSpPr>
      <dsp:spPr>
        <a:xfrm>
          <a:off x="0" y="2981034"/>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Players aligning in multiple techniques</a:t>
          </a:r>
        </a:p>
      </dsp:txBody>
      <dsp:txXfrm>
        <a:off x="28100" y="3009134"/>
        <a:ext cx="10459400" cy="519439"/>
      </dsp:txXfrm>
    </dsp:sp>
    <dsp:sp modelId="{2E641BD3-9829-4127-960A-8596DB2C248A}">
      <dsp:nvSpPr>
        <dsp:cNvPr id="0" name=""/>
        <dsp:cNvSpPr/>
      </dsp:nvSpPr>
      <dsp:spPr>
        <a:xfrm>
          <a:off x="0" y="3556674"/>
          <a:ext cx="10515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Again, players align in multiple techniques so their values is really a composite of the talent evaluation performed at each DL position.</a:t>
          </a:r>
        </a:p>
      </dsp:txBody>
      <dsp:txXfrm>
        <a:off x="0" y="3556674"/>
        <a:ext cx="10515600" cy="59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98F5C-CF24-4567-A206-E8DEF0667782}">
      <dsp:nvSpPr>
        <dsp:cNvPr id="0" name=""/>
        <dsp:cNvSpPr/>
      </dsp:nvSpPr>
      <dsp:spPr>
        <a:xfrm rot="5400000">
          <a:off x="6213618" y="-2193696"/>
          <a:ext cx="1873978" cy="6729983"/>
        </a:xfrm>
        <a:prstGeom prst="round2SameRect">
          <a:avLst/>
        </a:prstGeom>
        <a:solidFill>
          <a:srgbClr val="CFD5EA">
            <a:alpha val="6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Define possible approaches</a:t>
          </a:r>
        </a:p>
        <a:p>
          <a:pPr marL="285750" lvl="1" indent="-285750" algn="l" defTabSz="1244600">
            <a:lnSpc>
              <a:spcPct val="90000"/>
            </a:lnSpc>
            <a:spcBef>
              <a:spcPct val="0"/>
            </a:spcBef>
            <a:spcAft>
              <a:spcPct val="15000"/>
            </a:spcAft>
            <a:buChar char="•"/>
          </a:pPr>
          <a:r>
            <a:rPr lang="en-US" sz="2800" kern="1200" dirty="0"/>
            <a:t>Review each approach</a:t>
          </a:r>
        </a:p>
      </dsp:txBody>
      <dsp:txXfrm rot="-5400000">
        <a:off x="3785616" y="325786"/>
        <a:ext cx="6638503" cy="1691018"/>
      </dsp:txXfrm>
    </dsp:sp>
    <dsp:sp modelId="{7C64243E-ADA4-4522-BC41-7768332F454B}">
      <dsp:nvSpPr>
        <dsp:cNvPr id="0" name=""/>
        <dsp:cNvSpPr/>
      </dsp:nvSpPr>
      <dsp:spPr>
        <a:xfrm>
          <a:off x="0" y="58"/>
          <a:ext cx="3785615" cy="2342473"/>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Font typeface="+mj-lt"/>
            <a:buNone/>
          </a:pPr>
          <a:r>
            <a:rPr lang="en-US" sz="3600" kern="1200" dirty="0"/>
            <a:t>How do we define “defensive line position”?</a:t>
          </a:r>
        </a:p>
      </dsp:txBody>
      <dsp:txXfrm>
        <a:off x="114350" y="114408"/>
        <a:ext cx="3556915" cy="2113773"/>
      </dsp:txXfrm>
    </dsp:sp>
    <dsp:sp modelId="{7EB47C29-50BB-4F37-8E54-DF059E3BE963}">
      <dsp:nvSpPr>
        <dsp:cNvPr id="0" name=""/>
        <dsp:cNvSpPr/>
      </dsp:nvSpPr>
      <dsp:spPr>
        <a:xfrm rot="5400000">
          <a:off x="6213618" y="265900"/>
          <a:ext cx="1873978" cy="6729983"/>
        </a:xfrm>
        <a:prstGeom prst="round2SameRect">
          <a:avLst/>
        </a:prstGeom>
        <a:solidFill>
          <a:srgbClr val="CFD5EA">
            <a:alpha val="6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Define possible approaches</a:t>
          </a:r>
        </a:p>
        <a:p>
          <a:pPr marL="285750" lvl="1" indent="-285750" algn="l" defTabSz="1244600">
            <a:lnSpc>
              <a:spcPct val="90000"/>
            </a:lnSpc>
            <a:spcBef>
              <a:spcPct val="0"/>
            </a:spcBef>
            <a:spcAft>
              <a:spcPct val="15000"/>
            </a:spcAft>
            <a:buChar char="•"/>
          </a:pPr>
          <a:r>
            <a:rPr lang="en-US" sz="2800" kern="1200" dirty="0"/>
            <a:t>Review each approach</a:t>
          </a:r>
        </a:p>
      </dsp:txBody>
      <dsp:txXfrm rot="-5400000">
        <a:off x="3785616" y="2785382"/>
        <a:ext cx="6638503" cy="1691018"/>
      </dsp:txXfrm>
    </dsp:sp>
    <dsp:sp modelId="{220A3C06-5EED-4E95-BCBA-2A4FF97F7F4C}">
      <dsp:nvSpPr>
        <dsp:cNvPr id="0" name=""/>
        <dsp:cNvSpPr/>
      </dsp:nvSpPr>
      <dsp:spPr>
        <a:xfrm>
          <a:off x="0" y="2459655"/>
          <a:ext cx="3785615" cy="2342473"/>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How do we define “value”?</a:t>
          </a:r>
        </a:p>
      </dsp:txBody>
      <dsp:txXfrm>
        <a:off x="114350" y="2574005"/>
        <a:ext cx="3556915" cy="21137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C9B75-14CE-4CB3-9170-663B40A14EB9}">
      <dsp:nvSpPr>
        <dsp:cNvPr id="0" name=""/>
        <dsp:cNvSpPr/>
      </dsp:nvSpPr>
      <dsp:spPr>
        <a:xfrm rot="5400000">
          <a:off x="6594672" y="-2667967"/>
          <a:ext cx="1111870" cy="67299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Possible value: DE, DT, LB, other</a:t>
          </a:r>
        </a:p>
        <a:p>
          <a:pPr marL="228600" lvl="1" indent="-228600" algn="l" defTabSz="889000">
            <a:lnSpc>
              <a:spcPct val="90000"/>
            </a:lnSpc>
            <a:spcBef>
              <a:spcPct val="0"/>
            </a:spcBef>
            <a:spcAft>
              <a:spcPct val="15000"/>
            </a:spcAft>
            <a:buChar char="•"/>
          </a:pPr>
          <a:r>
            <a:rPr lang="en-US" sz="2000" kern="1200" dirty="0"/>
            <a:t>Value set by team</a:t>
          </a:r>
        </a:p>
        <a:p>
          <a:pPr marL="228600" lvl="1" indent="-228600" algn="l" defTabSz="889000">
            <a:lnSpc>
              <a:spcPct val="90000"/>
            </a:lnSpc>
            <a:spcBef>
              <a:spcPct val="0"/>
            </a:spcBef>
            <a:spcAft>
              <a:spcPct val="15000"/>
            </a:spcAft>
            <a:buChar char="•"/>
          </a:pPr>
          <a:r>
            <a:rPr lang="en-US" sz="2000" kern="1200" dirty="0"/>
            <a:t>Players with positions can play wide range of techniques</a:t>
          </a:r>
        </a:p>
      </dsp:txBody>
      <dsp:txXfrm rot="-5400000">
        <a:off x="3785616" y="195366"/>
        <a:ext cx="6675706" cy="1003316"/>
      </dsp:txXfrm>
    </dsp:sp>
    <dsp:sp modelId="{E7208FBD-2231-4F8A-9B08-E29B3AE9BF81}">
      <dsp:nvSpPr>
        <dsp:cNvPr id="0" name=""/>
        <dsp:cNvSpPr/>
      </dsp:nvSpPr>
      <dsp:spPr>
        <a:xfrm>
          <a:off x="0" y="2105"/>
          <a:ext cx="3785615" cy="1389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Roster Position</a:t>
          </a:r>
        </a:p>
      </dsp:txBody>
      <dsp:txXfrm>
        <a:off x="67846" y="69951"/>
        <a:ext cx="3649923" cy="1254145"/>
      </dsp:txXfrm>
    </dsp:sp>
    <dsp:sp modelId="{4257E359-FC20-4519-BE0C-E247E44E2B65}">
      <dsp:nvSpPr>
        <dsp:cNvPr id="0" name=""/>
        <dsp:cNvSpPr/>
      </dsp:nvSpPr>
      <dsp:spPr>
        <a:xfrm rot="5400000">
          <a:off x="6594672" y="-1208637"/>
          <a:ext cx="1111870" cy="67299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Possible values: DL, LB</a:t>
          </a:r>
        </a:p>
        <a:p>
          <a:pPr marL="228600" lvl="1" indent="-228600" algn="l" defTabSz="889000">
            <a:lnSpc>
              <a:spcPct val="90000"/>
            </a:lnSpc>
            <a:spcBef>
              <a:spcPct val="0"/>
            </a:spcBef>
            <a:spcAft>
              <a:spcPct val="15000"/>
            </a:spcAft>
            <a:buChar char="•"/>
          </a:pPr>
          <a:r>
            <a:rPr lang="en-US" sz="2000" kern="1200" dirty="0"/>
            <a:t>Too broad of categories to gain significant insight</a:t>
          </a:r>
        </a:p>
      </dsp:txBody>
      <dsp:txXfrm rot="-5400000">
        <a:off x="3785616" y="1654696"/>
        <a:ext cx="6675706" cy="1003316"/>
      </dsp:txXfrm>
    </dsp:sp>
    <dsp:sp modelId="{2088201B-0365-4CC2-AD85-7AE187C368EC}">
      <dsp:nvSpPr>
        <dsp:cNvPr id="0" name=""/>
        <dsp:cNvSpPr/>
      </dsp:nvSpPr>
      <dsp:spPr>
        <a:xfrm>
          <a:off x="0" y="1461435"/>
          <a:ext cx="3785615" cy="1389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On Field Position</a:t>
          </a:r>
        </a:p>
      </dsp:txBody>
      <dsp:txXfrm>
        <a:off x="67846" y="1529281"/>
        <a:ext cx="3649923" cy="1254145"/>
      </dsp:txXfrm>
    </dsp:sp>
    <dsp:sp modelId="{18A51C75-3249-45E6-B885-93C900197B7E}">
      <dsp:nvSpPr>
        <dsp:cNvPr id="0" name=""/>
        <dsp:cNvSpPr/>
      </dsp:nvSpPr>
      <dsp:spPr>
        <a:xfrm rot="5400000">
          <a:off x="6594672" y="250691"/>
          <a:ext cx="1111870" cy="67299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Possible values: 0, 1, 2i, 2, 3, 4i, 4, 5, 7, 6, 9, outside </a:t>
          </a:r>
        </a:p>
        <a:p>
          <a:pPr marL="228600" lvl="1" indent="-228600" algn="l" defTabSz="889000">
            <a:lnSpc>
              <a:spcPct val="90000"/>
            </a:lnSpc>
            <a:spcBef>
              <a:spcPct val="0"/>
            </a:spcBef>
            <a:spcAft>
              <a:spcPct val="15000"/>
            </a:spcAft>
            <a:buChar char="•"/>
          </a:pPr>
          <a:r>
            <a:rPr lang="en-US" sz="2000" kern="1200" dirty="0"/>
            <a:t>Large number of possible values</a:t>
          </a:r>
        </a:p>
      </dsp:txBody>
      <dsp:txXfrm rot="-5400000">
        <a:off x="3785616" y="3114025"/>
        <a:ext cx="6675706" cy="1003316"/>
      </dsp:txXfrm>
    </dsp:sp>
    <dsp:sp modelId="{CD8C1F0A-0559-4D21-96AA-34AFF1ACECA1}">
      <dsp:nvSpPr>
        <dsp:cNvPr id="0" name=""/>
        <dsp:cNvSpPr/>
      </dsp:nvSpPr>
      <dsp:spPr>
        <a:xfrm>
          <a:off x="0" y="2920764"/>
          <a:ext cx="3785615" cy="1389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Technique Position</a:t>
          </a:r>
        </a:p>
      </dsp:txBody>
      <dsp:txXfrm>
        <a:off x="67846" y="2988610"/>
        <a:ext cx="3649923" cy="12541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FD405-7CE6-4817-AF06-5A9F83E30C30}">
      <dsp:nvSpPr>
        <dsp:cNvPr id="0" name=""/>
        <dsp:cNvSpPr/>
      </dsp:nvSpPr>
      <dsp:spPr>
        <a:xfrm rot="5400000">
          <a:off x="6552472" y="-2617323"/>
          <a:ext cx="1196270" cy="6729984"/>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Since roster position does not have consistent meaning across players/teams, this could lead to inconsistent results so we will not use the roster position definition for this analysis.</a:t>
          </a:r>
        </a:p>
      </dsp:txBody>
      <dsp:txXfrm rot="-5400000">
        <a:off x="3785616" y="207930"/>
        <a:ext cx="6671587" cy="1079476"/>
      </dsp:txXfrm>
    </dsp:sp>
    <dsp:sp modelId="{D2D7C2CB-B3A9-4956-9F90-E6FEC8F67E70}">
      <dsp:nvSpPr>
        <dsp:cNvPr id="0" name=""/>
        <dsp:cNvSpPr/>
      </dsp:nvSpPr>
      <dsp:spPr>
        <a:xfrm>
          <a:off x="0" y="0"/>
          <a:ext cx="3785616" cy="1495338"/>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US" sz="5600" kern="1200" dirty="0"/>
            <a:t>Conclusion</a:t>
          </a:r>
        </a:p>
      </dsp:txBody>
      <dsp:txXfrm>
        <a:off x="72996" y="72996"/>
        <a:ext cx="3639624" cy="13493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FD405-7CE6-4817-AF06-5A9F83E30C30}">
      <dsp:nvSpPr>
        <dsp:cNvPr id="0" name=""/>
        <dsp:cNvSpPr/>
      </dsp:nvSpPr>
      <dsp:spPr>
        <a:xfrm rot="5400000">
          <a:off x="6552472" y="-2617323"/>
          <a:ext cx="1196270" cy="6729984"/>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On field position has too broad of categories to gain significant insight into the “value” of the defensive line position.  As such, we will not use the on field position definition for this analysis.</a:t>
          </a:r>
        </a:p>
      </dsp:txBody>
      <dsp:txXfrm rot="-5400000">
        <a:off x="3785616" y="207930"/>
        <a:ext cx="6671587" cy="1079476"/>
      </dsp:txXfrm>
    </dsp:sp>
    <dsp:sp modelId="{D2D7C2CB-B3A9-4956-9F90-E6FEC8F67E70}">
      <dsp:nvSpPr>
        <dsp:cNvPr id="0" name=""/>
        <dsp:cNvSpPr/>
      </dsp:nvSpPr>
      <dsp:spPr>
        <a:xfrm>
          <a:off x="0" y="0"/>
          <a:ext cx="3785616" cy="1495338"/>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US" sz="5600" kern="1200" dirty="0"/>
            <a:t>Conclusion</a:t>
          </a:r>
        </a:p>
      </dsp:txBody>
      <dsp:txXfrm>
        <a:off x="72996" y="72996"/>
        <a:ext cx="3639624" cy="13493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FD405-7CE6-4817-AF06-5A9F83E30C30}">
      <dsp:nvSpPr>
        <dsp:cNvPr id="0" name=""/>
        <dsp:cNvSpPr/>
      </dsp:nvSpPr>
      <dsp:spPr>
        <a:xfrm rot="5400000">
          <a:off x="6475315" y="-2520876"/>
          <a:ext cx="1350584" cy="6729984"/>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Since the technique position definition is consistent across all teams and the position provides enough detail, the technique position will be the starting point for the “defensive line position” definition used in this analysis.</a:t>
          </a:r>
        </a:p>
        <a:p>
          <a:pPr marL="171450" lvl="1" indent="-171450" algn="l" defTabSz="711200">
            <a:lnSpc>
              <a:spcPct val="90000"/>
            </a:lnSpc>
            <a:spcBef>
              <a:spcPct val="0"/>
            </a:spcBef>
            <a:spcAft>
              <a:spcPct val="15000"/>
            </a:spcAft>
            <a:buChar char="•"/>
          </a:pPr>
          <a:r>
            <a:rPr lang="en-US" sz="1600" kern="1200" dirty="0"/>
            <a:t>Due to the large number of possible values, the technique position will be grouped based on consistent field positioning and analysis results.</a:t>
          </a:r>
        </a:p>
      </dsp:txBody>
      <dsp:txXfrm rot="-5400000">
        <a:off x="3785615" y="234754"/>
        <a:ext cx="6664054" cy="1218724"/>
      </dsp:txXfrm>
    </dsp:sp>
    <dsp:sp modelId="{D2D7C2CB-B3A9-4956-9F90-E6FEC8F67E70}">
      <dsp:nvSpPr>
        <dsp:cNvPr id="0" name=""/>
        <dsp:cNvSpPr/>
      </dsp:nvSpPr>
      <dsp:spPr>
        <a:xfrm>
          <a:off x="0" y="0"/>
          <a:ext cx="3785616" cy="1688231"/>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US" sz="5600" kern="1200" dirty="0"/>
            <a:t>Conclusion</a:t>
          </a:r>
        </a:p>
      </dsp:txBody>
      <dsp:txXfrm>
        <a:off x="82413" y="82413"/>
        <a:ext cx="3620790" cy="15234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C9B75-14CE-4CB3-9170-663B40A14EB9}">
      <dsp:nvSpPr>
        <dsp:cNvPr id="0" name=""/>
        <dsp:cNvSpPr/>
      </dsp:nvSpPr>
      <dsp:spPr>
        <a:xfrm rot="5400000">
          <a:off x="6198201" y="-2386716"/>
          <a:ext cx="1759488" cy="697290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By looking at results to determine the value of the position, we determine the value of the players that are currently at the position.</a:t>
          </a:r>
        </a:p>
        <a:p>
          <a:pPr marL="228600" lvl="1" indent="-228600" algn="l" defTabSz="889000">
            <a:lnSpc>
              <a:spcPct val="90000"/>
            </a:lnSpc>
            <a:spcBef>
              <a:spcPct val="0"/>
            </a:spcBef>
            <a:spcAft>
              <a:spcPct val="15000"/>
            </a:spcAft>
            <a:buChar char="•"/>
          </a:pPr>
          <a:r>
            <a:rPr lang="en-US" sz="2000" kern="1200" dirty="0"/>
            <a:t>This measures the value of the players instead of the position.</a:t>
          </a:r>
        </a:p>
      </dsp:txBody>
      <dsp:txXfrm rot="-5400000">
        <a:off x="3591494" y="305882"/>
        <a:ext cx="6887012" cy="1587706"/>
      </dsp:txXfrm>
    </dsp:sp>
    <dsp:sp modelId="{E7208FBD-2231-4F8A-9B08-E29B3AE9BF81}">
      <dsp:nvSpPr>
        <dsp:cNvPr id="0" name=""/>
        <dsp:cNvSpPr/>
      </dsp:nvSpPr>
      <dsp:spPr>
        <a:xfrm>
          <a:off x="330764" y="55"/>
          <a:ext cx="3260730" cy="219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Results Based</a:t>
          </a:r>
        </a:p>
      </dsp:txBody>
      <dsp:txXfrm>
        <a:off x="438128" y="107419"/>
        <a:ext cx="3046002" cy="1984632"/>
      </dsp:txXfrm>
    </dsp:sp>
    <dsp:sp modelId="{4257E359-FC20-4519-BE0C-E247E44E2B65}">
      <dsp:nvSpPr>
        <dsp:cNvPr id="0" name=""/>
        <dsp:cNvSpPr/>
      </dsp:nvSpPr>
      <dsp:spPr>
        <a:xfrm rot="5400000">
          <a:off x="6198201" y="-77387"/>
          <a:ext cx="1759488" cy="697290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By looking at the potential value based on the opportunities given to the players at the position, we can isolate the value of the position from the quality of the players at that position.</a:t>
          </a:r>
        </a:p>
        <a:p>
          <a:pPr marL="171450" lvl="1" indent="-171450" algn="l" defTabSz="800100">
            <a:lnSpc>
              <a:spcPct val="90000"/>
            </a:lnSpc>
            <a:spcBef>
              <a:spcPct val="0"/>
            </a:spcBef>
            <a:spcAft>
              <a:spcPct val="15000"/>
            </a:spcAft>
            <a:buChar char="•"/>
          </a:pPr>
          <a:r>
            <a:rPr lang="en-US" sz="1800" kern="1200" dirty="0"/>
            <a:t>Value of these opportunities will be reviewed based on:</a:t>
          </a:r>
        </a:p>
        <a:p>
          <a:pPr marL="342900" lvl="2" indent="-171450" algn="l" defTabSz="800100">
            <a:lnSpc>
              <a:spcPct val="90000"/>
            </a:lnSpc>
            <a:spcBef>
              <a:spcPct val="0"/>
            </a:spcBef>
            <a:spcAft>
              <a:spcPct val="15000"/>
            </a:spcAft>
            <a:buChar char="•"/>
          </a:pPr>
          <a:r>
            <a:rPr lang="en-US" sz="1800" kern="1200" dirty="0"/>
            <a:t>Expected Points Added Range (EPAR)</a:t>
          </a:r>
        </a:p>
        <a:p>
          <a:pPr marL="342900" lvl="2" indent="-171450" algn="l" defTabSz="800100">
            <a:lnSpc>
              <a:spcPct val="90000"/>
            </a:lnSpc>
            <a:spcBef>
              <a:spcPct val="0"/>
            </a:spcBef>
            <a:spcAft>
              <a:spcPct val="15000"/>
            </a:spcAft>
            <a:buChar char="•"/>
          </a:pPr>
          <a:r>
            <a:rPr lang="en-US" sz="1800" kern="1200" dirty="0"/>
            <a:t>Win Probability Added Range (WPAR)</a:t>
          </a:r>
        </a:p>
      </dsp:txBody>
      <dsp:txXfrm rot="-5400000">
        <a:off x="3591494" y="2615211"/>
        <a:ext cx="6887012" cy="1587706"/>
      </dsp:txXfrm>
    </dsp:sp>
    <dsp:sp modelId="{2088201B-0365-4CC2-AD85-7AE187C368EC}">
      <dsp:nvSpPr>
        <dsp:cNvPr id="0" name=""/>
        <dsp:cNvSpPr/>
      </dsp:nvSpPr>
      <dsp:spPr>
        <a:xfrm>
          <a:off x="330764" y="2309384"/>
          <a:ext cx="3260730" cy="219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Opportunity Based</a:t>
          </a:r>
        </a:p>
      </dsp:txBody>
      <dsp:txXfrm>
        <a:off x="438128" y="2416748"/>
        <a:ext cx="3046002" cy="19846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4C8D4-924D-4BE3-97B6-AD476012F9DC}">
      <dsp:nvSpPr>
        <dsp:cNvPr id="0" name=""/>
        <dsp:cNvSpPr/>
      </dsp:nvSpPr>
      <dsp:spPr>
        <a:xfrm>
          <a:off x="6918" y="244157"/>
          <a:ext cx="2240543" cy="1235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dirty="0"/>
            <a:t>Starting EP/WP</a:t>
          </a:r>
        </a:p>
      </dsp:txBody>
      <dsp:txXfrm>
        <a:off x="6918" y="244157"/>
        <a:ext cx="2240543" cy="823362"/>
      </dsp:txXfrm>
    </dsp:sp>
    <dsp:sp modelId="{B3BB8735-2710-43B5-8526-FE3D9C45E5C6}">
      <dsp:nvSpPr>
        <dsp:cNvPr id="0" name=""/>
        <dsp:cNvSpPr/>
      </dsp:nvSpPr>
      <dsp:spPr>
        <a:xfrm>
          <a:off x="465824" y="1067519"/>
          <a:ext cx="2240543" cy="26790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1" indent="0" algn="l" defTabSz="889000">
            <a:lnSpc>
              <a:spcPct val="90000"/>
            </a:lnSpc>
            <a:spcBef>
              <a:spcPct val="0"/>
            </a:spcBef>
            <a:spcAft>
              <a:spcPct val="15000"/>
            </a:spcAft>
            <a:buNone/>
          </a:pPr>
          <a:r>
            <a:rPr lang="en-US" sz="2000" kern="1200" dirty="0"/>
            <a:t>Determined based on status information at the beginning of each play provided in the SIS data</a:t>
          </a:r>
        </a:p>
      </dsp:txBody>
      <dsp:txXfrm>
        <a:off x="531447" y="1133142"/>
        <a:ext cx="2109297" cy="2547829"/>
      </dsp:txXfrm>
    </dsp:sp>
    <dsp:sp modelId="{BFEDFE2A-98B4-4C7C-B822-AB77B73C0F37}">
      <dsp:nvSpPr>
        <dsp:cNvPr id="0" name=""/>
        <dsp:cNvSpPr/>
      </dsp:nvSpPr>
      <dsp:spPr>
        <a:xfrm>
          <a:off x="2587119" y="376923"/>
          <a:ext cx="720075" cy="557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587119" y="488489"/>
        <a:ext cx="552726" cy="334698"/>
      </dsp:txXfrm>
    </dsp:sp>
    <dsp:sp modelId="{643B01D9-65DC-4557-B462-DA035AAC9D30}">
      <dsp:nvSpPr>
        <dsp:cNvPr id="0" name=""/>
        <dsp:cNvSpPr/>
      </dsp:nvSpPr>
      <dsp:spPr>
        <a:xfrm>
          <a:off x="3606094" y="244157"/>
          <a:ext cx="2240543" cy="1235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dirty="0"/>
            <a:t>Ending EP/WP</a:t>
          </a:r>
        </a:p>
      </dsp:txBody>
      <dsp:txXfrm>
        <a:off x="3606094" y="244157"/>
        <a:ext cx="2240543" cy="823362"/>
      </dsp:txXfrm>
    </dsp:sp>
    <dsp:sp modelId="{DFF561BD-5854-4DBF-9B39-38E1C8A975F0}">
      <dsp:nvSpPr>
        <dsp:cNvPr id="0" name=""/>
        <dsp:cNvSpPr/>
      </dsp:nvSpPr>
      <dsp:spPr>
        <a:xfrm>
          <a:off x="4065001" y="1067519"/>
          <a:ext cx="2240543" cy="26790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1" indent="0" algn="l" defTabSz="889000">
            <a:lnSpc>
              <a:spcPct val="90000"/>
            </a:lnSpc>
            <a:spcBef>
              <a:spcPct val="0"/>
            </a:spcBef>
            <a:spcAft>
              <a:spcPct val="15000"/>
            </a:spcAft>
            <a:buNone/>
          </a:pPr>
          <a:r>
            <a:rPr lang="en-US" sz="2000" kern="1200" dirty="0"/>
            <a:t>Determined using status information based on play results information provided in the SIS data</a:t>
          </a:r>
        </a:p>
      </dsp:txBody>
      <dsp:txXfrm>
        <a:off x="4130624" y="1133142"/>
        <a:ext cx="2109297" cy="2547829"/>
      </dsp:txXfrm>
    </dsp:sp>
    <dsp:sp modelId="{419A9CF8-A023-4CEF-83B0-9D459764FEDC}">
      <dsp:nvSpPr>
        <dsp:cNvPr id="0" name=""/>
        <dsp:cNvSpPr/>
      </dsp:nvSpPr>
      <dsp:spPr>
        <a:xfrm>
          <a:off x="6186296" y="376923"/>
          <a:ext cx="720075" cy="557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86296" y="488489"/>
        <a:ext cx="552726" cy="334698"/>
      </dsp:txXfrm>
    </dsp:sp>
    <dsp:sp modelId="{B8C8C738-000D-47F5-ACE2-E107CA6DB993}">
      <dsp:nvSpPr>
        <dsp:cNvPr id="0" name=""/>
        <dsp:cNvSpPr/>
      </dsp:nvSpPr>
      <dsp:spPr>
        <a:xfrm>
          <a:off x="7205270" y="244157"/>
          <a:ext cx="3040641" cy="1235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dirty="0"/>
            <a:t>EP Added (EPA)</a:t>
          </a:r>
          <a:br>
            <a:rPr lang="en-US" sz="2100" kern="1200" dirty="0"/>
          </a:br>
          <a:r>
            <a:rPr lang="en-US" sz="2100" kern="1200" dirty="0"/>
            <a:t>WP Added (WPA)</a:t>
          </a:r>
        </a:p>
      </dsp:txBody>
      <dsp:txXfrm>
        <a:off x="7205270" y="244157"/>
        <a:ext cx="3040641" cy="823362"/>
      </dsp:txXfrm>
    </dsp:sp>
    <dsp:sp modelId="{F61D13B5-94F8-42D3-ACC8-38E3C6A6ABDE}">
      <dsp:nvSpPr>
        <dsp:cNvPr id="0" name=""/>
        <dsp:cNvSpPr/>
      </dsp:nvSpPr>
      <dsp:spPr>
        <a:xfrm>
          <a:off x="7964477" y="1067519"/>
          <a:ext cx="2440041" cy="26790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1" indent="0" algn="l" defTabSz="889000">
            <a:lnSpc>
              <a:spcPct val="90000"/>
            </a:lnSpc>
            <a:spcBef>
              <a:spcPct val="0"/>
            </a:spcBef>
            <a:spcAft>
              <a:spcPct val="15000"/>
            </a:spcAft>
            <a:buNone/>
          </a:pPr>
          <a:r>
            <a:rPr lang="en-US" sz="2000" kern="1200" dirty="0"/>
            <a:t>Difference between the Starting EP/WP and the Ending EP/WP</a:t>
          </a:r>
        </a:p>
      </dsp:txBody>
      <dsp:txXfrm>
        <a:off x="8035943" y="1138985"/>
        <a:ext cx="2297109" cy="25361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399F7-B662-4A48-86E2-28FAD839FDD7}"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CE986-22A0-4A58-A290-30574F63D0B6}" type="slidenum">
              <a:rPr lang="en-US" smtClean="0"/>
              <a:t>‹#›</a:t>
            </a:fld>
            <a:endParaRPr lang="en-US"/>
          </a:p>
        </p:txBody>
      </p:sp>
    </p:spTree>
    <p:extLst>
      <p:ext uri="{BB962C8B-B14F-4D97-AF65-F5344CB8AC3E}">
        <p14:creationId xmlns:p14="http://schemas.microsoft.com/office/powerpoint/2010/main" val="58716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DCE986-22A0-4A58-A290-30574F63D0B6}" type="slidenum">
              <a:rPr lang="en-US" smtClean="0"/>
              <a:t>1</a:t>
            </a:fld>
            <a:endParaRPr lang="en-US"/>
          </a:p>
        </p:txBody>
      </p:sp>
    </p:spTree>
    <p:extLst>
      <p:ext uri="{BB962C8B-B14F-4D97-AF65-F5344CB8AC3E}">
        <p14:creationId xmlns:p14="http://schemas.microsoft.com/office/powerpoint/2010/main" val="150784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presentation, we will be referring to the Technique.  As many of you know, the DL Technique describes the alignment of the DL relatively to the offensive line.  Above is a graphical representation of those alignments.</a:t>
            </a:r>
          </a:p>
        </p:txBody>
      </p:sp>
      <p:sp>
        <p:nvSpPr>
          <p:cNvPr id="4" name="Slide Number Placeholder 3"/>
          <p:cNvSpPr>
            <a:spLocks noGrp="1"/>
          </p:cNvSpPr>
          <p:nvPr>
            <p:ph type="sldNum" sz="quarter" idx="5"/>
          </p:nvPr>
        </p:nvSpPr>
        <p:spPr/>
        <p:txBody>
          <a:bodyPr/>
          <a:lstStyle/>
          <a:p>
            <a:fld id="{B3DCE986-22A0-4A58-A290-30574F63D0B6}" type="slidenum">
              <a:rPr lang="en-US" smtClean="0"/>
              <a:t>4</a:t>
            </a:fld>
            <a:endParaRPr lang="en-US"/>
          </a:p>
        </p:txBody>
      </p:sp>
    </p:spTree>
    <p:extLst>
      <p:ext uri="{BB962C8B-B14F-4D97-AF65-F5344CB8AC3E}">
        <p14:creationId xmlns:p14="http://schemas.microsoft.com/office/powerpoint/2010/main" val="681727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presentation, we will be referring to the Technique.  As many of you know, the DL Technique describes the alignment of the DL relatively to the offensive line.  Above is a graphical representation of those alignments.</a:t>
            </a:r>
          </a:p>
        </p:txBody>
      </p:sp>
      <p:sp>
        <p:nvSpPr>
          <p:cNvPr id="4" name="Slide Number Placeholder 3"/>
          <p:cNvSpPr>
            <a:spLocks noGrp="1"/>
          </p:cNvSpPr>
          <p:nvPr>
            <p:ph type="sldNum" sz="quarter" idx="5"/>
          </p:nvPr>
        </p:nvSpPr>
        <p:spPr/>
        <p:txBody>
          <a:bodyPr/>
          <a:lstStyle/>
          <a:p>
            <a:fld id="{B3DCE986-22A0-4A58-A290-30574F63D0B6}" type="slidenum">
              <a:rPr lang="en-US" smtClean="0"/>
              <a:t>38</a:t>
            </a:fld>
            <a:endParaRPr lang="en-US"/>
          </a:p>
        </p:txBody>
      </p:sp>
    </p:spTree>
    <p:extLst>
      <p:ext uri="{BB962C8B-B14F-4D97-AF65-F5344CB8AC3E}">
        <p14:creationId xmlns:p14="http://schemas.microsoft.com/office/powerpoint/2010/main" val="417854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presentation, we will be referring to the Technique.  As many of you know, the DL Technique describes the alignment of the DL relatively to the offensive line.  Above is a graphical representation of those alignments.</a:t>
            </a:r>
          </a:p>
        </p:txBody>
      </p:sp>
      <p:sp>
        <p:nvSpPr>
          <p:cNvPr id="4" name="Slide Number Placeholder 3"/>
          <p:cNvSpPr>
            <a:spLocks noGrp="1"/>
          </p:cNvSpPr>
          <p:nvPr>
            <p:ph type="sldNum" sz="quarter" idx="5"/>
          </p:nvPr>
        </p:nvSpPr>
        <p:spPr/>
        <p:txBody>
          <a:bodyPr/>
          <a:lstStyle/>
          <a:p>
            <a:fld id="{B3DCE986-22A0-4A58-A290-30574F63D0B6}" type="slidenum">
              <a:rPr lang="en-US" smtClean="0"/>
              <a:t>39</a:t>
            </a:fld>
            <a:endParaRPr lang="en-US"/>
          </a:p>
        </p:txBody>
      </p:sp>
    </p:spTree>
    <p:extLst>
      <p:ext uri="{BB962C8B-B14F-4D97-AF65-F5344CB8AC3E}">
        <p14:creationId xmlns:p14="http://schemas.microsoft.com/office/powerpoint/2010/main" val="64414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presentation, we will be referring to the Technique.  As many of you know, the DL Technique describes the alignment of the DL relatively to the offensive line.  Above is a graphical representation of those alignments.</a:t>
            </a:r>
          </a:p>
        </p:txBody>
      </p:sp>
      <p:sp>
        <p:nvSpPr>
          <p:cNvPr id="4" name="Slide Number Placeholder 3"/>
          <p:cNvSpPr>
            <a:spLocks noGrp="1"/>
          </p:cNvSpPr>
          <p:nvPr>
            <p:ph type="sldNum" sz="quarter" idx="5"/>
          </p:nvPr>
        </p:nvSpPr>
        <p:spPr/>
        <p:txBody>
          <a:bodyPr/>
          <a:lstStyle/>
          <a:p>
            <a:fld id="{B3DCE986-22A0-4A58-A290-30574F63D0B6}" type="slidenum">
              <a:rPr lang="en-US" smtClean="0"/>
              <a:t>40</a:t>
            </a:fld>
            <a:endParaRPr lang="en-US"/>
          </a:p>
        </p:txBody>
      </p:sp>
    </p:spTree>
    <p:extLst>
      <p:ext uri="{BB962C8B-B14F-4D97-AF65-F5344CB8AC3E}">
        <p14:creationId xmlns:p14="http://schemas.microsoft.com/office/powerpoint/2010/main" val="313572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presentation, we will be referring to the Technique.  As many of you know, the DL Technique describes the alignment of the DL relatively to the offensive line.  Above is a graphical representation of those alignments.</a:t>
            </a:r>
          </a:p>
        </p:txBody>
      </p:sp>
      <p:sp>
        <p:nvSpPr>
          <p:cNvPr id="4" name="Slide Number Placeholder 3"/>
          <p:cNvSpPr>
            <a:spLocks noGrp="1"/>
          </p:cNvSpPr>
          <p:nvPr>
            <p:ph type="sldNum" sz="quarter" idx="5"/>
          </p:nvPr>
        </p:nvSpPr>
        <p:spPr/>
        <p:txBody>
          <a:bodyPr/>
          <a:lstStyle/>
          <a:p>
            <a:fld id="{B3DCE986-22A0-4A58-A290-30574F63D0B6}" type="slidenum">
              <a:rPr lang="en-US" smtClean="0"/>
              <a:t>41</a:t>
            </a:fld>
            <a:endParaRPr lang="en-US"/>
          </a:p>
        </p:txBody>
      </p:sp>
    </p:spTree>
    <p:extLst>
      <p:ext uri="{BB962C8B-B14F-4D97-AF65-F5344CB8AC3E}">
        <p14:creationId xmlns:p14="http://schemas.microsoft.com/office/powerpoint/2010/main" val="352880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presentation, we will be referring to the Technique.  As many of you know, the DL Technique describes the alignment of the DL relatively to the offensive line.  Above is a graphical representation of those alignments.</a:t>
            </a:r>
          </a:p>
        </p:txBody>
      </p:sp>
      <p:sp>
        <p:nvSpPr>
          <p:cNvPr id="4" name="Slide Number Placeholder 3"/>
          <p:cNvSpPr>
            <a:spLocks noGrp="1"/>
          </p:cNvSpPr>
          <p:nvPr>
            <p:ph type="sldNum" sz="quarter" idx="5"/>
          </p:nvPr>
        </p:nvSpPr>
        <p:spPr/>
        <p:txBody>
          <a:bodyPr/>
          <a:lstStyle/>
          <a:p>
            <a:fld id="{B3DCE986-22A0-4A58-A290-30574F63D0B6}" type="slidenum">
              <a:rPr lang="en-US" smtClean="0"/>
              <a:t>42</a:t>
            </a:fld>
            <a:endParaRPr lang="en-US"/>
          </a:p>
        </p:txBody>
      </p:sp>
    </p:spTree>
    <p:extLst>
      <p:ext uri="{BB962C8B-B14F-4D97-AF65-F5344CB8AC3E}">
        <p14:creationId xmlns:p14="http://schemas.microsoft.com/office/powerpoint/2010/main" val="2334254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presentation, we will be referring to the Technique.  As many of you know, the DL Technique describes the alignment of the DL relatively to the offensive line.  Above is a graphical representation of those alignments.</a:t>
            </a:r>
          </a:p>
        </p:txBody>
      </p:sp>
      <p:sp>
        <p:nvSpPr>
          <p:cNvPr id="4" name="Slide Number Placeholder 3"/>
          <p:cNvSpPr>
            <a:spLocks noGrp="1"/>
          </p:cNvSpPr>
          <p:nvPr>
            <p:ph type="sldNum" sz="quarter" idx="5"/>
          </p:nvPr>
        </p:nvSpPr>
        <p:spPr/>
        <p:txBody>
          <a:bodyPr/>
          <a:lstStyle/>
          <a:p>
            <a:fld id="{B3DCE986-22A0-4A58-A290-30574F63D0B6}" type="slidenum">
              <a:rPr lang="en-US" smtClean="0"/>
              <a:t>43</a:t>
            </a:fld>
            <a:endParaRPr lang="en-US"/>
          </a:p>
        </p:txBody>
      </p:sp>
    </p:spTree>
    <p:extLst>
      <p:ext uri="{BB962C8B-B14F-4D97-AF65-F5344CB8AC3E}">
        <p14:creationId xmlns:p14="http://schemas.microsoft.com/office/powerpoint/2010/main" val="375096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C9BE-2E31-4C56-8BF6-DF0CA5C6DE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DD1D93-C7BA-4C9E-91F2-70E499A0A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29EFA4-0388-45B4-B5A1-E9EC4A3F238D}"/>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5" name="Footer Placeholder 4">
            <a:extLst>
              <a:ext uri="{FF2B5EF4-FFF2-40B4-BE49-F238E27FC236}">
                <a16:creationId xmlns:a16="http://schemas.microsoft.com/office/drawing/2014/main" id="{298E977A-1D8B-4BAA-9DD6-47691C1FE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E2CE1-465C-4D4D-B4D7-B378DF095C65}"/>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218018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D1FD-E275-4E0D-AF26-0FCDA45FA8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6534FE-7622-43C7-9240-82E5F4288E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18289-19E5-4592-8A1C-3E8AA0407B7C}"/>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5" name="Footer Placeholder 4">
            <a:extLst>
              <a:ext uri="{FF2B5EF4-FFF2-40B4-BE49-F238E27FC236}">
                <a16:creationId xmlns:a16="http://schemas.microsoft.com/office/drawing/2014/main" id="{CCF38982-A85C-4D60-B4AB-2D6FE3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DB065-C356-41A8-87EA-8D37603DC55C}"/>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27762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D4460E-78EC-4EA7-86F9-FB7540D4C8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54EC57-A23A-4A91-BA68-0337AB13CE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9B311-D49B-4E7D-9BFE-E4AF4A872806}"/>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5" name="Footer Placeholder 4">
            <a:extLst>
              <a:ext uri="{FF2B5EF4-FFF2-40B4-BE49-F238E27FC236}">
                <a16:creationId xmlns:a16="http://schemas.microsoft.com/office/drawing/2014/main" id="{614160E3-9152-4D96-956D-60228F18E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F16CD-5FA8-4F0E-A6D5-3FEC26AD566A}"/>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338501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70C9-B2FA-4253-A737-B88840C89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FA8AE-1D67-4836-A78C-13F2A117E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FBA27-2ABF-43A0-95FB-75D9B58A7DCB}"/>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5" name="Footer Placeholder 4">
            <a:extLst>
              <a:ext uri="{FF2B5EF4-FFF2-40B4-BE49-F238E27FC236}">
                <a16:creationId xmlns:a16="http://schemas.microsoft.com/office/drawing/2014/main" id="{BCBDEEF3-DA10-4033-9269-AA650C602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E0D0E-118C-41BF-A749-715A73CEBD4D}"/>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84789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8BC2-4A4A-467B-98FE-A40392551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1D3E9E-714C-46D2-8409-EB8028F67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D4A2DA-128E-41DD-8742-ED38149021CB}"/>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5" name="Footer Placeholder 4">
            <a:extLst>
              <a:ext uri="{FF2B5EF4-FFF2-40B4-BE49-F238E27FC236}">
                <a16:creationId xmlns:a16="http://schemas.microsoft.com/office/drawing/2014/main" id="{AE915191-2D85-41B7-A2DF-6A90F4DBD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43CE8-B69E-45B1-8D2C-264B3B889A5F}"/>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322545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C2A7-792E-403C-8A4F-F95D2CF90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79C57-A15A-46C3-B541-5FD7CCA3E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CC3D23-1455-4941-B479-2ADBE644B2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8715BD-8C94-4B8B-B4FF-81EAB6EE4D01}"/>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6" name="Footer Placeholder 5">
            <a:extLst>
              <a:ext uri="{FF2B5EF4-FFF2-40B4-BE49-F238E27FC236}">
                <a16:creationId xmlns:a16="http://schemas.microsoft.com/office/drawing/2014/main" id="{2E30A601-78C5-47E9-AB3D-C5C61E478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65E07-FDEB-4656-BA74-10A750A5607B}"/>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1742007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5622-5D9B-4C2E-A615-69D32F5838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76736-8540-49B7-9544-6EF9B9D8F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3A28F-F207-4C84-A0E4-FFED1C4D6E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741267-9742-45BD-9C0E-2DB8090F1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DE1D28-6478-43B9-A16D-891284663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171E6E-A66B-42A6-A5E9-EE78672C8914}"/>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8" name="Footer Placeholder 7">
            <a:extLst>
              <a:ext uri="{FF2B5EF4-FFF2-40B4-BE49-F238E27FC236}">
                <a16:creationId xmlns:a16="http://schemas.microsoft.com/office/drawing/2014/main" id="{429E19A0-D930-4F2D-A7B8-282F188315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468A3B-D63E-4E8D-AC00-574BF401E40E}"/>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316396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DC18-961F-4292-AB9D-6300F7B37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67FF2B-FF65-4E2C-9C82-0B602B952189}"/>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4" name="Footer Placeholder 3">
            <a:extLst>
              <a:ext uri="{FF2B5EF4-FFF2-40B4-BE49-F238E27FC236}">
                <a16:creationId xmlns:a16="http://schemas.microsoft.com/office/drawing/2014/main" id="{8FE6AA83-3742-49B5-9A0F-0A383B5B6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D24B88-D419-4F8D-A922-3BC1ABADCA16}"/>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393878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625D9-992E-45CC-B4F4-0A08E2D496A9}"/>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3" name="Footer Placeholder 2">
            <a:extLst>
              <a:ext uri="{FF2B5EF4-FFF2-40B4-BE49-F238E27FC236}">
                <a16:creationId xmlns:a16="http://schemas.microsoft.com/office/drawing/2014/main" id="{3F44896B-3BAB-4179-94D1-3EFEC1A0E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9B4B47-3B98-4567-8434-A8CDDADA8CDE}"/>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127151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00E0-969F-45EB-BC10-92E524F12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ED6D2F-E54B-42C6-B442-0DDA7B92D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34D4DA-54E2-4455-A251-88D1398AC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DC3EA-5F12-40D4-B92B-8CEF1ECD34E6}"/>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6" name="Footer Placeholder 5">
            <a:extLst>
              <a:ext uri="{FF2B5EF4-FFF2-40B4-BE49-F238E27FC236}">
                <a16:creationId xmlns:a16="http://schemas.microsoft.com/office/drawing/2014/main" id="{A9DF29C2-9AF9-4016-817E-55739DDF8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1F598-62F9-4811-94A5-ECEE3835F6EB}"/>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286526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A7A1-596A-437D-8A95-5BBBE6558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6644F3-109F-49D5-9155-7426F3472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AB75C8-ACA2-4DA0-B82E-8FF62F104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BFE4C-44C5-450C-8FE4-ED509731B097}"/>
              </a:ext>
            </a:extLst>
          </p:cNvPr>
          <p:cNvSpPr>
            <a:spLocks noGrp="1"/>
          </p:cNvSpPr>
          <p:nvPr>
            <p:ph type="dt" sz="half" idx="10"/>
          </p:nvPr>
        </p:nvSpPr>
        <p:spPr/>
        <p:txBody>
          <a:bodyPr/>
          <a:lstStyle/>
          <a:p>
            <a:fld id="{D4D48A78-159D-4D7D-880E-532B638C69F1}" type="datetimeFigureOut">
              <a:rPr lang="en-US" smtClean="0"/>
              <a:t>7/16/2020</a:t>
            </a:fld>
            <a:endParaRPr lang="en-US"/>
          </a:p>
        </p:txBody>
      </p:sp>
      <p:sp>
        <p:nvSpPr>
          <p:cNvPr id="6" name="Footer Placeholder 5">
            <a:extLst>
              <a:ext uri="{FF2B5EF4-FFF2-40B4-BE49-F238E27FC236}">
                <a16:creationId xmlns:a16="http://schemas.microsoft.com/office/drawing/2014/main" id="{1B4285D3-8411-4BCB-933B-472837745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311A0-696E-4437-B4DB-75DE57C66C14}"/>
              </a:ext>
            </a:extLst>
          </p:cNvPr>
          <p:cNvSpPr>
            <a:spLocks noGrp="1"/>
          </p:cNvSpPr>
          <p:nvPr>
            <p:ph type="sldNum" sz="quarter" idx="12"/>
          </p:nvPr>
        </p:nvSpPr>
        <p:spPr/>
        <p:txBody>
          <a:bodyPr/>
          <a:lstStyle/>
          <a:p>
            <a:fld id="{719818A2-0EF3-4ADA-8F75-5FF4EB9C845E}" type="slidenum">
              <a:rPr lang="en-US" smtClean="0"/>
              <a:t>‹#›</a:t>
            </a:fld>
            <a:endParaRPr lang="en-US"/>
          </a:p>
        </p:txBody>
      </p:sp>
    </p:spTree>
    <p:extLst>
      <p:ext uri="{BB962C8B-B14F-4D97-AF65-F5344CB8AC3E}">
        <p14:creationId xmlns:p14="http://schemas.microsoft.com/office/powerpoint/2010/main" val="249322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8DE95-3999-48A9-B255-4C8655DA0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CF3AD1-873F-44A9-87FB-E04297DBE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E6E0B-0288-42B5-B9A7-844A08232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48A78-159D-4D7D-880E-532B638C69F1}" type="datetimeFigureOut">
              <a:rPr lang="en-US" smtClean="0"/>
              <a:t>7/16/2020</a:t>
            </a:fld>
            <a:endParaRPr lang="en-US"/>
          </a:p>
        </p:txBody>
      </p:sp>
      <p:sp>
        <p:nvSpPr>
          <p:cNvPr id="5" name="Footer Placeholder 4">
            <a:extLst>
              <a:ext uri="{FF2B5EF4-FFF2-40B4-BE49-F238E27FC236}">
                <a16:creationId xmlns:a16="http://schemas.microsoft.com/office/drawing/2014/main" id="{0D508A8B-DBD0-449F-8F2B-D6104EB90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8746A0-7456-4F54-A70B-4D8CB5106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818A2-0EF3-4ADA-8F75-5FF4EB9C845E}" type="slidenum">
              <a:rPr lang="en-US" smtClean="0"/>
              <a:t>‹#›</a:t>
            </a:fld>
            <a:endParaRPr lang="en-US"/>
          </a:p>
        </p:txBody>
      </p:sp>
    </p:spTree>
    <p:extLst>
      <p:ext uri="{BB962C8B-B14F-4D97-AF65-F5344CB8AC3E}">
        <p14:creationId xmlns:p14="http://schemas.microsoft.com/office/powerpoint/2010/main" val="146712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0.png"/><Relationship Id="rId7" Type="http://schemas.openxmlformats.org/officeDocument/2006/relationships/diagramColors" Target="../diagrams/colors1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idpguru.com/2019/02/2019-defensive-coordinators-and-schemes.html" TargetMode="Externa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3.png"/><Relationship Id="rId7" Type="http://schemas.openxmlformats.org/officeDocument/2006/relationships/diagramQuickStyle" Target="../diagrams/quickStyle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4.png"/><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7.png"/><Relationship Id="rId7" Type="http://schemas.openxmlformats.org/officeDocument/2006/relationships/diagramColors" Target="../diagrams/colors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CFCD-FBB2-4EAB-B9A8-0B0C26156E89}"/>
              </a:ext>
            </a:extLst>
          </p:cNvPr>
          <p:cNvSpPr>
            <a:spLocks noGrp="1"/>
          </p:cNvSpPr>
          <p:nvPr>
            <p:ph type="ctrTitle"/>
          </p:nvPr>
        </p:nvSpPr>
        <p:spPr/>
        <p:txBody>
          <a:bodyPr>
            <a:normAutofit fontScale="90000"/>
          </a:bodyPr>
          <a:lstStyle/>
          <a:p>
            <a:r>
              <a:rPr lang="en-US" dirty="0"/>
              <a:t>Sports Info Solutions’ </a:t>
            </a:r>
            <a:br>
              <a:rPr lang="en-US" dirty="0"/>
            </a:br>
            <a:r>
              <a:rPr lang="en-US" dirty="0"/>
              <a:t>2020 Football Analytics Challenge</a:t>
            </a:r>
          </a:p>
        </p:txBody>
      </p:sp>
      <p:sp>
        <p:nvSpPr>
          <p:cNvPr id="3" name="Subtitle 2">
            <a:extLst>
              <a:ext uri="{FF2B5EF4-FFF2-40B4-BE49-F238E27FC236}">
                <a16:creationId xmlns:a16="http://schemas.microsoft.com/office/drawing/2014/main" id="{A1BF1E12-09BD-4C37-AD6A-B358766BB023}"/>
              </a:ext>
            </a:extLst>
          </p:cNvPr>
          <p:cNvSpPr>
            <a:spLocks noGrp="1"/>
          </p:cNvSpPr>
          <p:nvPr>
            <p:ph type="subTitle" idx="1"/>
          </p:nvPr>
        </p:nvSpPr>
        <p:spPr/>
        <p:txBody>
          <a:bodyPr>
            <a:normAutofit lnSpcReduction="10000"/>
          </a:bodyPr>
          <a:lstStyle/>
          <a:p>
            <a:r>
              <a:rPr lang="en-US" dirty="0"/>
              <a:t>Benefitting the United Negro College Fund</a:t>
            </a:r>
          </a:p>
          <a:p>
            <a:endParaRPr lang="en-US" dirty="0"/>
          </a:p>
          <a:p>
            <a:r>
              <a:rPr lang="en-US" dirty="0"/>
              <a:t>Daniel Rees</a:t>
            </a:r>
          </a:p>
          <a:p>
            <a:r>
              <a:rPr lang="en-US" dirty="0"/>
              <a:t>July 19, 2020</a:t>
            </a:r>
          </a:p>
        </p:txBody>
      </p:sp>
    </p:spTree>
    <p:extLst>
      <p:ext uri="{BB962C8B-B14F-4D97-AF65-F5344CB8AC3E}">
        <p14:creationId xmlns:p14="http://schemas.microsoft.com/office/powerpoint/2010/main" val="127439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AE22-E07B-48CA-8459-A5341FB5A684}"/>
              </a:ext>
            </a:extLst>
          </p:cNvPr>
          <p:cNvSpPr>
            <a:spLocks noGrp="1"/>
          </p:cNvSpPr>
          <p:nvPr>
            <p:ph type="title"/>
          </p:nvPr>
        </p:nvSpPr>
        <p:spPr>
          <a:xfrm>
            <a:off x="914400" y="457200"/>
            <a:ext cx="10515600" cy="914400"/>
          </a:xfrm>
        </p:spPr>
        <p:txBody>
          <a:bodyPr/>
          <a:lstStyle/>
          <a:p>
            <a:r>
              <a:rPr lang="en-US" dirty="0"/>
              <a:t>How do we define “defensive line position”?</a:t>
            </a:r>
          </a:p>
        </p:txBody>
      </p:sp>
      <p:pic>
        <p:nvPicPr>
          <p:cNvPr id="4" name="Content Placeholder 3">
            <a:extLst>
              <a:ext uri="{FF2B5EF4-FFF2-40B4-BE49-F238E27FC236}">
                <a16:creationId xmlns:a16="http://schemas.microsoft.com/office/drawing/2014/main" id="{D420DE8D-5AB0-4F4D-97C8-D3AD0C616F0C}"/>
              </a:ext>
            </a:extLst>
          </p:cNvPr>
          <p:cNvPicPr>
            <a:picLocks noGrp="1" noChangeAspect="1"/>
          </p:cNvPicPr>
          <p:nvPr>
            <p:ph idx="1"/>
          </p:nvPr>
        </p:nvPicPr>
        <p:blipFill>
          <a:blip r:embed="rId2"/>
          <a:stretch>
            <a:fillRect/>
          </a:stretch>
        </p:blipFill>
        <p:spPr>
          <a:xfrm>
            <a:off x="405839" y="3706239"/>
            <a:ext cx="10515600" cy="2516848"/>
          </a:xfrm>
          <a:prstGeom prst="rect">
            <a:avLst/>
          </a:prstGeom>
        </p:spPr>
      </p:pic>
      <p:sp>
        <p:nvSpPr>
          <p:cNvPr id="5" name="Oval 4">
            <a:extLst>
              <a:ext uri="{FF2B5EF4-FFF2-40B4-BE49-F238E27FC236}">
                <a16:creationId xmlns:a16="http://schemas.microsoft.com/office/drawing/2014/main" id="{0770B319-30F5-493D-B05C-32FB924A358F}"/>
              </a:ext>
            </a:extLst>
          </p:cNvPr>
          <p:cNvSpPr/>
          <p:nvPr/>
        </p:nvSpPr>
        <p:spPr>
          <a:xfrm>
            <a:off x="1333686" y="5562263"/>
            <a:ext cx="815788" cy="6275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74391E6-BCCC-4A69-88FF-B94B039720A5}"/>
              </a:ext>
            </a:extLst>
          </p:cNvPr>
          <p:cNvSpPr/>
          <p:nvPr/>
        </p:nvSpPr>
        <p:spPr>
          <a:xfrm>
            <a:off x="2149474" y="5562263"/>
            <a:ext cx="3197459" cy="6660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1A1DD69-2A67-43EF-9DC5-DFC91C99D35B}"/>
              </a:ext>
            </a:extLst>
          </p:cNvPr>
          <p:cNvSpPr/>
          <p:nvPr/>
        </p:nvSpPr>
        <p:spPr>
          <a:xfrm>
            <a:off x="5346933" y="5595557"/>
            <a:ext cx="1557337" cy="6275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EB4581D-0D20-4C2B-B0D8-4BB34DEBE6C5}"/>
              </a:ext>
            </a:extLst>
          </p:cNvPr>
          <p:cNvSpPr/>
          <p:nvPr/>
        </p:nvSpPr>
        <p:spPr>
          <a:xfrm>
            <a:off x="6904270" y="5562263"/>
            <a:ext cx="2539393" cy="6608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8033846-E8FF-449D-98BD-52EBCE9730C4}"/>
              </a:ext>
            </a:extLst>
          </p:cNvPr>
          <p:cNvSpPr/>
          <p:nvPr/>
        </p:nvSpPr>
        <p:spPr>
          <a:xfrm>
            <a:off x="9443663" y="5578910"/>
            <a:ext cx="2292164" cy="6275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587AD8C-D127-4EB1-AF03-E66C660E6511}"/>
              </a:ext>
            </a:extLst>
          </p:cNvPr>
          <p:cNvSpPr txBox="1"/>
          <p:nvPr/>
        </p:nvSpPr>
        <p:spPr>
          <a:xfrm>
            <a:off x="10318979" y="5602701"/>
            <a:ext cx="1350169" cy="523220"/>
          </a:xfrm>
          <a:prstGeom prst="rect">
            <a:avLst/>
          </a:prstGeom>
          <a:noFill/>
        </p:spPr>
        <p:txBody>
          <a:bodyPr wrap="square" rtlCol="0">
            <a:spAutoFit/>
          </a:bodyPr>
          <a:lstStyle/>
          <a:p>
            <a:r>
              <a:rPr lang="en-US" sz="2800" dirty="0"/>
              <a:t>Outside</a:t>
            </a:r>
          </a:p>
        </p:txBody>
      </p:sp>
      <p:sp>
        <p:nvSpPr>
          <p:cNvPr id="3" name="Rectangle 2">
            <a:extLst>
              <a:ext uri="{FF2B5EF4-FFF2-40B4-BE49-F238E27FC236}">
                <a16:creationId xmlns:a16="http://schemas.microsoft.com/office/drawing/2014/main" id="{19FCC5F0-CC1F-4695-A5A9-671B264E79FB}"/>
              </a:ext>
            </a:extLst>
          </p:cNvPr>
          <p:cNvSpPr/>
          <p:nvPr/>
        </p:nvSpPr>
        <p:spPr>
          <a:xfrm>
            <a:off x="914400" y="1280160"/>
            <a:ext cx="3602076" cy="584775"/>
          </a:xfrm>
          <a:prstGeom prst="rect">
            <a:avLst/>
          </a:prstGeom>
        </p:spPr>
        <p:txBody>
          <a:bodyPr wrap="none">
            <a:spAutoFit/>
          </a:bodyPr>
          <a:lstStyle/>
          <a:p>
            <a:r>
              <a:rPr lang="en-US" sz="3200" dirty="0">
                <a:latin typeface="+mj-lt"/>
              </a:rPr>
              <a:t>Technique Grouping:</a:t>
            </a:r>
          </a:p>
        </p:txBody>
      </p:sp>
      <p:sp>
        <p:nvSpPr>
          <p:cNvPr id="11" name="TextBox 10">
            <a:extLst>
              <a:ext uri="{FF2B5EF4-FFF2-40B4-BE49-F238E27FC236}">
                <a16:creationId xmlns:a16="http://schemas.microsoft.com/office/drawing/2014/main" id="{11D7C04C-2735-46BA-BEDB-09368288A3A8}"/>
              </a:ext>
            </a:extLst>
          </p:cNvPr>
          <p:cNvSpPr txBox="1"/>
          <p:nvPr/>
        </p:nvSpPr>
        <p:spPr>
          <a:xfrm>
            <a:off x="914400" y="2088868"/>
            <a:ext cx="1040234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Twelve unique technique alignments likely would make it very difficult to arrive at meaningful conclusions.</a:t>
            </a:r>
          </a:p>
          <a:p>
            <a:pPr marL="285750" indent="-285750">
              <a:buFont typeface="Arial" panose="020B0604020202020204" pitchFamily="34" charset="0"/>
              <a:buChar char="•"/>
            </a:pPr>
            <a:r>
              <a:rPr lang="en-US" dirty="0"/>
              <a:t>In order to allow for more manageable analysis, technique alignments will be grouped.</a:t>
            </a:r>
          </a:p>
          <a:p>
            <a:pPr marL="285750" indent="-285750">
              <a:buFont typeface="Arial" panose="020B0604020202020204" pitchFamily="34" charset="0"/>
              <a:buChar char="•"/>
            </a:pPr>
            <a:r>
              <a:rPr lang="en-US" dirty="0"/>
              <a:t>These groupings will be based on similar alignments to ensure conclusions can be consistently applies.  </a:t>
            </a:r>
          </a:p>
          <a:p>
            <a:pPr marL="285750" indent="-285750">
              <a:buFont typeface="Arial" panose="020B0604020202020204" pitchFamily="34" charset="0"/>
              <a:buChar char="•"/>
            </a:pPr>
            <a:r>
              <a:rPr lang="en-US" dirty="0"/>
              <a:t>These groupings will also be based on similar results in order to ensure additional information is not lost during the analysis.</a:t>
            </a:r>
          </a:p>
        </p:txBody>
      </p:sp>
    </p:spTree>
    <p:extLst>
      <p:ext uri="{BB962C8B-B14F-4D97-AF65-F5344CB8AC3E}">
        <p14:creationId xmlns:p14="http://schemas.microsoft.com/office/powerpoint/2010/main" val="72466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How do we define “value”?</a:t>
            </a:r>
            <a:endParaRPr lang="en-US" sz="3200" dirty="0"/>
          </a:p>
        </p:txBody>
      </p:sp>
      <p:graphicFrame>
        <p:nvGraphicFramePr>
          <p:cNvPr id="4" name="Diagram 3">
            <a:extLst>
              <a:ext uri="{FF2B5EF4-FFF2-40B4-BE49-F238E27FC236}">
                <a16:creationId xmlns:a16="http://schemas.microsoft.com/office/drawing/2014/main" id="{EEB00146-3CB3-4B39-B2E6-7A08643260BB}"/>
              </a:ext>
            </a:extLst>
          </p:cNvPr>
          <p:cNvGraphicFramePr/>
          <p:nvPr>
            <p:extLst>
              <p:ext uri="{D42A27DB-BD31-4B8C-83A1-F6EECF244321}">
                <p14:modId xmlns:p14="http://schemas.microsoft.com/office/powerpoint/2010/main" val="1540293029"/>
              </p:ext>
            </p:extLst>
          </p:nvPr>
        </p:nvGraphicFramePr>
        <p:xfrm>
          <a:off x="458638" y="1984075"/>
          <a:ext cx="10895162" cy="450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F6FB711-FFCD-4B77-87D8-4DFEF0258A3C}"/>
              </a:ext>
            </a:extLst>
          </p:cNvPr>
          <p:cNvSpPr/>
          <p:nvPr/>
        </p:nvSpPr>
        <p:spPr>
          <a:xfrm>
            <a:off x="914400" y="1280160"/>
            <a:ext cx="3628494" cy="584775"/>
          </a:xfrm>
          <a:prstGeom prst="rect">
            <a:avLst/>
          </a:prstGeom>
        </p:spPr>
        <p:txBody>
          <a:bodyPr wrap="none">
            <a:spAutoFit/>
          </a:bodyPr>
          <a:lstStyle/>
          <a:p>
            <a:r>
              <a:rPr lang="en-US" sz="3200" dirty="0">
                <a:latin typeface="+mj-lt"/>
              </a:rPr>
              <a:t>Possible approaches:</a:t>
            </a:r>
          </a:p>
        </p:txBody>
      </p:sp>
    </p:spTree>
    <p:extLst>
      <p:ext uri="{BB962C8B-B14F-4D97-AF65-F5344CB8AC3E}">
        <p14:creationId xmlns:p14="http://schemas.microsoft.com/office/powerpoint/2010/main" val="412791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How do we define “value”?</a:t>
            </a:r>
            <a:endParaRPr lang="en-US" sz="3200" dirty="0"/>
          </a:p>
        </p:txBody>
      </p:sp>
      <p:graphicFrame>
        <p:nvGraphicFramePr>
          <p:cNvPr id="5" name="Diagram 4">
            <a:extLst>
              <a:ext uri="{FF2B5EF4-FFF2-40B4-BE49-F238E27FC236}">
                <a16:creationId xmlns:a16="http://schemas.microsoft.com/office/drawing/2014/main" id="{FCEA606F-1031-4A8A-8C7E-162584919E8A}"/>
              </a:ext>
            </a:extLst>
          </p:cNvPr>
          <p:cNvGraphicFramePr/>
          <p:nvPr>
            <p:extLst>
              <p:ext uri="{D42A27DB-BD31-4B8C-83A1-F6EECF244321}">
                <p14:modId xmlns:p14="http://schemas.microsoft.com/office/powerpoint/2010/main" val="2620070517"/>
              </p:ext>
            </p:extLst>
          </p:nvPr>
        </p:nvGraphicFramePr>
        <p:xfrm>
          <a:off x="838200" y="2323750"/>
          <a:ext cx="10411437" cy="3990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F0793B12-9EF3-4E02-8EA6-02C871235BA7}"/>
              </a:ext>
            </a:extLst>
          </p:cNvPr>
          <p:cNvSpPr>
            <a:spLocks noGrp="1"/>
          </p:cNvSpPr>
          <p:nvPr>
            <p:ph idx="1"/>
          </p:nvPr>
        </p:nvSpPr>
        <p:spPr>
          <a:xfrm>
            <a:off x="838200" y="1972267"/>
            <a:ext cx="10515600" cy="4351338"/>
          </a:xfrm>
        </p:spPr>
        <p:txBody>
          <a:bodyPr>
            <a:normAutofit/>
          </a:bodyPr>
          <a:lstStyle/>
          <a:p>
            <a:r>
              <a:rPr lang="en-US" sz="2000" dirty="0"/>
              <a:t>Expected Point (EP) and Win Probability (WP) based on model developed by </a:t>
            </a:r>
            <a:r>
              <a:rPr lang="en-US" sz="2000" dirty="0" err="1"/>
              <a:t>NFLScrapR</a:t>
            </a:r>
            <a:r>
              <a:rPr lang="en-US" sz="2000" dirty="0"/>
              <a:t> Team.  </a:t>
            </a:r>
          </a:p>
        </p:txBody>
      </p:sp>
      <p:sp>
        <p:nvSpPr>
          <p:cNvPr id="8" name="Rectangle 7">
            <a:extLst>
              <a:ext uri="{FF2B5EF4-FFF2-40B4-BE49-F238E27FC236}">
                <a16:creationId xmlns:a16="http://schemas.microsoft.com/office/drawing/2014/main" id="{89DA9196-2107-48B4-BE89-2AD4FC9D478E}"/>
              </a:ext>
            </a:extLst>
          </p:cNvPr>
          <p:cNvSpPr/>
          <p:nvPr/>
        </p:nvSpPr>
        <p:spPr>
          <a:xfrm>
            <a:off x="914399" y="1280159"/>
            <a:ext cx="5306261" cy="584775"/>
          </a:xfrm>
          <a:prstGeom prst="rect">
            <a:avLst/>
          </a:prstGeom>
        </p:spPr>
        <p:txBody>
          <a:bodyPr wrap="none">
            <a:spAutoFit/>
          </a:bodyPr>
          <a:lstStyle/>
          <a:p>
            <a:r>
              <a:rPr lang="en-US" sz="3200" dirty="0">
                <a:latin typeface="+mj-lt"/>
              </a:rPr>
              <a:t>Opportunity Based: EPA / WPA</a:t>
            </a:r>
          </a:p>
        </p:txBody>
      </p:sp>
    </p:spTree>
    <p:extLst>
      <p:ext uri="{BB962C8B-B14F-4D97-AF65-F5344CB8AC3E}">
        <p14:creationId xmlns:p14="http://schemas.microsoft.com/office/powerpoint/2010/main" val="281619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How do we define “value”?</a:t>
            </a:r>
            <a:endParaRPr lang="en-US" sz="3200" dirty="0"/>
          </a:p>
        </p:txBody>
      </p:sp>
      <p:graphicFrame>
        <p:nvGraphicFramePr>
          <p:cNvPr id="4" name="Diagram 3">
            <a:extLst>
              <a:ext uri="{FF2B5EF4-FFF2-40B4-BE49-F238E27FC236}">
                <a16:creationId xmlns:a16="http://schemas.microsoft.com/office/drawing/2014/main" id="{5C8C5E73-6F3D-4A46-881B-353C9CF2FF30}"/>
              </a:ext>
            </a:extLst>
          </p:cNvPr>
          <p:cNvGraphicFramePr/>
          <p:nvPr>
            <p:extLst>
              <p:ext uri="{D42A27DB-BD31-4B8C-83A1-F6EECF244321}">
                <p14:modId xmlns:p14="http://schemas.microsoft.com/office/powerpoint/2010/main" val="1241307180"/>
              </p:ext>
            </p:extLst>
          </p:nvPr>
        </p:nvGraphicFramePr>
        <p:xfrm>
          <a:off x="838200" y="1932229"/>
          <a:ext cx="10252046" cy="457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B99EFBFC-78BF-47C7-A192-6B2CFE903D5D}"/>
              </a:ext>
            </a:extLst>
          </p:cNvPr>
          <p:cNvSpPr/>
          <p:nvPr/>
        </p:nvSpPr>
        <p:spPr>
          <a:xfrm>
            <a:off x="914399" y="1280159"/>
            <a:ext cx="5634876" cy="584775"/>
          </a:xfrm>
          <a:prstGeom prst="rect">
            <a:avLst/>
          </a:prstGeom>
        </p:spPr>
        <p:txBody>
          <a:bodyPr wrap="none">
            <a:spAutoFit/>
          </a:bodyPr>
          <a:lstStyle/>
          <a:p>
            <a:r>
              <a:rPr lang="en-US" sz="3200" dirty="0">
                <a:latin typeface="+mj-lt"/>
              </a:rPr>
              <a:t>Opportunity Based: EPAR / WPAR</a:t>
            </a:r>
          </a:p>
        </p:txBody>
      </p:sp>
    </p:spTree>
    <p:extLst>
      <p:ext uri="{BB962C8B-B14F-4D97-AF65-F5344CB8AC3E}">
        <p14:creationId xmlns:p14="http://schemas.microsoft.com/office/powerpoint/2010/main" val="274110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How do we define “value”?</a:t>
            </a:r>
            <a:endParaRPr lang="en-US" sz="3200" dirty="0"/>
          </a:p>
        </p:txBody>
      </p:sp>
      <p:sp>
        <p:nvSpPr>
          <p:cNvPr id="3" name="Content Placeholder 2">
            <a:extLst>
              <a:ext uri="{FF2B5EF4-FFF2-40B4-BE49-F238E27FC236}">
                <a16:creationId xmlns:a16="http://schemas.microsoft.com/office/drawing/2014/main" id="{C5F000EC-9225-40A6-B0C7-7EFD168FDF25}"/>
              </a:ext>
            </a:extLst>
          </p:cNvPr>
          <p:cNvSpPr>
            <a:spLocks noGrp="1"/>
          </p:cNvSpPr>
          <p:nvPr>
            <p:ph idx="1"/>
          </p:nvPr>
        </p:nvSpPr>
        <p:spPr>
          <a:xfrm>
            <a:off x="838200" y="2058538"/>
            <a:ext cx="10515600" cy="4351338"/>
          </a:xfrm>
        </p:spPr>
        <p:txBody>
          <a:bodyPr>
            <a:normAutofit/>
          </a:bodyPr>
          <a:lstStyle/>
          <a:p>
            <a:r>
              <a:rPr lang="en-US" dirty="0"/>
              <a:t>Four possible outcomes were determined for the EPAR calculation.</a:t>
            </a:r>
          </a:p>
          <a:p>
            <a:pPr lvl="1"/>
            <a:r>
              <a:rPr lang="en-US" dirty="0"/>
              <a:t>Outcomes based on “expected yards gained” which was calculated based on quartiles of recent historical results.</a:t>
            </a:r>
          </a:p>
          <a:p>
            <a:r>
              <a:rPr lang="en-US" dirty="0"/>
              <a:t>Based on:</a:t>
            </a:r>
          </a:p>
          <a:p>
            <a:pPr lvl="1"/>
            <a:r>
              <a:rPr lang="en-US" dirty="0"/>
              <a:t>Data from all plays from 2015 – 2019</a:t>
            </a:r>
          </a:p>
          <a:p>
            <a:pPr lvl="1"/>
            <a:r>
              <a:rPr lang="en-US" dirty="0"/>
              <a:t>Plays were grouped by down, yards to go, and yard line (in 10 yards increments)</a:t>
            </a:r>
          </a:p>
          <a:p>
            <a:pPr lvl="1"/>
            <a:r>
              <a:rPr lang="en-US" dirty="0"/>
              <a:t>Similar small data group were grouped together to have a more reasonable size of results</a:t>
            </a:r>
          </a:p>
          <a:p>
            <a:pPr lvl="1"/>
            <a:r>
              <a:rPr lang="en-US" dirty="0"/>
              <a:t>12.5</a:t>
            </a:r>
            <a:r>
              <a:rPr lang="en-US" baseline="30000" dirty="0"/>
              <a:t>th</a:t>
            </a:r>
            <a:r>
              <a:rPr lang="en-US" dirty="0"/>
              <a:t>, 37.5</a:t>
            </a:r>
            <a:r>
              <a:rPr lang="en-US" baseline="30000" dirty="0"/>
              <a:t>th</a:t>
            </a:r>
            <a:r>
              <a:rPr lang="en-US" dirty="0"/>
              <a:t>, 62.5</a:t>
            </a:r>
            <a:r>
              <a:rPr lang="en-US" baseline="30000" dirty="0"/>
              <a:t>th</a:t>
            </a:r>
            <a:r>
              <a:rPr lang="en-US" dirty="0"/>
              <a:t>, and 87.5</a:t>
            </a:r>
            <a:r>
              <a:rPr lang="en-US" baseline="30000" dirty="0"/>
              <a:t>th</a:t>
            </a:r>
            <a:r>
              <a:rPr lang="en-US" dirty="0"/>
              <a:t> percentiles of yards gained for each data group were calculated</a:t>
            </a:r>
          </a:p>
          <a:p>
            <a:pPr marL="457200" lvl="1" indent="0">
              <a:buNone/>
            </a:pPr>
            <a:endParaRPr lang="en-US" dirty="0"/>
          </a:p>
          <a:p>
            <a:pPr lvl="1"/>
            <a:endParaRPr lang="en-US" dirty="0"/>
          </a:p>
        </p:txBody>
      </p:sp>
      <p:sp>
        <p:nvSpPr>
          <p:cNvPr id="4" name="Rectangle 3">
            <a:extLst>
              <a:ext uri="{FF2B5EF4-FFF2-40B4-BE49-F238E27FC236}">
                <a16:creationId xmlns:a16="http://schemas.microsoft.com/office/drawing/2014/main" id="{B3464B1B-ECFB-4D89-BDFF-E0D49A60767D}"/>
              </a:ext>
            </a:extLst>
          </p:cNvPr>
          <p:cNvSpPr/>
          <p:nvPr/>
        </p:nvSpPr>
        <p:spPr>
          <a:xfrm>
            <a:off x="914399" y="1280159"/>
            <a:ext cx="6714467" cy="584775"/>
          </a:xfrm>
          <a:prstGeom prst="rect">
            <a:avLst/>
          </a:prstGeom>
        </p:spPr>
        <p:txBody>
          <a:bodyPr wrap="none">
            <a:spAutoFit/>
          </a:bodyPr>
          <a:lstStyle/>
          <a:p>
            <a:r>
              <a:rPr lang="en-US" sz="3200" dirty="0">
                <a:latin typeface="+mj-lt"/>
              </a:rPr>
              <a:t>Opportunity Based: Range of Outcomes</a:t>
            </a:r>
          </a:p>
        </p:txBody>
      </p:sp>
    </p:spTree>
    <p:extLst>
      <p:ext uri="{BB962C8B-B14F-4D97-AF65-F5344CB8AC3E}">
        <p14:creationId xmlns:p14="http://schemas.microsoft.com/office/powerpoint/2010/main" val="24979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Most “valuable” defensive line position</a:t>
            </a:r>
            <a:endParaRPr lang="en-US" sz="3200" dirty="0"/>
          </a:p>
        </p:txBody>
      </p:sp>
      <p:sp>
        <p:nvSpPr>
          <p:cNvPr id="3" name="Content Placeholder 2">
            <a:extLst>
              <a:ext uri="{FF2B5EF4-FFF2-40B4-BE49-F238E27FC236}">
                <a16:creationId xmlns:a16="http://schemas.microsoft.com/office/drawing/2014/main" id="{C5F000EC-9225-40A6-B0C7-7EFD168FDF25}"/>
              </a:ext>
            </a:extLst>
          </p:cNvPr>
          <p:cNvSpPr>
            <a:spLocks noGrp="1"/>
          </p:cNvSpPr>
          <p:nvPr>
            <p:ph idx="1"/>
          </p:nvPr>
        </p:nvSpPr>
        <p:spPr>
          <a:xfrm>
            <a:off x="838200" y="1985169"/>
            <a:ext cx="3352800" cy="4191794"/>
          </a:xfrm>
        </p:spPr>
        <p:txBody>
          <a:bodyPr>
            <a:normAutofit/>
          </a:bodyPr>
          <a:lstStyle/>
          <a:p>
            <a:r>
              <a:rPr lang="en-US" sz="2000" dirty="0"/>
              <a:t>Initial review reveals apparent differences by technique</a:t>
            </a:r>
          </a:p>
          <a:p>
            <a:r>
              <a:rPr lang="en-US" sz="2000" dirty="0"/>
              <a:t>Techniques were grouped based on alignment &amp; results:</a:t>
            </a:r>
          </a:p>
          <a:p>
            <a:pPr lvl="1"/>
            <a:r>
              <a:rPr lang="en-US" sz="1800" dirty="0"/>
              <a:t>NT (0 Tech)</a:t>
            </a:r>
          </a:p>
          <a:p>
            <a:pPr lvl="1"/>
            <a:r>
              <a:rPr lang="en-US" sz="1800" dirty="0"/>
              <a:t>DT (1, 2i, 2, 3)</a:t>
            </a:r>
          </a:p>
          <a:p>
            <a:pPr lvl="1"/>
            <a:r>
              <a:rPr lang="en-US" sz="1800" dirty="0"/>
              <a:t>DE (4i, 4)</a:t>
            </a:r>
          </a:p>
          <a:p>
            <a:pPr lvl="1"/>
            <a:r>
              <a:rPr lang="en-US" sz="1800" dirty="0"/>
              <a:t>DE Wide (5, 7, 6)</a:t>
            </a:r>
          </a:p>
          <a:p>
            <a:pPr lvl="1"/>
            <a:r>
              <a:rPr lang="en-US" sz="1800" dirty="0"/>
              <a:t>Outside (9, Outside)</a:t>
            </a:r>
          </a:p>
          <a:p>
            <a:r>
              <a:rPr lang="en-US" sz="2000" dirty="0"/>
              <a:t>Review of EPAR &amp; WPAR showed similar results</a:t>
            </a:r>
            <a:endParaRPr lang="en-US" dirty="0"/>
          </a:p>
          <a:p>
            <a:pPr marL="457200" lvl="1" indent="0">
              <a:buNone/>
            </a:pPr>
            <a:endParaRPr lang="en-US" dirty="0"/>
          </a:p>
          <a:p>
            <a:pPr lvl="1"/>
            <a:endParaRPr lang="en-US" dirty="0"/>
          </a:p>
        </p:txBody>
      </p:sp>
      <p:pic>
        <p:nvPicPr>
          <p:cNvPr id="8" name="Picture 7">
            <a:extLst>
              <a:ext uri="{FF2B5EF4-FFF2-40B4-BE49-F238E27FC236}">
                <a16:creationId xmlns:a16="http://schemas.microsoft.com/office/drawing/2014/main" id="{066C62CB-4DF3-409E-B478-2C5660671C98}"/>
              </a:ext>
            </a:extLst>
          </p:cNvPr>
          <p:cNvPicPr>
            <a:picLocks noChangeAspect="1"/>
          </p:cNvPicPr>
          <p:nvPr/>
        </p:nvPicPr>
        <p:blipFill>
          <a:blip r:embed="rId2"/>
          <a:stretch>
            <a:fillRect/>
          </a:stretch>
        </p:blipFill>
        <p:spPr>
          <a:xfrm>
            <a:off x="4191000" y="2354285"/>
            <a:ext cx="7426937" cy="3659221"/>
          </a:xfrm>
          <a:prstGeom prst="rect">
            <a:avLst/>
          </a:prstGeom>
        </p:spPr>
      </p:pic>
      <p:sp>
        <p:nvSpPr>
          <p:cNvPr id="5" name="Rectangle 4">
            <a:extLst>
              <a:ext uri="{FF2B5EF4-FFF2-40B4-BE49-F238E27FC236}">
                <a16:creationId xmlns:a16="http://schemas.microsoft.com/office/drawing/2014/main" id="{510A3541-999C-4419-8F43-2B09DDA6DA96}"/>
              </a:ext>
            </a:extLst>
          </p:cNvPr>
          <p:cNvSpPr/>
          <p:nvPr/>
        </p:nvSpPr>
        <p:spPr>
          <a:xfrm>
            <a:off x="914399" y="1280159"/>
            <a:ext cx="5711243" cy="584775"/>
          </a:xfrm>
          <a:prstGeom prst="rect">
            <a:avLst/>
          </a:prstGeom>
        </p:spPr>
        <p:txBody>
          <a:bodyPr wrap="none">
            <a:spAutoFit/>
          </a:bodyPr>
          <a:lstStyle/>
          <a:p>
            <a:r>
              <a:rPr lang="en-US" sz="3200" dirty="0">
                <a:latin typeface="+mj-lt"/>
              </a:rPr>
              <a:t>Opportunity Based by Techniques</a:t>
            </a:r>
          </a:p>
        </p:txBody>
      </p:sp>
    </p:spTree>
    <p:extLst>
      <p:ext uri="{BB962C8B-B14F-4D97-AF65-F5344CB8AC3E}">
        <p14:creationId xmlns:p14="http://schemas.microsoft.com/office/powerpoint/2010/main" val="329631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Most “valuable” defensive line position</a:t>
            </a:r>
            <a:endParaRPr lang="en-US" sz="3200" dirty="0"/>
          </a:p>
        </p:txBody>
      </p:sp>
      <p:sp>
        <p:nvSpPr>
          <p:cNvPr id="3" name="Content Placeholder 2">
            <a:extLst>
              <a:ext uri="{FF2B5EF4-FFF2-40B4-BE49-F238E27FC236}">
                <a16:creationId xmlns:a16="http://schemas.microsoft.com/office/drawing/2014/main" id="{C5F000EC-9225-40A6-B0C7-7EFD168FDF25}"/>
              </a:ext>
            </a:extLst>
          </p:cNvPr>
          <p:cNvSpPr>
            <a:spLocks noGrp="1"/>
          </p:cNvSpPr>
          <p:nvPr>
            <p:ph idx="1"/>
          </p:nvPr>
        </p:nvSpPr>
        <p:spPr>
          <a:xfrm>
            <a:off x="838200" y="1985169"/>
            <a:ext cx="3352800" cy="4191794"/>
          </a:xfrm>
        </p:spPr>
        <p:txBody>
          <a:bodyPr/>
          <a:lstStyle/>
          <a:p>
            <a:pPr marL="457200" lvl="1" indent="0">
              <a:buNone/>
            </a:pPr>
            <a:endParaRPr lang="en-US" dirty="0"/>
          </a:p>
          <a:p>
            <a:pPr lvl="1"/>
            <a:endParaRPr lang="en-US" dirty="0"/>
          </a:p>
        </p:txBody>
      </p:sp>
      <p:pic>
        <p:nvPicPr>
          <p:cNvPr id="13" name="Picture 12">
            <a:extLst>
              <a:ext uri="{FF2B5EF4-FFF2-40B4-BE49-F238E27FC236}">
                <a16:creationId xmlns:a16="http://schemas.microsoft.com/office/drawing/2014/main" id="{186125B5-587E-46A5-B5E5-F87E04B1CC4A}"/>
              </a:ext>
            </a:extLst>
          </p:cNvPr>
          <p:cNvPicPr>
            <a:picLocks noChangeAspect="1"/>
          </p:cNvPicPr>
          <p:nvPr/>
        </p:nvPicPr>
        <p:blipFill>
          <a:blip r:embed="rId2"/>
          <a:stretch>
            <a:fillRect/>
          </a:stretch>
        </p:blipFill>
        <p:spPr>
          <a:xfrm>
            <a:off x="6459462" y="1934922"/>
            <a:ext cx="4589714" cy="2261333"/>
          </a:xfrm>
          <a:prstGeom prst="rect">
            <a:avLst/>
          </a:prstGeom>
        </p:spPr>
      </p:pic>
      <p:pic>
        <p:nvPicPr>
          <p:cNvPr id="15" name="Picture 14">
            <a:extLst>
              <a:ext uri="{FF2B5EF4-FFF2-40B4-BE49-F238E27FC236}">
                <a16:creationId xmlns:a16="http://schemas.microsoft.com/office/drawing/2014/main" id="{01CF39F1-F866-484F-A44E-CA667A4EF287}"/>
              </a:ext>
            </a:extLst>
          </p:cNvPr>
          <p:cNvPicPr>
            <a:picLocks noChangeAspect="1"/>
          </p:cNvPicPr>
          <p:nvPr/>
        </p:nvPicPr>
        <p:blipFill>
          <a:blip r:embed="rId3"/>
          <a:stretch>
            <a:fillRect/>
          </a:stretch>
        </p:blipFill>
        <p:spPr>
          <a:xfrm>
            <a:off x="6459462" y="4336978"/>
            <a:ext cx="4589714" cy="2261333"/>
          </a:xfrm>
          <a:prstGeom prst="rect">
            <a:avLst/>
          </a:prstGeom>
        </p:spPr>
      </p:pic>
      <p:graphicFrame>
        <p:nvGraphicFramePr>
          <p:cNvPr id="4" name="Diagram 3">
            <a:extLst>
              <a:ext uri="{FF2B5EF4-FFF2-40B4-BE49-F238E27FC236}">
                <a16:creationId xmlns:a16="http://schemas.microsoft.com/office/drawing/2014/main" id="{6D025F51-2B33-4464-9E5B-017F3EB0F53C}"/>
              </a:ext>
            </a:extLst>
          </p:cNvPr>
          <p:cNvGraphicFramePr/>
          <p:nvPr>
            <p:extLst>
              <p:ext uri="{D42A27DB-BD31-4B8C-83A1-F6EECF244321}">
                <p14:modId xmlns:p14="http://schemas.microsoft.com/office/powerpoint/2010/main" val="1307520931"/>
              </p:ext>
            </p:extLst>
          </p:nvPr>
        </p:nvGraphicFramePr>
        <p:xfrm>
          <a:off x="1142823" y="1945595"/>
          <a:ext cx="5199253" cy="44476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4CC5A270-9861-4B8E-BF92-54E2B00E95FE}"/>
              </a:ext>
            </a:extLst>
          </p:cNvPr>
          <p:cNvSpPr/>
          <p:nvPr/>
        </p:nvSpPr>
        <p:spPr>
          <a:xfrm>
            <a:off x="914399" y="1280159"/>
            <a:ext cx="9584290" cy="584775"/>
          </a:xfrm>
          <a:prstGeom prst="rect">
            <a:avLst/>
          </a:prstGeom>
        </p:spPr>
        <p:txBody>
          <a:bodyPr wrap="none">
            <a:spAutoFit/>
          </a:bodyPr>
          <a:lstStyle/>
          <a:p>
            <a:r>
              <a:rPr lang="en-US" sz="3200" dirty="0">
                <a:latin typeface="+mj-lt"/>
              </a:rPr>
              <a:t>Opportunity Based by Technique Groups: Per Snap Basis</a:t>
            </a:r>
          </a:p>
        </p:txBody>
      </p:sp>
    </p:spTree>
    <p:extLst>
      <p:ext uri="{BB962C8B-B14F-4D97-AF65-F5344CB8AC3E}">
        <p14:creationId xmlns:p14="http://schemas.microsoft.com/office/powerpoint/2010/main" val="312717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Most “valuable” Defensive Line Position</a:t>
            </a:r>
            <a:endParaRPr lang="en-US" sz="3200" dirty="0"/>
          </a:p>
        </p:txBody>
      </p:sp>
      <p:sp>
        <p:nvSpPr>
          <p:cNvPr id="3" name="Content Placeholder 2">
            <a:extLst>
              <a:ext uri="{FF2B5EF4-FFF2-40B4-BE49-F238E27FC236}">
                <a16:creationId xmlns:a16="http://schemas.microsoft.com/office/drawing/2014/main" id="{C5F000EC-9225-40A6-B0C7-7EFD168FDF25}"/>
              </a:ext>
            </a:extLst>
          </p:cNvPr>
          <p:cNvSpPr>
            <a:spLocks noGrp="1"/>
          </p:cNvSpPr>
          <p:nvPr>
            <p:ph idx="1"/>
          </p:nvPr>
        </p:nvSpPr>
        <p:spPr>
          <a:xfrm>
            <a:off x="838200" y="1985169"/>
            <a:ext cx="3352800" cy="4191794"/>
          </a:xfrm>
        </p:spPr>
        <p:txBody>
          <a:bodyPr/>
          <a:lstStyle/>
          <a:p>
            <a:pPr marL="457200" lvl="1" indent="0">
              <a:buNone/>
            </a:pPr>
            <a:endParaRPr lang="en-US" dirty="0"/>
          </a:p>
          <a:p>
            <a:pPr lvl="1"/>
            <a:endParaRPr lang="en-US" dirty="0"/>
          </a:p>
        </p:txBody>
      </p:sp>
      <p:pic>
        <p:nvPicPr>
          <p:cNvPr id="4" name="Picture 3">
            <a:extLst>
              <a:ext uri="{FF2B5EF4-FFF2-40B4-BE49-F238E27FC236}">
                <a16:creationId xmlns:a16="http://schemas.microsoft.com/office/drawing/2014/main" id="{1AE66442-6333-4696-8162-502BC54BD260}"/>
              </a:ext>
            </a:extLst>
          </p:cNvPr>
          <p:cNvPicPr>
            <a:picLocks noChangeAspect="1"/>
          </p:cNvPicPr>
          <p:nvPr/>
        </p:nvPicPr>
        <p:blipFill>
          <a:blip r:embed="rId2"/>
          <a:stretch>
            <a:fillRect/>
          </a:stretch>
        </p:blipFill>
        <p:spPr>
          <a:xfrm>
            <a:off x="6478922" y="2537254"/>
            <a:ext cx="4874878" cy="2960542"/>
          </a:xfrm>
          <a:prstGeom prst="rect">
            <a:avLst/>
          </a:prstGeom>
        </p:spPr>
      </p:pic>
      <p:graphicFrame>
        <p:nvGraphicFramePr>
          <p:cNvPr id="9" name="Diagram 8">
            <a:extLst>
              <a:ext uri="{FF2B5EF4-FFF2-40B4-BE49-F238E27FC236}">
                <a16:creationId xmlns:a16="http://schemas.microsoft.com/office/drawing/2014/main" id="{1E541D50-7A09-447B-BE41-11DC361237F8}"/>
              </a:ext>
            </a:extLst>
          </p:cNvPr>
          <p:cNvGraphicFramePr/>
          <p:nvPr>
            <p:extLst>
              <p:ext uri="{D42A27DB-BD31-4B8C-83A1-F6EECF244321}">
                <p14:modId xmlns:p14="http://schemas.microsoft.com/office/powerpoint/2010/main" val="3271162113"/>
              </p:ext>
            </p:extLst>
          </p:nvPr>
        </p:nvGraphicFramePr>
        <p:xfrm>
          <a:off x="1142824" y="1988725"/>
          <a:ext cx="5031474" cy="444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F399D9E2-05EC-42B3-A5D0-7314A4F98005}"/>
              </a:ext>
            </a:extLst>
          </p:cNvPr>
          <p:cNvSpPr/>
          <p:nvPr/>
        </p:nvSpPr>
        <p:spPr>
          <a:xfrm>
            <a:off x="914399" y="1280159"/>
            <a:ext cx="9759018" cy="584775"/>
          </a:xfrm>
          <a:prstGeom prst="rect">
            <a:avLst/>
          </a:prstGeom>
        </p:spPr>
        <p:txBody>
          <a:bodyPr wrap="none">
            <a:spAutoFit/>
          </a:bodyPr>
          <a:lstStyle/>
          <a:p>
            <a:r>
              <a:rPr lang="en-US" sz="3200" dirty="0">
                <a:latin typeface="+mj-lt"/>
              </a:rPr>
              <a:t>Opportunity Based by Technique Groups: Per Game Basis</a:t>
            </a:r>
          </a:p>
        </p:txBody>
      </p:sp>
    </p:spTree>
    <p:extLst>
      <p:ext uri="{BB962C8B-B14F-4D97-AF65-F5344CB8AC3E}">
        <p14:creationId xmlns:p14="http://schemas.microsoft.com/office/powerpoint/2010/main" val="49720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normAutofit/>
          </a:bodyPr>
          <a:lstStyle/>
          <a:p>
            <a:r>
              <a:rPr lang="en-US" dirty="0"/>
              <a:t>Most “valuable” defensive line position</a:t>
            </a:r>
            <a:endParaRPr lang="en-US" sz="3200" dirty="0"/>
          </a:p>
        </p:txBody>
      </p:sp>
      <p:sp>
        <p:nvSpPr>
          <p:cNvPr id="3" name="Content Placeholder 2">
            <a:extLst>
              <a:ext uri="{FF2B5EF4-FFF2-40B4-BE49-F238E27FC236}">
                <a16:creationId xmlns:a16="http://schemas.microsoft.com/office/drawing/2014/main" id="{C5F000EC-9225-40A6-B0C7-7EFD168FDF25}"/>
              </a:ext>
            </a:extLst>
          </p:cNvPr>
          <p:cNvSpPr>
            <a:spLocks noGrp="1"/>
          </p:cNvSpPr>
          <p:nvPr>
            <p:ph idx="1"/>
          </p:nvPr>
        </p:nvSpPr>
        <p:spPr>
          <a:xfrm>
            <a:off x="838200" y="1985169"/>
            <a:ext cx="3352800" cy="4191794"/>
          </a:xfrm>
        </p:spPr>
        <p:txBody>
          <a:bodyPr/>
          <a:lstStyle/>
          <a:p>
            <a:pPr marL="457200" lvl="1" indent="0">
              <a:buNone/>
            </a:pPr>
            <a:endParaRPr lang="en-US" dirty="0"/>
          </a:p>
          <a:p>
            <a:pPr lvl="1"/>
            <a:endParaRPr lang="en-US" dirty="0"/>
          </a:p>
        </p:txBody>
      </p:sp>
      <p:sp>
        <p:nvSpPr>
          <p:cNvPr id="7" name="Content Placeholder 2">
            <a:extLst>
              <a:ext uri="{FF2B5EF4-FFF2-40B4-BE49-F238E27FC236}">
                <a16:creationId xmlns:a16="http://schemas.microsoft.com/office/drawing/2014/main" id="{0507496E-D75C-4FAA-88D4-01C9DC2D4E75}"/>
              </a:ext>
            </a:extLst>
          </p:cNvPr>
          <p:cNvSpPr txBox="1">
            <a:spLocks/>
          </p:cNvSpPr>
          <p:nvPr/>
        </p:nvSpPr>
        <p:spPr>
          <a:xfrm>
            <a:off x="990599" y="2015608"/>
            <a:ext cx="10363201" cy="1109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Value determined based on “opportunity” to impact game.</a:t>
            </a:r>
          </a:p>
          <a:p>
            <a:pPr lvl="1"/>
            <a:r>
              <a:rPr lang="en-US" sz="1600" dirty="0"/>
              <a:t>Measured by EPAR and WPAR</a:t>
            </a:r>
          </a:p>
          <a:p>
            <a:r>
              <a:rPr lang="en-US" sz="2000" dirty="0"/>
              <a:t>Position reviewed based on Technique groups (NT, DT, DE, DE Wide, Outside).</a:t>
            </a:r>
          </a:p>
          <a:p>
            <a:pPr lvl="1"/>
            <a:endParaRPr lang="en-US" sz="1600" dirty="0"/>
          </a:p>
          <a:p>
            <a:pPr lvl="1"/>
            <a:endParaRPr lang="en-US" dirty="0"/>
          </a:p>
        </p:txBody>
      </p:sp>
      <p:sp>
        <p:nvSpPr>
          <p:cNvPr id="4" name="TextBox 3">
            <a:extLst>
              <a:ext uri="{FF2B5EF4-FFF2-40B4-BE49-F238E27FC236}">
                <a16:creationId xmlns:a16="http://schemas.microsoft.com/office/drawing/2014/main" id="{F799F3EE-7867-4433-9E47-58081FDACF64}"/>
              </a:ext>
            </a:extLst>
          </p:cNvPr>
          <p:cNvSpPr txBox="1"/>
          <p:nvPr/>
        </p:nvSpPr>
        <p:spPr>
          <a:xfrm>
            <a:off x="1964422" y="3261988"/>
            <a:ext cx="2516698" cy="1631216"/>
          </a:xfrm>
          <a:prstGeom prst="rect">
            <a:avLst/>
          </a:prstGeom>
          <a:noFill/>
        </p:spPr>
        <p:txBody>
          <a:bodyPr wrap="square" rtlCol="0">
            <a:spAutoFit/>
          </a:bodyPr>
          <a:lstStyle/>
          <a:p>
            <a:r>
              <a:rPr lang="en-US" sz="2000" dirty="0"/>
              <a:t>Per play basis:</a:t>
            </a:r>
          </a:p>
          <a:p>
            <a:pPr marL="800100" lvl="1" indent="-342900">
              <a:buAutoNum type="arabicPeriod"/>
            </a:pPr>
            <a:r>
              <a:rPr lang="en-US" sz="1600" dirty="0"/>
              <a:t>NT</a:t>
            </a:r>
          </a:p>
          <a:p>
            <a:pPr marL="800100" lvl="1" indent="-342900">
              <a:buAutoNum type="arabicPeriod"/>
            </a:pPr>
            <a:r>
              <a:rPr lang="en-US" sz="1600" dirty="0"/>
              <a:t>DE</a:t>
            </a:r>
          </a:p>
          <a:p>
            <a:pPr marL="800100" lvl="1" indent="-342900">
              <a:buAutoNum type="arabicPeriod"/>
            </a:pPr>
            <a:r>
              <a:rPr lang="en-US" sz="1600" dirty="0"/>
              <a:t>Outside</a:t>
            </a:r>
          </a:p>
          <a:p>
            <a:pPr marL="800100" lvl="1" indent="-342900">
              <a:buAutoNum type="arabicPeriod"/>
            </a:pPr>
            <a:r>
              <a:rPr lang="en-US" sz="1600" dirty="0"/>
              <a:t>DT</a:t>
            </a:r>
          </a:p>
          <a:p>
            <a:pPr marL="800100" lvl="1" indent="-342900">
              <a:buAutoNum type="arabicPeriod"/>
            </a:pPr>
            <a:r>
              <a:rPr lang="en-US" sz="1600" dirty="0"/>
              <a:t>DE Wide</a:t>
            </a:r>
          </a:p>
        </p:txBody>
      </p:sp>
      <p:sp>
        <p:nvSpPr>
          <p:cNvPr id="9" name="TextBox 8">
            <a:extLst>
              <a:ext uri="{FF2B5EF4-FFF2-40B4-BE49-F238E27FC236}">
                <a16:creationId xmlns:a16="http://schemas.microsoft.com/office/drawing/2014/main" id="{D5B2C823-98B6-44E5-9907-120B2CD76CBB}"/>
              </a:ext>
            </a:extLst>
          </p:cNvPr>
          <p:cNvSpPr txBox="1"/>
          <p:nvPr/>
        </p:nvSpPr>
        <p:spPr>
          <a:xfrm>
            <a:off x="5387132" y="3261988"/>
            <a:ext cx="2516698" cy="1631216"/>
          </a:xfrm>
          <a:prstGeom prst="rect">
            <a:avLst/>
          </a:prstGeom>
          <a:noFill/>
        </p:spPr>
        <p:txBody>
          <a:bodyPr wrap="square" rtlCol="0">
            <a:spAutoFit/>
          </a:bodyPr>
          <a:lstStyle/>
          <a:p>
            <a:r>
              <a:rPr lang="en-US" sz="2000" dirty="0"/>
              <a:t>Per game basis:</a:t>
            </a:r>
          </a:p>
          <a:p>
            <a:pPr marL="800100" lvl="1" indent="-342900">
              <a:buAutoNum type="arabicPeriod"/>
            </a:pPr>
            <a:r>
              <a:rPr lang="en-US" sz="1600" dirty="0"/>
              <a:t>Outside</a:t>
            </a:r>
          </a:p>
          <a:p>
            <a:pPr marL="800100" lvl="1" indent="-342900">
              <a:buAutoNum type="arabicPeriod"/>
            </a:pPr>
            <a:r>
              <a:rPr lang="en-US" sz="1600" dirty="0"/>
              <a:t>DT</a:t>
            </a:r>
          </a:p>
          <a:p>
            <a:pPr marL="800100" lvl="1" indent="-342900">
              <a:buAutoNum type="arabicPeriod"/>
            </a:pPr>
            <a:r>
              <a:rPr lang="en-US" sz="1600" dirty="0"/>
              <a:t>DE Wide</a:t>
            </a:r>
          </a:p>
          <a:p>
            <a:pPr marL="800100" lvl="1" indent="-342900">
              <a:buAutoNum type="arabicPeriod"/>
            </a:pPr>
            <a:r>
              <a:rPr lang="en-US" sz="1600" dirty="0"/>
              <a:t>DE</a:t>
            </a:r>
          </a:p>
          <a:p>
            <a:pPr marL="800100" lvl="1" indent="-342900">
              <a:buAutoNum type="arabicPeriod"/>
            </a:pPr>
            <a:r>
              <a:rPr lang="en-US" sz="1600" dirty="0"/>
              <a:t>NT</a:t>
            </a:r>
          </a:p>
        </p:txBody>
      </p:sp>
      <p:sp>
        <p:nvSpPr>
          <p:cNvPr id="5" name="TextBox 4">
            <a:extLst>
              <a:ext uri="{FF2B5EF4-FFF2-40B4-BE49-F238E27FC236}">
                <a16:creationId xmlns:a16="http://schemas.microsoft.com/office/drawing/2014/main" id="{17147CBE-F32E-4A47-8F8A-F07C17BF92A6}"/>
              </a:ext>
            </a:extLst>
          </p:cNvPr>
          <p:cNvSpPr txBox="1"/>
          <p:nvPr/>
        </p:nvSpPr>
        <p:spPr>
          <a:xfrm>
            <a:off x="990599" y="5046524"/>
            <a:ext cx="98228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Value per game can be impacted by # of players at that position.</a:t>
            </a:r>
          </a:p>
          <a:p>
            <a:pPr lvl="1"/>
            <a:r>
              <a:rPr lang="en-US" dirty="0"/>
              <a:t>(e.g. two Outside DL, but only one NT)</a:t>
            </a:r>
          </a:p>
          <a:p>
            <a:pPr marL="285750" indent="-285750">
              <a:buFont typeface="Arial" panose="020B0604020202020204" pitchFamily="34" charset="0"/>
              <a:buChar char="•"/>
            </a:pPr>
            <a:r>
              <a:rPr lang="en-US" dirty="0"/>
              <a:t>Value can be impacted based on frequency if use based on defensive alignment.</a:t>
            </a:r>
          </a:p>
          <a:p>
            <a:pPr lvl="1"/>
            <a:r>
              <a:rPr lang="en-US" dirty="0"/>
              <a:t>(e.g. Base package of 3-4 or 4-3)</a:t>
            </a:r>
          </a:p>
        </p:txBody>
      </p:sp>
      <p:sp>
        <p:nvSpPr>
          <p:cNvPr id="8" name="Rectangle 7">
            <a:extLst>
              <a:ext uri="{FF2B5EF4-FFF2-40B4-BE49-F238E27FC236}">
                <a16:creationId xmlns:a16="http://schemas.microsoft.com/office/drawing/2014/main" id="{94FB8149-1205-44C9-A37D-62A6E73BF07E}"/>
              </a:ext>
            </a:extLst>
          </p:cNvPr>
          <p:cNvSpPr/>
          <p:nvPr/>
        </p:nvSpPr>
        <p:spPr>
          <a:xfrm>
            <a:off x="914399" y="1280159"/>
            <a:ext cx="1752788" cy="584775"/>
          </a:xfrm>
          <a:prstGeom prst="rect">
            <a:avLst/>
          </a:prstGeom>
        </p:spPr>
        <p:txBody>
          <a:bodyPr wrap="none">
            <a:spAutoFit/>
          </a:bodyPr>
          <a:lstStyle/>
          <a:p>
            <a:r>
              <a:rPr lang="en-US" sz="3200" dirty="0">
                <a:latin typeface="+mj-lt"/>
              </a:rPr>
              <a:t>Summary</a:t>
            </a:r>
          </a:p>
        </p:txBody>
      </p:sp>
    </p:spTree>
    <p:extLst>
      <p:ext uri="{BB962C8B-B14F-4D97-AF65-F5344CB8AC3E}">
        <p14:creationId xmlns:p14="http://schemas.microsoft.com/office/powerpoint/2010/main" val="138118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893FDAA-723C-44DE-9F09-BD45D04FFBF5}"/>
              </a:ext>
            </a:extLst>
          </p:cNvPr>
          <p:cNvGraphicFramePr/>
          <p:nvPr>
            <p:extLst>
              <p:ext uri="{D42A27DB-BD31-4B8C-83A1-F6EECF244321}">
                <p14:modId xmlns:p14="http://schemas.microsoft.com/office/powerpoint/2010/main" val="3926155813"/>
              </p:ext>
            </p:extLst>
          </p:nvPr>
        </p:nvGraphicFramePr>
        <p:xfrm>
          <a:off x="838199" y="1690688"/>
          <a:ext cx="10515601"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p>
        </p:txBody>
      </p:sp>
    </p:spTree>
    <p:extLst>
      <p:ext uri="{BB962C8B-B14F-4D97-AF65-F5344CB8AC3E}">
        <p14:creationId xmlns:p14="http://schemas.microsoft.com/office/powerpoint/2010/main" val="380054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5916-B82B-447B-BF74-11DC49548275}"/>
              </a:ext>
            </a:extLst>
          </p:cNvPr>
          <p:cNvSpPr>
            <a:spLocks noGrp="1"/>
          </p:cNvSpPr>
          <p:nvPr>
            <p:ph type="title"/>
          </p:nvPr>
        </p:nvSpPr>
        <p:spPr>
          <a:xfrm>
            <a:off x="914400" y="457199"/>
            <a:ext cx="10515600" cy="914400"/>
          </a:xfrm>
        </p:spPr>
        <p:txBody>
          <a:bodyPr/>
          <a:lstStyle/>
          <a:p>
            <a:r>
              <a:rPr lang="en-US" dirty="0"/>
              <a:t>Questions to be Addressed</a:t>
            </a:r>
          </a:p>
        </p:txBody>
      </p:sp>
      <p:graphicFrame>
        <p:nvGraphicFramePr>
          <p:cNvPr id="4" name="Content Placeholder 3">
            <a:extLst>
              <a:ext uri="{FF2B5EF4-FFF2-40B4-BE49-F238E27FC236}">
                <a16:creationId xmlns:a16="http://schemas.microsoft.com/office/drawing/2014/main" id="{D19F0F5E-F8F8-405E-970A-61720D5754A7}"/>
              </a:ext>
            </a:extLst>
          </p:cNvPr>
          <p:cNvGraphicFramePr>
            <a:graphicFrameLocks noGrp="1"/>
          </p:cNvGraphicFramePr>
          <p:nvPr>
            <p:ph idx="1"/>
            <p:extLst>
              <p:ext uri="{D42A27DB-BD31-4B8C-83A1-F6EECF244321}">
                <p14:modId xmlns:p14="http://schemas.microsoft.com/office/powerpoint/2010/main" val="7294291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46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5ABCE3-15AF-4C90-9113-12EEB3A9486B}"/>
              </a:ext>
            </a:extLst>
          </p:cNvPr>
          <p:cNvPicPr>
            <a:picLocks noChangeAspect="1"/>
          </p:cNvPicPr>
          <p:nvPr/>
        </p:nvPicPr>
        <p:blipFill>
          <a:blip r:embed="rId2"/>
          <a:stretch>
            <a:fillRect/>
          </a:stretch>
        </p:blipFill>
        <p:spPr>
          <a:xfrm>
            <a:off x="6904276" y="2041620"/>
            <a:ext cx="4449524" cy="2702222"/>
          </a:xfrm>
          <a:prstGeom prst="rect">
            <a:avLst/>
          </a:prstGeom>
        </p:spPr>
      </p:pic>
      <p:pic>
        <p:nvPicPr>
          <p:cNvPr id="6" name="Picture 5">
            <a:extLst>
              <a:ext uri="{FF2B5EF4-FFF2-40B4-BE49-F238E27FC236}">
                <a16:creationId xmlns:a16="http://schemas.microsoft.com/office/drawing/2014/main" id="{81698E3A-A926-4660-A9BF-2A2265034536}"/>
              </a:ext>
            </a:extLst>
          </p:cNvPr>
          <p:cNvPicPr>
            <a:picLocks noChangeAspect="1"/>
          </p:cNvPicPr>
          <p:nvPr/>
        </p:nvPicPr>
        <p:blipFill>
          <a:blip r:embed="rId3"/>
          <a:stretch>
            <a:fillRect/>
          </a:stretch>
        </p:blipFill>
        <p:spPr>
          <a:xfrm>
            <a:off x="745214" y="3318276"/>
            <a:ext cx="4449524" cy="2702222"/>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199" y="1955015"/>
            <a:ext cx="6066075" cy="1965028"/>
          </a:xfrm>
        </p:spPr>
        <p:txBody>
          <a:bodyPr>
            <a:normAutofit/>
          </a:bodyPr>
          <a:lstStyle/>
          <a:p>
            <a:r>
              <a:rPr lang="en-US" sz="1800" dirty="0"/>
              <a:t>Players reviewed from both a total and per snap basis.</a:t>
            </a:r>
          </a:p>
          <a:p>
            <a:r>
              <a:rPr lang="en-US" sz="1800" dirty="0"/>
              <a:t>Totals are based on player’s snaps in technique group, so player could be listed multiple times (e.g. DE &amp; Outside).</a:t>
            </a:r>
          </a:p>
        </p:txBody>
      </p:sp>
      <p:sp>
        <p:nvSpPr>
          <p:cNvPr id="8" name="TextBox 7">
            <a:extLst>
              <a:ext uri="{FF2B5EF4-FFF2-40B4-BE49-F238E27FC236}">
                <a16:creationId xmlns:a16="http://schemas.microsoft.com/office/drawing/2014/main" id="{0D784483-91AB-4774-A5AC-DA2A0A360C31}"/>
              </a:ext>
            </a:extLst>
          </p:cNvPr>
          <p:cNvSpPr txBox="1"/>
          <p:nvPr/>
        </p:nvSpPr>
        <p:spPr>
          <a:xfrm>
            <a:off x="1458709" y="2990052"/>
            <a:ext cx="3506009" cy="369332"/>
          </a:xfrm>
          <a:prstGeom prst="rect">
            <a:avLst/>
          </a:prstGeom>
          <a:noFill/>
        </p:spPr>
        <p:txBody>
          <a:bodyPr wrap="square" rtlCol="0">
            <a:spAutoFit/>
          </a:bodyPr>
          <a:lstStyle/>
          <a:p>
            <a:pPr algn="ctr"/>
            <a:r>
              <a:rPr lang="en-US" b="1" dirty="0"/>
              <a:t>EPA Range Per Snap By Player</a:t>
            </a:r>
          </a:p>
        </p:txBody>
      </p:sp>
      <p:sp>
        <p:nvSpPr>
          <p:cNvPr id="11" name="TextBox 10">
            <a:extLst>
              <a:ext uri="{FF2B5EF4-FFF2-40B4-BE49-F238E27FC236}">
                <a16:creationId xmlns:a16="http://schemas.microsoft.com/office/drawing/2014/main" id="{3447971E-9AEA-4586-803B-ED1A8C03145D}"/>
              </a:ext>
            </a:extLst>
          </p:cNvPr>
          <p:cNvSpPr txBox="1"/>
          <p:nvPr/>
        </p:nvSpPr>
        <p:spPr>
          <a:xfrm>
            <a:off x="8414570" y="2065479"/>
            <a:ext cx="3062689" cy="646331"/>
          </a:xfrm>
          <a:prstGeom prst="rect">
            <a:avLst/>
          </a:prstGeom>
          <a:noFill/>
        </p:spPr>
        <p:txBody>
          <a:bodyPr wrap="square" rtlCol="0">
            <a:spAutoFit/>
          </a:bodyPr>
          <a:lstStyle/>
          <a:p>
            <a:pPr algn="ctr"/>
            <a:r>
              <a:rPr lang="en-US" b="1" dirty="0"/>
              <a:t>EPA Range Totals</a:t>
            </a:r>
          </a:p>
          <a:p>
            <a:pPr algn="ctr"/>
            <a:r>
              <a:rPr lang="en-US" b="1" dirty="0"/>
              <a:t>By Player</a:t>
            </a:r>
          </a:p>
        </p:txBody>
      </p:sp>
      <p:sp>
        <p:nvSpPr>
          <p:cNvPr id="7" name="TextBox 6">
            <a:extLst>
              <a:ext uri="{FF2B5EF4-FFF2-40B4-BE49-F238E27FC236}">
                <a16:creationId xmlns:a16="http://schemas.microsoft.com/office/drawing/2014/main" id="{79269C63-5793-4B33-A799-EEF71C589926}"/>
              </a:ext>
            </a:extLst>
          </p:cNvPr>
          <p:cNvSpPr txBox="1"/>
          <p:nvPr/>
        </p:nvSpPr>
        <p:spPr>
          <a:xfrm>
            <a:off x="5370786" y="4803229"/>
            <a:ext cx="5983014" cy="1354217"/>
          </a:xfrm>
          <a:prstGeom prst="rect">
            <a:avLst/>
          </a:prstGeom>
          <a:noFill/>
        </p:spPr>
        <p:txBody>
          <a:bodyPr wrap="square" rtlCol="0">
            <a:spAutoFit/>
          </a:bodyPr>
          <a:lstStyle/>
          <a:p>
            <a:pPr marL="285750" indent="-285750">
              <a:buFont typeface="Arial" panose="020B0604020202020204" pitchFamily="34" charset="0"/>
              <a:buChar char="•"/>
            </a:pPr>
            <a:r>
              <a:rPr lang="en-US" dirty="0"/>
              <a:t>Outside DL &amp; DTs are given significantly more opportunity to impact the game based on total EPAR/WPAR.</a:t>
            </a:r>
          </a:p>
          <a:p>
            <a:pPr marL="742950" lvl="1" indent="-285750">
              <a:buFont typeface="Arial" panose="020B0604020202020204" pitchFamily="34" charset="0"/>
              <a:buChar char="•"/>
            </a:pPr>
            <a:r>
              <a:rPr lang="en-US" sz="1400" dirty="0"/>
              <a:t>DT’s Total EPAR is driven primarily by a large number of snaps.</a:t>
            </a:r>
          </a:p>
          <a:p>
            <a:pPr marL="285750" indent="-285750">
              <a:buFont typeface="Arial" panose="020B0604020202020204" pitchFamily="34" charset="0"/>
              <a:buChar char="•"/>
            </a:pPr>
            <a:r>
              <a:rPr lang="en-US" dirty="0"/>
              <a:t>18 out of top 20 by total EPAR are Outside DL. </a:t>
            </a:r>
          </a:p>
          <a:p>
            <a:pPr marL="742950" lvl="1" indent="-285750">
              <a:buFont typeface="Arial" panose="020B0604020202020204" pitchFamily="34" charset="0"/>
              <a:buChar char="•"/>
            </a:pPr>
            <a:r>
              <a:rPr lang="en-US" sz="1400" dirty="0"/>
              <a:t>The other 2 are DTs.</a:t>
            </a:r>
          </a:p>
        </p:txBody>
      </p:sp>
      <p:sp>
        <p:nvSpPr>
          <p:cNvPr id="13" name="TextBox 12">
            <a:extLst>
              <a:ext uri="{FF2B5EF4-FFF2-40B4-BE49-F238E27FC236}">
                <a16:creationId xmlns:a16="http://schemas.microsoft.com/office/drawing/2014/main" id="{D336B854-423F-4D87-BD26-0947EEF892A9}"/>
              </a:ext>
            </a:extLst>
          </p:cNvPr>
          <p:cNvSpPr txBox="1"/>
          <p:nvPr/>
        </p:nvSpPr>
        <p:spPr>
          <a:xfrm>
            <a:off x="1061049" y="6193769"/>
            <a:ext cx="10515600" cy="369332"/>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b="1" dirty="0"/>
              <a:t>We’ll be primarily focusing on EPAR Totals since these capture the full value of the players more clearly.</a:t>
            </a:r>
          </a:p>
        </p:txBody>
      </p:sp>
      <p:sp>
        <p:nvSpPr>
          <p:cNvPr id="14" name="Rectangle 13">
            <a:extLst>
              <a:ext uri="{FF2B5EF4-FFF2-40B4-BE49-F238E27FC236}">
                <a16:creationId xmlns:a16="http://schemas.microsoft.com/office/drawing/2014/main" id="{936C6720-5AD0-47E0-B9EE-B9F90E938BE2}"/>
              </a:ext>
            </a:extLst>
          </p:cNvPr>
          <p:cNvSpPr/>
          <p:nvPr/>
        </p:nvSpPr>
        <p:spPr>
          <a:xfrm>
            <a:off x="914399" y="1280159"/>
            <a:ext cx="7024680" cy="584775"/>
          </a:xfrm>
          <a:prstGeom prst="rect">
            <a:avLst/>
          </a:prstGeom>
        </p:spPr>
        <p:txBody>
          <a:bodyPr wrap="none">
            <a:spAutoFit/>
          </a:bodyPr>
          <a:lstStyle/>
          <a:p>
            <a:r>
              <a:rPr lang="en-US" sz="3200" dirty="0">
                <a:latin typeface="+mj-lt"/>
              </a:rPr>
              <a:t>Distribution of opportunity by DL Position</a:t>
            </a:r>
          </a:p>
        </p:txBody>
      </p:sp>
    </p:spTree>
    <p:extLst>
      <p:ext uri="{BB962C8B-B14F-4D97-AF65-F5344CB8AC3E}">
        <p14:creationId xmlns:p14="http://schemas.microsoft.com/office/powerpoint/2010/main" val="2878832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2" y="2049462"/>
            <a:ext cx="5257798" cy="4351338"/>
          </a:xfrm>
        </p:spPr>
        <p:txBody>
          <a:bodyPr>
            <a:normAutofit/>
          </a:bodyPr>
          <a:lstStyle/>
          <a:p>
            <a:r>
              <a:rPr lang="en-US" sz="2000" dirty="0"/>
              <a:t>Highest NT by Total EPAR</a:t>
            </a:r>
          </a:p>
          <a:p>
            <a:pPr lvl="1"/>
            <a:r>
              <a:rPr lang="en-US" sz="1600" dirty="0"/>
              <a:t>Damon Harrison (128)</a:t>
            </a:r>
          </a:p>
          <a:p>
            <a:r>
              <a:rPr lang="en-US" sz="2000" dirty="0"/>
              <a:t>2</a:t>
            </a:r>
            <a:r>
              <a:rPr lang="en-US" sz="2000" baseline="30000" dirty="0"/>
              <a:t>nd</a:t>
            </a:r>
            <a:r>
              <a:rPr lang="en-US" sz="2000" dirty="0"/>
              <a:t> highest – Danny Shelton (105)</a:t>
            </a:r>
          </a:p>
          <a:p>
            <a:r>
              <a:rPr lang="en-US" sz="2000" dirty="0"/>
              <a:t>NT Tech Group averaged 49 snaps in </a:t>
            </a:r>
            <a:br>
              <a:rPr lang="en-US" sz="2000" dirty="0"/>
            </a:br>
            <a:r>
              <a:rPr lang="en-US" sz="2000" dirty="0"/>
              <a:t>SIS Data</a:t>
            </a:r>
          </a:p>
          <a:p>
            <a:r>
              <a:rPr lang="en-US" sz="2000" dirty="0"/>
              <a:t>Highest EPAR per snap</a:t>
            </a:r>
          </a:p>
          <a:p>
            <a:pPr lvl="1"/>
            <a:r>
              <a:rPr lang="en-US" sz="1600" dirty="0" err="1"/>
              <a:t>Dre’Mont</a:t>
            </a:r>
            <a:r>
              <a:rPr lang="en-US" sz="1600" dirty="0"/>
              <a:t> Jones – 1.67</a:t>
            </a:r>
          </a:p>
          <a:p>
            <a:r>
              <a:rPr lang="en-US" sz="2000" dirty="0"/>
              <a:t>56% of eligible NTs had EPAR per snap</a:t>
            </a:r>
            <a:br>
              <a:rPr lang="en-US" sz="2000" dirty="0"/>
            </a:br>
            <a:r>
              <a:rPr lang="en-US" sz="2000" dirty="0"/>
              <a:t> over 1.0 (19 out of 34)</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6" name="TextBox 5">
            <a:extLst>
              <a:ext uri="{FF2B5EF4-FFF2-40B4-BE49-F238E27FC236}">
                <a16:creationId xmlns:a16="http://schemas.microsoft.com/office/drawing/2014/main" id="{C7855AC5-12D3-4C49-BD08-5E64B909E347}"/>
              </a:ext>
            </a:extLst>
          </p:cNvPr>
          <p:cNvSpPr txBox="1"/>
          <p:nvPr/>
        </p:nvSpPr>
        <p:spPr>
          <a:xfrm>
            <a:off x="2543260" y="5768340"/>
            <a:ext cx="7105477"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20 snaps at NT Tech to be included</a:t>
            </a:r>
          </a:p>
        </p:txBody>
      </p:sp>
      <p:pic>
        <p:nvPicPr>
          <p:cNvPr id="4" name="Picture 3">
            <a:extLst>
              <a:ext uri="{FF2B5EF4-FFF2-40B4-BE49-F238E27FC236}">
                <a16:creationId xmlns:a16="http://schemas.microsoft.com/office/drawing/2014/main" id="{6BDF04AF-D25D-4AF2-A8ED-D34FFAB6C3DF}"/>
              </a:ext>
            </a:extLst>
          </p:cNvPr>
          <p:cNvPicPr>
            <a:picLocks noChangeAspect="1"/>
          </p:cNvPicPr>
          <p:nvPr/>
        </p:nvPicPr>
        <p:blipFill>
          <a:blip r:embed="rId2"/>
          <a:stretch>
            <a:fillRect/>
          </a:stretch>
        </p:blipFill>
        <p:spPr>
          <a:xfrm>
            <a:off x="6096000" y="2049462"/>
            <a:ext cx="5561905" cy="3377778"/>
          </a:xfrm>
          <a:prstGeom prst="rect">
            <a:avLst/>
          </a:prstGeom>
        </p:spPr>
      </p:pic>
      <p:sp>
        <p:nvSpPr>
          <p:cNvPr id="8" name="TextBox 7">
            <a:extLst>
              <a:ext uri="{FF2B5EF4-FFF2-40B4-BE49-F238E27FC236}">
                <a16:creationId xmlns:a16="http://schemas.microsoft.com/office/drawing/2014/main" id="{CD8DA841-C9F6-4E21-8DF2-E97F2F72D143}"/>
              </a:ext>
            </a:extLst>
          </p:cNvPr>
          <p:cNvSpPr txBox="1"/>
          <p:nvPr/>
        </p:nvSpPr>
        <p:spPr>
          <a:xfrm>
            <a:off x="8117394" y="2397851"/>
            <a:ext cx="3062689" cy="646331"/>
          </a:xfrm>
          <a:prstGeom prst="rect">
            <a:avLst/>
          </a:prstGeom>
          <a:noFill/>
        </p:spPr>
        <p:txBody>
          <a:bodyPr wrap="square" rtlCol="0">
            <a:spAutoFit/>
          </a:bodyPr>
          <a:lstStyle/>
          <a:p>
            <a:pPr algn="ctr"/>
            <a:r>
              <a:rPr lang="en-US" b="1" dirty="0"/>
              <a:t>Nose Tackle</a:t>
            </a:r>
          </a:p>
          <a:p>
            <a:pPr algn="ctr"/>
            <a:r>
              <a:rPr lang="en-US" b="1" dirty="0"/>
              <a:t>EPA Range Totals</a:t>
            </a:r>
          </a:p>
        </p:txBody>
      </p:sp>
      <p:sp>
        <p:nvSpPr>
          <p:cNvPr id="9" name="Rectangle 8">
            <a:extLst>
              <a:ext uri="{FF2B5EF4-FFF2-40B4-BE49-F238E27FC236}">
                <a16:creationId xmlns:a16="http://schemas.microsoft.com/office/drawing/2014/main" id="{F9E23F1B-6546-40B1-BBE0-2DDF2EB4E3B2}"/>
              </a:ext>
            </a:extLst>
          </p:cNvPr>
          <p:cNvSpPr/>
          <p:nvPr/>
        </p:nvSpPr>
        <p:spPr>
          <a:xfrm>
            <a:off x="914399" y="1280159"/>
            <a:ext cx="7558288" cy="584775"/>
          </a:xfrm>
          <a:prstGeom prst="rect">
            <a:avLst/>
          </a:prstGeom>
        </p:spPr>
        <p:txBody>
          <a:bodyPr wrap="none">
            <a:spAutoFit/>
          </a:bodyPr>
          <a:lstStyle/>
          <a:p>
            <a:r>
              <a:rPr lang="en-US" sz="3200" dirty="0">
                <a:latin typeface="+mj-lt"/>
              </a:rPr>
              <a:t>Distribution of opportunity: Nose Tackle (NT)</a:t>
            </a:r>
          </a:p>
        </p:txBody>
      </p:sp>
    </p:spTree>
    <p:extLst>
      <p:ext uri="{BB962C8B-B14F-4D97-AF65-F5344CB8AC3E}">
        <p14:creationId xmlns:p14="http://schemas.microsoft.com/office/powerpoint/2010/main" val="365580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2ED65E-5F96-47E0-B9F7-8F0DD51DCD83}"/>
              </a:ext>
            </a:extLst>
          </p:cNvPr>
          <p:cNvPicPr>
            <a:picLocks noChangeAspect="1"/>
          </p:cNvPicPr>
          <p:nvPr/>
        </p:nvPicPr>
        <p:blipFill>
          <a:blip r:embed="rId2"/>
          <a:stretch>
            <a:fillRect/>
          </a:stretch>
        </p:blipFill>
        <p:spPr>
          <a:xfrm>
            <a:off x="6096000" y="2049462"/>
            <a:ext cx="5561905" cy="3377778"/>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1" y="2049462"/>
            <a:ext cx="5257800" cy="4351338"/>
          </a:xfrm>
        </p:spPr>
        <p:txBody>
          <a:bodyPr>
            <a:normAutofit/>
          </a:bodyPr>
          <a:lstStyle/>
          <a:p>
            <a:r>
              <a:rPr lang="en-US" sz="2000" dirty="0"/>
              <a:t>Highest DT by Total EPAR – </a:t>
            </a:r>
            <a:br>
              <a:rPr lang="en-US" sz="2000" dirty="0"/>
            </a:br>
            <a:r>
              <a:rPr lang="en-US" sz="2000" dirty="0" err="1"/>
              <a:t>DeForest</a:t>
            </a:r>
            <a:r>
              <a:rPr lang="en-US" sz="2000" dirty="0"/>
              <a:t> Buckner (391)</a:t>
            </a:r>
          </a:p>
          <a:p>
            <a:pPr lvl="1"/>
            <a:r>
              <a:rPr lang="en-US" sz="1600" dirty="0"/>
              <a:t>2</a:t>
            </a:r>
            <a:r>
              <a:rPr lang="en-US" sz="1600" baseline="30000" dirty="0"/>
              <a:t>nd</a:t>
            </a:r>
            <a:r>
              <a:rPr lang="en-US" sz="1600" dirty="0"/>
              <a:t> – Geno Atkins (357)</a:t>
            </a:r>
          </a:p>
          <a:p>
            <a:pPr lvl="1"/>
            <a:r>
              <a:rPr lang="en-US" sz="1600" dirty="0"/>
              <a:t>3</a:t>
            </a:r>
            <a:r>
              <a:rPr lang="en-US" sz="1600" baseline="30000" dirty="0"/>
              <a:t>rd</a:t>
            </a:r>
            <a:r>
              <a:rPr lang="en-US" sz="1600" dirty="0"/>
              <a:t> – Larry </a:t>
            </a:r>
            <a:r>
              <a:rPr lang="en-US" sz="1600" dirty="0" err="1"/>
              <a:t>Ogunjobi</a:t>
            </a:r>
            <a:r>
              <a:rPr lang="en-US" sz="1600" dirty="0"/>
              <a:t> (326)</a:t>
            </a:r>
          </a:p>
          <a:p>
            <a:r>
              <a:rPr lang="en-US" sz="2000" dirty="0"/>
              <a:t>DT Tech Group averaged 164 snaps in </a:t>
            </a:r>
            <a:br>
              <a:rPr lang="en-US" sz="2000" dirty="0"/>
            </a:br>
            <a:r>
              <a:rPr lang="en-US" sz="2000" dirty="0"/>
              <a:t>SIS Data</a:t>
            </a:r>
          </a:p>
          <a:p>
            <a:r>
              <a:rPr lang="en-US" sz="2000" dirty="0"/>
              <a:t>Highest EPAR per snap</a:t>
            </a:r>
          </a:p>
          <a:p>
            <a:pPr lvl="1"/>
            <a:r>
              <a:rPr lang="en-US" sz="1600" dirty="0" err="1"/>
              <a:t>Ifeadi</a:t>
            </a:r>
            <a:r>
              <a:rPr lang="en-US" sz="1600" dirty="0"/>
              <a:t> </a:t>
            </a:r>
            <a:r>
              <a:rPr lang="en-US" sz="1600" dirty="0" err="1"/>
              <a:t>Odenigbo</a:t>
            </a:r>
            <a:r>
              <a:rPr lang="en-US" sz="1600" dirty="0"/>
              <a:t> – 1.47</a:t>
            </a:r>
          </a:p>
          <a:p>
            <a:r>
              <a:rPr lang="en-US" sz="2000" dirty="0"/>
              <a:t>Only 31% of eligible DTs had EPAR per snap</a:t>
            </a:r>
            <a:br>
              <a:rPr lang="en-US" sz="2000" dirty="0"/>
            </a:br>
            <a:r>
              <a:rPr lang="en-US" sz="2000" dirty="0"/>
              <a:t> over 1.0 (46 out of 147)</a:t>
            </a:r>
          </a:p>
          <a:p>
            <a:pPr marL="0" indent="0">
              <a:buNone/>
            </a:pPr>
            <a:endParaRPr lang="en-US" sz="2000" dirty="0"/>
          </a:p>
        </p:txBody>
      </p:sp>
      <p:sp>
        <p:nvSpPr>
          <p:cNvPr id="7" name="TextBox 6">
            <a:extLst>
              <a:ext uri="{FF2B5EF4-FFF2-40B4-BE49-F238E27FC236}">
                <a16:creationId xmlns:a16="http://schemas.microsoft.com/office/drawing/2014/main" id="{9D9FA62E-7758-454D-B356-B52EBA58210E}"/>
              </a:ext>
            </a:extLst>
          </p:cNvPr>
          <p:cNvSpPr txBox="1"/>
          <p:nvPr/>
        </p:nvSpPr>
        <p:spPr>
          <a:xfrm>
            <a:off x="2543260" y="6003232"/>
            <a:ext cx="7105477"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50 snaps at DT Tech to be included</a:t>
            </a:r>
          </a:p>
        </p:txBody>
      </p:sp>
      <p:sp>
        <p:nvSpPr>
          <p:cNvPr id="8" name="TextBox 7">
            <a:extLst>
              <a:ext uri="{FF2B5EF4-FFF2-40B4-BE49-F238E27FC236}">
                <a16:creationId xmlns:a16="http://schemas.microsoft.com/office/drawing/2014/main" id="{01C9FF6C-A734-4049-8982-C2099A455B6F}"/>
              </a:ext>
            </a:extLst>
          </p:cNvPr>
          <p:cNvSpPr txBox="1"/>
          <p:nvPr/>
        </p:nvSpPr>
        <p:spPr>
          <a:xfrm>
            <a:off x="8117393" y="2397851"/>
            <a:ext cx="3062689" cy="646331"/>
          </a:xfrm>
          <a:prstGeom prst="rect">
            <a:avLst/>
          </a:prstGeom>
          <a:noFill/>
        </p:spPr>
        <p:txBody>
          <a:bodyPr wrap="square" rtlCol="0">
            <a:spAutoFit/>
          </a:bodyPr>
          <a:lstStyle/>
          <a:p>
            <a:pPr algn="ctr"/>
            <a:r>
              <a:rPr lang="en-US" b="1" dirty="0"/>
              <a:t>Defensive Tackle</a:t>
            </a:r>
          </a:p>
          <a:p>
            <a:pPr algn="ctr"/>
            <a:r>
              <a:rPr lang="en-US" b="1" dirty="0"/>
              <a:t>EPA Range Totals</a:t>
            </a:r>
          </a:p>
        </p:txBody>
      </p:sp>
      <p:sp>
        <p:nvSpPr>
          <p:cNvPr id="9" name="Rectangle 8">
            <a:extLst>
              <a:ext uri="{FF2B5EF4-FFF2-40B4-BE49-F238E27FC236}">
                <a16:creationId xmlns:a16="http://schemas.microsoft.com/office/drawing/2014/main" id="{8D934262-26F5-4625-B34B-6007DB60C29F}"/>
              </a:ext>
            </a:extLst>
          </p:cNvPr>
          <p:cNvSpPr/>
          <p:nvPr/>
        </p:nvSpPr>
        <p:spPr>
          <a:xfrm>
            <a:off x="914399" y="1280159"/>
            <a:ext cx="8517588" cy="584775"/>
          </a:xfrm>
          <a:prstGeom prst="rect">
            <a:avLst/>
          </a:prstGeom>
        </p:spPr>
        <p:txBody>
          <a:bodyPr wrap="none">
            <a:spAutoFit/>
          </a:bodyPr>
          <a:lstStyle/>
          <a:p>
            <a:r>
              <a:rPr lang="en-US" sz="3200" dirty="0">
                <a:latin typeface="+mj-lt"/>
              </a:rPr>
              <a:t>Distribution of opportunity: Defensive Tackle (DT)</a:t>
            </a:r>
          </a:p>
        </p:txBody>
      </p:sp>
    </p:spTree>
    <p:extLst>
      <p:ext uri="{BB962C8B-B14F-4D97-AF65-F5344CB8AC3E}">
        <p14:creationId xmlns:p14="http://schemas.microsoft.com/office/powerpoint/2010/main" val="3972502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1" y="2049462"/>
            <a:ext cx="5257800" cy="4351338"/>
          </a:xfrm>
        </p:spPr>
        <p:txBody>
          <a:bodyPr>
            <a:normAutofit/>
          </a:bodyPr>
          <a:lstStyle/>
          <a:p>
            <a:r>
              <a:rPr lang="en-US" sz="2000" dirty="0"/>
              <a:t>Top DE by Total EPAR – </a:t>
            </a:r>
            <a:r>
              <a:rPr lang="en-US" sz="2000" dirty="0" err="1"/>
              <a:t>Denico</a:t>
            </a:r>
            <a:r>
              <a:rPr lang="en-US" sz="2000" dirty="0"/>
              <a:t> Autry (184)</a:t>
            </a:r>
          </a:p>
          <a:p>
            <a:pPr lvl="1"/>
            <a:r>
              <a:rPr lang="en-US" sz="1600" dirty="0"/>
              <a:t>Played 154 snaps at DE in SIS Data</a:t>
            </a:r>
          </a:p>
          <a:p>
            <a:pPr lvl="1"/>
            <a:r>
              <a:rPr lang="en-US" sz="1600" dirty="0"/>
              <a:t>Only 4 players w/ over 150 snaps (5</a:t>
            </a:r>
            <a:r>
              <a:rPr lang="en-US" sz="1600" baseline="30000" dirty="0"/>
              <a:t>th</a:t>
            </a:r>
            <a:r>
              <a:rPr lang="en-US" sz="1600" dirty="0"/>
              <a:t> = 116)</a:t>
            </a:r>
          </a:p>
          <a:p>
            <a:r>
              <a:rPr lang="en-US" sz="2000" dirty="0"/>
              <a:t>2</a:t>
            </a:r>
            <a:r>
              <a:rPr lang="en-US" sz="2000" baseline="30000" dirty="0"/>
              <a:t>nd</a:t>
            </a:r>
            <a:r>
              <a:rPr lang="en-US" sz="2000" dirty="0"/>
              <a:t> through 5</a:t>
            </a:r>
            <a:r>
              <a:rPr lang="en-US" sz="2000" baseline="30000" dirty="0"/>
              <a:t>th</a:t>
            </a:r>
            <a:r>
              <a:rPr lang="en-US" sz="2000" dirty="0"/>
              <a:t> are above 145</a:t>
            </a:r>
          </a:p>
          <a:p>
            <a:r>
              <a:rPr lang="en-US" sz="2000" dirty="0"/>
              <a:t>After top 5, EPAR drops to 113 and under.</a:t>
            </a:r>
          </a:p>
          <a:p>
            <a:r>
              <a:rPr lang="en-US" sz="2000" dirty="0"/>
              <a:t>DE Tech averaged 51 snaps in SIS Data</a:t>
            </a:r>
          </a:p>
          <a:p>
            <a:r>
              <a:rPr lang="en-US" sz="2000" dirty="0"/>
              <a:t>Highest EPAR per snap</a:t>
            </a:r>
          </a:p>
          <a:p>
            <a:pPr lvl="1"/>
            <a:r>
              <a:rPr lang="en-US" sz="1600" dirty="0" err="1"/>
              <a:t>DeForest</a:t>
            </a:r>
            <a:r>
              <a:rPr lang="en-US" sz="1600" dirty="0"/>
              <a:t> Buckner – 1.69</a:t>
            </a:r>
          </a:p>
          <a:p>
            <a:pPr lvl="2"/>
            <a:r>
              <a:rPr lang="en-US" sz="1400" dirty="0"/>
              <a:t>Normal considered DT, but qualified as DT and DE</a:t>
            </a:r>
          </a:p>
          <a:p>
            <a:pPr lvl="2"/>
            <a:r>
              <a:rPr lang="en-US" sz="1400" dirty="0"/>
              <a:t>EPAR per snap at DT – 1.00</a:t>
            </a:r>
          </a:p>
          <a:p>
            <a:r>
              <a:rPr lang="en-US" sz="2000" dirty="0"/>
              <a:t>64% of eligible DEs had EPAR per snap over 1.0 (63 out of 99)</a:t>
            </a:r>
          </a:p>
          <a:p>
            <a:endParaRPr lang="en-US" sz="2000" dirty="0"/>
          </a:p>
          <a:p>
            <a:pPr lvl="2"/>
            <a:endParaRPr lang="en-US" sz="1200" dirty="0"/>
          </a:p>
          <a:p>
            <a:pPr marL="0" indent="0">
              <a:buNone/>
            </a:pPr>
            <a:endParaRPr lang="en-US" sz="2000" dirty="0"/>
          </a:p>
        </p:txBody>
      </p:sp>
      <p:sp>
        <p:nvSpPr>
          <p:cNvPr id="7" name="TextBox 6">
            <a:extLst>
              <a:ext uri="{FF2B5EF4-FFF2-40B4-BE49-F238E27FC236}">
                <a16:creationId xmlns:a16="http://schemas.microsoft.com/office/drawing/2014/main" id="{1331680A-EC18-448A-A354-F7A8966CFBD7}"/>
              </a:ext>
            </a:extLst>
          </p:cNvPr>
          <p:cNvSpPr txBox="1"/>
          <p:nvPr/>
        </p:nvSpPr>
        <p:spPr>
          <a:xfrm>
            <a:off x="2543260" y="6011621"/>
            <a:ext cx="7105477"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20 snaps at DE Tech to be included</a:t>
            </a:r>
          </a:p>
        </p:txBody>
      </p:sp>
      <p:pic>
        <p:nvPicPr>
          <p:cNvPr id="5" name="Picture 4">
            <a:extLst>
              <a:ext uri="{FF2B5EF4-FFF2-40B4-BE49-F238E27FC236}">
                <a16:creationId xmlns:a16="http://schemas.microsoft.com/office/drawing/2014/main" id="{B03A66A2-CC2F-4F2E-8082-DD08D9BEE50D}"/>
              </a:ext>
            </a:extLst>
          </p:cNvPr>
          <p:cNvPicPr>
            <a:picLocks noChangeAspect="1"/>
          </p:cNvPicPr>
          <p:nvPr/>
        </p:nvPicPr>
        <p:blipFill>
          <a:blip r:embed="rId2"/>
          <a:stretch>
            <a:fillRect/>
          </a:stretch>
        </p:blipFill>
        <p:spPr>
          <a:xfrm>
            <a:off x="6096000" y="2049462"/>
            <a:ext cx="5561905" cy="3377778"/>
          </a:xfrm>
          <a:prstGeom prst="rect">
            <a:avLst/>
          </a:prstGeom>
        </p:spPr>
      </p:pic>
      <p:sp>
        <p:nvSpPr>
          <p:cNvPr id="8" name="TextBox 7">
            <a:extLst>
              <a:ext uri="{FF2B5EF4-FFF2-40B4-BE49-F238E27FC236}">
                <a16:creationId xmlns:a16="http://schemas.microsoft.com/office/drawing/2014/main" id="{98465349-7F39-41FA-A315-5987600F3B49}"/>
              </a:ext>
            </a:extLst>
          </p:cNvPr>
          <p:cNvSpPr txBox="1"/>
          <p:nvPr/>
        </p:nvSpPr>
        <p:spPr>
          <a:xfrm>
            <a:off x="8117393" y="2397851"/>
            <a:ext cx="3062689" cy="646331"/>
          </a:xfrm>
          <a:prstGeom prst="rect">
            <a:avLst/>
          </a:prstGeom>
          <a:noFill/>
        </p:spPr>
        <p:txBody>
          <a:bodyPr wrap="square" rtlCol="0">
            <a:spAutoFit/>
          </a:bodyPr>
          <a:lstStyle/>
          <a:p>
            <a:pPr algn="ctr"/>
            <a:r>
              <a:rPr lang="en-US" b="1" dirty="0"/>
              <a:t>Defensive End</a:t>
            </a:r>
          </a:p>
          <a:p>
            <a:pPr algn="ctr"/>
            <a:r>
              <a:rPr lang="en-US" b="1" dirty="0"/>
              <a:t>EPA Range Totals</a:t>
            </a:r>
          </a:p>
        </p:txBody>
      </p:sp>
      <p:sp>
        <p:nvSpPr>
          <p:cNvPr id="9" name="Rectangle 8">
            <a:extLst>
              <a:ext uri="{FF2B5EF4-FFF2-40B4-BE49-F238E27FC236}">
                <a16:creationId xmlns:a16="http://schemas.microsoft.com/office/drawing/2014/main" id="{1B10B9F5-C072-4E5A-A739-836DF9F73B0B}"/>
              </a:ext>
            </a:extLst>
          </p:cNvPr>
          <p:cNvSpPr/>
          <p:nvPr/>
        </p:nvSpPr>
        <p:spPr>
          <a:xfrm>
            <a:off x="914399" y="1280159"/>
            <a:ext cx="8121647" cy="584775"/>
          </a:xfrm>
          <a:prstGeom prst="rect">
            <a:avLst/>
          </a:prstGeom>
        </p:spPr>
        <p:txBody>
          <a:bodyPr wrap="none">
            <a:spAutoFit/>
          </a:bodyPr>
          <a:lstStyle/>
          <a:p>
            <a:r>
              <a:rPr lang="en-US" sz="3200" dirty="0">
                <a:latin typeface="+mj-lt"/>
              </a:rPr>
              <a:t>Distribution of opportunity: Defensive End (DE)</a:t>
            </a:r>
          </a:p>
        </p:txBody>
      </p:sp>
    </p:spTree>
    <p:extLst>
      <p:ext uri="{BB962C8B-B14F-4D97-AF65-F5344CB8AC3E}">
        <p14:creationId xmlns:p14="http://schemas.microsoft.com/office/powerpoint/2010/main" val="1451295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1" y="2049462"/>
            <a:ext cx="5257799" cy="4351338"/>
          </a:xfrm>
        </p:spPr>
        <p:txBody>
          <a:bodyPr>
            <a:normAutofit/>
          </a:bodyPr>
          <a:lstStyle/>
          <a:p>
            <a:r>
              <a:rPr lang="en-US" sz="2000" dirty="0"/>
              <a:t>Highest DE Wide by Total EPAR </a:t>
            </a:r>
            <a:br>
              <a:rPr lang="en-US" sz="2000" dirty="0"/>
            </a:br>
            <a:r>
              <a:rPr lang="en-US" sz="2000" dirty="0"/>
              <a:t>Danielle Hunter (221)</a:t>
            </a:r>
          </a:p>
          <a:p>
            <a:r>
              <a:rPr lang="en-US" sz="2000" dirty="0"/>
              <a:t>DE Wide Tech Group averaged 72 snaps in </a:t>
            </a:r>
            <a:br>
              <a:rPr lang="en-US" sz="2000" dirty="0"/>
            </a:br>
            <a:r>
              <a:rPr lang="en-US" sz="2000" dirty="0"/>
              <a:t>SIS Data</a:t>
            </a:r>
          </a:p>
          <a:p>
            <a:r>
              <a:rPr lang="en-US" sz="2000" dirty="0"/>
              <a:t>Highest EPAR per snap</a:t>
            </a:r>
          </a:p>
          <a:p>
            <a:pPr lvl="1"/>
            <a:r>
              <a:rPr lang="en-US" sz="1600" dirty="0"/>
              <a:t>Aaron Donald – 1.61</a:t>
            </a:r>
          </a:p>
          <a:p>
            <a:pPr lvl="2"/>
            <a:r>
              <a:rPr lang="en-US" sz="1200" dirty="0"/>
              <a:t>Normal considered DT, but qualified as DT, DE, and </a:t>
            </a:r>
            <a:br>
              <a:rPr lang="en-US" sz="1200" dirty="0"/>
            </a:br>
            <a:r>
              <a:rPr lang="en-US" sz="1200" dirty="0"/>
              <a:t>DE Wide</a:t>
            </a:r>
          </a:p>
          <a:p>
            <a:pPr lvl="2"/>
            <a:r>
              <a:rPr lang="en-US" sz="1200" dirty="0"/>
              <a:t>Highest EPAR per snap was at DE Wide</a:t>
            </a:r>
          </a:p>
          <a:p>
            <a:pPr lvl="3"/>
            <a:r>
              <a:rPr lang="en-US" sz="1200" dirty="0"/>
              <a:t>DT – 0.98</a:t>
            </a:r>
          </a:p>
          <a:p>
            <a:pPr lvl="3"/>
            <a:r>
              <a:rPr lang="en-US" sz="1200" dirty="0"/>
              <a:t>DE – 1.49</a:t>
            </a:r>
          </a:p>
          <a:p>
            <a:r>
              <a:rPr lang="en-US" sz="2000" dirty="0"/>
              <a:t>Only 28% of eligible DE Wide DL had EPAR per snap over 1.0 (34 out of 120)</a:t>
            </a:r>
          </a:p>
        </p:txBody>
      </p:sp>
      <p:sp>
        <p:nvSpPr>
          <p:cNvPr id="7" name="TextBox 6">
            <a:extLst>
              <a:ext uri="{FF2B5EF4-FFF2-40B4-BE49-F238E27FC236}">
                <a16:creationId xmlns:a16="http://schemas.microsoft.com/office/drawing/2014/main" id="{AF8717DC-3ADA-415D-8FD8-85E7BF5B4377}"/>
              </a:ext>
            </a:extLst>
          </p:cNvPr>
          <p:cNvSpPr txBox="1"/>
          <p:nvPr/>
        </p:nvSpPr>
        <p:spPr>
          <a:xfrm>
            <a:off x="2543259" y="5994843"/>
            <a:ext cx="7105477"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20 snaps at DE Wide Tech to be included</a:t>
            </a:r>
          </a:p>
        </p:txBody>
      </p:sp>
      <p:pic>
        <p:nvPicPr>
          <p:cNvPr id="5" name="Picture 4">
            <a:extLst>
              <a:ext uri="{FF2B5EF4-FFF2-40B4-BE49-F238E27FC236}">
                <a16:creationId xmlns:a16="http://schemas.microsoft.com/office/drawing/2014/main" id="{A75BE74B-71ED-4BE1-9D66-7C5C79374D44}"/>
              </a:ext>
            </a:extLst>
          </p:cNvPr>
          <p:cNvPicPr>
            <a:picLocks noChangeAspect="1"/>
          </p:cNvPicPr>
          <p:nvPr/>
        </p:nvPicPr>
        <p:blipFill>
          <a:blip r:embed="rId2"/>
          <a:stretch>
            <a:fillRect/>
          </a:stretch>
        </p:blipFill>
        <p:spPr>
          <a:xfrm>
            <a:off x="6096000" y="2049462"/>
            <a:ext cx="5561905" cy="3377778"/>
          </a:xfrm>
          <a:prstGeom prst="rect">
            <a:avLst/>
          </a:prstGeom>
        </p:spPr>
      </p:pic>
      <p:sp>
        <p:nvSpPr>
          <p:cNvPr id="8" name="TextBox 7">
            <a:extLst>
              <a:ext uri="{FF2B5EF4-FFF2-40B4-BE49-F238E27FC236}">
                <a16:creationId xmlns:a16="http://schemas.microsoft.com/office/drawing/2014/main" id="{D18DDBF1-3CEF-40DF-93B4-93D9A66C17C6}"/>
              </a:ext>
            </a:extLst>
          </p:cNvPr>
          <p:cNvSpPr txBox="1"/>
          <p:nvPr/>
        </p:nvSpPr>
        <p:spPr>
          <a:xfrm>
            <a:off x="8117393" y="2397851"/>
            <a:ext cx="3062689" cy="646331"/>
          </a:xfrm>
          <a:prstGeom prst="rect">
            <a:avLst/>
          </a:prstGeom>
          <a:noFill/>
        </p:spPr>
        <p:txBody>
          <a:bodyPr wrap="square" rtlCol="0">
            <a:spAutoFit/>
          </a:bodyPr>
          <a:lstStyle/>
          <a:p>
            <a:pPr algn="ctr"/>
            <a:r>
              <a:rPr lang="en-US" b="1" dirty="0"/>
              <a:t>DE Wide</a:t>
            </a:r>
          </a:p>
          <a:p>
            <a:pPr algn="ctr"/>
            <a:r>
              <a:rPr lang="en-US" b="1" dirty="0"/>
              <a:t>EPA Range Totals</a:t>
            </a:r>
          </a:p>
        </p:txBody>
      </p:sp>
      <p:sp>
        <p:nvSpPr>
          <p:cNvPr id="9" name="Rectangle 8">
            <a:extLst>
              <a:ext uri="{FF2B5EF4-FFF2-40B4-BE49-F238E27FC236}">
                <a16:creationId xmlns:a16="http://schemas.microsoft.com/office/drawing/2014/main" id="{923CFBD0-5378-464F-8C1E-55D3731A83F4}"/>
              </a:ext>
            </a:extLst>
          </p:cNvPr>
          <p:cNvSpPr/>
          <p:nvPr/>
        </p:nvSpPr>
        <p:spPr>
          <a:xfrm>
            <a:off x="914399" y="1280159"/>
            <a:ext cx="10048456" cy="584775"/>
          </a:xfrm>
          <a:prstGeom prst="rect">
            <a:avLst/>
          </a:prstGeom>
        </p:spPr>
        <p:txBody>
          <a:bodyPr wrap="none">
            <a:spAutoFit/>
          </a:bodyPr>
          <a:lstStyle/>
          <a:p>
            <a:r>
              <a:rPr lang="en-US" sz="3200" dirty="0">
                <a:latin typeface="+mj-lt"/>
              </a:rPr>
              <a:t>Distribution of opportunity: Defensive End Wide (DE Wide)</a:t>
            </a:r>
          </a:p>
        </p:txBody>
      </p:sp>
    </p:spTree>
    <p:extLst>
      <p:ext uri="{BB962C8B-B14F-4D97-AF65-F5344CB8AC3E}">
        <p14:creationId xmlns:p14="http://schemas.microsoft.com/office/powerpoint/2010/main" val="2704578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0" y="2049462"/>
            <a:ext cx="5257800" cy="4351338"/>
          </a:xfrm>
        </p:spPr>
        <p:txBody>
          <a:bodyPr>
            <a:normAutofit/>
          </a:bodyPr>
          <a:lstStyle/>
          <a:p>
            <a:r>
              <a:rPr lang="en-US" sz="2000" dirty="0"/>
              <a:t>Highest Outside DL by Total EPAR</a:t>
            </a:r>
          </a:p>
          <a:p>
            <a:pPr lvl="1"/>
            <a:r>
              <a:rPr lang="en-US" sz="1600" dirty="0"/>
              <a:t>Chandler Jones (504)</a:t>
            </a:r>
          </a:p>
          <a:p>
            <a:r>
              <a:rPr lang="en-US" sz="2000" dirty="0"/>
              <a:t>2</a:t>
            </a:r>
            <a:r>
              <a:rPr lang="en-US" sz="2000" baseline="30000" dirty="0"/>
              <a:t>nd</a:t>
            </a:r>
            <a:r>
              <a:rPr lang="en-US" sz="2000" dirty="0"/>
              <a:t> highest Total EPAR </a:t>
            </a:r>
          </a:p>
          <a:p>
            <a:pPr lvl="1"/>
            <a:r>
              <a:rPr lang="en-US" sz="1600" dirty="0"/>
              <a:t>Bud Dupree (594)</a:t>
            </a:r>
          </a:p>
          <a:p>
            <a:r>
              <a:rPr lang="en-US" sz="2000" dirty="0"/>
              <a:t>After 2</a:t>
            </a:r>
            <a:r>
              <a:rPr lang="en-US" sz="2000" baseline="30000" dirty="0"/>
              <a:t>nd</a:t>
            </a:r>
            <a:r>
              <a:rPr lang="en-US" sz="2000" dirty="0"/>
              <a:t>, Total EPAR drops down to 457</a:t>
            </a:r>
          </a:p>
          <a:p>
            <a:r>
              <a:rPr lang="en-US" sz="2000" dirty="0"/>
              <a:t>Outside Tech Group averaged 168 snaps </a:t>
            </a:r>
            <a:br>
              <a:rPr lang="en-US" sz="2000" dirty="0"/>
            </a:br>
            <a:r>
              <a:rPr lang="en-US" sz="2000" dirty="0"/>
              <a:t>in SIS Data</a:t>
            </a:r>
          </a:p>
          <a:p>
            <a:r>
              <a:rPr lang="en-US" sz="2000" dirty="0"/>
              <a:t>Highest EPAR per snap</a:t>
            </a:r>
          </a:p>
          <a:p>
            <a:pPr lvl="1"/>
            <a:r>
              <a:rPr lang="en-US" sz="1600" dirty="0"/>
              <a:t>Danielle Hunter – 1.38</a:t>
            </a:r>
          </a:p>
          <a:p>
            <a:r>
              <a:rPr lang="en-US" sz="2000" dirty="0"/>
              <a:t>70% of eligible Outside DL had EPAR per snap over 1.0 (99 out of 141)</a:t>
            </a:r>
          </a:p>
          <a:p>
            <a:endParaRPr lang="en-US" sz="2000" dirty="0"/>
          </a:p>
          <a:p>
            <a:pPr marL="0" indent="0">
              <a:buNone/>
            </a:pPr>
            <a:endParaRPr lang="en-US" sz="2000" dirty="0"/>
          </a:p>
        </p:txBody>
      </p:sp>
      <p:sp>
        <p:nvSpPr>
          <p:cNvPr id="7" name="TextBox 6">
            <a:extLst>
              <a:ext uri="{FF2B5EF4-FFF2-40B4-BE49-F238E27FC236}">
                <a16:creationId xmlns:a16="http://schemas.microsoft.com/office/drawing/2014/main" id="{CE92DBEA-F26D-4599-85B6-20232CDC01E0}"/>
              </a:ext>
            </a:extLst>
          </p:cNvPr>
          <p:cNvSpPr txBox="1"/>
          <p:nvPr/>
        </p:nvSpPr>
        <p:spPr>
          <a:xfrm>
            <a:off x="2543259" y="5986454"/>
            <a:ext cx="7105477"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50 snaps at Outside Tech to be included</a:t>
            </a:r>
          </a:p>
        </p:txBody>
      </p:sp>
      <p:pic>
        <p:nvPicPr>
          <p:cNvPr id="4" name="Picture 3">
            <a:extLst>
              <a:ext uri="{FF2B5EF4-FFF2-40B4-BE49-F238E27FC236}">
                <a16:creationId xmlns:a16="http://schemas.microsoft.com/office/drawing/2014/main" id="{392DBA05-F8F5-4727-A70B-B7A36A193866}"/>
              </a:ext>
            </a:extLst>
          </p:cNvPr>
          <p:cNvPicPr>
            <a:picLocks noChangeAspect="1"/>
          </p:cNvPicPr>
          <p:nvPr/>
        </p:nvPicPr>
        <p:blipFill>
          <a:blip r:embed="rId2"/>
          <a:stretch>
            <a:fillRect/>
          </a:stretch>
        </p:blipFill>
        <p:spPr>
          <a:xfrm>
            <a:off x="6096000" y="2049462"/>
            <a:ext cx="5561905" cy="3377778"/>
          </a:xfrm>
          <a:prstGeom prst="rect">
            <a:avLst/>
          </a:prstGeom>
        </p:spPr>
      </p:pic>
      <p:sp>
        <p:nvSpPr>
          <p:cNvPr id="8" name="TextBox 7">
            <a:extLst>
              <a:ext uri="{FF2B5EF4-FFF2-40B4-BE49-F238E27FC236}">
                <a16:creationId xmlns:a16="http://schemas.microsoft.com/office/drawing/2014/main" id="{B8BA9040-64D4-4172-8FB2-80989CF479EE}"/>
              </a:ext>
            </a:extLst>
          </p:cNvPr>
          <p:cNvSpPr txBox="1"/>
          <p:nvPr/>
        </p:nvSpPr>
        <p:spPr>
          <a:xfrm>
            <a:off x="8117393" y="2397851"/>
            <a:ext cx="3062689" cy="646331"/>
          </a:xfrm>
          <a:prstGeom prst="rect">
            <a:avLst/>
          </a:prstGeom>
          <a:noFill/>
        </p:spPr>
        <p:txBody>
          <a:bodyPr wrap="square" rtlCol="0">
            <a:spAutoFit/>
          </a:bodyPr>
          <a:lstStyle/>
          <a:p>
            <a:pPr algn="ctr"/>
            <a:r>
              <a:rPr lang="en-US" b="1" dirty="0"/>
              <a:t>Outside</a:t>
            </a:r>
            <a:br>
              <a:rPr lang="en-US" b="1" dirty="0"/>
            </a:br>
            <a:r>
              <a:rPr lang="en-US" b="1" dirty="0"/>
              <a:t>EPA Range Totals</a:t>
            </a:r>
          </a:p>
        </p:txBody>
      </p:sp>
      <p:sp>
        <p:nvSpPr>
          <p:cNvPr id="9" name="Rectangle 8">
            <a:extLst>
              <a:ext uri="{FF2B5EF4-FFF2-40B4-BE49-F238E27FC236}">
                <a16:creationId xmlns:a16="http://schemas.microsoft.com/office/drawing/2014/main" id="{FDCB43CC-1E43-4C5D-A795-C1AAD37D4D2C}"/>
              </a:ext>
            </a:extLst>
          </p:cNvPr>
          <p:cNvSpPr/>
          <p:nvPr/>
        </p:nvSpPr>
        <p:spPr>
          <a:xfrm>
            <a:off x="914399" y="1280159"/>
            <a:ext cx="6099555" cy="584775"/>
          </a:xfrm>
          <a:prstGeom prst="rect">
            <a:avLst/>
          </a:prstGeom>
        </p:spPr>
        <p:txBody>
          <a:bodyPr wrap="none">
            <a:spAutoFit/>
          </a:bodyPr>
          <a:lstStyle/>
          <a:p>
            <a:r>
              <a:rPr lang="en-US" sz="3200" dirty="0">
                <a:latin typeface="+mj-lt"/>
              </a:rPr>
              <a:t>Distribution of opportunity: Outside</a:t>
            </a:r>
          </a:p>
        </p:txBody>
      </p:sp>
    </p:spTree>
    <p:extLst>
      <p:ext uri="{BB962C8B-B14F-4D97-AF65-F5344CB8AC3E}">
        <p14:creationId xmlns:p14="http://schemas.microsoft.com/office/powerpoint/2010/main" val="4269187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199" y="1993405"/>
            <a:ext cx="6360597" cy="2815386"/>
          </a:xfrm>
        </p:spPr>
        <p:txBody>
          <a:bodyPr>
            <a:normAutofit/>
          </a:bodyPr>
          <a:lstStyle/>
          <a:p>
            <a:r>
              <a:rPr lang="en-US" sz="1800" dirty="0"/>
              <a:t>Performance is based on player’s snaps in technique group, so player could be listed multiple times (e.g. DE &amp; Outside).</a:t>
            </a:r>
          </a:p>
          <a:p>
            <a:r>
              <a:rPr lang="en-US" sz="1800" dirty="0"/>
              <a:t>Performance will be measured separately for pass and rush plays.</a:t>
            </a:r>
          </a:p>
          <a:p>
            <a:r>
              <a:rPr lang="en-US" sz="1800" dirty="0"/>
              <a:t>DE &amp; Outside DL generally play a higher than average number of pass plays.</a:t>
            </a:r>
          </a:p>
          <a:p>
            <a:pPr lvl="1"/>
            <a:r>
              <a:rPr lang="en-US" sz="1400" dirty="0"/>
              <a:t>Red line indicates the average % of snaps that are pass snaps based on SIS data.</a:t>
            </a:r>
          </a:p>
        </p:txBody>
      </p:sp>
      <p:pic>
        <p:nvPicPr>
          <p:cNvPr id="8" name="Picture 7">
            <a:extLst>
              <a:ext uri="{FF2B5EF4-FFF2-40B4-BE49-F238E27FC236}">
                <a16:creationId xmlns:a16="http://schemas.microsoft.com/office/drawing/2014/main" id="{050F9AF0-74CC-45E3-B52A-35B15F181DD8}"/>
              </a:ext>
            </a:extLst>
          </p:cNvPr>
          <p:cNvPicPr>
            <a:picLocks noChangeAspect="1"/>
          </p:cNvPicPr>
          <p:nvPr/>
        </p:nvPicPr>
        <p:blipFill>
          <a:blip r:embed="rId2"/>
          <a:stretch>
            <a:fillRect/>
          </a:stretch>
        </p:blipFill>
        <p:spPr>
          <a:xfrm>
            <a:off x="969034" y="4463734"/>
            <a:ext cx="3824762" cy="1884444"/>
          </a:xfrm>
          <a:prstGeom prst="rect">
            <a:avLst/>
          </a:prstGeom>
        </p:spPr>
      </p:pic>
      <p:pic>
        <p:nvPicPr>
          <p:cNvPr id="4" name="Picture 3">
            <a:extLst>
              <a:ext uri="{FF2B5EF4-FFF2-40B4-BE49-F238E27FC236}">
                <a16:creationId xmlns:a16="http://schemas.microsoft.com/office/drawing/2014/main" id="{1888ECBB-36AA-4B7B-9672-0C6A32079174}"/>
              </a:ext>
            </a:extLst>
          </p:cNvPr>
          <p:cNvPicPr>
            <a:picLocks noChangeAspect="1"/>
          </p:cNvPicPr>
          <p:nvPr/>
        </p:nvPicPr>
        <p:blipFill>
          <a:blip r:embed="rId3"/>
          <a:stretch>
            <a:fillRect/>
          </a:stretch>
        </p:blipFill>
        <p:spPr>
          <a:xfrm>
            <a:off x="7329633" y="2341189"/>
            <a:ext cx="3893333" cy="2364444"/>
          </a:xfrm>
          <a:prstGeom prst="rect">
            <a:avLst/>
          </a:prstGeom>
        </p:spPr>
      </p:pic>
      <p:sp>
        <p:nvSpPr>
          <p:cNvPr id="7" name="TextBox 6">
            <a:extLst>
              <a:ext uri="{FF2B5EF4-FFF2-40B4-BE49-F238E27FC236}">
                <a16:creationId xmlns:a16="http://schemas.microsoft.com/office/drawing/2014/main" id="{B62E1911-779F-4B22-A0D6-B2B8B2352CC7}"/>
              </a:ext>
            </a:extLst>
          </p:cNvPr>
          <p:cNvSpPr txBox="1"/>
          <p:nvPr/>
        </p:nvSpPr>
        <p:spPr>
          <a:xfrm>
            <a:off x="7744954" y="1670239"/>
            <a:ext cx="3062689" cy="646331"/>
          </a:xfrm>
          <a:prstGeom prst="rect">
            <a:avLst/>
          </a:prstGeom>
          <a:noFill/>
        </p:spPr>
        <p:txBody>
          <a:bodyPr wrap="square" rtlCol="0">
            <a:spAutoFit/>
          </a:bodyPr>
          <a:lstStyle/>
          <a:p>
            <a:pPr algn="ctr"/>
            <a:r>
              <a:rPr lang="en-US" b="1" dirty="0"/>
              <a:t>Percent of Snaps: Pass Plays By Player</a:t>
            </a:r>
          </a:p>
        </p:txBody>
      </p:sp>
      <p:sp>
        <p:nvSpPr>
          <p:cNvPr id="5" name="TextBox 4">
            <a:extLst>
              <a:ext uri="{FF2B5EF4-FFF2-40B4-BE49-F238E27FC236}">
                <a16:creationId xmlns:a16="http://schemas.microsoft.com/office/drawing/2014/main" id="{CD0BE71B-15C0-4F4C-93E9-A68185C89C65}"/>
              </a:ext>
            </a:extLst>
          </p:cNvPr>
          <p:cNvSpPr txBox="1"/>
          <p:nvPr/>
        </p:nvSpPr>
        <p:spPr>
          <a:xfrm>
            <a:off x="5226352" y="4943728"/>
            <a:ext cx="5824086" cy="1231106"/>
          </a:xfrm>
          <a:prstGeom prst="rect">
            <a:avLst/>
          </a:prstGeom>
          <a:noFill/>
        </p:spPr>
        <p:txBody>
          <a:bodyPr wrap="square" rtlCol="0">
            <a:spAutoFit/>
          </a:bodyPr>
          <a:lstStyle/>
          <a:p>
            <a:pPr marL="342900" indent="-342900">
              <a:buFont typeface="Arial" panose="020B0604020202020204" pitchFamily="34" charset="0"/>
              <a:buChar char="•"/>
            </a:pPr>
            <a:r>
              <a:rPr lang="en-US" sz="2000" dirty="0"/>
              <a:t>Higher % of snaps that are pass plays correlates with higher EPA Range per snap.</a:t>
            </a:r>
          </a:p>
          <a:p>
            <a:pPr marL="742950" lvl="1" indent="-285750">
              <a:buFont typeface="Arial" panose="020B0604020202020204" pitchFamily="34" charset="0"/>
              <a:buChar char="•"/>
            </a:pPr>
            <a:r>
              <a:rPr lang="en-US" sz="1600" dirty="0"/>
              <a:t>Offenses are more likely to pass on highly variable downs.</a:t>
            </a:r>
          </a:p>
          <a:p>
            <a:endParaRPr lang="en-US" dirty="0"/>
          </a:p>
        </p:txBody>
      </p:sp>
      <p:sp>
        <p:nvSpPr>
          <p:cNvPr id="9" name="Rectangle 8">
            <a:extLst>
              <a:ext uri="{FF2B5EF4-FFF2-40B4-BE49-F238E27FC236}">
                <a16:creationId xmlns:a16="http://schemas.microsoft.com/office/drawing/2014/main" id="{525F74E8-9F95-41CA-BE28-84D30CDACE03}"/>
              </a:ext>
            </a:extLst>
          </p:cNvPr>
          <p:cNvSpPr/>
          <p:nvPr/>
        </p:nvSpPr>
        <p:spPr>
          <a:xfrm>
            <a:off x="914399" y="1280159"/>
            <a:ext cx="6744347" cy="584775"/>
          </a:xfrm>
          <a:prstGeom prst="rect">
            <a:avLst/>
          </a:prstGeom>
        </p:spPr>
        <p:txBody>
          <a:bodyPr wrap="none">
            <a:spAutoFit/>
          </a:bodyPr>
          <a:lstStyle/>
          <a:p>
            <a:r>
              <a:rPr lang="en-US" sz="3200" dirty="0">
                <a:latin typeface="+mj-lt"/>
              </a:rPr>
              <a:t>Talent measured by player performance</a:t>
            </a:r>
          </a:p>
        </p:txBody>
      </p:sp>
    </p:spTree>
    <p:extLst>
      <p:ext uri="{BB962C8B-B14F-4D97-AF65-F5344CB8AC3E}">
        <p14:creationId xmlns:p14="http://schemas.microsoft.com/office/powerpoint/2010/main" val="3417382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199" y="2060517"/>
            <a:ext cx="8565859" cy="4351338"/>
          </a:xfrm>
        </p:spPr>
        <p:txBody>
          <a:bodyPr>
            <a:normAutofit/>
          </a:bodyPr>
          <a:lstStyle/>
          <a:p>
            <a:r>
              <a:rPr lang="en-US" sz="2000" dirty="0"/>
              <a:t>Impact on plays measured by reviewing the Expected Points Added (EPA) provided in the SIS data for each defensive snap.</a:t>
            </a:r>
          </a:p>
          <a:p>
            <a:r>
              <a:rPr lang="en-US" sz="2000" dirty="0"/>
              <a:t>Impact was reviewed based on events from a defensive lineman that could impact a pass play:</a:t>
            </a:r>
          </a:p>
          <a:p>
            <a:pPr lvl="1"/>
            <a:r>
              <a:rPr lang="en-US" sz="1600" dirty="0"/>
              <a:t>Pressure</a:t>
            </a:r>
          </a:p>
          <a:p>
            <a:pPr lvl="1"/>
            <a:r>
              <a:rPr lang="en-US" sz="1600" dirty="0"/>
              <a:t>Sack (assisted or solo)</a:t>
            </a:r>
          </a:p>
          <a:p>
            <a:pPr lvl="1"/>
            <a:r>
              <a:rPr lang="en-US" sz="1600" dirty="0"/>
              <a:t>Pass breakup</a:t>
            </a:r>
          </a:p>
          <a:p>
            <a:pPr lvl="1"/>
            <a:r>
              <a:rPr lang="en-US" sz="1600" dirty="0"/>
              <a:t>Interception</a:t>
            </a:r>
          </a:p>
          <a:p>
            <a:pPr lvl="1"/>
            <a:r>
              <a:rPr lang="en-US" sz="1600" dirty="0"/>
              <a:t>Fumble by passer</a:t>
            </a:r>
          </a:p>
          <a:p>
            <a:r>
              <a:rPr lang="en-US" sz="2000" dirty="0"/>
              <a:t>Initially each event was reviewed to determine if there was an impact on EPA.</a:t>
            </a:r>
          </a:p>
          <a:p>
            <a:r>
              <a:rPr lang="en-US" sz="2000" dirty="0"/>
              <a:t>After review, linear regression was used to determine the estimated impact of each type of event on the EPA.</a:t>
            </a:r>
          </a:p>
          <a:p>
            <a:pPr marL="0" indent="0">
              <a:buNone/>
            </a:pPr>
            <a:endParaRPr lang="en-US" sz="2000" dirty="0"/>
          </a:p>
        </p:txBody>
      </p:sp>
      <p:sp>
        <p:nvSpPr>
          <p:cNvPr id="4" name="Rectangle 3">
            <a:extLst>
              <a:ext uri="{FF2B5EF4-FFF2-40B4-BE49-F238E27FC236}">
                <a16:creationId xmlns:a16="http://schemas.microsoft.com/office/drawing/2014/main" id="{8AB4F7D5-9C9E-4442-A06A-F9484885CBB6}"/>
              </a:ext>
            </a:extLst>
          </p:cNvPr>
          <p:cNvSpPr/>
          <p:nvPr/>
        </p:nvSpPr>
        <p:spPr>
          <a:xfrm>
            <a:off x="914399" y="1280159"/>
            <a:ext cx="8587607" cy="584775"/>
          </a:xfrm>
          <a:prstGeom prst="rect">
            <a:avLst/>
          </a:prstGeom>
        </p:spPr>
        <p:txBody>
          <a:bodyPr wrap="none">
            <a:spAutoFit/>
          </a:bodyPr>
          <a:lstStyle/>
          <a:p>
            <a:r>
              <a:rPr lang="en-US" sz="3200" dirty="0">
                <a:latin typeface="+mj-lt"/>
              </a:rPr>
              <a:t>Talent measured by player performance: pass plays</a:t>
            </a:r>
          </a:p>
        </p:txBody>
      </p:sp>
    </p:spTree>
    <p:extLst>
      <p:ext uri="{BB962C8B-B14F-4D97-AF65-F5344CB8AC3E}">
        <p14:creationId xmlns:p14="http://schemas.microsoft.com/office/powerpoint/2010/main" val="1531648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C4BCA8D-7955-4B67-83D9-80A3B31798C7}"/>
              </a:ext>
            </a:extLst>
          </p:cNvPr>
          <p:cNvPicPr>
            <a:picLocks noChangeAspect="1"/>
          </p:cNvPicPr>
          <p:nvPr/>
        </p:nvPicPr>
        <p:blipFill>
          <a:blip r:embed="rId2"/>
          <a:stretch>
            <a:fillRect/>
          </a:stretch>
        </p:blipFill>
        <p:spPr>
          <a:xfrm>
            <a:off x="4935464" y="401111"/>
            <a:ext cx="2272972" cy="1380830"/>
          </a:xfrm>
          <a:prstGeom prst="rect">
            <a:avLst/>
          </a:prstGeom>
        </p:spPr>
      </p:pic>
      <p:pic>
        <p:nvPicPr>
          <p:cNvPr id="12" name="Picture 11">
            <a:extLst>
              <a:ext uri="{FF2B5EF4-FFF2-40B4-BE49-F238E27FC236}">
                <a16:creationId xmlns:a16="http://schemas.microsoft.com/office/drawing/2014/main" id="{2484D64D-6E21-435E-A77F-003C9B202888}"/>
              </a:ext>
            </a:extLst>
          </p:cNvPr>
          <p:cNvPicPr>
            <a:picLocks noChangeAspect="1"/>
          </p:cNvPicPr>
          <p:nvPr/>
        </p:nvPicPr>
        <p:blipFill>
          <a:blip r:embed="rId3"/>
          <a:stretch>
            <a:fillRect/>
          </a:stretch>
        </p:blipFill>
        <p:spPr>
          <a:xfrm>
            <a:off x="4975360" y="2730174"/>
            <a:ext cx="2189462" cy="1330097"/>
          </a:xfrm>
          <a:prstGeom prst="rect">
            <a:avLst/>
          </a:prstGeom>
        </p:spPr>
      </p:pic>
      <p:pic>
        <p:nvPicPr>
          <p:cNvPr id="5" name="Picture 4">
            <a:extLst>
              <a:ext uri="{FF2B5EF4-FFF2-40B4-BE49-F238E27FC236}">
                <a16:creationId xmlns:a16="http://schemas.microsoft.com/office/drawing/2014/main" id="{F81164A4-B700-4685-A5F7-5412881B63AE}"/>
              </a:ext>
            </a:extLst>
          </p:cNvPr>
          <p:cNvPicPr>
            <a:picLocks noChangeAspect="1"/>
          </p:cNvPicPr>
          <p:nvPr/>
        </p:nvPicPr>
        <p:blipFill>
          <a:blip r:embed="rId4"/>
          <a:stretch>
            <a:fillRect/>
          </a:stretch>
        </p:blipFill>
        <p:spPr>
          <a:xfrm>
            <a:off x="7879080" y="477560"/>
            <a:ext cx="3996972" cy="2428160"/>
          </a:xfrm>
          <a:prstGeom prst="rect">
            <a:avLst/>
          </a:prstGeom>
        </p:spPr>
      </p:pic>
      <p:pic>
        <p:nvPicPr>
          <p:cNvPr id="13" name="Picture 12">
            <a:extLst>
              <a:ext uri="{FF2B5EF4-FFF2-40B4-BE49-F238E27FC236}">
                <a16:creationId xmlns:a16="http://schemas.microsoft.com/office/drawing/2014/main" id="{CE04B082-74AD-4BE4-8054-247637ED5FF6}"/>
              </a:ext>
            </a:extLst>
          </p:cNvPr>
          <p:cNvPicPr>
            <a:picLocks noChangeAspect="1"/>
          </p:cNvPicPr>
          <p:nvPr/>
        </p:nvPicPr>
        <p:blipFill>
          <a:blip r:embed="rId5"/>
          <a:stretch>
            <a:fillRect/>
          </a:stretch>
        </p:blipFill>
        <p:spPr>
          <a:xfrm>
            <a:off x="5022670" y="5056725"/>
            <a:ext cx="2142152" cy="1301357"/>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83FE32D-2BF0-4B02-BEA1-17FBB306812E}"/>
              </a:ext>
            </a:extLst>
          </p:cNvPr>
          <p:cNvPicPr>
            <a:picLocks noChangeAspect="1"/>
          </p:cNvPicPr>
          <p:nvPr/>
        </p:nvPicPr>
        <p:blipFill>
          <a:blip r:embed="rId6"/>
          <a:stretch>
            <a:fillRect/>
          </a:stretch>
        </p:blipFill>
        <p:spPr>
          <a:xfrm>
            <a:off x="7879080" y="3887602"/>
            <a:ext cx="3996972" cy="2428160"/>
          </a:xfrm>
          <a:prstGeom prst="rect">
            <a:avLst/>
          </a:prstGeom>
        </p:spPr>
      </p:pic>
      <p:sp>
        <p:nvSpPr>
          <p:cNvPr id="16" name="Title 15">
            <a:extLst>
              <a:ext uri="{FF2B5EF4-FFF2-40B4-BE49-F238E27FC236}">
                <a16:creationId xmlns:a16="http://schemas.microsoft.com/office/drawing/2014/main" id="{ED0AB009-E2BE-418B-8125-E95D83D64EF6}"/>
              </a:ext>
            </a:extLst>
          </p:cNvPr>
          <p:cNvSpPr>
            <a:spLocks noGrp="1"/>
          </p:cNvSpPr>
          <p:nvPr>
            <p:ph type="title"/>
          </p:nvPr>
        </p:nvSpPr>
        <p:spPr>
          <a:xfrm>
            <a:off x="838200" y="365125"/>
            <a:ext cx="3649714" cy="3739778"/>
          </a:xfrm>
        </p:spPr>
        <p:txBody>
          <a:bodyPr anchor="t">
            <a:normAutofit fontScale="90000"/>
          </a:bodyPr>
          <a:lstStyle/>
          <a:p>
            <a:pPr algn="ctr"/>
            <a:r>
              <a:rPr lang="en-US" dirty="0"/>
              <a:t>Distribution of talent by DL position?</a:t>
            </a:r>
            <a:br>
              <a:rPr lang="en-US" dirty="0"/>
            </a:br>
            <a:br>
              <a:rPr lang="en-US" sz="2000" dirty="0"/>
            </a:br>
            <a:r>
              <a:rPr lang="en-US" sz="3200" dirty="0"/>
              <a:t>Talent measured by player performance on pass plays:</a:t>
            </a:r>
            <a:br>
              <a:rPr lang="en-US" sz="3200" dirty="0"/>
            </a:br>
            <a:r>
              <a:rPr lang="en-US" sz="3200" dirty="0"/>
              <a:t>Impact on EPA</a:t>
            </a:r>
            <a:endParaRPr lang="en-US" dirty="0"/>
          </a:p>
        </p:txBody>
      </p:sp>
      <p:sp>
        <p:nvSpPr>
          <p:cNvPr id="24" name="TextBox 23">
            <a:extLst>
              <a:ext uri="{FF2B5EF4-FFF2-40B4-BE49-F238E27FC236}">
                <a16:creationId xmlns:a16="http://schemas.microsoft.com/office/drawing/2014/main" id="{8F3410C5-FE9D-43C5-9573-AB6C75F251D5}"/>
              </a:ext>
            </a:extLst>
          </p:cNvPr>
          <p:cNvSpPr txBox="1"/>
          <p:nvPr/>
        </p:nvSpPr>
        <p:spPr>
          <a:xfrm>
            <a:off x="8346221" y="2921322"/>
            <a:ext cx="3062689" cy="369332"/>
          </a:xfrm>
          <a:prstGeom prst="rect">
            <a:avLst/>
          </a:prstGeom>
          <a:noFill/>
        </p:spPr>
        <p:txBody>
          <a:bodyPr wrap="square" rtlCol="0">
            <a:spAutoFit/>
          </a:bodyPr>
          <a:lstStyle/>
          <a:p>
            <a:pPr algn="ctr"/>
            <a:r>
              <a:rPr lang="en-US" b="1" dirty="0"/>
              <a:t>Pressure on Play</a:t>
            </a:r>
          </a:p>
        </p:txBody>
      </p:sp>
      <p:sp>
        <p:nvSpPr>
          <p:cNvPr id="26" name="TextBox 25">
            <a:extLst>
              <a:ext uri="{FF2B5EF4-FFF2-40B4-BE49-F238E27FC236}">
                <a16:creationId xmlns:a16="http://schemas.microsoft.com/office/drawing/2014/main" id="{A8A479D4-5ECF-4C7F-828A-EDFB1CFEE148}"/>
              </a:ext>
            </a:extLst>
          </p:cNvPr>
          <p:cNvSpPr txBox="1"/>
          <p:nvPr/>
        </p:nvSpPr>
        <p:spPr>
          <a:xfrm>
            <a:off x="8346221" y="6380440"/>
            <a:ext cx="3062689" cy="369332"/>
          </a:xfrm>
          <a:prstGeom prst="rect">
            <a:avLst/>
          </a:prstGeom>
          <a:noFill/>
        </p:spPr>
        <p:txBody>
          <a:bodyPr wrap="square" rtlCol="0">
            <a:spAutoFit/>
          </a:bodyPr>
          <a:lstStyle/>
          <a:p>
            <a:pPr algn="ctr"/>
            <a:r>
              <a:rPr lang="en-US" b="1" dirty="0"/>
              <a:t>Sack on Play</a:t>
            </a:r>
          </a:p>
        </p:txBody>
      </p:sp>
      <p:sp>
        <p:nvSpPr>
          <p:cNvPr id="28" name="TextBox 27">
            <a:extLst>
              <a:ext uri="{FF2B5EF4-FFF2-40B4-BE49-F238E27FC236}">
                <a16:creationId xmlns:a16="http://schemas.microsoft.com/office/drawing/2014/main" id="{5652FBAB-D470-4FD1-A63E-6E6AE2AFB3DF}"/>
              </a:ext>
            </a:extLst>
          </p:cNvPr>
          <p:cNvSpPr txBox="1"/>
          <p:nvPr/>
        </p:nvSpPr>
        <p:spPr>
          <a:xfrm>
            <a:off x="4541860" y="1806648"/>
            <a:ext cx="3062689" cy="369332"/>
          </a:xfrm>
          <a:prstGeom prst="rect">
            <a:avLst/>
          </a:prstGeom>
          <a:noFill/>
        </p:spPr>
        <p:txBody>
          <a:bodyPr wrap="square" rtlCol="0">
            <a:spAutoFit/>
          </a:bodyPr>
          <a:lstStyle/>
          <a:p>
            <a:pPr algn="ctr"/>
            <a:r>
              <a:rPr lang="en-US" b="1" dirty="0"/>
              <a:t>Fumble by Passer</a:t>
            </a:r>
          </a:p>
        </p:txBody>
      </p:sp>
      <p:sp>
        <p:nvSpPr>
          <p:cNvPr id="30" name="TextBox 29">
            <a:extLst>
              <a:ext uri="{FF2B5EF4-FFF2-40B4-BE49-F238E27FC236}">
                <a16:creationId xmlns:a16="http://schemas.microsoft.com/office/drawing/2014/main" id="{47FFE873-482B-4CBF-AD84-54A6CB7D2414}"/>
              </a:ext>
            </a:extLst>
          </p:cNvPr>
          <p:cNvSpPr txBox="1"/>
          <p:nvPr/>
        </p:nvSpPr>
        <p:spPr>
          <a:xfrm>
            <a:off x="4560799" y="4104905"/>
            <a:ext cx="3062689" cy="369332"/>
          </a:xfrm>
          <a:prstGeom prst="rect">
            <a:avLst/>
          </a:prstGeom>
          <a:noFill/>
        </p:spPr>
        <p:txBody>
          <a:bodyPr wrap="square" rtlCol="0">
            <a:spAutoFit/>
          </a:bodyPr>
          <a:lstStyle/>
          <a:p>
            <a:pPr algn="ctr"/>
            <a:r>
              <a:rPr lang="en-US" b="1" dirty="0"/>
              <a:t>Pass Breakup on Play</a:t>
            </a:r>
          </a:p>
        </p:txBody>
      </p:sp>
      <p:sp>
        <p:nvSpPr>
          <p:cNvPr id="31" name="TextBox 30">
            <a:extLst>
              <a:ext uri="{FF2B5EF4-FFF2-40B4-BE49-F238E27FC236}">
                <a16:creationId xmlns:a16="http://schemas.microsoft.com/office/drawing/2014/main" id="{127EB216-B171-4E24-87E3-A7E1C7CE004E}"/>
              </a:ext>
            </a:extLst>
          </p:cNvPr>
          <p:cNvSpPr txBox="1"/>
          <p:nvPr/>
        </p:nvSpPr>
        <p:spPr>
          <a:xfrm>
            <a:off x="4535421" y="6381080"/>
            <a:ext cx="3062689" cy="369332"/>
          </a:xfrm>
          <a:prstGeom prst="rect">
            <a:avLst/>
          </a:prstGeom>
          <a:noFill/>
        </p:spPr>
        <p:txBody>
          <a:bodyPr wrap="square" rtlCol="0">
            <a:spAutoFit/>
          </a:bodyPr>
          <a:lstStyle/>
          <a:p>
            <a:pPr algn="ctr"/>
            <a:r>
              <a:rPr lang="en-US" b="1" dirty="0"/>
              <a:t>Interception on Play</a:t>
            </a:r>
          </a:p>
        </p:txBody>
      </p:sp>
      <p:sp>
        <p:nvSpPr>
          <p:cNvPr id="18" name="TextBox 17">
            <a:extLst>
              <a:ext uri="{FF2B5EF4-FFF2-40B4-BE49-F238E27FC236}">
                <a16:creationId xmlns:a16="http://schemas.microsoft.com/office/drawing/2014/main" id="{87FA9EA3-D1DB-45D0-B3D0-BA34ECE3B56D}"/>
              </a:ext>
            </a:extLst>
          </p:cNvPr>
          <p:cNvSpPr txBox="1"/>
          <p:nvPr/>
        </p:nvSpPr>
        <p:spPr>
          <a:xfrm>
            <a:off x="838199" y="4244196"/>
            <a:ext cx="381542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All event types were determined to have an impact on the EPA distribution.</a:t>
            </a:r>
          </a:p>
          <a:p>
            <a:pPr marL="285750" indent="-285750">
              <a:buFont typeface="Arial" panose="020B0604020202020204" pitchFamily="34" charset="0"/>
              <a:buChar char="•"/>
            </a:pPr>
            <a:r>
              <a:rPr lang="en-US" dirty="0"/>
              <a:t>Therefore all event types were included in the linear regression model to determine Impact on EPA.</a:t>
            </a:r>
          </a:p>
        </p:txBody>
      </p:sp>
    </p:spTree>
    <p:extLst>
      <p:ext uri="{BB962C8B-B14F-4D97-AF65-F5344CB8AC3E}">
        <p14:creationId xmlns:p14="http://schemas.microsoft.com/office/powerpoint/2010/main" val="275883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graphicFrame>
        <p:nvGraphicFramePr>
          <p:cNvPr id="10" name="Diagram 9">
            <a:extLst>
              <a:ext uri="{FF2B5EF4-FFF2-40B4-BE49-F238E27FC236}">
                <a16:creationId xmlns:a16="http://schemas.microsoft.com/office/drawing/2014/main" id="{0A1695D1-975D-4DC9-B627-B1E7F0FEC596}"/>
              </a:ext>
            </a:extLst>
          </p:cNvPr>
          <p:cNvGraphicFramePr/>
          <p:nvPr>
            <p:extLst>
              <p:ext uri="{D42A27DB-BD31-4B8C-83A1-F6EECF244321}">
                <p14:modId xmlns:p14="http://schemas.microsoft.com/office/powerpoint/2010/main" val="2920400379"/>
              </p:ext>
            </p:extLst>
          </p:nvPr>
        </p:nvGraphicFramePr>
        <p:xfrm>
          <a:off x="914399" y="2567033"/>
          <a:ext cx="10176544" cy="3833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170C7E37-670C-4BD5-965F-E16359F86BA3}"/>
              </a:ext>
            </a:extLst>
          </p:cNvPr>
          <p:cNvSpPr txBox="1"/>
          <p:nvPr/>
        </p:nvSpPr>
        <p:spPr>
          <a:xfrm>
            <a:off x="990595" y="2055304"/>
            <a:ext cx="9840289" cy="369332"/>
          </a:xfrm>
          <a:prstGeom prst="rect">
            <a:avLst/>
          </a:prstGeom>
          <a:noFill/>
        </p:spPr>
        <p:txBody>
          <a:bodyPr wrap="square" rtlCol="0">
            <a:spAutoFit/>
          </a:bodyPr>
          <a:lstStyle/>
          <a:p>
            <a:r>
              <a:rPr lang="en-US" dirty="0"/>
              <a:t>The impact of events on expected EPA by running a linear regression based on the SIS data.</a:t>
            </a:r>
          </a:p>
        </p:txBody>
      </p:sp>
      <p:sp>
        <p:nvSpPr>
          <p:cNvPr id="5" name="Rectangle 4">
            <a:extLst>
              <a:ext uri="{FF2B5EF4-FFF2-40B4-BE49-F238E27FC236}">
                <a16:creationId xmlns:a16="http://schemas.microsoft.com/office/drawing/2014/main" id="{87665EE7-A8C9-4774-B476-ADCE3A756C09}"/>
              </a:ext>
            </a:extLst>
          </p:cNvPr>
          <p:cNvSpPr/>
          <p:nvPr/>
        </p:nvSpPr>
        <p:spPr>
          <a:xfrm>
            <a:off x="914399" y="1280159"/>
            <a:ext cx="9830896" cy="584775"/>
          </a:xfrm>
          <a:prstGeom prst="rect">
            <a:avLst/>
          </a:prstGeom>
        </p:spPr>
        <p:txBody>
          <a:bodyPr wrap="none">
            <a:spAutoFit/>
          </a:bodyPr>
          <a:lstStyle/>
          <a:p>
            <a:r>
              <a:rPr lang="en-US" sz="3200" dirty="0">
                <a:latin typeface="+mj-lt"/>
              </a:rPr>
              <a:t>Player performance on pass plays: Impact on EPA by Event</a:t>
            </a:r>
          </a:p>
        </p:txBody>
      </p:sp>
    </p:spTree>
    <p:extLst>
      <p:ext uri="{BB962C8B-B14F-4D97-AF65-F5344CB8AC3E}">
        <p14:creationId xmlns:p14="http://schemas.microsoft.com/office/powerpoint/2010/main" val="81303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8D2D-C8FE-4555-A06F-5B37539F4884}"/>
              </a:ext>
            </a:extLst>
          </p:cNvPr>
          <p:cNvSpPr>
            <a:spLocks noGrp="1"/>
          </p:cNvSpPr>
          <p:nvPr>
            <p:ph type="title"/>
          </p:nvPr>
        </p:nvSpPr>
        <p:spPr>
          <a:xfrm>
            <a:off x="914400" y="457200"/>
            <a:ext cx="10515600" cy="914400"/>
          </a:xfrm>
        </p:spPr>
        <p:txBody>
          <a:bodyPr/>
          <a:lstStyle/>
          <a:p>
            <a:r>
              <a:rPr lang="en-US" dirty="0"/>
              <a:t>Data Sources</a:t>
            </a:r>
          </a:p>
        </p:txBody>
      </p:sp>
      <p:graphicFrame>
        <p:nvGraphicFramePr>
          <p:cNvPr id="5" name="Diagram 4">
            <a:extLst>
              <a:ext uri="{FF2B5EF4-FFF2-40B4-BE49-F238E27FC236}">
                <a16:creationId xmlns:a16="http://schemas.microsoft.com/office/drawing/2014/main" id="{C69BD88D-2A10-4D12-81C5-139DAB991AB6}"/>
              </a:ext>
            </a:extLst>
          </p:cNvPr>
          <p:cNvGraphicFramePr/>
          <p:nvPr>
            <p:extLst>
              <p:ext uri="{D42A27DB-BD31-4B8C-83A1-F6EECF244321}">
                <p14:modId xmlns:p14="http://schemas.microsoft.com/office/powerpoint/2010/main" val="1183971668"/>
              </p:ext>
            </p:extLst>
          </p:nvPr>
        </p:nvGraphicFramePr>
        <p:xfrm>
          <a:off x="838199" y="1690688"/>
          <a:ext cx="10515599"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9539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059783-2E19-499A-9D65-3F140164788F}"/>
              </a:ext>
            </a:extLst>
          </p:cNvPr>
          <p:cNvPicPr>
            <a:picLocks noChangeAspect="1"/>
          </p:cNvPicPr>
          <p:nvPr/>
        </p:nvPicPr>
        <p:blipFill>
          <a:blip r:embed="rId2"/>
          <a:stretch>
            <a:fillRect/>
          </a:stretch>
        </p:blipFill>
        <p:spPr>
          <a:xfrm>
            <a:off x="838199" y="3790653"/>
            <a:ext cx="4449524" cy="2702222"/>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914399" y="2283727"/>
            <a:ext cx="6066077" cy="1965028"/>
          </a:xfrm>
        </p:spPr>
        <p:txBody>
          <a:bodyPr>
            <a:normAutofit/>
          </a:bodyPr>
          <a:lstStyle/>
          <a:p>
            <a:r>
              <a:rPr lang="en-US" sz="1800" dirty="0"/>
              <a:t>Players reviewed from both a total and per snap basis.</a:t>
            </a:r>
          </a:p>
          <a:p>
            <a:r>
              <a:rPr lang="en-US" sz="1800" dirty="0"/>
              <a:t>Totals are based on player’s snaps in technique group, so player could be listed multiple times (e.g. DE &amp; Outside).</a:t>
            </a:r>
          </a:p>
          <a:p>
            <a:r>
              <a:rPr lang="en-US" sz="1800" dirty="0"/>
              <a:t>Assisted &amp; solo sacks count equally.</a:t>
            </a:r>
          </a:p>
        </p:txBody>
      </p:sp>
      <p:pic>
        <p:nvPicPr>
          <p:cNvPr id="4" name="Picture 3">
            <a:extLst>
              <a:ext uri="{FF2B5EF4-FFF2-40B4-BE49-F238E27FC236}">
                <a16:creationId xmlns:a16="http://schemas.microsoft.com/office/drawing/2014/main" id="{E57C8292-730E-44BA-8EFB-350FD783B55D}"/>
              </a:ext>
            </a:extLst>
          </p:cNvPr>
          <p:cNvPicPr>
            <a:picLocks noChangeAspect="1"/>
          </p:cNvPicPr>
          <p:nvPr/>
        </p:nvPicPr>
        <p:blipFill>
          <a:blip r:embed="rId3"/>
          <a:stretch>
            <a:fillRect/>
          </a:stretch>
        </p:blipFill>
        <p:spPr>
          <a:xfrm>
            <a:off x="6904276" y="1993405"/>
            <a:ext cx="4449524" cy="2702222"/>
          </a:xfrm>
          <a:prstGeom prst="rect">
            <a:avLst/>
          </a:prstGeom>
        </p:spPr>
      </p:pic>
      <p:sp>
        <p:nvSpPr>
          <p:cNvPr id="8" name="TextBox 7">
            <a:extLst>
              <a:ext uri="{FF2B5EF4-FFF2-40B4-BE49-F238E27FC236}">
                <a16:creationId xmlns:a16="http://schemas.microsoft.com/office/drawing/2014/main" id="{9E4C611E-243C-4F11-A804-99DE0EFFE6F0}"/>
              </a:ext>
            </a:extLst>
          </p:cNvPr>
          <p:cNvSpPr txBox="1"/>
          <p:nvPr/>
        </p:nvSpPr>
        <p:spPr>
          <a:xfrm>
            <a:off x="8409001" y="1996025"/>
            <a:ext cx="3062689" cy="646331"/>
          </a:xfrm>
          <a:prstGeom prst="rect">
            <a:avLst/>
          </a:prstGeom>
          <a:noFill/>
        </p:spPr>
        <p:txBody>
          <a:bodyPr wrap="square" rtlCol="0">
            <a:spAutoFit/>
          </a:bodyPr>
          <a:lstStyle/>
          <a:p>
            <a:pPr algn="ctr"/>
            <a:r>
              <a:rPr lang="en-US" b="1" dirty="0"/>
              <a:t>Impact on EPA by Player</a:t>
            </a:r>
          </a:p>
          <a:p>
            <a:pPr algn="ctr"/>
            <a:r>
              <a:rPr lang="en-US" b="1" dirty="0"/>
              <a:t>Per Snap Basis</a:t>
            </a:r>
          </a:p>
        </p:txBody>
      </p:sp>
      <p:sp>
        <p:nvSpPr>
          <p:cNvPr id="10" name="TextBox 9">
            <a:extLst>
              <a:ext uri="{FF2B5EF4-FFF2-40B4-BE49-F238E27FC236}">
                <a16:creationId xmlns:a16="http://schemas.microsoft.com/office/drawing/2014/main" id="{30E78CA4-4BAF-4CCF-8524-EAAF153FCBCE}"/>
              </a:ext>
            </a:extLst>
          </p:cNvPr>
          <p:cNvSpPr txBox="1"/>
          <p:nvPr/>
        </p:nvSpPr>
        <p:spPr>
          <a:xfrm>
            <a:off x="5675586" y="4811237"/>
            <a:ext cx="5678214" cy="1692771"/>
          </a:xfrm>
          <a:prstGeom prst="rect">
            <a:avLst/>
          </a:prstGeom>
          <a:noFill/>
        </p:spPr>
        <p:txBody>
          <a:bodyPr wrap="square" rtlCol="0">
            <a:spAutoFit/>
          </a:bodyPr>
          <a:lstStyle/>
          <a:p>
            <a:pPr marL="285750" indent="-285750">
              <a:buFont typeface="Arial" panose="020B0604020202020204" pitchFamily="34" charset="0"/>
              <a:buChar char="•"/>
            </a:pPr>
            <a:r>
              <a:rPr lang="en-US" dirty="0"/>
              <a:t>Only Outside DL average a higher EPA Impact per Snap than the DL average (red line).</a:t>
            </a:r>
          </a:p>
          <a:p>
            <a:pPr marL="285750" indent="-285750">
              <a:buFont typeface="Arial" panose="020B0604020202020204" pitchFamily="34" charset="0"/>
              <a:buChar char="•"/>
            </a:pPr>
            <a:r>
              <a:rPr lang="en-US" dirty="0"/>
              <a:t>Despite large number of snaps, DTs have relatively low Total EPA Impact due to a low EPA Impact per Snap.</a:t>
            </a:r>
            <a:endParaRPr lang="en-US" sz="1400" dirty="0"/>
          </a:p>
          <a:p>
            <a:pPr marL="285750" indent="-285750">
              <a:buFont typeface="Arial" panose="020B0604020202020204" pitchFamily="34" charset="0"/>
              <a:buChar char="•"/>
            </a:pPr>
            <a:r>
              <a:rPr lang="en-US" dirty="0"/>
              <a:t>Top 24 by Total EPAR are all Outside DL. </a:t>
            </a:r>
          </a:p>
          <a:p>
            <a:pPr marL="742950" lvl="1" indent="-285750">
              <a:buFont typeface="Arial" panose="020B0604020202020204" pitchFamily="34" charset="0"/>
              <a:buChar char="•"/>
            </a:pPr>
            <a:r>
              <a:rPr lang="en-US" sz="1400" dirty="0"/>
              <a:t>First non-Outside is Aaron Donald at #25.</a:t>
            </a:r>
            <a:endParaRPr lang="en-US" dirty="0"/>
          </a:p>
        </p:txBody>
      </p:sp>
      <p:sp>
        <p:nvSpPr>
          <p:cNvPr id="11" name="TextBox 10">
            <a:extLst>
              <a:ext uri="{FF2B5EF4-FFF2-40B4-BE49-F238E27FC236}">
                <a16:creationId xmlns:a16="http://schemas.microsoft.com/office/drawing/2014/main" id="{B8903705-D1EA-4D98-A214-044E549D6F40}"/>
              </a:ext>
            </a:extLst>
          </p:cNvPr>
          <p:cNvSpPr txBox="1"/>
          <p:nvPr/>
        </p:nvSpPr>
        <p:spPr>
          <a:xfrm>
            <a:off x="2225034" y="3925590"/>
            <a:ext cx="3062689" cy="646331"/>
          </a:xfrm>
          <a:prstGeom prst="rect">
            <a:avLst/>
          </a:prstGeom>
          <a:noFill/>
        </p:spPr>
        <p:txBody>
          <a:bodyPr wrap="square" rtlCol="0">
            <a:spAutoFit/>
          </a:bodyPr>
          <a:lstStyle/>
          <a:p>
            <a:pPr algn="ctr"/>
            <a:r>
              <a:rPr lang="en-US" b="1" dirty="0"/>
              <a:t>Impact on EPA by Player</a:t>
            </a:r>
          </a:p>
          <a:p>
            <a:pPr algn="ctr"/>
            <a:r>
              <a:rPr lang="en-US" b="1" dirty="0"/>
              <a:t>Total Basis</a:t>
            </a:r>
          </a:p>
        </p:txBody>
      </p:sp>
      <p:sp>
        <p:nvSpPr>
          <p:cNvPr id="12" name="Rectangle 11">
            <a:extLst>
              <a:ext uri="{FF2B5EF4-FFF2-40B4-BE49-F238E27FC236}">
                <a16:creationId xmlns:a16="http://schemas.microsoft.com/office/drawing/2014/main" id="{10DC62BC-2CF7-44EF-A863-14AEEBBCA0B6}"/>
              </a:ext>
            </a:extLst>
          </p:cNvPr>
          <p:cNvSpPr/>
          <p:nvPr/>
        </p:nvSpPr>
        <p:spPr>
          <a:xfrm>
            <a:off x="914399" y="1280159"/>
            <a:ext cx="10513456" cy="584775"/>
          </a:xfrm>
          <a:prstGeom prst="rect">
            <a:avLst/>
          </a:prstGeom>
        </p:spPr>
        <p:txBody>
          <a:bodyPr wrap="none">
            <a:spAutoFit/>
          </a:bodyPr>
          <a:lstStyle/>
          <a:p>
            <a:r>
              <a:rPr lang="en-US" sz="3200" dirty="0">
                <a:latin typeface="+mj-lt"/>
              </a:rPr>
              <a:t>Player performance on pass play: Impact on EPA by DL position</a:t>
            </a:r>
          </a:p>
        </p:txBody>
      </p:sp>
    </p:spTree>
    <p:extLst>
      <p:ext uri="{BB962C8B-B14F-4D97-AF65-F5344CB8AC3E}">
        <p14:creationId xmlns:p14="http://schemas.microsoft.com/office/powerpoint/2010/main" val="546930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1C9209-3255-42DA-A145-7B72B60B170A}"/>
              </a:ext>
            </a:extLst>
          </p:cNvPr>
          <p:cNvPicPr>
            <a:picLocks noChangeAspect="1"/>
          </p:cNvPicPr>
          <p:nvPr/>
        </p:nvPicPr>
        <p:blipFill>
          <a:blip r:embed="rId2"/>
          <a:stretch>
            <a:fillRect/>
          </a:stretch>
        </p:blipFill>
        <p:spPr>
          <a:xfrm>
            <a:off x="6314128" y="2336641"/>
            <a:ext cx="4586666" cy="2702222"/>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0" y="1951460"/>
            <a:ext cx="5327708" cy="4351338"/>
          </a:xfrm>
        </p:spPr>
        <p:txBody>
          <a:bodyPr>
            <a:normAutofit/>
          </a:bodyPr>
          <a:lstStyle/>
          <a:p>
            <a:r>
              <a:rPr lang="en-US" sz="2000" dirty="0"/>
              <a:t>Top NT by Total EPA Impact </a:t>
            </a:r>
          </a:p>
          <a:p>
            <a:pPr lvl="1"/>
            <a:r>
              <a:rPr lang="en-US" sz="1600" dirty="0"/>
              <a:t>Adam Butler (4.7)</a:t>
            </a:r>
          </a:p>
          <a:p>
            <a:r>
              <a:rPr lang="en-US" sz="2000" dirty="0"/>
              <a:t>NT Tech Group averaged 35 pass rushing snaps in SIS Data</a:t>
            </a:r>
          </a:p>
          <a:p>
            <a:r>
              <a:rPr lang="en-US" sz="2000" dirty="0"/>
              <a:t>33% of eligible NTs had EPA Impact per snap over the DL average of 0.06 (7 out of 21)</a:t>
            </a:r>
          </a:p>
          <a:p>
            <a:pPr lvl="1"/>
            <a:r>
              <a:rPr lang="en-US" sz="1600" dirty="0" err="1"/>
              <a:t>Ifeadi</a:t>
            </a:r>
            <a:r>
              <a:rPr lang="en-US" sz="1600" dirty="0"/>
              <a:t> </a:t>
            </a:r>
            <a:r>
              <a:rPr lang="en-US" sz="1600" dirty="0" err="1"/>
              <a:t>Odenigbo</a:t>
            </a:r>
            <a:r>
              <a:rPr lang="en-US" sz="1600" dirty="0"/>
              <a:t> – 0.12</a:t>
            </a:r>
          </a:p>
          <a:p>
            <a:pPr lvl="1"/>
            <a:r>
              <a:rPr lang="en-US" sz="1600" dirty="0"/>
              <a:t>Kenny Clark – 0.11</a:t>
            </a:r>
          </a:p>
          <a:p>
            <a:pPr lvl="1"/>
            <a:r>
              <a:rPr lang="en-US" sz="1600" dirty="0"/>
              <a:t>Adam Butler – 0.10</a:t>
            </a:r>
          </a:p>
          <a:p>
            <a:pPr lvl="1"/>
            <a:r>
              <a:rPr lang="en-US" sz="1600" dirty="0"/>
              <a:t>Fletcher Cox – 0.10</a:t>
            </a:r>
          </a:p>
          <a:p>
            <a:pPr lvl="1"/>
            <a:r>
              <a:rPr lang="en-US" sz="1600" dirty="0"/>
              <a:t>Davon </a:t>
            </a:r>
            <a:r>
              <a:rPr lang="en-US" sz="1600" dirty="0" err="1"/>
              <a:t>Godchaux</a:t>
            </a:r>
            <a:r>
              <a:rPr lang="en-US" sz="1600" dirty="0"/>
              <a:t> – 0.09</a:t>
            </a:r>
          </a:p>
          <a:p>
            <a:pPr lvl="1"/>
            <a:r>
              <a:rPr lang="en-US" sz="1600" dirty="0"/>
              <a:t>Nick Williams – 0.08</a:t>
            </a:r>
          </a:p>
          <a:p>
            <a:pPr lvl="1"/>
            <a:r>
              <a:rPr lang="en-US" sz="1600" dirty="0"/>
              <a:t>Vita </a:t>
            </a:r>
            <a:r>
              <a:rPr lang="en-US" sz="1600" dirty="0" err="1"/>
              <a:t>Vea</a:t>
            </a:r>
            <a:r>
              <a:rPr lang="en-US" sz="1600" dirty="0"/>
              <a:t> – 0.07</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6" name="TextBox 5">
            <a:extLst>
              <a:ext uri="{FF2B5EF4-FFF2-40B4-BE49-F238E27FC236}">
                <a16:creationId xmlns:a16="http://schemas.microsoft.com/office/drawing/2014/main" id="{8EBCBCD7-8E17-4571-B6CD-13100A708FFA}"/>
              </a:ext>
            </a:extLst>
          </p:cNvPr>
          <p:cNvSpPr txBox="1"/>
          <p:nvPr/>
        </p:nvSpPr>
        <p:spPr>
          <a:xfrm>
            <a:off x="2233568" y="6176963"/>
            <a:ext cx="7724864"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20 pass rushing snaps at NT Tech to be included</a:t>
            </a:r>
          </a:p>
        </p:txBody>
      </p:sp>
      <p:sp>
        <p:nvSpPr>
          <p:cNvPr id="7" name="TextBox 6">
            <a:extLst>
              <a:ext uri="{FF2B5EF4-FFF2-40B4-BE49-F238E27FC236}">
                <a16:creationId xmlns:a16="http://schemas.microsoft.com/office/drawing/2014/main" id="{3A8EC6B4-E7FB-4FF0-AABB-27D21F7A077A}"/>
              </a:ext>
            </a:extLst>
          </p:cNvPr>
          <p:cNvSpPr txBox="1"/>
          <p:nvPr/>
        </p:nvSpPr>
        <p:spPr>
          <a:xfrm>
            <a:off x="7838105" y="2582336"/>
            <a:ext cx="3062689" cy="646331"/>
          </a:xfrm>
          <a:prstGeom prst="rect">
            <a:avLst/>
          </a:prstGeom>
          <a:noFill/>
        </p:spPr>
        <p:txBody>
          <a:bodyPr wrap="square" rtlCol="0">
            <a:spAutoFit/>
          </a:bodyPr>
          <a:lstStyle/>
          <a:p>
            <a:pPr algn="ctr"/>
            <a:r>
              <a:rPr lang="en-US" b="1" dirty="0"/>
              <a:t>Nose Tackle</a:t>
            </a:r>
          </a:p>
          <a:p>
            <a:pPr algn="ctr"/>
            <a:r>
              <a:rPr lang="en-US" b="1" dirty="0"/>
              <a:t>EPA Range Totals</a:t>
            </a:r>
          </a:p>
        </p:txBody>
      </p:sp>
      <p:sp>
        <p:nvSpPr>
          <p:cNvPr id="10" name="Rectangle 9">
            <a:extLst>
              <a:ext uri="{FF2B5EF4-FFF2-40B4-BE49-F238E27FC236}">
                <a16:creationId xmlns:a16="http://schemas.microsoft.com/office/drawing/2014/main" id="{9C072095-E956-4B86-81AC-E454D6255D33}"/>
              </a:ext>
            </a:extLst>
          </p:cNvPr>
          <p:cNvSpPr/>
          <p:nvPr/>
        </p:nvSpPr>
        <p:spPr>
          <a:xfrm>
            <a:off x="914399" y="1280159"/>
            <a:ext cx="7736605" cy="584775"/>
          </a:xfrm>
          <a:prstGeom prst="rect">
            <a:avLst/>
          </a:prstGeom>
        </p:spPr>
        <p:txBody>
          <a:bodyPr wrap="none">
            <a:spAutoFit/>
          </a:bodyPr>
          <a:lstStyle/>
          <a:p>
            <a:r>
              <a:rPr lang="en-US" sz="3200" dirty="0">
                <a:latin typeface="+mj-lt"/>
              </a:rPr>
              <a:t>Pass play by Impact on EPA: Nose Tackle (NT)</a:t>
            </a:r>
          </a:p>
        </p:txBody>
      </p:sp>
    </p:spTree>
    <p:extLst>
      <p:ext uri="{BB962C8B-B14F-4D97-AF65-F5344CB8AC3E}">
        <p14:creationId xmlns:p14="http://schemas.microsoft.com/office/powerpoint/2010/main" val="3787266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9" name="Content Placeholder 2">
            <a:extLst>
              <a:ext uri="{FF2B5EF4-FFF2-40B4-BE49-F238E27FC236}">
                <a16:creationId xmlns:a16="http://schemas.microsoft.com/office/drawing/2014/main" id="{19EAA3A2-9370-42C6-B19C-C0BD07AF8422}"/>
              </a:ext>
            </a:extLst>
          </p:cNvPr>
          <p:cNvSpPr txBox="1">
            <a:spLocks/>
          </p:cNvSpPr>
          <p:nvPr/>
        </p:nvSpPr>
        <p:spPr>
          <a:xfrm>
            <a:off x="838200" y="2127629"/>
            <a:ext cx="74585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Top DT by Total EPA Impact </a:t>
            </a:r>
          </a:p>
          <a:p>
            <a:pPr lvl="1"/>
            <a:r>
              <a:rPr lang="en-US" sz="1600" dirty="0"/>
              <a:t>Aaron Donald (13.2)</a:t>
            </a:r>
          </a:p>
          <a:p>
            <a:r>
              <a:rPr lang="en-US" sz="2000" dirty="0"/>
              <a:t>DT Tech Group averaged 80 pass rushing </a:t>
            </a:r>
            <a:br>
              <a:rPr lang="en-US" sz="2000" dirty="0"/>
            </a:br>
            <a:r>
              <a:rPr lang="en-US" sz="2000" dirty="0"/>
              <a:t>snaps in SIS Data</a:t>
            </a:r>
          </a:p>
          <a:p>
            <a:r>
              <a:rPr lang="en-US" sz="2000" dirty="0"/>
              <a:t>19% of eligible DTs had EPA Impact per </a:t>
            </a:r>
            <a:br>
              <a:rPr lang="en-US" sz="2000" dirty="0"/>
            </a:br>
            <a:r>
              <a:rPr lang="en-US" sz="2000" dirty="0"/>
              <a:t>snap over the DL average of 0.06 </a:t>
            </a:r>
            <a:br>
              <a:rPr lang="en-US" sz="2000" dirty="0"/>
            </a:br>
            <a:r>
              <a:rPr lang="en-US" sz="2000" dirty="0"/>
              <a:t>(30 out of 160)</a:t>
            </a:r>
          </a:p>
          <a:p>
            <a:pPr lvl="1"/>
            <a:r>
              <a:rPr lang="en-US" sz="1600" dirty="0"/>
              <a:t>Highest - Sam Hubbard – 0.17</a:t>
            </a:r>
          </a:p>
          <a:p>
            <a:r>
              <a:rPr lang="en-US" sz="2000" dirty="0"/>
              <a:t>10 out of the top 15 DTs by EPA Impact</a:t>
            </a:r>
            <a:br>
              <a:rPr lang="en-US" sz="2000" dirty="0"/>
            </a:br>
            <a:r>
              <a:rPr lang="en-US" sz="2000" dirty="0"/>
              <a:t>per snap have a Roster Position of DE.</a:t>
            </a:r>
          </a:p>
          <a:p>
            <a:pPr lvl="1"/>
            <a:r>
              <a:rPr lang="en-US" sz="1600" dirty="0"/>
              <a:t>The five DTs are </a:t>
            </a:r>
            <a:r>
              <a:rPr lang="en-US" sz="1600" dirty="0" err="1"/>
              <a:t>Armon</a:t>
            </a:r>
            <a:r>
              <a:rPr lang="en-US" sz="1600" dirty="0"/>
              <a:t> Watts, Chris Jones, </a:t>
            </a:r>
            <a:br>
              <a:rPr lang="en-US" sz="1600" dirty="0"/>
            </a:br>
            <a:r>
              <a:rPr lang="en-US" sz="1600" dirty="0"/>
              <a:t>Rodney Gunter, Danny Shelton, &amp; Aaron Donald.</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7" name="TextBox 6">
            <a:extLst>
              <a:ext uri="{FF2B5EF4-FFF2-40B4-BE49-F238E27FC236}">
                <a16:creationId xmlns:a16="http://schemas.microsoft.com/office/drawing/2014/main" id="{18CB6062-AA06-4BA7-8A36-EACD882CB813}"/>
              </a:ext>
            </a:extLst>
          </p:cNvPr>
          <p:cNvSpPr txBox="1"/>
          <p:nvPr/>
        </p:nvSpPr>
        <p:spPr>
          <a:xfrm>
            <a:off x="2233568" y="6176963"/>
            <a:ext cx="7724864"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20 pass rushing snaps at DT Tech to be included</a:t>
            </a:r>
          </a:p>
        </p:txBody>
      </p:sp>
      <p:pic>
        <p:nvPicPr>
          <p:cNvPr id="3" name="Picture 2">
            <a:extLst>
              <a:ext uri="{FF2B5EF4-FFF2-40B4-BE49-F238E27FC236}">
                <a16:creationId xmlns:a16="http://schemas.microsoft.com/office/drawing/2014/main" id="{B5FDD456-2C67-4D3D-90AF-14E84A924C9E}"/>
              </a:ext>
            </a:extLst>
          </p:cNvPr>
          <p:cNvPicPr>
            <a:picLocks noChangeAspect="1"/>
          </p:cNvPicPr>
          <p:nvPr/>
        </p:nvPicPr>
        <p:blipFill>
          <a:blip r:embed="rId2"/>
          <a:stretch>
            <a:fillRect/>
          </a:stretch>
        </p:blipFill>
        <p:spPr>
          <a:xfrm>
            <a:off x="6221849" y="2403753"/>
            <a:ext cx="4586666" cy="2702222"/>
          </a:xfrm>
          <a:prstGeom prst="rect">
            <a:avLst/>
          </a:prstGeom>
        </p:spPr>
      </p:pic>
      <p:sp>
        <p:nvSpPr>
          <p:cNvPr id="11" name="TextBox 10">
            <a:extLst>
              <a:ext uri="{FF2B5EF4-FFF2-40B4-BE49-F238E27FC236}">
                <a16:creationId xmlns:a16="http://schemas.microsoft.com/office/drawing/2014/main" id="{31321079-7BD2-434F-AF2B-03973A7B7A44}"/>
              </a:ext>
            </a:extLst>
          </p:cNvPr>
          <p:cNvSpPr txBox="1"/>
          <p:nvPr/>
        </p:nvSpPr>
        <p:spPr>
          <a:xfrm>
            <a:off x="7745826" y="2649448"/>
            <a:ext cx="3062689" cy="646331"/>
          </a:xfrm>
          <a:prstGeom prst="rect">
            <a:avLst/>
          </a:prstGeom>
          <a:noFill/>
        </p:spPr>
        <p:txBody>
          <a:bodyPr wrap="square" rtlCol="0">
            <a:spAutoFit/>
          </a:bodyPr>
          <a:lstStyle/>
          <a:p>
            <a:pPr algn="ctr"/>
            <a:r>
              <a:rPr lang="en-US" b="1" dirty="0"/>
              <a:t>Defensive Tackle</a:t>
            </a:r>
          </a:p>
          <a:p>
            <a:pPr algn="ctr"/>
            <a:r>
              <a:rPr lang="en-US" b="1" dirty="0"/>
              <a:t>EPA Range Totals</a:t>
            </a:r>
          </a:p>
        </p:txBody>
      </p:sp>
      <p:sp>
        <p:nvSpPr>
          <p:cNvPr id="12" name="Rectangle 11">
            <a:extLst>
              <a:ext uri="{FF2B5EF4-FFF2-40B4-BE49-F238E27FC236}">
                <a16:creationId xmlns:a16="http://schemas.microsoft.com/office/drawing/2014/main" id="{2BE68AE6-8186-4C44-9552-E852FA85FDE4}"/>
              </a:ext>
            </a:extLst>
          </p:cNvPr>
          <p:cNvSpPr/>
          <p:nvPr/>
        </p:nvSpPr>
        <p:spPr>
          <a:xfrm>
            <a:off x="914399" y="1280159"/>
            <a:ext cx="8296310" cy="584775"/>
          </a:xfrm>
          <a:prstGeom prst="rect">
            <a:avLst/>
          </a:prstGeom>
        </p:spPr>
        <p:txBody>
          <a:bodyPr wrap="none">
            <a:spAutoFit/>
          </a:bodyPr>
          <a:lstStyle/>
          <a:p>
            <a:r>
              <a:rPr lang="en-US" sz="3200" dirty="0">
                <a:latin typeface="+mj-lt"/>
              </a:rPr>
              <a:t>Pass play by Impact on EPA: Defensive Tackle (DT)</a:t>
            </a:r>
          </a:p>
        </p:txBody>
      </p:sp>
    </p:spTree>
    <p:extLst>
      <p:ext uri="{BB962C8B-B14F-4D97-AF65-F5344CB8AC3E}">
        <p14:creationId xmlns:p14="http://schemas.microsoft.com/office/powerpoint/2010/main" val="1794834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9" name="Content Placeholder 2">
            <a:extLst>
              <a:ext uri="{FF2B5EF4-FFF2-40B4-BE49-F238E27FC236}">
                <a16:creationId xmlns:a16="http://schemas.microsoft.com/office/drawing/2014/main" id="{E3ACEA9F-3ACE-468D-B99B-EC865AA118F6}"/>
              </a:ext>
            </a:extLst>
          </p:cNvPr>
          <p:cNvSpPr txBox="1">
            <a:spLocks/>
          </p:cNvSpPr>
          <p:nvPr/>
        </p:nvSpPr>
        <p:spPr>
          <a:xfrm>
            <a:off x="832599" y="2068906"/>
            <a:ext cx="83030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Only two DE with Total EPA Impact over 9.0</a:t>
            </a:r>
          </a:p>
          <a:p>
            <a:pPr lvl="1"/>
            <a:r>
              <a:rPr lang="en-US" sz="1600" dirty="0"/>
              <a:t>Chris Jones (11.3)</a:t>
            </a:r>
          </a:p>
          <a:p>
            <a:pPr lvl="1"/>
            <a:r>
              <a:rPr lang="en-US" sz="1600" dirty="0" err="1"/>
              <a:t>Dre’mont</a:t>
            </a:r>
            <a:r>
              <a:rPr lang="en-US" sz="1600" dirty="0"/>
              <a:t> Jones (10.2)</a:t>
            </a:r>
          </a:p>
          <a:p>
            <a:r>
              <a:rPr lang="en-US" sz="2000" dirty="0"/>
              <a:t>DE Tech Group averaged 41 pass rushing </a:t>
            </a:r>
            <a:br>
              <a:rPr lang="en-US" sz="2000" dirty="0"/>
            </a:br>
            <a:r>
              <a:rPr lang="en-US" sz="2000" dirty="0"/>
              <a:t>snaps in SIS Data</a:t>
            </a:r>
          </a:p>
          <a:p>
            <a:r>
              <a:rPr lang="en-US" sz="2000" dirty="0"/>
              <a:t>36% of eligible DEs had EPA Impact per snap over</a:t>
            </a:r>
            <a:br>
              <a:rPr lang="en-US" sz="2000" dirty="0"/>
            </a:br>
            <a:r>
              <a:rPr lang="en-US" sz="2000" dirty="0"/>
              <a:t>the DL average of 0.06 (25 out of 69)</a:t>
            </a:r>
          </a:p>
          <a:p>
            <a:pPr lvl="1"/>
            <a:r>
              <a:rPr lang="en-US" sz="1600" dirty="0"/>
              <a:t>Highest – Jordan Jenkins – 0.38</a:t>
            </a:r>
          </a:p>
          <a:p>
            <a:pPr lvl="1"/>
            <a:r>
              <a:rPr lang="en-US" sz="1600" dirty="0"/>
              <a:t>2</a:t>
            </a:r>
            <a:r>
              <a:rPr lang="en-US" sz="1600" baseline="30000" dirty="0"/>
              <a:t>nd</a:t>
            </a:r>
            <a:r>
              <a:rPr lang="en-US" sz="1600" dirty="0"/>
              <a:t> – </a:t>
            </a:r>
            <a:r>
              <a:rPr lang="en-US" sz="1600" dirty="0" err="1"/>
              <a:t>Dre’mont</a:t>
            </a:r>
            <a:r>
              <a:rPr lang="en-US" sz="1600" dirty="0"/>
              <a:t> Jones – 0.31</a:t>
            </a:r>
          </a:p>
          <a:p>
            <a:r>
              <a:rPr lang="en-US" sz="2000" dirty="0"/>
              <a:t>8 out of the top 11 DEs by EPA Impact per snap have a Roster Position of DT.</a:t>
            </a:r>
          </a:p>
          <a:p>
            <a:pPr lvl="1"/>
            <a:r>
              <a:rPr lang="en-US" sz="1600" dirty="0"/>
              <a:t>The other three are 2 DEs (</a:t>
            </a:r>
            <a:r>
              <a:rPr lang="en-US" sz="1600" dirty="0" err="1"/>
              <a:t>Dre’mont</a:t>
            </a:r>
            <a:r>
              <a:rPr lang="en-US" sz="1600" dirty="0"/>
              <a:t> Jones &amp; </a:t>
            </a:r>
            <a:br>
              <a:rPr lang="en-US" sz="1600" dirty="0"/>
            </a:br>
            <a:r>
              <a:rPr lang="en-US" sz="1600" dirty="0"/>
              <a:t>Derek Wolfe) and a LB (Jordan Jenkins).</a:t>
            </a:r>
          </a:p>
          <a:p>
            <a:pPr marL="0" indent="0">
              <a:buNone/>
            </a:pPr>
            <a:endParaRPr lang="en-US" sz="2000" dirty="0"/>
          </a:p>
          <a:p>
            <a:pPr lvl="1"/>
            <a:endParaRPr lang="en-US" sz="1600" dirty="0">
              <a:highlight>
                <a:srgbClr val="FFFF00"/>
              </a:highlight>
            </a:endParaRPr>
          </a:p>
          <a:p>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7" name="TextBox 6">
            <a:extLst>
              <a:ext uri="{FF2B5EF4-FFF2-40B4-BE49-F238E27FC236}">
                <a16:creationId xmlns:a16="http://schemas.microsoft.com/office/drawing/2014/main" id="{8AB9AEEA-7458-4EEC-9E60-7960E77EF118}"/>
              </a:ext>
            </a:extLst>
          </p:cNvPr>
          <p:cNvSpPr txBox="1"/>
          <p:nvPr/>
        </p:nvSpPr>
        <p:spPr>
          <a:xfrm>
            <a:off x="2233568" y="6176963"/>
            <a:ext cx="7724864"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20 pass rushing snaps at DE Tech to be included</a:t>
            </a:r>
          </a:p>
        </p:txBody>
      </p:sp>
      <p:pic>
        <p:nvPicPr>
          <p:cNvPr id="3" name="Picture 2">
            <a:extLst>
              <a:ext uri="{FF2B5EF4-FFF2-40B4-BE49-F238E27FC236}">
                <a16:creationId xmlns:a16="http://schemas.microsoft.com/office/drawing/2014/main" id="{B5AAE580-2445-4495-BA50-036E1603DC9E}"/>
              </a:ext>
            </a:extLst>
          </p:cNvPr>
          <p:cNvPicPr>
            <a:picLocks noChangeAspect="1"/>
          </p:cNvPicPr>
          <p:nvPr/>
        </p:nvPicPr>
        <p:blipFill>
          <a:blip r:embed="rId2"/>
          <a:stretch>
            <a:fillRect/>
          </a:stretch>
        </p:blipFill>
        <p:spPr>
          <a:xfrm>
            <a:off x="6767134" y="2043026"/>
            <a:ext cx="4586666" cy="2702222"/>
          </a:xfrm>
          <a:prstGeom prst="rect">
            <a:avLst/>
          </a:prstGeom>
        </p:spPr>
      </p:pic>
      <p:sp>
        <p:nvSpPr>
          <p:cNvPr id="11" name="TextBox 10">
            <a:extLst>
              <a:ext uri="{FF2B5EF4-FFF2-40B4-BE49-F238E27FC236}">
                <a16:creationId xmlns:a16="http://schemas.microsoft.com/office/drawing/2014/main" id="{2AE82D4A-B303-44A4-B1DC-85F7976192CC}"/>
              </a:ext>
            </a:extLst>
          </p:cNvPr>
          <p:cNvSpPr txBox="1"/>
          <p:nvPr/>
        </p:nvSpPr>
        <p:spPr>
          <a:xfrm>
            <a:off x="8291111" y="2288721"/>
            <a:ext cx="3062689" cy="646331"/>
          </a:xfrm>
          <a:prstGeom prst="rect">
            <a:avLst/>
          </a:prstGeom>
          <a:noFill/>
        </p:spPr>
        <p:txBody>
          <a:bodyPr wrap="square" rtlCol="0">
            <a:spAutoFit/>
          </a:bodyPr>
          <a:lstStyle/>
          <a:p>
            <a:pPr algn="ctr"/>
            <a:r>
              <a:rPr lang="en-US" b="1" dirty="0"/>
              <a:t>Defensive End</a:t>
            </a:r>
          </a:p>
          <a:p>
            <a:pPr algn="ctr"/>
            <a:r>
              <a:rPr lang="en-US" b="1" dirty="0"/>
              <a:t>EPA Range Totals</a:t>
            </a:r>
          </a:p>
        </p:txBody>
      </p:sp>
      <p:sp>
        <p:nvSpPr>
          <p:cNvPr id="12" name="Rectangle 11">
            <a:extLst>
              <a:ext uri="{FF2B5EF4-FFF2-40B4-BE49-F238E27FC236}">
                <a16:creationId xmlns:a16="http://schemas.microsoft.com/office/drawing/2014/main" id="{7C6CC21E-0211-45D5-A54E-5F2ED30D758A}"/>
              </a:ext>
            </a:extLst>
          </p:cNvPr>
          <p:cNvSpPr/>
          <p:nvPr/>
        </p:nvSpPr>
        <p:spPr>
          <a:xfrm>
            <a:off x="914399" y="1280159"/>
            <a:ext cx="7917232" cy="584775"/>
          </a:xfrm>
          <a:prstGeom prst="rect">
            <a:avLst/>
          </a:prstGeom>
        </p:spPr>
        <p:txBody>
          <a:bodyPr wrap="none">
            <a:spAutoFit/>
          </a:bodyPr>
          <a:lstStyle/>
          <a:p>
            <a:r>
              <a:rPr lang="en-US" sz="3200" dirty="0">
                <a:latin typeface="+mj-lt"/>
              </a:rPr>
              <a:t>Pass play by Impact on EPA: Defensive End (DE)</a:t>
            </a:r>
          </a:p>
        </p:txBody>
      </p:sp>
    </p:spTree>
    <p:extLst>
      <p:ext uri="{BB962C8B-B14F-4D97-AF65-F5344CB8AC3E}">
        <p14:creationId xmlns:p14="http://schemas.microsoft.com/office/powerpoint/2010/main" val="476629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9" name="Content Placeholder 2">
            <a:extLst>
              <a:ext uri="{FF2B5EF4-FFF2-40B4-BE49-F238E27FC236}">
                <a16:creationId xmlns:a16="http://schemas.microsoft.com/office/drawing/2014/main" id="{C8C041FD-FEAC-4F9A-82B0-C77EB11A1033}"/>
              </a:ext>
            </a:extLst>
          </p:cNvPr>
          <p:cNvSpPr txBox="1">
            <a:spLocks/>
          </p:cNvSpPr>
          <p:nvPr/>
        </p:nvSpPr>
        <p:spPr>
          <a:xfrm>
            <a:off x="914399" y="2049462"/>
            <a:ext cx="74585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Top DE Wide players by Total EPA Impact </a:t>
            </a:r>
          </a:p>
          <a:p>
            <a:pPr lvl="1"/>
            <a:r>
              <a:rPr lang="en-US" sz="1600" dirty="0"/>
              <a:t>Trent Murphy (10.0)</a:t>
            </a:r>
          </a:p>
          <a:p>
            <a:pPr lvl="1"/>
            <a:r>
              <a:rPr lang="en-US" sz="1600" dirty="0"/>
              <a:t>Carlos Dunlap (9.7)</a:t>
            </a:r>
          </a:p>
          <a:p>
            <a:pPr lvl="1"/>
            <a:r>
              <a:rPr lang="en-US" sz="1600" dirty="0"/>
              <a:t>Danielle Hunter (9.6)</a:t>
            </a:r>
          </a:p>
          <a:p>
            <a:r>
              <a:rPr lang="en-US" sz="2000" dirty="0"/>
              <a:t>DE Wide Tech Group averaged 46 pass </a:t>
            </a:r>
            <a:br>
              <a:rPr lang="en-US" sz="2000" dirty="0"/>
            </a:br>
            <a:r>
              <a:rPr lang="en-US" sz="2000" dirty="0"/>
              <a:t>rushing snaps in SIS Data</a:t>
            </a:r>
          </a:p>
          <a:p>
            <a:r>
              <a:rPr lang="en-US" sz="2000" dirty="0"/>
              <a:t>36% of eligible DE Wide DL had EPA Impact </a:t>
            </a:r>
            <a:br>
              <a:rPr lang="en-US" sz="2000" dirty="0"/>
            </a:br>
            <a:r>
              <a:rPr lang="en-US" sz="2000" dirty="0"/>
              <a:t>per snap over the DL average of 0.06 </a:t>
            </a:r>
            <a:br>
              <a:rPr lang="en-US" sz="2000" dirty="0"/>
            </a:br>
            <a:r>
              <a:rPr lang="en-US" sz="2000" dirty="0"/>
              <a:t>(30 out of 77)</a:t>
            </a:r>
          </a:p>
          <a:p>
            <a:pPr lvl="1"/>
            <a:r>
              <a:rPr lang="en-US" sz="1600" dirty="0"/>
              <a:t>Highest – Jacob Martin (0.15)</a:t>
            </a:r>
          </a:p>
          <a:p>
            <a:pPr lvl="1"/>
            <a:r>
              <a:rPr lang="en-US" sz="1600" dirty="0"/>
              <a:t>2</a:t>
            </a:r>
            <a:r>
              <a:rPr lang="en-US" sz="1600" baseline="30000" dirty="0"/>
              <a:t>nd</a:t>
            </a:r>
            <a:r>
              <a:rPr lang="en-US" sz="1600" dirty="0"/>
              <a:t> – Bruce Irvin (0.13)</a:t>
            </a:r>
          </a:p>
          <a:p>
            <a:pPr lvl="1"/>
            <a:r>
              <a:rPr lang="en-US" sz="1600" dirty="0"/>
              <a:t>Both Martin &amp; Irvin have a Roster Position of LB.</a:t>
            </a:r>
          </a:p>
          <a:p>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7" name="TextBox 6">
            <a:extLst>
              <a:ext uri="{FF2B5EF4-FFF2-40B4-BE49-F238E27FC236}">
                <a16:creationId xmlns:a16="http://schemas.microsoft.com/office/drawing/2014/main" id="{48943CFE-E9BF-4916-838F-BBD65E51E4AF}"/>
              </a:ext>
            </a:extLst>
          </p:cNvPr>
          <p:cNvSpPr txBox="1"/>
          <p:nvPr/>
        </p:nvSpPr>
        <p:spPr>
          <a:xfrm>
            <a:off x="2157018" y="6173602"/>
            <a:ext cx="8017779"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20 pass rushing snaps at DE Wide Tech to be included</a:t>
            </a:r>
          </a:p>
        </p:txBody>
      </p:sp>
      <p:pic>
        <p:nvPicPr>
          <p:cNvPr id="3" name="Picture 2">
            <a:extLst>
              <a:ext uri="{FF2B5EF4-FFF2-40B4-BE49-F238E27FC236}">
                <a16:creationId xmlns:a16="http://schemas.microsoft.com/office/drawing/2014/main" id="{B752C8CC-D5CF-4E32-9F32-160684C94FAA}"/>
              </a:ext>
            </a:extLst>
          </p:cNvPr>
          <p:cNvPicPr>
            <a:picLocks noChangeAspect="1"/>
          </p:cNvPicPr>
          <p:nvPr/>
        </p:nvPicPr>
        <p:blipFill>
          <a:blip r:embed="rId2"/>
          <a:stretch>
            <a:fillRect/>
          </a:stretch>
        </p:blipFill>
        <p:spPr>
          <a:xfrm>
            <a:off x="6249412" y="2514116"/>
            <a:ext cx="4586666" cy="2702222"/>
          </a:xfrm>
          <a:prstGeom prst="rect">
            <a:avLst/>
          </a:prstGeom>
        </p:spPr>
      </p:pic>
      <p:sp>
        <p:nvSpPr>
          <p:cNvPr id="11" name="TextBox 10">
            <a:extLst>
              <a:ext uri="{FF2B5EF4-FFF2-40B4-BE49-F238E27FC236}">
                <a16:creationId xmlns:a16="http://schemas.microsoft.com/office/drawing/2014/main" id="{054FD1FE-283E-4EA3-AF81-1170502FAEF6}"/>
              </a:ext>
            </a:extLst>
          </p:cNvPr>
          <p:cNvSpPr txBox="1"/>
          <p:nvPr/>
        </p:nvSpPr>
        <p:spPr>
          <a:xfrm>
            <a:off x="7695751" y="2959206"/>
            <a:ext cx="3062689" cy="646331"/>
          </a:xfrm>
          <a:prstGeom prst="rect">
            <a:avLst/>
          </a:prstGeom>
          <a:noFill/>
        </p:spPr>
        <p:txBody>
          <a:bodyPr wrap="square" rtlCol="0">
            <a:spAutoFit/>
          </a:bodyPr>
          <a:lstStyle/>
          <a:p>
            <a:pPr algn="ctr"/>
            <a:r>
              <a:rPr lang="en-US" b="1" dirty="0"/>
              <a:t>DE Wide</a:t>
            </a:r>
          </a:p>
          <a:p>
            <a:pPr algn="ctr"/>
            <a:r>
              <a:rPr lang="en-US" b="1" dirty="0"/>
              <a:t>EPA Range Totals</a:t>
            </a:r>
          </a:p>
        </p:txBody>
      </p:sp>
      <p:sp>
        <p:nvSpPr>
          <p:cNvPr id="12" name="Rectangle 11">
            <a:extLst>
              <a:ext uri="{FF2B5EF4-FFF2-40B4-BE49-F238E27FC236}">
                <a16:creationId xmlns:a16="http://schemas.microsoft.com/office/drawing/2014/main" id="{EF570E1A-6407-4761-B96B-F95C5B46A3B6}"/>
              </a:ext>
            </a:extLst>
          </p:cNvPr>
          <p:cNvSpPr/>
          <p:nvPr/>
        </p:nvSpPr>
        <p:spPr>
          <a:xfrm>
            <a:off x="914399" y="1280159"/>
            <a:ext cx="9844041" cy="584775"/>
          </a:xfrm>
          <a:prstGeom prst="rect">
            <a:avLst/>
          </a:prstGeom>
        </p:spPr>
        <p:txBody>
          <a:bodyPr wrap="none">
            <a:spAutoFit/>
          </a:bodyPr>
          <a:lstStyle/>
          <a:p>
            <a:r>
              <a:rPr lang="en-US" sz="3200" dirty="0">
                <a:latin typeface="+mj-lt"/>
              </a:rPr>
              <a:t>Pass play by Impact on EPA: Defensive End Wide (DE Wide)</a:t>
            </a:r>
          </a:p>
        </p:txBody>
      </p:sp>
    </p:spTree>
    <p:extLst>
      <p:ext uri="{BB962C8B-B14F-4D97-AF65-F5344CB8AC3E}">
        <p14:creationId xmlns:p14="http://schemas.microsoft.com/office/powerpoint/2010/main" val="2480243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9" name="Content Placeholder 2">
            <a:extLst>
              <a:ext uri="{FF2B5EF4-FFF2-40B4-BE49-F238E27FC236}">
                <a16:creationId xmlns:a16="http://schemas.microsoft.com/office/drawing/2014/main" id="{6AEF3D09-D2AC-44C5-AAB5-B34CD2BD5BB9}"/>
              </a:ext>
            </a:extLst>
          </p:cNvPr>
          <p:cNvSpPr txBox="1">
            <a:spLocks/>
          </p:cNvSpPr>
          <p:nvPr/>
        </p:nvSpPr>
        <p:spPr>
          <a:xfrm>
            <a:off x="838200" y="2169574"/>
            <a:ext cx="74585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Top Outside by Total EPA Impact </a:t>
            </a:r>
          </a:p>
          <a:p>
            <a:pPr lvl="1"/>
            <a:r>
              <a:rPr lang="en-US" sz="1600" dirty="0"/>
              <a:t>Chandler Jones (38.4)</a:t>
            </a:r>
          </a:p>
          <a:p>
            <a:pPr lvl="1"/>
            <a:r>
              <a:rPr lang="en-US" sz="1600" dirty="0"/>
              <a:t>TJ Watt (35.8)</a:t>
            </a:r>
          </a:p>
          <a:p>
            <a:pPr lvl="1"/>
            <a:r>
              <a:rPr lang="en-US" sz="1600" dirty="0"/>
              <a:t>Shaq Barrett (33.1)</a:t>
            </a:r>
          </a:p>
          <a:p>
            <a:pPr lvl="1"/>
            <a:r>
              <a:rPr lang="en-US" sz="1600" dirty="0"/>
              <a:t>Bud Dupree (23.5)</a:t>
            </a:r>
          </a:p>
          <a:p>
            <a:pPr lvl="1"/>
            <a:r>
              <a:rPr lang="en-US" sz="1600" dirty="0"/>
              <a:t>Dante Fowler (22.2)</a:t>
            </a:r>
          </a:p>
          <a:p>
            <a:r>
              <a:rPr lang="en-US" sz="2000" dirty="0"/>
              <a:t>Outside Tech Group averaged 92 pass </a:t>
            </a:r>
            <a:br>
              <a:rPr lang="en-US" sz="2000" dirty="0"/>
            </a:br>
            <a:r>
              <a:rPr lang="en-US" sz="2000" dirty="0"/>
              <a:t>rushing snaps in SIS Data</a:t>
            </a:r>
          </a:p>
          <a:p>
            <a:r>
              <a:rPr lang="en-US" sz="2000" dirty="0"/>
              <a:t>51% of eligible NTs had EPA Impact per </a:t>
            </a:r>
            <a:br>
              <a:rPr lang="en-US" sz="2000" dirty="0"/>
            </a:br>
            <a:r>
              <a:rPr lang="en-US" sz="2000" dirty="0"/>
              <a:t>snap over the DL average of 0.06 (82 out of 160)</a:t>
            </a:r>
          </a:p>
          <a:p>
            <a:pPr lvl="1"/>
            <a:r>
              <a:rPr lang="en-US" sz="1600" dirty="0"/>
              <a:t>Highest – Jamal Adams (0.31; Roster - Safety)</a:t>
            </a:r>
          </a:p>
          <a:p>
            <a:pPr lvl="1"/>
            <a:r>
              <a:rPr lang="en-US" sz="1600" dirty="0"/>
              <a:t>2</a:t>
            </a:r>
            <a:r>
              <a:rPr lang="en-US" sz="1600" baseline="30000" dirty="0"/>
              <a:t>nd</a:t>
            </a:r>
            <a:r>
              <a:rPr lang="en-US" sz="1600" dirty="0"/>
              <a:t> – Sam </a:t>
            </a:r>
            <a:r>
              <a:rPr lang="en-US" sz="1600" dirty="0" err="1"/>
              <a:t>Acho</a:t>
            </a:r>
            <a:r>
              <a:rPr lang="en-US" sz="1600" dirty="0"/>
              <a:t> (0.21)</a:t>
            </a:r>
            <a:endParaRPr lang="en-US" sz="2000" dirty="0"/>
          </a:p>
          <a:p>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6" name="TextBox 5">
            <a:extLst>
              <a:ext uri="{FF2B5EF4-FFF2-40B4-BE49-F238E27FC236}">
                <a16:creationId xmlns:a16="http://schemas.microsoft.com/office/drawing/2014/main" id="{F1135CEF-7091-41A0-B89D-0B02C4498A84}"/>
              </a:ext>
            </a:extLst>
          </p:cNvPr>
          <p:cNvSpPr txBox="1"/>
          <p:nvPr/>
        </p:nvSpPr>
        <p:spPr>
          <a:xfrm>
            <a:off x="2161213" y="6176963"/>
            <a:ext cx="8009390" cy="408623"/>
          </a:xfrm>
          <a:prstGeom prst="roundRect">
            <a:avLst/>
          </a:prstGeom>
          <a:solidFill>
            <a:schemeClr val="accent4">
              <a:lumMod val="20000"/>
              <a:lumOff val="80000"/>
            </a:schemeClr>
          </a:solidFill>
          <a:ln>
            <a:solidFill>
              <a:srgbClr val="4975C5"/>
            </a:solidFill>
          </a:ln>
          <a:effectLst>
            <a:innerShdw blurRad="63500" dist="50800" dir="2700000">
              <a:prstClr val="black">
                <a:alpha val="50000"/>
              </a:prstClr>
            </a:innerShdw>
          </a:effectLst>
          <a:scene3d>
            <a:camera prst="orthographicFront"/>
            <a:lightRig rig="threePt" dir="t"/>
          </a:scene3d>
          <a:sp3d>
            <a:bevelT prst="angle"/>
          </a:sp3d>
        </p:spPr>
        <p:txBody>
          <a:bodyPr wrap="square" rtlCol="0">
            <a:spAutoFit/>
          </a:bodyPr>
          <a:lstStyle/>
          <a:p>
            <a:pPr algn="ctr"/>
            <a:r>
              <a:rPr lang="en-US" dirty="0"/>
              <a:t>Players must have at least 20 pass rushing snaps at Outside DL Tech to be included</a:t>
            </a:r>
          </a:p>
        </p:txBody>
      </p:sp>
      <p:pic>
        <p:nvPicPr>
          <p:cNvPr id="3" name="Picture 2">
            <a:extLst>
              <a:ext uri="{FF2B5EF4-FFF2-40B4-BE49-F238E27FC236}">
                <a16:creationId xmlns:a16="http://schemas.microsoft.com/office/drawing/2014/main" id="{A8417AFE-A033-4861-ADDF-8EBD9F073E08}"/>
              </a:ext>
            </a:extLst>
          </p:cNvPr>
          <p:cNvPicPr>
            <a:picLocks noChangeAspect="1"/>
          </p:cNvPicPr>
          <p:nvPr/>
        </p:nvPicPr>
        <p:blipFill>
          <a:blip r:embed="rId2"/>
          <a:stretch>
            <a:fillRect/>
          </a:stretch>
        </p:blipFill>
        <p:spPr>
          <a:xfrm>
            <a:off x="6498685" y="2687893"/>
            <a:ext cx="4586666" cy="2702222"/>
          </a:xfrm>
          <a:prstGeom prst="rect">
            <a:avLst/>
          </a:prstGeom>
        </p:spPr>
      </p:pic>
      <p:sp>
        <p:nvSpPr>
          <p:cNvPr id="8" name="TextBox 7">
            <a:extLst>
              <a:ext uri="{FF2B5EF4-FFF2-40B4-BE49-F238E27FC236}">
                <a16:creationId xmlns:a16="http://schemas.microsoft.com/office/drawing/2014/main" id="{D0F0B0B7-F8C8-4DCE-B4CE-77D4285B91AC}"/>
              </a:ext>
            </a:extLst>
          </p:cNvPr>
          <p:cNvSpPr txBox="1"/>
          <p:nvPr/>
        </p:nvSpPr>
        <p:spPr>
          <a:xfrm>
            <a:off x="8022662" y="2933588"/>
            <a:ext cx="3062689" cy="646331"/>
          </a:xfrm>
          <a:prstGeom prst="rect">
            <a:avLst/>
          </a:prstGeom>
          <a:noFill/>
        </p:spPr>
        <p:txBody>
          <a:bodyPr wrap="square" rtlCol="0">
            <a:spAutoFit/>
          </a:bodyPr>
          <a:lstStyle/>
          <a:p>
            <a:pPr algn="ctr"/>
            <a:r>
              <a:rPr lang="en-US" b="1" dirty="0"/>
              <a:t>Outside</a:t>
            </a:r>
          </a:p>
          <a:p>
            <a:pPr algn="ctr"/>
            <a:r>
              <a:rPr lang="en-US" b="1" dirty="0"/>
              <a:t>EPA Range Totals</a:t>
            </a:r>
          </a:p>
        </p:txBody>
      </p:sp>
      <p:sp>
        <p:nvSpPr>
          <p:cNvPr id="11" name="Rectangle 10">
            <a:extLst>
              <a:ext uri="{FF2B5EF4-FFF2-40B4-BE49-F238E27FC236}">
                <a16:creationId xmlns:a16="http://schemas.microsoft.com/office/drawing/2014/main" id="{166B8D38-886F-46B9-AD89-68C69180E44E}"/>
              </a:ext>
            </a:extLst>
          </p:cNvPr>
          <p:cNvSpPr/>
          <p:nvPr/>
        </p:nvSpPr>
        <p:spPr>
          <a:xfrm>
            <a:off x="914399" y="1280159"/>
            <a:ext cx="6178871" cy="584775"/>
          </a:xfrm>
          <a:prstGeom prst="rect">
            <a:avLst/>
          </a:prstGeom>
        </p:spPr>
        <p:txBody>
          <a:bodyPr wrap="none">
            <a:spAutoFit/>
          </a:bodyPr>
          <a:lstStyle/>
          <a:p>
            <a:r>
              <a:rPr lang="en-US" sz="3200" dirty="0">
                <a:latin typeface="+mj-lt"/>
              </a:rPr>
              <a:t>Pass play by Impact on EPA: Outside</a:t>
            </a:r>
          </a:p>
        </p:txBody>
      </p:sp>
    </p:spTree>
    <p:extLst>
      <p:ext uri="{BB962C8B-B14F-4D97-AF65-F5344CB8AC3E}">
        <p14:creationId xmlns:p14="http://schemas.microsoft.com/office/powerpoint/2010/main" val="916775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9" name="Content Placeholder 2">
            <a:extLst>
              <a:ext uri="{FF2B5EF4-FFF2-40B4-BE49-F238E27FC236}">
                <a16:creationId xmlns:a16="http://schemas.microsoft.com/office/drawing/2014/main" id="{6AEF3D09-D2AC-44C5-AAB5-B34CD2BD5BB9}"/>
              </a:ext>
            </a:extLst>
          </p:cNvPr>
          <p:cNvSpPr txBox="1">
            <a:spLocks/>
          </p:cNvSpPr>
          <p:nvPr/>
        </p:nvSpPr>
        <p:spPr>
          <a:xfrm>
            <a:off x="838200" y="2211519"/>
            <a:ext cx="101849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Impact on EPA did not account for coverage other than interception events.</a:t>
            </a:r>
          </a:p>
          <a:p>
            <a:r>
              <a:rPr lang="en-US" sz="2000" dirty="0"/>
              <a:t>Outside Tech DL rushed on 90% of pass plays, meaning on average they dropped into coverage 10% of pass plays.</a:t>
            </a:r>
          </a:p>
          <a:p>
            <a:r>
              <a:rPr lang="en-US" sz="2000" dirty="0"/>
              <a:t>Value of coverage talent should be reviewed separately and considered for players who would be dropping into coverage often.</a:t>
            </a:r>
          </a:p>
          <a:p>
            <a:r>
              <a:rPr lang="en-US" sz="2000" dirty="0"/>
              <a:t>Five Outside Tech DL dropped into coverage at least 1/3 of the time:</a:t>
            </a:r>
          </a:p>
          <a:p>
            <a:pPr lvl="1"/>
            <a:r>
              <a:rPr lang="en-US" sz="1600" dirty="0"/>
              <a:t>Christian Jones – Pass Rush Rate = 46%</a:t>
            </a:r>
          </a:p>
          <a:p>
            <a:pPr lvl="1"/>
            <a:r>
              <a:rPr lang="en-US" sz="1600" dirty="0"/>
              <a:t>Jamie Collins – 54%</a:t>
            </a:r>
          </a:p>
          <a:p>
            <a:pPr lvl="1"/>
            <a:r>
              <a:rPr lang="en-US" sz="1600" dirty="0" err="1"/>
              <a:t>De’Vondre</a:t>
            </a:r>
            <a:r>
              <a:rPr lang="en-US" sz="1600" dirty="0"/>
              <a:t> </a:t>
            </a:r>
            <a:r>
              <a:rPr lang="en-US" sz="1600" dirty="0" err="1"/>
              <a:t>Cambell</a:t>
            </a:r>
            <a:r>
              <a:rPr lang="en-US" sz="1600" dirty="0"/>
              <a:t> – 56%</a:t>
            </a:r>
          </a:p>
          <a:p>
            <a:pPr lvl="1"/>
            <a:r>
              <a:rPr lang="en-US" sz="1600" dirty="0"/>
              <a:t>Brandon Copeland – 61%</a:t>
            </a:r>
          </a:p>
          <a:p>
            <a:pPr lvl="1"/>
            <a:r>
              <a:rPr lang="en-US" sz="1600" dirty="0"/>
              <a:t>Tyus Bowser – 65%</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4" name="Rectangle 3">
            <a:extLst>
              <a:ext uri="{FF2B5EF4-FFF2-40B4-BE49-F238E27FC236}">
                <a16:creationId xmlns:a16="http://schemas.microsoft.com/office/drawing/2014/main" id="{40CDDD2F-029C-4FE8-8A16-D6BE5D15E364}"/>
              </a:ext>
            </a:extLst>
          </p:cNvPr>
          <p:cNvSpPr/>
          <p:nvPr/>
        </p:nvSpPr>
        <p:spPr>
          <a:xfrm>
            <a:off x="914399" y="1280159"/>
            <a:ext cx="7257243" cy="584775"/>
          </a:xfrm>
          <a:prstGeom prst="rect">
            <a:avLst/>
          </a:prstGeom>
        </p:spPr>
        <p:txBody>
          <a:bodyPr wrap="none">
            <a:spAutoFit/>
          </a:bodyPr>
          <a:lstStyle/>
          <a:p>
            <a:r>
              <a:rPr lang="en-US" sz="3200" dirty="0">
                <a:latin typeface="+mj-lt"/>
              </a:rPr>
              <a:t>Pass play by Impact on EPA: Outside (cont.)</a:t>
            </a:r>
          </a:p>
        </p:txBody>
      </p:sp>
    </p:spTree>
    <p:extLst>
      <p:ext uri="{BB962C8B-B14F-4D97-AF65-F5344CB8AC3E}">
        <p14:creationId xmlns:p14="http://schemas.microsoft.com/office/powerpoint/2010/main" val="2891263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914399" y="2194559"/>
            <a:ext cx="8565859" cy="4351338"/>
          </a:xfrm>
        </p:spPr>
        <p:txBody>
          <a:bodyPr>
            <a:normAutofit/>
          </a:bodyPr>
          <a:lstStyle/>
          <a:p>
            <a:r>
              <a:rPr lang="en-US" sz="2000" dirty="0"/>
              <a:t>Impact on plays measured by reviewing the Expected Points Added (EPA) provided in the SIS data for each defensive snap.</a:t>
            </a:r>
          </a:p>
          <a:p>
            <a:r>
              <a:rPr lang="en-US" sz="2000" dirty="0"/>
              <a:t>Impact was reviewed based on run plays that the defender was “involved”. </a:t>
            </a:r>
          </a:p>
          <a:p>
            <a:r>
              <a:rPr lang="en-US" sz="2000" dirty="0"/>
              <a:t>Looking at a subset of plays that a player was “involved” enables us to attempt to filter out plays that the defender was not a factor.</a:t>
            </a:r>
          </a:p>
          <a:p>
            <a:r>
              <a:rPr lang="en-US" sz="2000" dirty="0"/>
              <a:t>A defender is deemed “involved” if: </a:t>
            </a:r>
          </a:p>
          <a:p>
            <a:pPr marL="457200" lvl="1" indent="0">
              <a:buNone/>
            </a:pPr>
            <a:r>
              <a:rPr lang="en-US" sz="1600" dirty="0"/>
              <a:t>The run play is designed for a gap that the defender is responsible for</a:t>
            </a:r>
          </a:p>
          <a:p>
            <a:pPr marL="457200" lvl="1" indent="0">
              <a:buNone/>
            </a:pPr>
            <a:r>
              <a:rPr lang="en-US" sz="1600" dirty="0"/>
              <a:t>	or</a:t>
            </a:r>
          </a:p>
          <a:p>
            <a:pPr marL="457200" lvl="1" indent="0">
              <a:buNone/>
            </a:pPr>
            <a:r>
              <a:rPr lang="en-US" sz="1600" dirty="0"/>
              <a:t>The run play is NOT designed for a gap that the defender is responsible for, but the running back does NOT use the designed gap and the defender makes a play.</a:t>
            </a:r>
          </a:p>
          <a:p>
            <a:pPr marL="457200" lvl="1" indent="0">
              <a:buNone/>
            </a:pPr>
            <a:endParaRPr lang="en-US" sz="1600" dirty="0"/>
          </a:p>
          <a:p>
            <a:pPr marL="0" indent="0">
              <a:buNone/>
            </a:pPr>
            <a:endParaRPr lang="en-US" sz="2000" dirty="0"/>
          </a:p>
        </p:txBody>
      </p:sp>
      <p:sp>
        <p:nvSpPr>
          <p:cNvPr id="4" name="Rectangle 3">
            <a:extLst>
              <a:ext uri="{FF2B5EF4-FFF2-40B4-BE49-F238E27FC236}">
                <a16:creationId xmlns:a16="http://schemas.microsoft.com/office/drawing/2014/main" id="{EA9AB969-DC46-4075-AAA2-10B0736D808C}"/>
              </a:ext>
            </a:extLst>
          </p:cNvPr>
          <p:cNvSpPr/>
          <p:nvPr/>
        </p:nvSpPr>
        <p:spPr>
          <a:xfrm>
            <a:off x="914399" y="1280159"/>
            <a:ext cx="8425705" cy="584775"/>
          </a:xfrm>
          <a:prstGeom prst="rect">
            <a:avLst/>
          </a:prstGeom>
        </p:spPr>
        <p:txBody>
          <a:bodyPr wrap="none">
            <a:spAutoFit/>
          </a:bodyPr>
          <a:lstStyle/>
          <a:p>
            <a:r>
              <a:rPr lang="en-US" sz="3200" dirty="0">
                <a:latin typeface="+mj-lt"/>
              </a:rPr>
              <a:t>Talent measured by player performance: run plays</a:t>
            </a:r>
          </a:p>
        </p:txBody>
      </p:sp>
    </p:spTree>
    <p:extLst>
      <p:ext uri="{BB962C8B-B14F-4D97-AF65-F5344CB8AC3E}">
        <p14:creationId xmlns:p14="http://schemas.microsoft.com/office/powerpoint/2010/main" val="3209973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3FF-1A46-46D0-B60A-D07353113320}"/>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pic>
        <p:nvPicPr>
          <p:cNvPr id="4" name="Content Placeholder 3">
            <a:extLst>
              <a:ext uri="{FF2B5EF4-FFF2-40B4-BE49-F238E27FC236}">
                <a16:creationId xmlns:a16="http://schemas.microsoft.com/office/drawing/2014/main" id="{B20E4ED2-9183-441B-A3F5-B25C0EFAF68C}"/>
              </a:ext>
            </a:extLst>
          </p:cNvPr>
          <p:cNvPicPr>
            <a:picLocks noGrp="1" noChangeAspect="1"/>
          </p:cNvPicPr>
          <p:nvPr>
            <p:ph idx="1"/>
          </p:nvPr>
        </p:nvPicPr>
        <p:blipFill>
          <a:blip r:embed="rId3"/>
          <a:stretch>
            <a:fillRect/>
          </a:stretch>
        </p:blipFill>
        <p:spPr>
          <a:xfrm>
            <a:off x="302004" y="3523378"/>
            <a:ext cx="10567830" cy="2529349"/>
          </a:xfrm>
          <a:prstGeom prst="rect">
            <a:avLst/>
          </a:prstGeom>
        </p:spPr>
      </p:pic>
      <p:sp>
        <p:nvSpPr>
          <p:cNvPr id="5" name="TextBox 4">
            <a:extLst>
              <a:ext uri="{FF2B5EF4-FFF2-40B4-BE49-F238E27FC236}">
                <a16:creationId xmlns:a16="http://schemas.microsoft.com/office/drawing/2014/main" id="{9719822E-54B0-47B5-8DC9-5BD1A682956A}"/>
              </a:ext>
            </a:extLst>
          </p:cNvPr>
          <p:cNvSpPr txBox="1"/>
          <p:nvPr/>
        </p:nvSpPr>
        <p:spPr>
          <a:xfrm>
            <a:off x="10243478" y="5444676"/>
            <a:ext cx="1350169" cy="523220"/>
          </a:xfrm>
          <a:prstGeom prst="rect">
            <a:avLst/>
          </a:prstGeom>
          <a:noFill/>
        </p:spPr>
        <p:txBody>
          <a:bodyPr wrap="square" rtlCol="0">
            <a:spAutoFit/>
          </a:bodyPr>
          <a:lstStyle/>
          <a:p>
            <a:r>
              <a:rPr lang="en-US" sz="2800" dirty="0"/>
              <a:t>Outside</a:t>
            </a:r>
          </a:p>
        </p:txBody>
      </p:sp>
      <p:sp>
        <p:nvSpPr>
          <p:cNvPr id="3" name="TextBox 2">
            <a:extLst>
              <a:ext uri="{FF2B5EF4-FFF2-40B4-BE49-F238E27FC236}">
                <a16:creationId xmlns:a16="http://schemas.microsoft.com/office/drawing/2014/main" id="{910141E3-2919-43E4-AD94-C3D92FCA14B5}"/>
              </a:ext>
            </a:extLst>
          </p:cNvPr>
          <p:cNvSpPr txBox="1"/>
          <p:nvPr/>
        </p:nvSpPr>
        <p:spPr>
          <a:xfrm>
            <a:off x="897622" y="2055303"/>
            <a:ext cx="9672506" cy="923330"/>
          </a:xfrm>
          <a:prstGeom prst="rect">
            <a:avLst/>
          </a:prstGeom>
          <a:noFill/>
        </p:spPr>
        <p:txBody>
          <a:bodyPr wrap="square" rtlCol="0">
            <a:spAutoFit/>
          </a:bodyPr>
          <a:lstStyle/>
          <a:p>
            <a:r>
              <a:rPr lang="en-US" dirty="0"/>
              <a:t>The first step in determining if a defender was involved is to determine if the run was designed for a gap for which the defender was responsible.</a:t>
            </a:r>
          </a:p>
          <a:p>
            <a:endParaRPr lang="en-US" dirty="0"/>
          </a:p>
        </p:txBody>
      </p:sp>
      <p:sp>
        <p:nvSpPr>
          <p:cNvPr id="6" name="TextBox 5">
            <a:extLst>
              <a:ext uri="{FF2B5EF4-FFF2-40B4-BE49-F238E27FC236}">
                <a16:creationId xmlns:a16="http://schemas.microsoft.com/office/drawing/2014/main" id="{13979A3D-D7BA-4A06-A0D1-64AED373E50F}"/>
              </a:ext>
            </a:extLst>
          </p:cNvPr>
          <p:cNvSpPr txBox="1"/>
          <p:nvPr/>
        </p:nvSpPr>
        <p:spPr>
          <a:xfrm>
            <a:off x="1008587" y="3357213"/>
            <a:ext cx="1350169" cy="523220"/>
          </a:xfrm>
          <a:prstGeom prst="rect">
            <a:avLst/>
          </a:prstGeom>
          <a:noFill/>
        </p:spPr>
        <p:txBody>
          <a:bodyPr wrap="square" rtlCol="0">
            <a:spAutoFit/>
          </a:bodyPr>
          <a:lstStyle/>
          <a:p>
            <a:r>
              <a:rPr lang="en-US" sz="2800" dirty="0">
                <a:solidFill>
                  <a:srgbClr val="FF0000"/>
                </a:solidFill>
              </a:rPr>
              <a:t>Middle</a:t>
            </a:r>
          </a:p>
        </p:txBody>
      </p:sp>
      <p:sp>
        <p:nvSpPr>
          <p:cNvPr id="7" name="TextBox 6">
            <a:extLst>
              <a:ext uri="{FF2B5EF4-FFF2-40B4-BE49-F238E27FC236}">
                <a16:creationId xmlns:a16="http://schemas.microsoft.com/office/drawing/2014/main" id="{40620140-5652-4E40-8CBA-7EE7E7202385}"/>
              </a:ext>
            </a:extLst>
          </p:cNvPr>
          <p:cNvSpPr txBox="1"/>
          <p:nvPr/>
        </p:nvSpPr>
        <p:spPr>
          <a:xfrm>
            <a:off x="2410948" y="3358611"/>
            <a:ext cx="1350169" cy="523220"/>
          </a:xfrm>
          <a:prstGeom prst="rect">
            <a:avLst/>
          </a:prstGeom>
          <a:noFill/>
        </p:spPr>
        <p:txBody>
          <a:bodyPr wrap="square" rtlCol="0">
            <a:spAutoFit/>
          </a:bodyPr>
          <a:lstStyle/>
          <a:p>
            <a:r>
              <a:rPr lang="en-US" sz="2800" dirty="0">
                <a:solidFill>
                  <a:srgbClr val="FF0000"/>
                </a:solidFill>
              </a:rPr>
              <a:t>A Gap</a:t>
            </a:r>
          </a:p>
        </p:txBody>
      </p:sp>
      <p:sp>
        <p:nvSpPr>
          <p:cNvPr id="8" name="TextBox 7">
            <a:extLst>
              <a:ext uri="{FF2B5EF4-FFF2-40B4-BE49-F238E27FC236}">
                <a16:creationId xmlns:a16="http://schemas.microsoft.com/office/drawing/2014/main" id="{F77C2CCE-CB4F-4CA9-B937-5935F617252C}"/>
              </a:ext>
            </a:extLst>
          </p:cNvPr>
          <p:cNvSpPr txBox="1"/>
          <p:nvPr/>
        </p:nvSpPr>
        <p:spPr>
          <a:xfrm>
            <a:off x="4727710" y="3343231"/>
            <a:ext cx="1350169" cy="523220"/>
          </a:xfrm>
          <a:prstGeom prst="rect">
            <a:avLst/>
          </a:prstGeom>
          <a:noFill/>
        </p:spPr>
        <p:txBody>
          <a:bodyPr wrap="square" rtlCol="0">
            <a:spAutoFit/>
          </a:bodyPr>
          <a:lstStyle/>
          <a:p>
            <a:r>
              <a:rPr lang="en-US" sz="2800" dirty="0">
                <a:solidFill>
                  <a:srgbClr val="FF0000"/>
                </a:solidFill>
              </a:rPr>
              <a:t>B Gap</a:t>
            </a:r>
          </a:p>
        </p:txBody>
      </p:sp>
      <p:sp>
        <p:nvSpPr>
          <p:cNvPr id="9" name="TextBox 8">
            <a:extLst>
              <a:ext uri="{FF2B5EF4-FFF2-40B4-BE49-F238E27FC236}">
                <a16:creationId xmlns:a16="http://schemas.microsoft.com/office/drawing/2014/main" id="{65F5AF1F-7619-4BF1-A616-AE5520888106}"/>
              </a:ext>
            </a:extLst>
          </p:cNvPr>
          <p:cNvSpPr txBox="1"/>
          <p:nvPr/>
        </p:nvSpPr>
        <p:spPr>
          <a:xfrm>
            <a:off x="7110186" y="3351620"/>
            <a:ext cx="1350169" cy="523220"/>
          </a:xfrm>
          <a:prstGeom prst="rect">
            <a:avLst/>
          </a:prstGeom>
          <a:noFill/>
        </p:spPr>
        <p:txBody>
          <a:bodyPr wrap="square" rtlCol="0">
            <a:spAutoFit/>
          </a:bodyPr>
          <a:lstStyle/>
          <a:p>
            <a:r>
              <a:rPr lang="en-US" sz="2800" dirty="0">
                <a:solidFill>
                  <a:srgbClr val="FF0000"/>
                </a:solidFill>
              </a:rPr>
              <a:t>C Gap</a:t>
            </a:r>
          </a:p>
        </p:txBody>
      </p:sp>
      <p:sp>
        <p:nvSpPr>
          <p:cNvPr id="10" name="TextBox 9">
            <a:extLst>
              <a:ext uri="{FF2B5EF4-FFF2-40B4-BE49-F238E27FC236}">
                <a16:creationId xmlns:a16="http://schemas.microsoft.com/office/drawing/2014/main" id="{79EBCCAE-2D33-4008-B5F6-50D2EAF0CEF5}"/>
              </a:ext>
            </a:extLst>
          </p:cNvPr>
          <p:cNvSpPr txBox="1"/>
          <p:nvPr/>
        </p:nvSpPr>
        <p:spPr>
          <a:xfrm>
            <a:off x="9652053" y="3360009"/>
            <a:ext cx="1350169" cy="523220"/>
          </a:xfrm>
          <a:prstGeom prst="rect">
            <a:avLst/>
          </a:prstGeom>
          <a:noFill/>
        </p:spPr>
        <p:txBody>
          <a:bodyPr wrap="square" rtlCol="0">
            <a:spAutoFit/>
          </a:bodyPr>
          <a:lstStyle/>
          <a:p>
            <a:r>
              <a:rPr lang="en-US" sz="2800" dirty="0">
                <a:solidFill>
                  <a:srgbClr val="FF0000"/>
                </a:solidFill>
              </a:rPr>
              <a:t>D Gap</a:t>
            </a:r>
          </a:p>
        </p:txBody>
      </p:sp>
      <p:sp>
        <p:nvSpPr>
          <p:cNvPr id="11" name="Oval 10">
            <a:extLst>
              <a:ext uri="{FF2B5EF4-FFF2-40B4-BE49-F238E27FC236}">
                <a16:creationId xmlns:a16="http://schemas.microsoft.com/office/drawing/2014/main" id="{47B9BAE9-AA12-4132-B02D-8B97C8EB0419}"/>
              </a:ext>
            </a:extLst>
          </p:cNvPr>
          <p:cNvSpPr/>
          <p:nvPr/>
        </p:nvSpPr>
        <p:spPr>
          <a:xfrm>
            <a:off x="568188" y="3224387"/>
            <a:ext cx="2267291" cy="3084134"/>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3A737E3-AFFF-4889-B0E2-ECDD776D0599}"/>
              </a:ext>
            </a:extLst>
          </p:cNvPr>
          <p:cNvSpPr/>
          <p:nvPr/>
        </p:nvSpPr>
        <p:spPr>
          <a:xfrm>
            <a:off x="897622" y="3209007"/>
            <a:ext cx="3830088" cy="3084134"/>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7C2FA8C-CAA8-4176-9069-00AE1B0B3033}"/>
              </a:ext>
            </a:extLst>
          </p:cNvPr>
          <p:cNvSpPr/>
          <p:nvPr/>
        </p:nvSpPr>
        <p:spPr>
          <a:xfrm>
            <a:off x="3340219" y="3202016"/>
            <a:ext cx="3830088" cy="3084134"/>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223070-96DE-48A3-9934-319447AB3E6F}"/>
              </a:ext>
            </a:extLst>
          </p:cNvPr>
          <p:cNvSpPr/>
          <p:nvPr/>
        </p:nvSpPr>
        <p:spPr>
          <a:xfrm>
            <a:off x="5756251" y="3227183"/>
            <a:ext cx="3830088" cy="3084134"/>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D0728D8-CCAC-48E4-9B7E-40BB8A281BCF}"/>
              </a:ext>
            </a:extLst>
          </p:cNvPr>
          <p:cNvSpPr/>
          <p:nvPr/>
        </p:nvSpPr>
        <p:spPr>
          <a:xfrm>
            <a:off x="8189061" y="3361407"/>
            <a:ext cx="3830088" cy="3084134"/>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E92469A-8A6D-46CB-8BFB-F25C05C54824}"/>
              </a:ext>
            </a:extLst>
          </p:cNvPr>
          <p:cNvSpPr/>
          <p:nvPr/>
        </p:nvSpPr>
        <p:spPr>
          <a:xfrm>
            <a:off x="914399" y="1280159"/>
            <a:ext cx="6631880" cy="584775"/>
          </a:xfrm>
          <a:prstGeom prst="rect">
            <a:avLst/>
          </a:prstGeom>
        </p:spPr>
        <p:txBody>
          <a:bodyPr wrap="none">
            <a:spAutoFit/>
          </a:bodyPr>
          <a:lstStyle/>
          <a:p>
            <a:r>
              <a:rPr lang="en-US" sz="3200" dirty="0">
                <a:latin typeface="+mj-lt"/>
              </a:rPr>
              <a:t>Run Play: Defender Gap Responsibility</a:t>
            </a:r>
          </a:p>
        </p:txBody>
      </p:sp>
    </p:spTree>
    <p:extLst>
      <p:ext uri="{BB962C8B-B14F-4D97-AF65-F5344CB8AC3E}">
        <p14:creationId xmlns:p14="http://schemas.microsoft.com/office/powerpoint/2010/main" val="3178456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3FF-1A46-46D0-B60A-D07353113320}"/>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pic>
        <p:nvPicPr>
          <p:cNvPr id="4" name="Content Placeholder 3">
            <a:extLst>
              <a:ext uri="{FF2B5EF4-FFF2-40B4-BE49-F238E27FC236}">
                <a16:creationId xmlns:a16="http://schemas.microsoft.com/office/drawing/2014/main" id="{B20E4ED2-9183-441B-A3F5-B25C0EFAF68C}"/>
              </a:ext>
            </a:extLst>
          </p:cNvPr>
          <p:cNvPicPr>
            <a:picLocks noGrp="1" noChangeAspect="1"/>
          </p:cNvPicPr>
          <p:nvPr>
            <p:ph idx="1"/>
          </p:nvPr>
        </p:nvPicPr>
        <p:blipFill>
          <a:blip r:embed="rId3"/>
          <a:stretch>
            <a:fillRect/>
          </a:stretch>
        </p:blipFill>
        <p:spPr>
          <a:xfrm>
            <a:off x="353762" y="2297002"/>
            <a:ext cx="10567830" cy="2529349"/>
          </a:xfrm>
          <a:prstGeom prst="rect">
            <a:avLst/>
          </a:prstGeom>
        </p:spPr>
      </p:pic>
      <p:sp>
        <p:nvSpPr>
          <p:cNvPr id="5" name="TextBox 4">
            <a:extLst>
              <a:ext uri="{FF2B5EF4-FFF2-40B4-BE49-F238E27FC236}">
                <a16:creationId xmlns:a16="http://schemas.microsoft.com/office/drawing/2014/main" id="{9719822E-54B0-47B5-8DC9-5BD1A682956A}"/>
              </a:ext>
            </a:extLst>
          </p:cNvPr>
          <p:cNvSpPr txBox="1"/>
          <p:nvPr/>
        </p:nvSpPr>
        <p:spPr>
          <a:xfrm>
            <a:off x="10295236" y="4218300"/>
            <a:ext cx="1350169" cy="523220"/>
          </a:xfrm>
          <a:prstGeom prst="rect">
            <a:avLst/>
          </a:prstGeom>
          <a:noFill/>
        </p:spPr>
        <p:txBody>
          <a:bodyPr wrap="square" rtlCol="0">
            <a:spAutoFit/>
          </a:bodyPr>
          <a:lstStyle/>
          <a:p>
            <a:r>
              <a:rPr lang="en-US" sz="2800" dirty="0"/>
              <a:t>Outside</a:t>
            </a:r>
          </a:p>
        </p:txBody>
      </p:sp>
      <p:sp>
        <p:nvSpPr>
          <p:cNvPr id="3" name="TextBox 2">
            <a:extLst>
              <a:ext uri="{FF2B5EF4-FFF2-40B4-BE49-F238E27FC236}">
                <a16:creationId xmlns:a16="http://schemas.microsoft.com/office/drawing/2014/main" id="{910141E3-2919-43E4-AD94-C3D92FCA14B5}"/>
              </a:ext>
            </a:extLst>
          </p:cNvPr>
          <p:cNvSpPr txBox="1"/>
          <p:nvPr/>
        </p:nvSpPr>
        <p:spPr>
          <a:xfrm>
            <a:off x="2492215" y="5382656"/>
            <a:ext cx="7274844" cy="800219"/>
          </a:xfrm>
          <a:prstGeom prst="rect">
            <a:avLst/>
          </a:prstGeom>
          <a:solidFill>
            <a:schemeClr val="accent5">
              <a:lumMod val="20000"/>
              <a:lumOff val="80000"/>
            </a:schemeClr>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1400" dirty="0"/>
          </a:p>
          <a:p>
            <a:pPr algn="ctr"/>
            <a:r>
              <a:rPr lang="en-US" dirty="0"/>
              <a:t>0 and 1 Tech Defenders are responsible for Middle runs.</a:t>
            </a:r>
          </a:p>
          <a:p>
            <a:pPr algn="ctr"/>
            <a:endParaRPr lang="en-US" sz="1400" dirty="0"/>
          </a:p>
        </p:txBody>
      </p:sp>
      <p:sp>
        <p:nvSpPr>
          <p:cNvPr id="6" name="TextBox 5">
            <a:extLst>
              <a:ext uri="{FF2B5EF4-FFF2-40B4-BE49-F238E27FC236}">
                <a16:creationId xmlns:a16="http://schemas.microsoft.com/office/drawing/2014/main" id="{13979A3D-D7BA-4A06-A0D1-64AED373E50F}"/>
              </a:ext>
            </a:extLst>
          </p:cNvPr>
          <p:cNvSpPr txBox="1"/>
          <p:nvPr/>
        </p:nvSpPr>
        <p:spPr>
          <a:xfrm>
            <a:off x="1060345" y="2130837"/>
            <a:ext cx="1350169" cy="523220"/>
          </a:xfrm>
          <a:prstGeom prst="rect">
            <a:avLst/>
          </a:prstGeom>
          <a:noFill/>
        </p:spPr>
        <p:txBody>
          <a:bodyPr wrap="square" rtlCol="0">
            <a:spAutoFit/>
          </a:bodyPr>
          <a:lstStyle/>
          <a:p>
            <a:r>
              <a:rPr lang="en-US" sz="2800" dirty="0">
                <a:solidFill>
                  <a:srgbClr val="FF0000"/>
                </a:solidFill>
              </a:rPr>
              <a:t>Middle</a:t>
            </a:r>
          </a:p>
        </p:txBody>
      </p:sp>
      <p:sp>
        <p:nvSpPr>
          <p:cNvPr id="7" name="TextBox 6">
            <a:extLst>
              <a:ext uri="{FF2B5EF4-FFF2-40B4-BE49-F238E27FC236}">
                <a16:creationId xmlns:a16="http://schemas.microsoft.com/office/drawing/2014/main" id="{40620140-5652-4E40-8CBA-7EE7E7202385}"/>
              </a:ext>
            </a:extLst>
          </p:cNvPr>
          <p:cNvSpPr txBox="1"/>
          <p:nvPr/>
        </p:nvSpPr>
        <p:spPr>
          <a:xfrm>
            <a:off x="2462706" y="2132235"/>
            <a:ext cx="1350169" cy="523220"/>
          </a:xfrm>
          <a:prstGeom prst="rect">
            <a:avLst/>
          </a:prstGeom>
          <a:noFill/>
        </p:spPr>
        <p:txBody>
          <a:bodyPr wrap="square" rtlCol="0">
            <a:spAutoFit/>
          </a:bodyPr>
          <a:lstStyle/>
          <a:p>
            <a:r>
              <a:rPr lang="en-US" sz="2800" dirty="0">
                <a:solidFill>
                  <a:srgbClr val="FF0000"/>
                </a:solidFill>
              </a:rPr>
              <a:t>A Gap</a:t>
            </a:r>
          </a:p>
        </p:txBody>
      </p:sp>
      <p:sp>
        <p:nvSpPr>
          <p:cNvPr id="8" name="TextBox 7">
            <a:extLst>
              <a:ext uri="{FF2B5EF4-FFF2-40B4-BE49-F238E27FC236}">
                <a16:creationId xmlns:a16="http://schemas.microsoft.com/office/drawing/2014/main" id="{F77C2CCE-CB4F-4CA9-B937-5935F617252C}"/>
              </a:ext>
            </a:extLst>
          </p:cNvPr>
          <p:cNvSpPr txBox="1"/>
          <p:nvPr/>
        </p:nvSpPr>
        <p:spPr>
          <a:xfrm>
            <a:off x="4779468" y="2116855"/>
            <a:ext cx="1350169" cy="523220"/>
          </a:xfrm>
          <a:prstGeom prst="rect">
            <a:avLst/>
          </a:prstGeom>
          <a:noFill/>
        </p:spPr>
        <p:txBody>
          <a:bodyPr wrap="square" rtlCol="0">
            <a:spAutoFit/>
          </a:bodyPr>
          <a:lstStyle/>
          <a:p>
            <a:r>
              <a:rPr lang="en-US" sz="2800" dirty="0">
                <a:solidFill>
                  <a:srgbClr val="FF0000"/>
                </a:solidFill>
              </a:rPr>
              <a:t>B Gap</a:t>
            </a:r>
          </a:p>
        </p:txBody>
      </p:sp>
      <p:sp>
        <p:nvSpPr>
          <p:cNvPr id="9" name="TextBox 8">
            <a:extLst>
              <a:ext uri="{FF2B5EF4-FFF2-40B4-BE49-F238E27FC236}">
                <a16:creationId xmlns:a16="http://schemas.microsoft.com/office/drawing/2014/main" id="{65F5AF1F-7619-4BF1-A616-AE5520888106}"/>
              </a:ext>
            </a:extLst>
          </p:cNvPr>
          <p:cNvSpPr txBox="1"/>
          <p:nvPr/>
        </p:nvSpPr>
        <p:spPr>
          <a:xfrm>
            <a:off x="7161944" y="2125244"/>
            <a:ext cx="1350169" cy="523220"/>
          </a:xfrm>
          <a:prstGeom prst="rect">
            <a:avLst/>
          </a:prstGeom>
          <a:noFill/>
        </p:spPr>
        <p:txBody>
          <a:bodyPr wrap="square" rtlCol="0">
            <a:spAutoFit/>
          </a:bodyPr>
          <a:lstStyle/>
          <a:p>
            <a:r>
              <a:rPr lang="en-US" sz="2800" dirty="0">
                <a:solidFill>
                  <a:srgbClr val="FF0000"/>
                </a:solidFill>
              </a:rPr>
              <a:t>C Gap</a:t>
            </a:r>
          </a:p>
        </p:txBody>
      </p:sp>
      <p:sp>
        <p:nvSpPr>
          <p:cNvPr id="10" name="TextBox 9">
            <a:extLst>
              <a:ext uri="{FF2B5EF4-FFF2-40B4-BE49-F238E27FC236}">
                <a16:creationId xmlns:a16="http://schemas.microsoft.com/office/drawing/2014/main" id="{79EBCCAE-2D33-4008-B5F6-50D2EAF0CEF5}"/>
              </a:ext>
            </a:extLst>
          </p:cNvPr>
          <p:cNvSpPr txBox="1"/>
          <p:nvPr/>
        </p:nvSpPr>
        <p:spPr>
          <a:xfrm>
            <a:off x="9703811" y="2133633"/>
            <a:ext cx="1350169" cy="523220"/>
          </a:xfrm>
          <a:prstGeom prst="rect">
            <a:avLst/>
          </a:prstGeom>
          <a:noFill/>
        </p:spPr>
        <p:txBody>
          <a:bodyPr wrap="square" rtlCol="0">
            <a:spAutoFit/>
          </a:bodyPr>
          <a:lstStyle/>
          <a:p>
            <a:r>
              <a:rPr lang="en-US" sz="2800" dirty="0">
                <a:solidFill>
                  <a:srgbClr val="FF0000"/>
                </a:solidFill>
              </a:rPr>
              <a:t>D Gap</a:t>
            </a:r>
          </a:p>
        </p:txBody>
      </p:sp>
      <p:sp>
        <p:nvSpPr>
          <p:cNvPr id="12" name="Oval 11">
            <a:extLst>
              <a:ext uri="{FF2B5EF4-FFF2-40B4-BE49-F238E27FC236}">
                <a16:creationId xmlns:a16="http://schemas.microsoft.com/office/drawing/2014/main" id="{43A737E3-AFFF-4889-B0E2-ECDD776D0599}"/>
              </a:ext>
            </a:extLst>
          </p:cNvPr>
          <p:cNvSpPr/>
          <p:nvPr/>
        </p:nvSpPr>
        <p:spPr>
          <a:xfrm>
            <a:off x="189774" y="1957643"/>
            <a:ext cx="3105509" cy="3084134"/>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8251A9E-C09B-451C-A281-1EAB2C040925}"/>
              </a:ext>
            </a:extLst>
          </p:cNvPr>
          <p:cNvSpPr/>
          <p:nvPr/>
        </p:nvSpPr>
        <p:spPr>
          <a:xfrm>
            <a:off x="914399" y="1280159"/>
            <a:ext cx="6631880" cy="584775"/>
          </a:xfrm>
          <a:prstGeom prst="rect">
            <a:avLst/>
          </a:prstGeom>
        </p:spPr>
        <p:txBody>
          <a:bodyPr wrap="none">
            <a:spAutoFit/>
          </a:bodyPr>
          <a:lstStyle/>
          <a:p>
            <a:r>
              <a:rPr lang="en-US" sz="3200" dirty="0">
                <a:latin typeface="+mj-lt"/>
              </a:rPr>
              <a:t>Run Play: Defender Gap Responsibility</a:t>
            </a:r>
          </a:p>
        </p:txBody>
      </p:sp>
    </p:spTree>
    <p:extLst>
      <p:ext uri="{BB962C8B-B14F-4D97-AF65-F5344CB8AC3E}">
        <p14:creationId xmlns:p14="http://schemas.microsoft.com/office/powerpoint/2010/main" val="307683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3FF-1A46-46D0-B60A-D07353113320}"/>
              </a:ext>
            </a:extLst>
          </p:cNvPr>
          <p:cNvSpPr>
            <a:spLocks noGrp="1"/>
          </p:cNvSpPr>
          <p:nvPr>
            <p:ph type="title"/>
          </p:nvPr>
        </p:nvSpPr>
        <p:spPr>
          <a:xfrm>
            <a:off x="914400" y="457200"/>
            <a:ext cx="10515600" cy="914400"/>
          </a:xfrm>
        </p:spPr>
        <p:txBody>
          <a:bodyPr/>
          <a:lstStyle/>
          <a:p>
            <a:r>
              <a:rPr lang="en-US" dirty="0"/>
              <a:t>Terminology: DL Technique</a:t>
            </a:r>
          </a:p>
        </p:txBody>
      </p:sp>
      <p:pic>
        <p:nvPicPr>
          <p:cNvPr id="4" name="Content Placeholder 3">
            <a:extLst>
              <a:ext uri="{FF2B5EF4-FFF2-40B4-BE49-F238E27FC236}">
                <a16:creationId xmlns:a16="http://schemas.microsoft.com/office/drawing/2014/main" id="{B20E4ED2-9183-441B-A3F5-B25C0EFAF68C}"/>
              </a:ext>
            </a:extLst>
          </p:cNvPr>
          <p:cNvPicPr>
            <a:picLocks noGrp="1" noChangeAspect="1"/>
          </p:cNvPicPr>
          <p:nvPr>
            <p:ph idx="1"/>
          </p:nvPr>
        </p:nvPicPr>
        <p:blipFill>
          <a:blip r:embed="rId3"/>
          <a:stretch>
            <a:fillRect/>
          </a:stretch>
        </p:blipFill>
        <p:spPr>
          <a:xfrm>
            <a:off x="302004" y="3362079"/>
            <a:ext cx="10567830" cy="2529349"/>
          </a:xfrm>
          <a:prstGeom prst="rect">
            <a:avLst/>
          </a:prstGeom>
        </p:spPr>
      </p:pic>
      <p:sp>
        <p:nvSpPr>
          <p:cNvPr id="5" name="TextBox 4">
            <a:extLst>
              <a:ext uri="{FF2B5EF4-FFF2-40B4-BE49-F238E27FC236}">
                <a16:creationId xmlns:a16="http://schemas.microsoft.com/office/drawing/2014/main" id="{9719822E-54B0-47B5-8DC9-5BD1A682956A}"/>
              </a:ext>
            </a:extLst>
          </p:cNvPr>
          <p:cNvSpPr txBox="1"/>
          <p:nvPr/>
        </p:nvSpPr>
        <p:spPr>
          <a:xfrm>
            <a:off x="10243478" y="5283377"/>
            <a:ext cx="1350169" cy="523220"/>
          </a:xfrm>
          <a:prstGeom prst="rect">
            <a:avLst/>
          </a:prstGeom>
          <a:noFill/>
        </p:spPr>
        <p:txBody>
          <a:bodyPr wrap="square" rtlCol="0">
            <a:spAutoFit/>
          </a:bodyPr>
          <a:lstStyle/>
          <a:p>
            <a:r>
              <a:rPr lang="en-US" sz="2800" dirty="0"/>
              <a:t>Outside</a:t>
            </a:r>
          </a:p>
        </p:txBody>
      </p:sp>
      <p:sp>
        <p:nvSpPr>
          <p:cNvPr id="6" name="Rectangle: Rounded Corners 5">
            <a:extLst>
              <a:ext uri="{FF2B5EF4-FFF2-40B4-BE49-F238E27FC236}">
                <a16:creationId xmlns:a16="http://schemas.microsoft.com/office/drawing/2014/main" id="{92F7BBF5-A8F3-4F2D-853B-5F27949C01B2}"/>
              </a:ext>
            </a:extLst>
          </p:cNvPr>
          <p:cNvSpPr/>
          <p:nvPr/>
        </p:nvSpPr>
        <p:spPr>
          <a:xfrm>
            <a:off x="543464" y="3429000"/>
            <a:ext cx="11188461" cy="252934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37DFB89-5E8B-4C30-AF43-C4B3B4298953}"/>
              </a:ext>
            </a:extLst>
          </p:cNvPr>
          <p:cNvSpPr txBox="1"/>
          <p:nvPr/>
        </p:nvSpPr>
        <p:spPr>
          <a:xfrm>
            <a:off x="838200" y="1690772"/>
            <a:ext cx="971190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Throughout the presentation, we will refer to the “technique” to the alignment used by the defensive linemen.</a:t>
            </a:r>
          </a:p>
          <a:p>
            <a:pPr marL="285750" indent="-285750">
              <a:buFont typeface="Arial" panose="020B0604020202020204" pitchFamily="34" charset="0"/>
              <a:buChar char="•"/>
            </a:pPr>
            <a:r>
              <a:rPr lang="en-US" sz="2000" dirty="0"/>
              <a:t>The technique is defined based on positioning relative to offensive linemen.</a:t>
            </a:r>
          </a:p>
          <a:p>
            <a:pPr marL="285750" indent="-285750">
              <a:buFont typeface="Arial" panose="020B0604020202020204" pitchFamily="34" charset="0"/>
              <a:buChar char="•"/>
            </a:pPr>
            <a:r>
              <a:rPr lang="en-US" sz="2000" dirty="0"/>
              <a:t>The chart below shows the different types of defensive line techniques:</a:t>
            </a:r>
            <a:endParaRPr lang="en-US" dirty="0"/>
          </a:p>
        </p:txBody>
      </p:sp>
    </p:spTree>
    <p:extLst>
      <p:ext uri="{BB962C8B-B14F-4D97-AF65-F5344CB8AC3E}">
        <p14:creationId xmlns:p14="http://schemas.microsoft.com/office/powerpoint/2010/main" val="2789957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3FF-1A46-46D0-B60A-D07353113320}"/>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pic>
        <p:nvPicPr>
          <p:cNvPr id="4" name="Content Placeholder 3">
            <a:extLst>
              <a:ext uri="{FF2B5EF4-FFF2-40B4-BE49-F238E27FC236}">
                <a16:creationId xmlns:a16="http://schemas.microsoft.com/office/drawing/2014/main" id="{B20E4ED2-9183-441B-A3F5-B25C0EFAF68C}"/>
              </a:ext>
            </a:extLst>
          </p:cNvPr>
          <p:cNvPicPr>
            <a:picLocks noGrp="1" noChangeAspect="1"/>
          </p:cNvPicPr>
          <p:nvPr>
            <p:ph idx="1"/>
          </p:nvPr>
        </p:nvPicPr>
        <p:blipFill>
          <a:blip r:embed="rId3"/>
          <a:stretch>
            <a:fillRect/>
          </a:stretch>
        </p:blipFill>
        <p:spPr>
          <a:xfrm>
            <a:off x="353762" y="2297002"/>
            <a:ext cx="10567830" cy="2529349"/>
          </a:xfrm>
          <a:prstGeom prst="rect">
            <a:avLst/>
          </a:prstGeom>
        </p:spPr>
      </p:pic>
      <p:sp>
        <p:nvSpPr>
          <p:cNvPr id="5" name="TextBox 4">
            <a:extLst>
              <a:ext uri="{FF2B5EF4-FFF2-40B4-BE49-F238E27FC236}">
                <a16:creationId xmlns:a16="http://schemas.microsoft.com/office/drawing/2014/main" id="{9719822E-54B0-47B5-8DC9-5BD1A682956A}"/>
              </a:ext>
            </a:extLst>
          </p:cNvPr>
          <p:cNvSpPr txBox="1"/>
          <p:nvPr/>
        </p:nvSpPr>
        <p:spPr>
          <a:xfrm>
            <a:off x="10295236" y="4218300"/>
            <a:ext cx="1350169" cy="523220"/>
          </a:xfrm>
          <a:prstGeom prst="rect">
            <a:avLst/>
          </a:prstGeom>
          <a:noFill/>
        </p:spPr>
        <p:txBody>
          <a:bodyPr wrap="square" rtlCol="0">
            <a:spAutoFit/>
          </a:bodyPr>
          <a:lstStyle/>
          <a:p>
            <a:r>
              <a:rPr lang="en-US" sz="2800" dirty="0"/>
              <a:t>Outside</a:t>
            </a:r>
          </a:p>
        </p:txBody>
      </p:sp>
      <p:sp>
        <p:nvSpPr>
          <p:cNvPr id="3" name="TextBox 2">
            <a:extLst>
              <a:ext uri="{FF2B5EF4-FFF2-40B4-BE49-F238E27FC236}">
                <a16:creationId xmlns:a16="http://schemas.microsoft.com/office/drawing/2014/main" id="{910141E3-2919-43E4-AD94-C3D92FCA14B5}"/>
              </a:ext>
            </a:extLst>
          </p:cNvPr>
          <p:cNvSpPr txBox="1"/>
          <p:nvPr/>
        </p:nvSpPr>
        <p:spPr>
          <a:xfrm>
            <a:off x="2492215" y="5382656"/>
            <a:ext cx="7274844" cy="800219"/>
          </a:xfrm>
          <a:prstGeom prst="rect">
            <a:avLst/>
          </a:prstGeom>
          <a:solidFill>
            <a:schemeClr val="accent5">
              <a:lumMod val="20000"/>
              <a:lumOff val="80000"/>
            </a:schemeClr>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1400" dirty="0"/>
          </a:p>
          <a:p>
            <a:pPr algn="ctr"/>
            <a:r>
              <a:rPr lang="en-US" dirty="0"/>
              <a:t>0, 1, 2i, and 2 Tech Defenders are responsible for A Gap runs.</a:t>
            </a:r>
          </a:p>
          <a:p>
            <a:pPr algn="ctr"/>
            <a:endParaRPr lang="en-US" sz="1400" dirty="0"/>
          </a:p>
        </p:txBody>
      </p:sp>
      <p:sp>
        <p:nvSpPr>
          <p:cNvPr id="6" name="TextBox 5">
            <a:extLst>
              <a:ext uri="{FF2B5EF4-FFF2-40B4-BE49-F238E27FC236}">
                <a16:creationId xmlns:a16="http://schemas.microsoft.com/office/drawing/2014/main" id="{13979A3D-D7BA-4A06-A0D1-64AED373E50F}"/>
              </a:ext>
            </a:extLst>
          </p:cNvPr>
          <p:cNvSpPr txBox="1"/>
          <p:nvPr/>
        </p:nvSpPr>
        <p:spPr>
          <a:xfrm>
            <a:off x="1060345" y="2130837"/>
            <a:ext cx="1350169" cy="523220"/>
          </a:xfrm>
          <a:prstGeom prst="rect">
            <a:avLst/>
          </a:prstGeom>
          <a:noFill/>
        </p:spPr>
        <p:txBody>
          <a:bodyPr wrap="square" rtlCol="0">
            <a:spAutoFit/>
          </a:bodyPr>
          <a:lstStyle/>
          <a:p>
            <a:r>
              <a:rPr lang="en-US" sz="2800" dirty="0">
                <a:solidFill>
                  <a:srgbClr val="FF0000"/>
                </a:solidFill>
              </a:rPr>
              <a:t>Middle</a:t>
            </a:r>
          </a:p>
        </p:txBody>
      </p:sp>
      <p:sp>
        <p:nvSpPr>
          <p:cNvPr id="7" name="TextBox 6">
            <a:extLst>
              <a:ext uri="{FF2B5EF4-FFF2-40B4-BE49-F238E27FC236}">
                <a16:creationId xmlns:a16="http://schemas.microsoft.com/office/drawing/2014/main" id="{40620140-5652-4E40-8CBA-7EE7E7202385}"/>
              </a:ext>
            </a:extLst>
          </p:cNvPr>
          <p:cNvSpPr txBox="1"/>
          <p:nvPr/>
        </p:nvSpPr>
        <p:spPr>
          <a:xfrm>
            <a:off x="2462706" y="2132235"/>
            <a:ext cx="1350169" cy="523220"/>
          </a:xfrm>
          <a:prstGeom prst="rect">
            <a:avLst/>
          </a:prstGeom>
          <a:noFill/>
        </p:spPr>
        <p:txBody>
          <a:bodyPr wrap="square" rtlCol="0">
            <a:spAutoFit/>
          </a:bodyPr>
          <a:lstStyle/>
          <a:p>
            <a:r>
              <a:rPr lang="en-US" sz="2800" dirty="0">
                <a:solidFill>
                  <a:srgbClr val="FF0000"/>
                </a:solidFill>
              </a:rPr>
              <a:t>A Gap</a:t>
            </a:r>
          </a:p>
        </p:txBody>
      </p:sp>
      <p:sp>
        <p:nvSpPr>
          <p:cNvPr id="8" name="TextBox 7">
            <a:extLst>
              <a:ext uri="{FF2B5EF4-FFF2-40B4-BE49-F238E27FC236}">
                <a16:creationId xmlns:a16="http://schemas.microsoft.com/office/drawing/2014/main" id="{F77C2CCE-CB4F-4CA9-B937-5935F617252C}"/>
              </a:ext>
            </a:extLst>
          </p:cNvPr>
          <p:cNvSpPr txBox="1"/>
          <p:nvPr/>
        </p:nvSpPr>
        <p:spPr>
          <a:xfrm>
            <a:off x="4779468" y="2116855"/>
            <a:ext cx="1350169" cy="523220"/>
          </a:xfrm>
          <a:prstGeom prst="rect">
            <a:avLst/>
          </a:prstGeom>
          <a:noFill/>
        </p:spPr>
        <p:txBody>
          <a:bodyPr wrap="square" rtlCol="0">
            <a:spAutoFit/>
          </a:bodyPr>
          <a:lstStyle/>
          <a:p>
            <a:r>
              <a:rPr lang="en-US" sz="2800" dirty="0">
                <a:solidFill>
                  <a:srgbClr val="FF0000"/>
                </a:solidFill>
              </a:rPr>
              <a:t>B Gap</a:t>
            </a:r>
          </a:p>
        </p:txBody>
      </p:sp>
      <p:sp>
        <p:nvSpPr>
          <p:cNvPr id="9" name="TextBox 8">
            <a:extLst>
              <a:ext uri="{FF2B5EF4-FFF2-40B4-BE49-F238E27FC236}">
                <a16:creationId xmlns:a16="http://schemas.microsoft.com/office/drawing/2014/main" id="{65F5AF1F-7619-4BF1-A616-AE5520888106}"/>
              </a:ext>
            </a:extLst>
          </p:cNvPr>
          <p:cNvSpPr txBox="1"/>
          <p:nvPr/>
        </p:nvSpPr>
        <p:spPr>
          <a:xfrm>
            <a:off x="7161944" y="2125244"/>
            <a:ext cx="1350169" cy="523220"/>
          </a:xfrm>
          <a:prstGeom prst="rect">
            <a:avLst/>
          </a:prstGeom>
          <a:noFill/>
        </p:spPr>
        <p:txBody>
          <a:bodyPr wrap="square" rtlCol="0">
            <a:spAutoFit/>
          </a:bodyPr>
          <a:lstStyle/>
          <a:p>
            <a:r>
              <a:rPr lang="en-US" sz="2800" dirty="0">
                <a:solidFill>
                  <a:srgbClr val="FF0000"/>
                </a:solidFill>
              </a:rPr>
              <a:t>C Gap</a:t>
            </a:r>
          </a:p>
        </p:txBody>
      </p:sp>
      <p:sp>
        <p:nvSpPr>
          <p:cNvPr id="10" name="TextBox 9">
            <a:extLst>
              <a:ext uri="{FF2B5EF4-FFF2-40B4-BE49-F238E27FC236}">
                <a16:creationId xmlns:a16="http://schemas.microsoft.com/office/drawing/2014/main" id="{79EBCCAE-2D33-4008-B5F6-50D2EAF0CEF5}"/>
              </a:ext>
            </a:extLst>
          </p:cNvPr>
          <p:cNvSpPr txBox="1"/>
          <p:nvPr/>
        </p:nvSpPr>
        <p:spPr>
          <a:xfrm>
            <a:off x="9703811" y="2133633"/>
            <a:ext cx="1350169" cy="523220"/>
          </a:xfrm>
          <a:prstGeom prst="rect">
            <a:avLst/>
          </a:prstGeom>
          <a:noFill/>
        </p:spPr>
        <p:txBody>
          <a:bodyPr wrap="square" rtlCol="0">
            <a:spAutoFit/>
          </a:bodyPr>
          <a:lstStyle/>
          <a:p>
            <a:r>
              <a:rPr lang="en-US" sz="2800" dirty="0">
                <a:solidFill>
                  <a:srgbClr val="FF0000"/>
                </a:solidFill>
              </a:rPr>
              <a:t>D Gap</a:t>
            </a:r>
          </a:p>
        </p:txBody>
      </p:sp>
      <p:sp>
        <p:nvSpPr>
          <p:cNvPr id="12" name="Oval 11">
            <a:extLst>
              <a:ext uri="{FF2B5EF4-FFF2-40B4-BE49-F238E27FC236}">
                <a16:creationId xmlns:a16="http://schemas.microsoft.com/office/drawing/2014/main" id="{43A737E3-AFFF-4889-B0E2-ECDD776D0599}"/>
              </a:ext>
            </a:extLst>
          </p:cNvPr>
          <p:cNvSpPr/>
          <p:nvPr/>
        </p:nvSpPr>
        <p:spPr>
          <a:xfrm>
            <a:off x="838200" y="1931761"/>
            <a:ext cx="4277263" cy="3084134"/>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F4F82C-F753-4AA8-B56C-F21DB9B09160}"/>
              </a:ext>
            </a:extLst>
          </p:cNvPr>
          <p:cNvSpPr/>
          <p:nvPr/>
        </p:nvSpPr>
        <p:spPr>
          <a:xfrm>
            <a:off x="914399" y="1280159"/>
            <a:ext cx="6631880" cy="584775"/>
          </a:xfrm>
          <a:prstGeom prst="rect">
            <a:avLst/>
          </a:prstGeom>
        </p:spPr>
        <p:txBody>
          <a:bodyPr wrap="none">
            <a:spAutoFit/>
          </a:bodyPr>
          <a:lstStyle/>
          <a:p>
            <a:r>
              <a:rPr lang="en-US" sz="3200" dirty="0">
                <a:latin typeface="+mj-lt"/>
              </a:rPr>
              <a:t>Run Play: Defender Gap Responsibility</a:t>
            </a:r>
          </a:p>
        </p:txBody>
      </p:sp>
    </p:spTree>
    <p:extLst>
      <p:ext uri="{BB962C8B-B14F-4D97-AF65-F5344CB8AC3E}">
        <p14:creationId xmlns:p14="http://schemas.microsoft.com/office/powerpoint/2010/main" val="883184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3FF-1A46-46D0-B60A-D07353113320}"/>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pic>
        <p:nvPicPr>
          <p:cNvPr id="4" name="Content Placeholder 3">
            <a:extLst>
              <a:ext uri="{FF2B5EF4-FFF2-40B4-BE49-F238E27FC236}">
                <a16:creationId xmlns:a16="http://schemas.microsoft.com/office/drawing/2014/main" id="{B20E4ED2-9183-441B-A3F5-B25C0EFAF68C}"/>
              </a:ext>
            </a:extLst>
          </p:cNvPr>
          <p:cNvPicPr>
            <a:picLocks noGrp="1" noChangeAspect="1"/>
          </p:cNvPicPr>
          <p:nvPr>
            <p:ph idx="1"/>
          </p:nvPr>
        </p:nvPicPr>
        <p:blipFill>
          <a:blip r:embed="rId3"/>
          <a:stretch>
            <a:fillRect/>
          </a:stretch>
        </p:blipFill>
        <p:spPr>
          <a:xfrm>
            <a:off x="353762" y="2297002"/>
            <a:ext cx="10567830" cy="2529349"/>
          </a:xfrm>
          <a:prstGeom prst="rect">
            <a:avLst/>
          </a:prstGeom>
        </p:spPr>
      </p:pic>
      <p:sp>
        <p:nvSpPr>
          <p:cNvPr id="5" name="TextBox 4">
            <a:extLst>
              <a:ext uri="{FF2B5EF4-FFF2-40B4-BE49-F238E27FC236}">
                <a16:creationId xmlns:a16="http://schemas.microsoft.com/office/drawing/2014/main" id="{9719822E-54B0-47B5-8DC9-5BD1A682956A}"/>
              </a:ext>
            </a:extLst>
          </p:cNvPr>
          <p:cNvSpPr txBox="1"/>
          <p:nvPr/>
        </p:nvSpPr>
        <p:spPr>
          <a:xfrm>
            <a:off x="10295236" y="4218300"/>
            <a:ext cx="1350169" cy="523220"/>
          </a:xfrm>
          <a:prstGeom prst="rect">
            <a:avLst/>
          </a:prstGeom>
          <a:noFill/>
        </p:spPr>
        <p:txBody>
          <a:bodyPr wrap="square" rtlCol="0">
            <a:spAutoFit/>
          </a:bodyPr>
          <a:lstStyle/>
          <a:p>
            <a:r>
              <a:rPr lang="en-US" sz="2800" dirty="0"/>
              <a:t>Outside</a:t>
            </a:r>
          </a:p>
        </p:txBody>
      </p:sp>
      <p:sp>
        <p:nvSpPr>
          <p:cNvPr id="3" name="TextBox 2">
            <a:extLst>
              <a:ext uri="{FF2B5EF4-FFF2-40B4-BE49-F238E27FC236}">
                <a16:creationId xmlns:a16="http://schemas.microsoft.com/office/drawing/2014/main" id="{910141E3-2919-43E4-AD94-C3D92FCA14B5}"/>
              </a:ext>
            </a:extLst>
          </p:cNvPr>
          <p:cNvSpPr txBox="1"/>
          <p:nvPr/>
        </p:nvSpPr>
        <p:spPr>
          <a:xfrm>
            <a:off x="2492215" y="5382656"/>
            <a:ext cx="7274844" cy="800219"/>
          </a:xfrm>
          <a:prstGeom prst="rect">
            <a:avLst/>
          </a:prstGeom>
          <a:solidFill>
            <a:schemeClr val="accent5">
              <a:lumMod val="20000"/>
              <a:lumOff val="80000"/>
            </a:schemeClr>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1400" dirty="0"/>
          </a:p>
          <a:p>
            <a:pPr algn="ctr"/>
            <a:r>
              <a:rPr lang="en-US" dirty="0"/>
              <a:t>2, 3, 4i, and 4 Tech Defenders are responsible for B Gap runs.</a:t>
            </a:r>
          </a:p>
          <a:p>
            <a:pPr algn="ctr"/>
            <a:endParaRPr lang="en-US" sz="1400" dirty="0"/>
          </a:p>
        </p:txBody>
      </p:sp>
      <p:sp>
        <p:nvSpPr>
          <p:cNvPr id="6" name="TextBox 5">
            <a:extLst>
              <a:ext uri="{FF2B5EF4-FFF2-40B4-BE49-F238E27FC236}">
                <a16:creationId xmlns:a16="http://schemas.microsoft.com/office/drawing/2014/main" id="{13979A3D-D7BA-4A06-A0D1-64AED373E50F}"/>
              </a:ext>
            </a:extLst>
          </p:cNvPr>
          <p:cNvSpPr txBox="1"/>
          <p:nvPr/>
        </p:nvSpPr>
        <p:spPr>
          <a:xfrm>
            <a:off x="1060345" y="2130837"/>
            <a:ext cx="1350169" cy="523220"/>
          </a:xfrm>
          <a:prstGeom prst="rect">
            <a:avLst/>
          </a:prstGeom>
          <a:noFill/>
        </p:spPr>
        <p:txBody>
          <a:bodyPr wrap="square" rtlCol="0">
            <a:spAutoFit/>
          </a:bodyPr>
          <a:lstStyle/>
          <a:p>
            <a:r>
              <a:rPr lang="en-US" sz="2800" dirty="0">
                <a:solidFill>
                  <a:srgbClr val="FF0000"/>
                </a:solidFill>
              </a:rPr>
              <a:t>Middle</a:t>
            </a:r>
          </a:p>
        </p:txBody>
      </p:sp>
      <p:sp>
        <p:nvSpPr>
          <p:cNvPr id="7" name="TextBox 6">
            <a:extLst>
              <a:ext uri="{FF2B5EF4-FFF2-40B4-BE49-F238E27FC236}">
                <a16:creationId xmlns:a16="http://schemas.microsoft.com/office/drawing/2014/main" id="{40620140-5652-4E40-8CBA-7EE7E7202385}"/>
              </a:ext>
            </a:extLst>
          </p:cNvPr>
          <p:cNvSpPr txBox="1"/>
          <p:nvPr/>
        </p:nvSpPr>
        <p:spPr>
          <a:xfrm>
            <a:off x="2462706" y="2132235"/>
            <a:ext cx="1350169" cy="523220"/>
          </a:xfrm>
          <a:prstGeom prst="rect">
            <a:avLst/>
          </a:prstGeom>
          <a:noFill/>
        </p:spPr>
        <p:txBody>
          <a:bodyPr wrap="square" rtlCol="0">
            <a:spAutoFit/>
          </a:bodyPr>
          <a:lstStyle/>
          <a:p>
            <a:r>
              <a:rPr lang="en-US" sz="2800" dirty="0">
                <a:solidFill>
                  <a:srgbClr val="FF0000"/>
                </a:solidFill>
              </a:rPr>
              <a:t>A Gap</a:t>
            </a:r>
          </a:p>
        </p:txBody>
      </p:sp>
      <p:sp>
        <p:nvSpPr>
          <p:cNvPr id="8" name="TextBox 7">
            <a:extLst>
              <a:ext uri="{FF2B5EF4-FFF2-40B4-BE49-F238E27FC236}">
                <a16:creationId xmlns:a16="http://schemas.microsoft.com/office/drawing/2014/main" id="{F77C2CCE-CB4F-4CA9-B937-5935F617252C}"/>
              </a:ext>
            </a:extLst>
          </p:cNvPr>
          <p:cNvSpPr txBox="1"/>
          <p:nvPr/>
        </p:nvSpPr>
        <p:spPr>
          <a:xfrm>
            <a:off x="4779468" y="2116855"/>
            <a:ext cx="1350169" cy="523220"/>
          </a:xfrm>
          <a:prstGeom prst="rect">
            <a:avLst/>
          </a:prstGeom>
          <a:noFill/>
        </p:spPr>
        <p:txBody>
          <a:bodyPr wrap="square" rtlCol="0">
            <a:spAutoFit/>
          </a:bodyPr>
          <a:lstStyle/>
          <a:p>
            <a:r>
              <a:rPr lang="en-US" sz="2800" dirty="0">
                <a:solidFill>
                  <a:srgbClr val="FF0000"/>
                </a:solidFill>
              </a:rPr>
              <a:t>B Gap</a:t>
            </a:r>
          </a:p>
        </p:txBody>
      </p:sp>
      <p:sp>
        <p:nvSpPr>
          <p:cNvPr id="9" name="TextBox 8">
            <a:extLst>
              <a:ext uri="{FF2B5EF4-FFF2-40B4-BE49-F238E27FC236}">
                <a16:creationId xmlns:a16="http://schemas.microsoft.com/office/drawing/2014/main" id="{65F5AF1F-7619-4BF1-A616-AE5520888106}"/>
              </a:ext>
            </a:extLst>
          </p:cNvPr>
          <p:cNvSpPr txBox="1"/>
          <p:nvPr/>
        </p:nvSpPr>
        <p:spPr>
          <a:xfrm>
            <a:off x="7161944" y="2125244"/>
            <a:ext cx="1350169" cy="523220"/>
          </a:xfrm>
          <a:prstGeom prst="rect">
            <a:avLst/>
          </a:prstGeom>
          <a:noFill/>
        </p:spPr>
        <p:txBody>
          <a:bodyPr wrap="square" rtlCol="0">
            <a:spAutoFit/>
          </a:bodyPr>
          <a:lstStyle/>
          <a:p>
            <a:r>
              <a:rPr lang="en-US" sz="2800" dirty="0">
                <a:solidFill>
                  <a:srgbClr val="FF0000"/>
                </a:solidFill>
              </a:rPr>
              <a:t>C Gap</a:t>
            </a:r>
          </a:p>
        </p:txBody>
      </p:sp>
      <p:sp>
        <p:nvSpPr>
          <p:cNvPr id="10" name="TextBox 9">
            <a:extLst>
              <a:ext uri="{FF2B5EF4-FFF2-40B4-BE49-F238E27FC236}">
                <a16:creationId xmlns:a16="http://schemas.microsoft.com/office/drawing/2014/main" id="{79EBCCAE-2D33-4008-B5F6-50D2EAF0CEF5}"/>
              </a:ext>
            </a:extLst>
          </p:cNvPr>
          <p:cNvSpPr txBox="1"/>
          <p:nvPr/>
        </p:nvSpPr>
        <p:spPr>
          <a:xfrm>
            <a:off x="9703811" y="2133633"/>
            <a:ext cx="1350169" cy="523220"/>
          </a:xfrm>
          <a:prstGeom prst="rect">
            <a:avLst/>
          </a:prstGeom>
          <a:noFill/>
        </p:spPr>
        <p:txBody>
          <a:bodyPr wrap="square" rtlCol="0">
            <a:spAutoFit/>
          </a:bodyPr>
          <a:lstStyle/>
          <a:p>
            <a:r>
              <a:rPr lang="en-US" sz="2800" dirty="0">
                <a:solidFill>
                  <a:srgbClr val="FF0000"/>
                </a:solidFill>
              </a:rPr>
              <a:t>D Gap</a:t>
            </a:r>
          </a:p>
        </p:txBody>
      </p:sp>
      <p:sp>
        <p:nvSpPr>
          <p:cNvPr id="12" name="Oval 11">
            <a:extLst>
              <a:ext uri="{FF2B5EF4-FFF2-40B4-BE49-F238E27FC236}">
                <a16:creationId xmlns:a16="http://schemas.microsoft.com/office/drawing/2014/main" id="{43A737E3-AFFF-4889-B0E2-ECDD776D0599}"/>
              </a:ext>
            </a:extLst>
          </p:cNvPr>
          <p:cNvSpPr/>
          <p:nvPr/>
        </p:nvSpPr>
        <p:spPr>
          <a:xfrm>
            <a:off x="3158696" y="1905883"/>
            <a:ext cx="4277263" cy="3084134"/>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F2D86E-BF7C-42E5-B7FC-2C64A294D465}"/>
              </a:ext>
            </a:extLst>
          </p:cNvPr>
          <p:cNvSpPr/>
          <p:nvPr/>
        </p:nvSpPr>
        <p:spPr>
          <a:xfrm>
            <a:off x="914399" y="1280159"/>
            <a:ext cx="6631880" cy="584775"/>
          </a:xfrm>
          <a:prstGeom prst="rect">
            <a:avLst/>
          </a:prstGeom>
        </p:spPr>
        <p:txBody>
          <a:bodyPr wrap="none">
            <a:spAutoFit/>
          </a:bodyPr>
          <a:lstStyle/>
          <a:p>
            <a:r>
              <a:rPr lang="en-US" sz="3200" dirty="0">
                <a:latin typeface="+mj-lt"/>
              </a:rPr>
              <a:t>Run Play: Defender Gap Responsibility</a:t>
            </a:r>
          </a:p>
        </p:txBody>
      </p:sp>
    </p:spTree>
    <p:extLst>
      <p:ext uri="{BB962C8B-B14F-4D97-AF65-F5344CB8AC3E}">
        <p14:creationId xmlns:p14="http://schemas.microsoft.com/office/powerpoint/2010/main" val="663276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3FF-1A46-46D0-B60A-D07353113320}"/>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pic>
        <p:nvPicPr>
          <p:cNvPr id="4" name="Content Placeholder 3">
            <a:extLst>
              <a:ext uri="{FF2B5EF4-FFF2-40B4-BE49-F238E27FC236}">
                <a16:creationId xmlns:a16="http://schemas.microsoft.com/office/drawing/2014/main" id="{B20E4ED2-9183-441B-A3F5-B25C0EFAF68C}"/>
              </a:ext>
            </a:extLst>
          </p:cNvPr>
          <p:cNvPicPr>
            <a:picLocks noGrp="1" noChangeAspect="1"/>
          </p:cNvPicPr>
          <p:nvPr>
            <p:ph idx="1"/>
          </p:nvPr>
        </p:nvPicPr>
        <p:blipFill>
          <a:blip r:embed="rId3"/>
          <a:stretch>
            <a:fillRect/>
          </a:stretch>
        </p:blipFill>
        <p:spPr>
          <a:xfrm>
            <a:off x="353762" y="2297002"/>
            <a:ext cx="10567830" cy="2529349"/>
          </a:xfrm>
          <a:prstGeom prst="rect">
            <a:avLst/>
          </a:prstGeom>
        </p:spPr>
      </p:pic>
      <p:sp>
        <p:nvSpPr>
          <p:cNvPr id="5" name="TextBox 4">
            <a:extLst>
              <a:ext uri="{FF2B5EF4-FFF2-40B4-BE49-F238E27FC236}">
                <a16:creationId xmlns:a16="http://schemas.microsoft.com/office/drawing/2014/main" id="{9719822E-54B0-47B5-8DC9-5BD1A682956A}"/>
              </a:ext>
            </a:extLst>
          </p:cNvPr>
          <p:cNvSpPr txBox="1"/>
          <p:nvPr/>
        </p:nvSpPr>
        <p:spPr>
          <a:xfrm>
            <a:off x="10295236" y="4218300"/>
            <a:ext cx="1350169" cy="523220"/>
          </a:xfrm>
          <a:prstGeom prst="rect">
            <a:avLst/>
          </a:prstGeom>
          <a:noFill/>
        </p:spPr>
        <p:txBody>
          <a:bodyPr wrap="square" rtlCol="0">
            <a:spAutoFit/>
          </a:bodyPr>
          <a:lstStyle/>
          <a:p>
            <a:r>
              <a:rPr lang="en-US" sz="2800" dirty="0"/>
              <a:t>Outside</a:t>
            </a:r>
          </a:p>
        </p:txBody>
      </p:sp>
      <p:sp>
        <p:nvSpPr>
          <p:cNvPr id="3" name="TextBox 2">
            <a:extLst>
              <a:ext uri="{FF2B5EF4-FFF2-40B4-BE49-F238E27FC236}">
                <a16:creationId xmlns:a16="http://schemas.microsoft.com/office/drawing/2014/main" id="{910141E3-2919-43E4-AD94-C3D92FCA14B5}"/>
              </a:ext>
            </a:extLst>
          </p:cNvPr>
          <p:cNvSpPr txBox="1"/>
          <p:nvPr/>
        </p:nvSpPr>
        <p:spPr>
          <a:xfrm>
            <a:off x="2492215" y="5382656"/>
            <a:ext cx="7274844" cy="800219"/>
          </a:xfrm>
          <a:prstGeom prst="rect">
            <a:avLst/>
          </a:prstGeom>
          <a:solidFill>
            <a:schemeClr val="accent5">
              <a:lumMod val="20000"/>
              <a:lumOff val="80000"/>
            </a:schemeClr>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1400" dirty="0"/>
          </a:p>
          <a:p>
            <a:pPr algn="ctr"/>
            <a:r>
              <a:rPr lang="en-US" dirty="0"/>
              <a:t>4, 5, 7, and 6 Tech Defenders are responsible for C Gap runs.</a:t>
            </a:r>
          </a:p>
          <a:p>
            <a:pPr algn="ctr"/>
            <a:endParaRPr lang="en-US" sz="1400" dirty="0"/>
          </a:p>
        </p:txBody>
      </p:sp>
      <p:sp>
        <p:nvSpPr>
          <p:cNvPr id="6" name="TextBox 5">
            <a:extLst>
              <a:ext uri="{FF2B5EF4-FFF2-40B4-BE49-F238E27FC236}">
                <a16:creationId xmlns:a16="http://schemas.microsoft.com/office/drawing/2014/main" id="{13979A3D-D7BA-4A06-A0D1-64AED373E50F}"/>
              </a:ext>
            </a:extLst>
          </p:cNvPr>
          <p:cNvSpPr txBox="1"/>
          <p:nvPr/>
        </p:nvSpPr>
        <p:spPr>
          <a:xfrm>
            <a:off x="1060345" y="2130837"/>
            <a:ext cx="1350169" cy="523220"/>
          </a:xfrm>
          <a:prstGeom prst="rect">
            <a:avLst/>
          </a:prstGeom>
          <a:noFill/>
        </p:spPr>
        <p:txBody>
          <a:bodyPr wrap="square" rtlCol="0">
            <a:spAutoFit/>
          </a:bodyPr>
          <a:lstStyle/>
          <a:p>
            <a:r>
              <a:rPr lang="en-US" sz="2800" dirty="0">
                <a:solidFill>
                  <a:srgbClr val="FF0000"/>
                </a:solidFill>
              </a:rPr>
              <a:t>Middle</a:t>
            </a:r>
          </a:p>
        </p:txBody>
      </p:sp>
      <p:sp>
        <p:nvSpPr>
          <p:cNvPr id="7" name="TextBox 6">
            <a:extLst>
              <a:ext uri="{FF2B5EF4-FFF2-40B4-BE49-F238E27FC236}">
                <a16:creationId xmlns:a16="http://schemas.microsoft.com/office/drawing/2014/main" id="{40620140-5652-4E40-8CBA-7EE7E7202385}"/>
              </a:ext>
            </a:extLst>
          </p:cNvPr>
          <p:cNvSpPr txBox="1"/>
          <p:nvPr/>
        </p:nvSpPr>
        <p:spPr>
          <a:xfrm>
            <a:off x="2462706" y="2132235"/>
            <a:ext cx="1350169" cy="523220"/>
          </a:xfrm>
          <a:prstGeom prst="rect">
            <a:avLst/>
          </a:prstGeom>
          <a:noFill/>
        </p:spPr>
        <p:txBody>
          <a:bodyPr wrap="square" rtlCol="0">
            <a:spAutoFit/>
          </a:bodyPr>
          <a:lstStyle/>
          <a:p>
            <a:r>
              <a:rPr lang="en-US" sz="2800" dirty="0">
                <a:solidFill>
                  <a:srgbClr val="FF0000"/>
                </a:solidFill>
              </a:rPr>
              <a:t>A Gap</a:t>
            </a:r>
          </a:p>
        </p:txBody>
      </p:sp>
      <p:sp>
        <p:nvSpPr>
          <p:cNvPr id="8" name="TextBox 7">
            <a:extLst>
              <a:ext uri="{FF2B5EF4-FFF2-40B4-BE49-F238E27FC236}">
                <a16:creationId xmlns:a16="http://schemas.microsoft.com/office/drawing/2014/main" id="{F77C2CCE-CB4F-4CA9-B937-5935F617252C}"/>
              </a:ext>
            </a:extLst>
          </p:cNvPr>
          <p:cNvSpPr txBox="1"/>
          <p:nvPr/>
        </p:nvSpPr>
        <p:spPr>
          <a:xfrm>
            <a:off x="4779468" y="2116855"/>
            <a:ext cx="1350169" cy="523220"/>
          </a:xfrm>
          <a:prstGeom prst="rect">
            <a:avLst/>
          </a:prstGeom>
          <a:noFill/>
        </p:spPr>
        <p:txBody>
          <a:bodyPr wrap="square" rtlCol="0">
            <a:spAutoFit/>
          </a:bodyPr>
          <a:lstStyle/>
          <a:p>
            <a:r>
              <a:rPr lang="en-US" sz="2800" dirty="0">
                <a:solidFill>
                  <a:srgbClr val="FF0000"/>
                </a:solidFill>
              </a:rPr>
              <a:t>B Gap</a:t>
            </a:r>
          </a:p>
        </p:txBody>
      </p:sp>
      <p:sp>
        <p:nvSpPr>
          <p:cNvPr id="9" name="TextBox 8">
            <a:extLst>
              <a:ext uri="{FF2B5EF4-FFF2-40B4-BE49-F238E27FC236}">
                <a16:creationId xmlns:a16="http://schemas.microsoft.com/office/drawing/2014/main" id="{65F5AF1F-7619-4BF1-A616-AE5520888106}"/>
              </a:ext>
            </a:extLst>
          </p:cNvPr>
          <p:cNvSpPr txBox="1"/>
          <p:nvPr/>
        </p:nvSpPr>
        <p:spPr>
          <a:xfrm>
            <a:off x="7161944" y="2125244"/>
            <a:ext cx="1350169" cy="523220"/>
          </a:xfrm>
          <a:prstGeom prst="rect">
            <a:avLst/>
          </a:prstGeom>
          <a:noFill/>
        </p:spPr>
        <p:txBody>
          <a:bodyPr wrap="square" rtlCol="0">
            <a:spAutoFit/>
          </a:bodyPr>
          <a:lstStyle/>
          <a:p>
            <a:r>
              <a:rPr lang="en-US" sz="2800" dirty="0">
                <a:solidFill>
                  <a:srgbClr val="FF0000"/>
                </a:solidFill>
              </a:rPr>
              <a:t>C Gap</a:t>
            </a:r>
          </a:p>
        </p:txBody>
      </p:sp>
      <p:sp>
        <p:nvSpPr>
          <p:cNvPr id="10" name="TextBox 9">
            <a:extLst>
              <a:ext uri="{FF2B5EF4-FFF2-40B4-BE49-F238E27FC236}">
                <a16:creationId xmlns:a16="http://schemas.microsoft.com/office/drawing/2014/main" id="{79EBCCAE-2D33-4008-B5F6-50D2EAF0CEF5}"/>
              </a:ext>
            </a:extLst>
          </p:cNvPr>
          <p:cNvSpPr txBox="1"/>
          <p:nvPr/>
        </p:nvSpPr>
        <p:spPr>
          <a:xfrm>
            <a:off x="9703811" y="2133633"/>
            <a:ext cx="1350169" cy="523220"/>
          </a:xfrm>
          <a:prstGeom prst="rect">
            <a:avLst/>
          </a:prstGeom>
          <a:noFill/>
        </p:spPr>
        <p:txBody>
          <a:bodyPr wrap="square" rtlCol="0">
            <a:spAutoFit/>
          </a:bodyPr>
          <a:lstStyle/>
          <a:p>
            <a:r>
              <a:rPr lang="en-US" sz="2800" dirty="0">
                <a:solidFill>
                  <a:srgbClr val="FF0000"/>
                </a:solidFill>
              </a:rPr>
              <a:t>D Gap</a:t>
            </a:r>
          </a:p>
        </p:txBody>
      </p:sp>
      <p:sp>
        <p:nvSpPr>
          <p:cNvPr id="12" name="Oval 11">
            <a:extLst>
              <a:ext uri="{FF2B5EF4-FFF2-40B4-BE49-F238E27FC236}">
                <a16:creationId xmlns:a16="http://schemas.microsoft.com/office/drawing/2014/main" id="{43A737E3-AFFF-4889-B0E2-ECDD776D0599}"/>
              </a:ext>
            </a:extLst>
          </p:cNvPr>
          <p:cNvSpPr/>
          <p:nvPr/>
        </p:nvSpPr>
        <p:spPr>
          <a:xfrm>
            <a:off x="5599960" y="1905883"/>
            <a:ext cx="4277263" cy="3084134"/>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A56A02-E5A7-455C-AB1D-946A5A45A039}"/>
              </a:ext>
            </a:extLst>
          </p:cNvPr>
          <p:cNvSpPr/>
          <p:nvPr/>
        </p:nvSpPr>
        <p:spPr>
          <a:xfrm>
            <a:off x="914399" y="1280159"/>
            <a:ext cx="6631880" cy="584775"/>
          </a:xfrm>
          <a:prstGeom prst="rect">
            <a:avLst/>
          </a:prstGeom>
        </p:spPr>
        <p:txBody>
          <a:bodyPr wrap="none">
            <a:spAutoFit/>
          </a:bodyPr>
          <a:lstStyle/>
          <a:p>
            <a:r>
              <a:rPr lang="en-US" sz="3200" dirty="0">
                <a:latin typeface="+mj-lt"/>
              </a:rPr>
              <a:t>Run Play: Defender Gap Responsibility</a:t>
            </a:r>
          </a:p>
        </p:txBody>
      </p:sp>
    </p:spTree>
    <p:extLst>
      <p:ext uri="{BB962C8B-B14F-4D97-AF65-F5344CB8AC3E}">
        <p14:creationId xmlns:p14="http://schemas.microsoft.com/office/powerpoint/2010/main" val="1924439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3FF-1A46-46D0-B60A-D07353113320}"/>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pic>
        <p:nvPicPr>
          <p:cNvPr id="4" name="Content Placeholder 3">
            <a:extLst>
              <a:ext uri="{FF2B5EF4-FFF2-40B4-BE49-F238E27FC236}">
                <a16:creationId xmlns:a16="http://schemas.microsoft.com/office/drawing/2014/main" id="{B20E4ED2-9183-441B-A3F5-B25C0EFAF68C}"/>
              </a:ext>
            </a:extLst>
          </p:cNvPr>
          <p:cNvPicPr>
            <a:picLocks noGrp="1" noChangeAspect="1"/>
          </p:cNvPicPr>
          <p:nvPr>
            <p:ph idx="1"/>
          </p:nvPr>
        </p:nvPicPr>
        <p:blipFill>
          <a:blip r:embed="rId3"/>
          <a:stretch>
            <a:fillRect/>
          </a:stretch>
        </p:blipFill>
        <p:spPr>
          <a:xfrm>
            <a:off x="353762" y="2297002"/>
            <a:ext cx="10567830" cy="2529349"/>
          </a:xfrm>
          <a:prstGeom prst="rect">
            <a:avLst/>
          </a:prstGeom>
        </p:spPr>
      </p:pic>
      <p:sp>
        <p:nvSpPr>
          <p:cNvPr id="5" name="TextBox 4">
            <a:extLst>
              <a:ext uri="{FF2B5EF4-FFF2-40B4-BE49-F238E27FC236}">
                <a16:creationId xmlns:a16="http://schemas.microsoft.com/office/drawing/2014/main" id="{9719822E-54B0-47B5-8DC9-5BD1A682956A}"/>
              </a:ext>
            </a:extLst>
          </p:cNvPr>
          <p:cNvSpPr txBox="1"/>
          <p:nvPr/>
        </p:nvSpPr>
        <p:spPr>
          <a:xfrm>
            <a:off x="10295236" y="4218300"/>
            <a:ext cx="1350169" cy="523220"/>
          </a:xfrm>
          <a:prstGeom prst="rect">
            <a:avLst/>
          </a:prstGeom>
          <a:noFill/>
        </p:spPr>
        <p:txBody>
          <a:bodyPr wrap="square" rtlCol="0">
            <a:spAutoFit/>
          </a:bodyPr>
          <a:lstStyle/>
          <a:p>
            <a:r>
              <a:rPr lang="en-US" sz="2800" dirty="0"/>
              <a:t>Outside</a:t>
            </a:r>
          </a:p>
        </p:txBody>
      </p:sp>
      <p:sp>
        <p:nvSpPr>
          <p:cNvPr id="3" name="TextBox 2">
            <a:extLst>
              <a:ext uri="{FF2B5EF4-FFF2-40B4-BE49-F238E27FC236}">
                <a16:creationId xmlns:a16="http://schemas.microsoft.com/office/drawing/2014/main" id="{910141E3-2919-43E4-AD94-C3D92FCA14B5}"/>
              </a:ext>
            </a:extLst>
          </p:cNvPr>
          <p:cNvSpPr txBox="1"/>
          <p:nvPr/>
        </p:nvSpPr>
        <p:spPr>
          <a:xfrm>
            <a:off x="2492215" y="5382656"/>
            <a:ext cx="7274844" cy="800219"/>
          </a:xfrm>
          <a:prstGeom prst="rect">
            <a:avLst/>
          </a:prstGeom>
          <a:solidFill>
            <a:schemeClr val="accent5">
              <a:lumMod val="20000"/>
              <a:lumOff val="80000"/>
            </a:schemeClr>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1400" dirty="0"/>
          </a:p>
          <a:p>
            <a:pPr algn="ctr"/>
            <a:r>
              <a:rPr lang="en-US" dirty="0"/>
              <a:t>6, 9, and Outside Tech Defenders are responsible for D Gap runs.</a:t>
            </a:r>
          </a:p>
          <a:p>
            <a:pPr algn="ctr"/>
            <a:endParaRPr lang="en-US" sz="1400" dirty="0"/>
          </a:p>
        </p:txBody>
      </p:sp>
      <p:sp>
        <p:nvSpPr>
          <p:cNvPr id="6" name="TextBox 5">
            <a:extLst>
              <a:ext uri="{FF2B5EF4-FFF2-40B4-BE49-F238E27FC236}">
                <a16:creationId xmlns:a16="http://schemas.microsoft.com/office/drawing/2014/main" id="{13979A3D-D7BA-4A06-A0D1-64AED373E50F}"/>
              </a:ext>
            </a:extLst>
          </p:cNvPr>
          <p:cNvSpPr txBox="1"/>
          <p:nvPr/>
        </p:nvSpPr>
        <p:spPr>
          <a:xfrm>
            <a:off x="1060345" y="2130837"/>
            <a:ext cx="1350169" cy="523220"/>
          </a:xfrm>
          <a:prstGeom prst="rect">
            <a:avLst/>
          </a:prstGeom>
          <a:noFill/>
        </p:spPr>
        <p:txBody>
          <a:bodyPr wrap="square" rtlCol="0">
            <a:spAutoFit/>
          </a:bodyPr>
          <a:lstStyle/>
          <a:p>
            <a:r>
              <a:rPr lang="en-US" sz="2800" dirty="0">
                <a:solidFill>
                  <a:srgbClr val="FF0000"/>
                </a:solidFill>
              </a:rPr>
              <a:t>Middle</a:t>
            </a:r>
          </a:p>
        </p:txBody>
      </p:sp>
      <p:sp>
        <p:nvSpPr>
          <p:cNvPr id="7" name="TextBox 6">
            <a:extLst>
              <a:ext uri="{FF2B5EF4-FFF2-40B4-BE49-F238E27FC236}">
                <a16:creationId xmlns:a16="http://schemas.microsoft.com/office/drawing/2014/main" id="{40620140-5652-4E40-8CBA-7EE7E7202385}"/>
              </a:ext>
            </a:extLst>
          </p:cNvPr>
          <p:cNvSpPr txBox="1"/>
          <p:nvPr/>
        </p:nvSpPr>
        <p:spPr>
          <a:xfrm>
            <a:off x="2462706" y="2132235"/>
            <a:ext cx="1350169" cy="523220"/>
          </a:xfrm>
          <a:prstGeom prst="rect">
            <a:avLst/>
          </a:prstGeom>
          <a:noFill/>
        </p:spPr>
        <p:txBody>
          <a:bodyPr wrap="square" rtlCol="0">
            <a:spAutoFit/>
          </a:bodyPr>
          <a:lstStyle/>
          <a:p>
            <a:r>
              <a:rPr lang="en-US" sz="2800" dirty="0">
                <a:solidFill>
                  <a:srgbClr val="FF0000"/>
                </a:solidFill>
              </a:rPr>
              <a:t>A Gap</a:t>
            </a:r>
          </a:p>
        </p:txBody>
      </p:sp>
      <p:sp>
        <p:nvSpPr>
          <p:cNvPr id="8" name="TextBox 7">
            <a:extLst>
              <a:ext uri="{FF2B5EF4-FFF2-40B4-BE49-F238E27FC236}">
                <a16:creationId xmlns:a16="http://schemas.microsoft.com/office/drawing/2014/main" id="{F77C2CCE-CB4F-4CA9-B937-5935F617252C}"/>
              </a:ext>
            </a:extLst>
          </p:cNvPr>
          <p:cNvSpPr txBox="1"/>
          <p:nvPr/>
        </p:nvSpPr>
        <p:spPr>
          <a:xfrm>
            <a:off x="4779468" y="2116855"/>
            <a:ext cx="1350169" cy="523220"/>
          </a:xfrm>
          <a:prstGeom prst="rect">
            <a:avLst/>
          </a:prstGeom>
          <a:noFill/>
        </p:spPr>
        <p:txBody>
          <a:bodyPr wrap="square" rtlCol="0">
            <a:spAutoFit/>
          </a:bodyPr>
          <a:lstStyle/>
          <a:p>
            <a:r>
              <a:rPr lang="en-US" sz="2800" dirty="0">
                <a:solidFill>
                  <a:srgbClr val="FF0000"/>
                </a:solidFill>
              </a:rPr>
              <a:t>B Gap</a:t>
            </a:r>
          </a:p>
        </p:txBody>
      </p:sp>
      <p:sp>
        <p:nvSpPr>
          <p:cNvPr id="9" name="TextBox 8">
            <a:extLst>
              <a:ext uri="{FF2B5EF4-FFF2-40B4-BE49-F238E27FC236}">
                <a16:creationId xmlns:a16="http://schemas.microsoft.com/office/drawing/2014/main" id="{65F5AF1F-7619-4BF1-A616-AE5520888106}"/>
              </a:ext>
            </a:extLst>
          </p:cNvPr>
          <p:cNvSpPr txBox="1"/>
          <p:nvPr/>
        </p:nvSpPr>
        <p:spPr>
          <a:xfrm>
            <a:off x="7161944" y="2125244"/>
            <a:ext cx="1350169" cy="523220"/>
          </a:xfrm>
          <a:prstGeom prst="rect">
            <a:avLst/>
          </a:prstGeom>
          <a:noFill/>
        </p:spPr>
        <p:txBody>
          <a:bodyPr wrap="square" rtlCol="0">
            <a:spAutoFit/>
          </a:bodyPr>
          <a:lstStyle/>
          <a:p>
            <a:r>
              <a:rPr lang="en-US" sz="2800" dirty="0">
                <a:solidFill>
                  <a:srgbClr val="FF0000"/>
                </a:solidFill>
              </a:rPr>
              <a:t>C Gap</a:t>
            </a:r>
          </a:p>
        </p:txBody>
      </p:sp>
      <p:sp>
        <p:nvSpPr>
          <p:cNvPr id="10" name="TextBox 9">
            <a:extLst>
              <a:ext uri="{FF2B5EF4-FFF2-40B4-BE49-F238E27FC236}">
                <a16:creationId xmlns:a16="http://schemas.microsoft.com/office/drawing/2014/main" id="{79EBCCAE-2D33-4008-B5F6-50D2EAF0CEF5}"/>
              </a:ext>
            </a:extLst>
          </p:cNvPr>
          <p:cNvSpPr txBox="1"/>
          <p:nvPr/>
        </p:nvSpPr>
        <p:spPr>
          <a:xfrm>
            <a:off x="9703811" y="2133633"/>
            <a:ext cx="1350169" cy="523220"/>
          </a:xfrm>
          <a:prstGeom prst="rect">
            <a:avLst/>
          </a:prstGeom>
          <a:noFill/>
        </p:spPr>
        <p:txBody>
          <a:bodyPr wrap="square" rtlCol="0">
            <a:spAutoFit/>
          </a:bodyPr>
          <a:lstStyle/>
          <a:p>
            <a:r>
              <a:rPr lang="en-US" sz="2800" dirty="0">
                <a:solidFill>
                  <a:srgbClr val="FF0000"/>
                </a:solidFill>
              </a:rPr>
              <a:t>D Gap</a:t>
            </a:r>
          </a:p>
        </p:txBody>
      </p:sp>
      <p:sp>
        <p:nvSpPr>
          <p:cNvPr id="12" name="Oval 11">
            <a:extLst>
              <a:ext uri="{FF2B5EF4-FFF2-40B4-BE49-F238E27FC236}">
                <a16:creationId xmlns:a16="http://schemas.microsoft.com/office/drawing/2014/main" id="{43A737E3-AFFF-4889-B0E2-ECDD776D0599}"/>
              </a:ext>
            </a:extLst>
          </p:cNvPr>
          <p:cNvSpPr/>
          <p:nvPr/>
        </p:nvSpPr>
        <p:spPr>
          <a:xfrm>
            <a:off x="8108830" y="2052525"/>
            <a:ext cx="4063012" cy="3084134"/>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03AF6A-5DA7-42D3-A7FE-274E41C8D076}"/>
              </a:ext>
            </a:extLst>
          </p:cNvPr>
          <p:cNvSpPr/>
          <p:nvPr/>
        </p:nvSpPr>
        <p:spPr>
          <a:xfrm>
            <a:off x="914399" y="1280159"/>
            <a:ext cx="6631880" cy="584775"/>
          </a:xfrm>
          <a:prstGeom prst="rect">
            <a:avLst/>
          </a:prstGeom>
        </p:spPr>
        <p:txBody>
          <a:bodyPr wrap="none">
            <a:spAutoFit/>
          </a:bodyPr>
          <a:lstStyle/>
          <a:p>
            <a:r>
              <a:rPr lang="en-US" sz="3200" dirty="0">
                <a:latin typeface="+mj-lt"/>
              </a:rPr>
              <a:t>Run Play: Defender Gap Responsibility</a:t>
            </a:r>
          </a:p>
        </p:txBody>
      </p:sp>
    </p:spTree>
    <p:extLst>
      <p:ext uri="{BB962C8B-B14F-4D97-AF65-F5344CB8AC3E}">
        <p14:creationId xmlns:p14="http://schemas.microsoft.com/office/powerpoint/2010/main" val="298420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graphicFrame>
        <p:nvGraphicFramePr>
          <p:cNvPr id="6" name="Content Placeholder 5">
            <a:extLst>
              <a:ext uri="{FF2B5EF4-FFF2-40B4-BE49-F238E27FC236}">
                <a16:creationId xmlns:a16="http://schemas.microsoft.com/office/drawing/2014/main" id="{87B48E33-6D46-49D6-9153-1BE46C0B1385}"/>
              </a:ext>
            </a:extLst>
          </p:cNvPr>
          <p:cNvGraphicFramePr>
            <a:graphicFrameLocks noGrp="1"/>
          </p:cNvGraphicFramePr>
          <p:nvPr>
            <p:ph idx="1"/>
            <p:extLst>
              <p:ext uri="{D42A27DB-BD31-4B8C-83A1-F6EECF244321}">
                <p14:modId xmlns:p14="http://schemas.microsoft.com/office/powerpoint/2010/main" val="4043222331"/>
              </p:ext>
            </p:extLst>
          </p:nvPr>
        </p:nvGraphicFramePr>
        <p:xfrm>
          <a:off x="475887" y="1975914"/>
          <a:ext cx="5713602"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A91C53B9-5BD7-4FB7-9EAD-EC5144D27E7D}"/>
              </a:ext>
            </a:extLst>
          </p:cNvPr>
          <p:cNvGraphicFramePr/>
          <p:nvPr>
            <p:extLst>
              <p:ext uri="{D42A27DB-BD31-4B8C-83A1-F6EECF244321}">
                <p14:modId xmlns:p14="http://schemas.microsoft.com/office/powerpoint/2010/main" val="1874593998"/>
              </p:ext>
            </p:extLst>
          </p:nvPr>
        </p:nvGraphicFramePr>
        <p:xfrm>
          <a:off x="6540383" y="1825227"/>
          <a:ext cx="4813417"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ectangle 8">
            <a:extLst>
              <a:ext uri="{FF2B5EF4-FFF2-40B4-BE49-F238E27FC236}">
                <a16:creationId xmlns:a16="http://schemas.microsoft.com/office/drawing/2014/main" id="{1A751071-E148-4BEC-A34D-AEB0C27CD5F0}"/>
              </a:ext>
            </a:extLst>
          </p:cNvPr>
          <p:cNvSpPr/>
          <p:nvPr/>
        </p:nvSpPr>
        <p:spPr>
          <a:xfrm>
            <a:off x="914399" y="1280159"/>
            <a:ext cx="6002477" cy="584775"/>
          </a:xfrm>
          <a:prstGeom prst="rect">
            <a:avLst/>
          </a:prstGeom>
        </p:spPr>
        <p:txBody>
          <a:bodyPr wrap="none">
            <a:spAutoFit/>
          </a:bodyPr>
          <a:lstStyle/>
          <a:p>
            <a:r>
              <a:rPr lang="en-US" sz="3200" dirty="0">
                <a:latin typeface="+mj-lt"/>
              </a:rPr>
              <a:t>Run Play: “Involved” Determination</a:t>
            </a:r>
          </a:p>
        </p:txBody>
      </p:sp>
    </p:spTree>
    <p:extLst>
      <p:ext uri="{BB962C8B-B14F-4D97-AF65-F5344CB8AC3E}">
        <p14:creationId xmlns:p14="http://schemas.microsoft.com/office/powerpoint/2010/main" val="3423566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graphicFrame>
        <p:nvGraphicFramePr>
          <p:cNvPr id="6" name="Content Placeholder 5">
            <a:extLst>
              <a:ext uri="{FF2B5EF4-FFF2-40B4-BE49-F238E27FC236}">
                <a16:creationId xmlns:a16="http://schemas.microsoft.com/office/drawing/2014/main" id="{87B48E33-6D46-49D6-9153-1BE46C0B1385}"/>
              </a:ext>
            </a:extLst>
          </p:cNvPr>
          <p:cNvGraphicFramePr>
            <a:graphicFrameLocks noGrp="1"/>
          </p:cNvGraphicFramePr>
          <p:nvPr>
            <p:ph idx="1"/>
            <p:extLst>
              <p:ext uri="{D42A27DB-BD31-4B8C-83A1-F6EECF244321}">
                <p14:modId xmlns:p14="http://schemas.microsoft.com/office/powerpoint/2010/main" val="233544946"/>
              </p:ext>
            </p:extLst>
          </p:nvPr>
        </p:nvGraphicFramePr>
        <p:xfrm>
          <a:off x="467264" y="1984303"/>
          <a:ext cx="5713602"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A91C53B9-5BD7-4FB7-9EAD-EC5144D27E7D}"/>
              </a:ext>
            </a:extLst>
          </p:cNvPr>
          <p:cNvGraphicFramePr/>
          <p:nvPr>
            <p:extLst>
              <p:ext uri="{D42A27DB-BD31-4B8C-83A1-F6EECF244321}">
                <p14:modId xmlns:p14="http://schemas.microsoft.com/office/powerpoint/2010/main" val="1778674465"/>
              </p:ext>
            </p:extLst>
          </p:nvPr>
        </p:nvGraphicFramePr>
        <p:xfrm>
          <a:off x="6540383" y="2160787"/>
          <a:ext cx="4813417"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a:extLst>
              <a:ext uri="{FF2B5EF4-FFF2-40B4-BE49-F238E27FC236}">
                <a16:creationId xmlns:a16="http://schemas.microsoft.com/office/drawing/2014/main" id="{213B26E8-09EB-4429-ABCB-47AF3039D44D}"/>
              </a:ext>
            </a:extLst>
          </p:cNvPr>
          <p:cNvSpPr/>
          <p:nvPr/>
        </p:nvSpPr>
        <p:spPr>
          <a:xfrm>
            <a:off x="914399" y="1280159"/>
            <a:ext cx="5079789" cy="584775"/>
          </a:xfrm>
          <a:prstGeom prst="rect">
            <a:avLst/>
          </a:prstGeom>
        </p:spPr>
        <p:txBody>
          <a:bodyPr wrap="none">
            <a:spAutoFit/>
          </a:bodyPr>
          <a:lstStyle/>
          <a:p>
            <a:r>
              <a:rPr lang="en-US" sz="3200" dirty="0">
                <a:latin typeface="+mj-lt"/>
              </a:rPr>
              <a:t>Run Play: EPA Determination</a:t>
            </a:r>
          </a:p>
        </p:txBody>
      </p:sp>
    </p:spTree>
    <p:extLst>
      <p:ext uri="{BB962C8B-B14F-4D97-AF65-F5344CB8AC3E}">
        <p14:creationId xmlns:p14="http://schemas.microsoft.com/office/powerpoint/2010/main" val="4293574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914401" y="2391199"/>
            <a:ext cx="10515599" cy="3186642"/>
          </a:xfrm>
        </p:spPr>
        <p:txBody>
          <a:bodyPr>
            <a:normAutofit/>
          </a:bodyPr>
          <a:lstStyle/>
          <a:p>
            <a:r>
              <a:rPr lang="en-US" sz="1800" dirty="0"/>
              <a:t>Players reviewed from both a Total and Per Snap basis.</a:t>
            </a:r>
          </a:p>
          <a:p>
            <a:r>
              <a:rPr lang="en-US" sz="1800" dirty="0"/>
              <a:t>Totals are based on player’s snaps in Technique Group, so player could be listed multiple times </a:t>
            </a:r>
            <a:br>
              <a:rPr lang="en-US" sz="1800" dirty="0"/>
            </a:br>
            <a:r>
              <a:rPr lang="en-US" sz="1800" dirty="0"/>
              <a:t>(e.g. DE &amp; Outside).</a:t>
            </a:r>
          </a:p>
          <a:p>
            <a:r>
              <a:rPr lang="en-US" sz="1800" dirty="0"/>
              <a:t>Only plays in which the defender is “involved” are included in the Total and the Per Snap determinations.</a:t>
            </a:r>
          </a:p>
          <a:p>
            <a:r>
              <a:rPr lang="en-US" sz="1800" dirty="0"/>
              <a:t>EPA data from SIS database converted to be from perspective of the defensive team.</a:t>
            </a:r>
          </a:p>
          <a:p>
            <a:pPr lvl="1"/>
            <a:r>
              <a:rPr lang="en-US" sz="1400" dirty="0"/>
              <a:t>i.e. Positive EPA indicates a strong defensive play.</a:t>
            </a:r>
          </a:p>
          <a:p>
            <a:r>
              <a:rPr lang="en-US" sz="1800" dirty="0"/>
              <a:t>Only players with at least 5 “involved” snaps were included in analysis.</a:t>
            </a:r>
          </a:p>
          <a:p>
            <a:pPr marL="0" indent="0">
              <a:buNone/>
            </a:pPr>
            <a:endParaRPr lang="en-US" sz="2000" dirty="0"/>
          </a:p>
        </p:txBody>
      </p:sp>
      <p:sp>
        <p:nvSpPr>
          <p:cNvPr id="7" name="Rectangle 6">
            <a:extLst>
              <a:ext uri="{FF2B5EF4-FFF2-40B4-BE49-F238E27FC236}">
                <a16:creationId xmlns:a16="http://schemas.microsoft.com/office/drawing/2014/main" id="{AD12F0CD-9730-4EF5-861C-8E2255331CC9}"/>
              </a:ext>
            </a:extLst>
          </p:cNvPr>
          <p:cNvSpPr/>
          <p:nvPr/>
        </p:nvSpPr>
        <p:spPr>
          <a:xfrm>
            <a:off x="914399" y="1280159"/>
            <a:ext cx="9715737" cy="584775"/>
          </a:xfrm>
          <a:prstGeom prst="rect">
            <a:avLst/>
          </a:prstGeom>
        </p:spPr>
        <p:txBody>
          <a:bodyPr wrap="none">
            <a:spAutoFit/>
          </a:bodyPr>
          <a:lstStyle/>
          <a:p>
            <a:r>
              <a:rPr lang="en-US" sz="3200" dirty="0">
                <a:latin typeface="+mj-lt"/>
              </a:rPr>
              <a:t>Player performance on run plays: “Involved” EPA by Player</a:t>
            </a:r>
          </a:p>
        </p:txBody>
      </p:sp>
    </p:spTree>
    <p:extLst>
      <p:ext uri="{BB962C8B-B14F-4D97-AF65-F5344CB8AC3E}">
        <p14:creationId xmlns:p14="http://schemas.microsoft.com/office/powerpoint/2010/main" val="2914784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DD06A9-05FA-4298-BF8F-89454F1FD822}"/>
              </a:ext>
            </a:extLst>
          </p:cNvPr>
          <p:cNvPicPr>
            <a:picLocks noChangeAspect="1"/>
          </p:cNvPicPr>
          <p:nvPr/>
        </p:nvPicPr>
        <p:blipFill>
          <a:blip r:embed="rId2"/>
          <a:stretch>
            <a:fillRect/>
          </a:stretch>
        </p:blipFill>
        <p:spPr>
          <a:xfrm>
            <a:off x="6270115" y="1946904"/>
            <a:ext cx="5005714" cy="3040000"/>
          </a:xfrm>
          <a:prstGeom prst="rect">
            <a:avLst/>
          </a:prstGeom>
        </p:spPr>
      </p:pic>
      <p:pic>
        <p:nvPicPr>
          <p:cNvPr id="17" name="Picture 16">
            <a:extLst>
              <a:ext uri="{FF2B5EF4-FFF2-40B4-BE49-F238E27FC236}">
                <a16:creationId xmlns:a16="http://schemas.microsoft.com/office/drawing/2014/main" id="{E1786482-C2D5-4660-B4DA-B80FD5754D20}"/>
              </a:ext>
            </a:extLst>
          </p:cNvPr>
          <p:cNvPicPr>
            <a:picLocks noChangeAspect="1"/>
          </p:cNvPicPr>
          <p:nvPr/>
        </p:nvPicPr>
        <p:blipFill>
          <a:blip r:embed="rId3"/>
          <a:stretch>
            <a:fillRect/>
          </a:stretch>
        </p:blipFill>
        <p:spPr>
          <a:xfrm>
            <a:off x="915093" y="1900413"/>
            <a:ext cx="5005714" cy="3040000"/>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normAutofit/>
          </a:bodyPr>
          <a:lstStyle/>
          <a:p>
            <a:r>
              <a:rPr lang="en-US" dirty="0"/>
              <a:t>Distribution of talent by DL position?</a:t>
            </a:r>
            <a:endParaRPr lang="en-US" sz="3200" dirty="0"/>
          </a:p>
        </p:txBody>
      </p:sp>
      <p:sp>
        <p:nvSpPr>
          <p:cNvPr id="11" name="TextBox 10">
            <a:extLst>
              <a:ext uri="{FF2B5EF4-FFF2-40B4-BE49-F238E27FC236}">
                <a16:creationId xmlns:a16="http://schemas.microsoft.com/office/drawing/2014/main" id="{6BF6AC50-2121-4732-AEE9-990B7EAF9920}"/>
              </a:ext>
            </a:extLst>
          </p:cNvPr>
          <p:cNvSpPr txBox="1"/>
          <p:nvPr/>
        </p:nvSpPr>
        <p:spPr>
          <a:xfrm>
            <a:off x="704675" y="5033395"/>
            <a:ext cx="510345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Over 76% of all defenders average a positive EPA on run plays for which they are “involved”. (259 out of 339)</a:t>
            </a:r>
          </a:p>
          <a:p>
            <a:pPr marL="285750" indent="-285750">
              <a:buFont typeface="Arial" panose="020B0604020202020204" pitchFamily="34" charset="0"/>
              <a:buChar char="•"/>
            </a:pPr>
            <a:r>
              <a:rPr lang="en-US" sz="1400" dirty="0"/>
              <a:t>NTs have the highest average EPA per Snap (0.355).</a:t>
            </a:r>
          </a:p>
          <a:p>
            <a:pPr marL="742950" lvl="1" indent="-285750">
              <a:buFont typeface="Arial" panose="020B0604020202020204" pitchFamily="34" charset="0"/>
              <a:buChar char="•"/>
            </a:pPr>
            <a:r>
              <a:rPr lang="en-US" sz="1400" dirty="0"/>
              <a:t>This is above the 75</a:t>
            </a:r>
            <a:r>
              <a:rPr lang="en-US" sz="1400" baseline="30000" dirty="0"/>
              <a:t>th</a:t>
            </a:r>
            <a:r>
              <a:rPr lang="en-US" sz="1400" dirty="0"/>
              <a:t> percentile for all other DL positions.</a:t>
            </a:r>
          </a:p>
          <a:p>
            <a:pPr marL="285750" indent="-285750">
              <a:buFont typeface="Arial" panose="020B0604020202020204" pitchFamily="34" charset="0"/>
              <a:buChar char="•"/>
            </a:pPr>
            <a:r>
              <a:rPr lang="en-US" sz="1400" dirty="0"/>
              <a:t>Outside defenders have the lowest average EPA per Snap (0.10).</a:t>
            </a:r>
          </a:p>
          <a:p>
            <a:pPr marL="285750" indent="-285750">
              <a:buFont typeface="Arial" panose="020B0604020202020204" pitchFamily="34" charset="0"/>
              <a:buChar char="•"/>
            </a:pPr>
            <a:r>
              <a:rPr lang="en-US" sz="1400" dirty="0"/>
              <a:t>DTs have the 2</a:t>
            </a:r>
            <a:r>
              <a:rPr lang="en-US" sz="1400" baseline="30000" dirty="0"/>
              <a:t>nd</a:t>
            </a:r>
            <a:r>
              <a:rPr lang="en-US" sz="1400" dirty="0"/>
              <a:t> highest average EPA per Snap and are tightly group with 50% of players between 0.08 &amp; 0.31.</a:t>
            </a:r>
          </a:p>
        </p:txBody>
      </p:sp>
      <p:sp>
        <p:nvSpPr>
          <p:cNvPr id="14" name="TextBox 13">
            <a:extLst>
              <a:ext uri="{FF2B5EF4-FFF2-40B4-BE49-F238E27FC236}">
                <a16:creationId xmlns:a16="http://schemas.microsoft.com/office/drawing/2014/main" id="{CC7D71D1-7C54-43D2-A15F-C5D969282968}"/>
              </a:ext>
            </a:extLst>
          </p:cNvPr>
          <p:cNvSpPr txBox="1"/>
          <p:nvPr/>
        </p:nvSpPr>
        <p:spPr>
          <a:xfrm>
            <a:off x="6271193" y="5033395"/>
            <a:ext cx="5004636"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NTs and DTs have the 1</a:t>
            </a:r>
            <a:r>
              <a:rPr lang="en-US" sz="1400" baseline="30000" dirty="0"/>
              <a:t>st</a:t>
            </a:r>
            <a:r>
              <a:rPr lang="en-US" sz="1400" dirty="0"/>
              <a:t> and 2</a:t>
            </a:r>
            <a:r>
              <a:rPr lang="en-US" sz="1400" baseline="30000" dirty="0"/>
              <a:t>nd</a:t>
            </a:r>
            <a:r>
              <a:rPr lang="en-US" sz="1400" dirty="0"/>
              <a:t> highest average Total Involved EPA by Player (4.0 &amp; 3.1 respectively).</a:t>
            </a:r>
          </a:p>
          <a:p>
            <a:pPr marL="742950" lvl="1" indent="-285750">
              <a:buFont typeface="Arial" panose="020B0604020202020204" pitchFamily="34" charset="0"/>
              <a:buChar char="•"/>
            </a:pPr>
            <a:r>
              <a:rPr lang="en-US" sz="1400" dirty="0"/>
              <a:t>Due to having 1</a:t>
            </a:r>
            <a:r>
              <a:rPr lang="en-US" sz="1400" baseline="30000" dirty="0"/>
              <a:t>st</a:t>
            </a:r>
            <a:r>
              <a:rPr lang="en-US" sz="1400" dirty="0"/>
              <a:t> &amp; 2</a:t>
            </a:r>
            <a:r>
              <a:rPr lang="en-US" sz="1400" baseline="30000" dirty="0"/>
              <a:t>nd</a:t>
            </a:r>
            <a:r>
              <a:rPr lang="en-US" sz="1400" dirty="0"/>
              <a:t> highest EPA per Snap and 2</a:t>
            </a:r>
            <a:r>
              <a:rPr lang="en-US" sz="1400" baseline="30000" dirty="0"/>
              <a:t>nd</a:t>
            </a:r>
            <a:r>
              <a:rPr lang="en-US" sz="1400" dirty="0"/>
              <a:t> &amp; 1</a:t>
            </a:r>
            <a:r>
              <a:rPr lang="en-US" sz="1400" baseline="30000" dirty="0"/>
              <a:t>st</a:t>
            </a:r>
            <a:r>
              <a:rPr lang="en-US" sz="1400" dirty="0"/>
              <a:t> highest number of “involved” snaps respectively.</a:t>
            </a:r>
          </a:p>
          <a:p>
            <a:pPr marL="285750" indent="-285750">
              <a:buFont typeface="Arial" panose="020B0604020202020204" pitchFamily="34" charset="0"/>
              <a:buChar char="•"/>
            </a:pPr>
            <a:endParaRPr lang="en-US" sz="1400" dirty="0"/>
          </a:p>
        </p:txBody>
      </p:sp>
      <p:sp>
        <p:nvSpPr>
          <p:cNvPr id="20" name="Rectangle 19">
            <a:extLst>
              <a:ext uri="{FF2B5EF4-FFF2-40B4-BE49-F238E27FC236}">
                <a16:creationId xmlns:a16="http://schemas.microsoft.com/office/drawing/2014/main" id="{1CF28918-B4C8-4717-8C33-24A4FA2C1C99}"/>
              </a:ext>
            </a:extLst>
          </p:cNvPr>
          <p:cNvSpPr/>
          <p:nvPr/>
        </p:nvSpPr>
        <p:spPr>
          <a:xfrm>
            <a:off x="914399" y="1280159"/>
            <a:ext cx="9919319" cy="584775"/>
          </a:xfrm>
          <a:prstGeom prst="rect">
            <a:avLst/>
          </a:prstGeom>
        </p:spPr>
        <p:txBody>
          <a:bodyPr wrap="none">
            <a:spAutoFit/>
          </a:bodyPr>
          <a:lstStyle/>
          <a:p>
            <a:r>
              <a:rPr lang="en-US" sz="3200" dirty="0">
                <a:latin typeface="+mj-lt"/>
              </a:rPr>
              <a:t>Player performance on run plays: “Involved” EPA by Player</a:t>
            </a:r>
          </a:p>
        </p:txBody>
      </p:sp>
    </p:spTree>
    <p:extLst>
      <p:ext uri="{BB962C8B-B14F-4D97-AF65-F5344CB8AC3E}">
        <p14:creationId xmlns:p14="http://schemas.microsoft.com/office/powerpoint/2010/main" val="3619887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025B0A-4617-4EC0-B4F6-5DC4F3B4B1DB}"/>
              </a:ext>
            </a:extLst>
          </p:cNvPr>
          <p:cNvPicPr>
            <a:picLocks noChangeAspect="1"/>
          </p:cNvPicPr>
          <p:nvPr/>
        </p:nvPicPr>
        <p:blipFill>
          <a:blip r:embed="rId2"/>
          <a:stretch>
            <a:fillRect/>
          </a:stretch>
        </p:blipFill>
        <p:spPr>
          <a:xfrm>
            <a:off x="1269828" y="2198754"/>
            <a:ext cx="4449524" cy="2702222"/>
          </a:xfrm>
          <a:prstGeom prst="rect">
            <a:avLst/>
          </a:prstGeom>
        </p:spPr>
      </p:pic>
      <p:pic>
        <p:nvPicPr>
          <p:cNvPr id="16" name="Picture 15">
            <a:extLst>
              <a:ext uri="{FF2B5EF4-FFF2-40B4-BE49-F238E27FC236}">
                <a16:creationId xmlns:a16="http://schemas.microsoft.com/office/drawing/2014/main" id="{9FC48141-0B81-4DD1-80C1-9B53C6320EFE}"/>
              </a:ext>
            </a:extLst>
          </p:cNvPr>
          <p:cNvPicPr>
            <a:picLocks noChangeAspect="1"/>
          </p:cNvPicPr>
          <p:nvPr/>
        </p:nvPicPr>
        <p:blipFill>
          <a:blip r:embed="rId3"/>
          <a:stretch>
            <a:fillRect/>
          </a:stretch>
        </p:blipFill>
        <p:spPr>
          <a:xfrm>
            <a:off x="6504266" y="2224302"/>
            <a:ext cx="4449524" cy="2702222"/>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0" y="5041783"/>
            <a:ext cx="5092817" cy="1613017"/>
          </a:xfrm>
        </p:spPr>
        <p:txBody>
          <a:bodyPr>
            <a:normAutofit/>
          </a:bodyPr>
          <a:lstStyle/>
          <a:p>
            <a:r>
              <a:rPr lang="en-US" sz="1400" dirty="0"/>
              <a:t>Highest average EPA per Snap – Steve McLendon (0.90)</a:t>
            </a:r>
          </a:p>
          <a:p>
            <a:pPr lvl="1"/>
            <a:r>
              <a:rPr lang="en-US" sz="1200" dirty="0"/>
              <a:t>2</a:t>
            </a:r>
            <a:r>
              <a:rPr lang="en-US" sz="1200" baseline="30000" dirty="0"/>
              <a:t>nd</a:t>
            </a:r>
            <a:r>
              <a:rPr lang="en-US" sz="1200" dirty="0"/>
              <a:t> &amp; 3</a:t>
            </a:r>
            <a:r>
              <a:rPr lang="en-US" sz="1200" baseline="30000" dirty="0"/>
              <a:t>rd</a:t>
            </a:r>
            <a:r>
              <a:rPr lang="en-US" sz="1200" dirty="0"/>
              <a:t> – D.J. Jones (0.80) &amp; Nick Williams (0.76)</a:t>
            </a:r>
          </a:p>
          <a:p>
            <a:pPr lvl="1"/>
            <a:r>
              <a:rPr lang="en-US" sz="1200" dirty="0"/>
              <a:t>All other were less than 0.64.</a:t>
            </a:r>
          </a:p>
          <a:p>
            <a:r>
              <a:rPr lang="en-US" sz="1400" dirty="0"/>
              <a:t>Zero NTs had a negative average EPA per Snap. </a:t>
            </a:r>
          </a:p>
          <a:p>
            <a:endParaRPr lang="en-US" sz="1200" dirty="0"/>
          </a:p>
        </p:txBody>
      </p:sp>
      <p:sp>
        <p:nvSpPr>
          <p:cNvPr id="8" name="TextBox 7">
            <a:extLst>
              <a:ext uri="{FF2B5EF4-FFF2-40B4-BE49-F238E27FC236}">
                <a16:creationId xmlns:a16="http://schemas.microsoft.com/office/drawing/2014/main" id="{EB9EE530-FBA3-45AB-B04A-0BAB2BB5A053}"/>
              </a:ext>
            </a:extLst>
          </p:cNvPr>
          <p:cNvSpPr txBox="1"/>
          <p:nvPr/>
        </p:nvSpPr>
        <p:spPr>
          <a:xfrm>
            <a:off x="3823482" y="2437915"/>
            <a:ext cx="1795244" cy="646331"/>
          </a:xfrm>
          <a:prstGeom prst="rect">
            <a:avLst/>
          </a:prstGeom>
          <a:noFill/>
        </p:spPr>
        <p:txBody>
          <a:bodyPr wrap="square" rtlCol="0">
            <a:spAutoFit/>
          </a:bodyPr>
          <a:lstStyle/>
          <a:p>
            <a:pPr algn="ctr"/>
            <a:r>
              <a:rPr lang="en-US" b="1" dirty="0"/>
              <a:t>Nose Tackle</a:t>
            </a:r>
          </a:p>
          <a:p>
            <a:pPr algn="ctr"/>
            <a:r>
              <a:rPr lang="en-US" b="1" dirty="0"/>
              <a:t>EPA per Run Play</a:t>
            </a:r>
          </a:p>
        </p:txBody>
      </p:sp>
      <p:sp>
        <p:nvSpPr>
          <p:cNvPr id="10" name="TextBox 9">
            <a:extLst>
              <a:ext uri="{FF2B5EF4-FFF2-40B4-BE49-F238E27FC236}">
                <a16:creationId xmlns:a16="http://schemas.microsoft.com/office/drawing/2014/main" id="{65CAFE2E-30E8-414E-9EE5-2DB05AE06D43}"/>
              </a:ext>
            </a:extLst>
          </p:cNvPr>
          <p:cNvSpPr txBox="1"/>
          <p:nvPr/>
        </p:nvSpPr>
        <p:spPr>
          <a:xfrm>
            <a:off x="9230679" y="2437915"/>
            <a:ext cx="1501629" cy="923330"/>
          </a:xfrm>
          <a:prstGeom prst="rect">
            <a:avLst/>
          </a:prstGeom>
          <a:noFill/>
        </p:spPr>
        <p:txBody>
          <a:bodyPr wrap="square" rtlCol="0">
            <a:spAutoFit/>
          </a:bodyPr>
          <a:lstStyle/>
          <a:p>
            <a:pPr algn="ctr"/>
            <a:r>
              <a:rPr lang="en-US" b="1" dirty="0"/>
              <a:t>Nose Tackle</a:t>
            </a:r>
          </a:p>
          <a:p>
            <a:pPr algn="ctr"/>
            <a:r>
              <a:rPr lang="en-US" b="1" dirty="0"/>
              <a:t>Total EPA for Run Plays</a:t>
            </a:r>
          </a:p>
        </p:txBody>
      </p:sp>
      <p:sp>
        <p:nvSpPr>
          <p:cNvPr id="13" name="Content Placeholder 2">
            <a:extLst>
              <a:ext uri="{FF2B5EF4-FFF2-40B4-BE49-F238E27FC236}">
                <a16:creationId xmlns:a16="http://schemas.microsoft.com/office/drawing/2014/main" id="{EE9E5A37-EB64-4DA2-971D-2AD1DFC0F6F6}"/>
              </a:ext>
            </a:extLst>
          </p:cNvPr>
          <p:cNvSpPr txBox="1">
            <a:spLocks/>
          </p:cNvSpPr>
          <p:nvPr/>
        </p:nvSpPr>
        <p:spPr>
          <a:xfrm>
            <a:off x="6504266" y="5041783"/>
            <a:ext cx="5092817" cy="18162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Highest Total EPA – Damon Harrison (12.2)</a:t>
            </a:r>
          </a:p>
          <a:p>
            <a:pPr lvl="1"/>
            <a:r>
              <a:rPr lang="en-US" sz="1200" dirty="0"/>
              <a:t>Primarily driven by 41 snaps at NT position. </a:t>
            </a:r>
          </a:p>
          <a:p>
            <a:pPr lvl="1"/>
            <a:r>
              <a:rPr lang="en-US" sz="1200" dirty="0"/>
              <a:t>Ranked 14</a:t>
            </a:r>
            <a:r>
              <a:rPr lang="en-US" sz="1200" baseline="30000" dirty="0"/>
              <a:t>th</a:t>
            </a:r>
            <a:r>
              <a:rPr lang="en-US" sz="1200" dirty="0"/>
              <a:t> out of 25 on per Snap basis.</a:t>
            </a:r>
          </a:p>
          <a:p>
            <a:r>
              <a:rPr lang="en-US" sz="1400" dirty="0"/>
              <a:t>2</a:t>
            </a:r>
            <a:r>
              <a:rPr lang="en-US" sz="1400" baseline="30000" dirty="0"/>
              <a:t>nd</a:t>
            </a:r>
            <a:r>
              <a:rPr lang="en-US" sz="1400" dirty="0"/>
              <a:t> Highest – Danny Shelton (10.5)</a:t>
            </a:r>
          </a:p>
          <a:p>
            <a:pPr lvl="1"/>
            <a:r>
              <a:rPr lang="en-US" sz="1200" dirty="0"/>
              <a:t>46 snaps at NT position; 17</a:t>
            </a:r>
            <a:r>
              <a:rPr lang="en-US" sz="1200" baseline="30000" dirty="0"/>
              <a:t>th</a:t>
            </a:r>
            <a:r>
              <a:rPr lang="en-US" sz="1200" dirty="0"/>
              <a:t> on per Snap basis.</a:t>
            </a:r>
          </a:p>
          <a:p>
            <a:r>
              <a:rPr lang="en-US" sz="1400" dirty="0"/>
              <a:t>No other NT had over 26 snaps.</a:t>
            </a:r>
          </a:p>
          <a:p>
            <a:r>
              <a:rPr lang="en-US" sz="1400" dirty="0"/>
              <a:t>NTs averaged 12.2 “involved” snaps.</a:t>
            </a:r>
            <a:endParaRPr lang="en-US" sz="1500" dirty="0"/>
          </a:p>
        </p:txBody>
      </p:sp>
      <p:sp>
        <p:nvSpPr>
          <p:cNvPr id="18" name="Rectangle 17">
            <a:extLst>
              <a:ext uri="{FF2B5EF4-FFF2-40B4-BE49-F238E27FC236}">
                <a16:creationId xmlns:a16="http://schemas.microsoft.com/office/drawing/2014/main" id="{C281C94C-CE6E-488F-B5B3-ABD6660E23D1}"/>
              </a:ext>
            </a:extLst>
          </p:cNvPr>
          <p:cNvSpPr/>
          <p:nvPr/>
        </p:nvSpPr>
        <p:spPr>
          <a:xfrm>
            <a:off x="914399" y="1280159"/>
            <a:ext cx="7535396" cy="584775"/>
          </a:xfrm>
          <a:prstGeom prst="rect">
            <a:avLst/>
          </a:prstGeom>
        </p:spPr>
        <p:txBody>
          <a:bodyPr wrap="none">
            <a:spAutoFit/>
          </a:bodyPr>
          <a:lstStyle/>
          <a:p>
            <a:r>
              <a:rPr lang="en-US" sz="3200" dirty="0">
                <a:latin typeface="+mj-lt"/>
              </a:rPr>
              <a:t>Run Play by “Involved” EPA: Nose Tackle (NT)</a:t>
            </a:r>
          </a:p>
        </p:txBody>
      </p:sp>
    </p:spTree>
    <p:extLst>
      <p:ext uri="{BB962C8B-B14F-4D97-AF65-F5344CB8AC3E}">
        <p14:creationId xmlns:p14="http://schemas.microsoft.com/office/powerpoint/2010/main" val="2960316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5A391CF-1327-40FE-A5E3-7AFC6A5EBDC1}"/>
              </a:ext>
            </a:extLst>
          </p:cNvPr>
          <p:cNvPicPr>
            <a:picLocks noChangeAspect="1"/>
          </p:cNvPicPr>
          <p:nvPr/>
        </p:nvPicPr>
        <p:blipFill>
          <a:blip r:embed="rId2"/>
          <a:stretch>
            <a:fillRect/>
          </a:stretch>
        </p:blipFill>
        <p:spPr>
          <a:xfrm>
            <a:off x="1238211" y="2194559"/>
            <a:ext cx="4449524" cy="2702222"/>
          </a:xfrm>
          <a:prstGeom prst="rect">
            <a:avLst/>
          </a:prstGeom>
        </p:spPr>
      </p:pic>
      <p:pic>
        <p:nvPicPr>
          <p:cNvPr id="9" name="Picture 8">
            <a:extLst>
              <a:ext uri="{FF2B5EF4-FFF2-40B4-BE49-F238E27FC236}">
                <a16:creationId xmlns:a16="http://schemas.microsoft.com/office/drawing/2014/main" id="{1D4E1832-1B4F-4F5F-AD57-2C1F2C8D1C1C}"/>
              </a:ext>
            </a:extLst>
          </p:cNvPr>
          <p:cNvPicPr>
            <a:picLocks noChangeAspect="1"/>
          </p:cNvPicPr>
          <p:nvPr/>
        </p:nvPicPr>
        <p:blipFill>
          <a:blip r:embed="rId3"/>
          <a:stretch>
            <a:fillRect/>
          </a:stretch>
        </p:blipFill>
        <p:spPr>
          <a:xfrm>
            <a:off x="6525355" y="2216106"/>
            <a:ext cx="4449524" cy="2702222"/>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0" y="4918328"/>
            <a:ext cx="5092817" cy="1939672"/>
          </a:xfrm>
        </p:spPr>
        <p:txBody>
          <a:bodyPr>
            <a:normAutofit/>
          </a:bodyPr>
          <a:lstStyle/>
          <a:p>
            <a:r>
              <a:rPr lang="en-US" sz="1400" dirty="0"/>
              <a:t>Highest EPA per Snap – Adam Butler (0.82)</a:t>
            </a:r>
          </a:p>
          <a:p>
            <a:pPr lvl="1"/>
            <a:r>
              <a:rPr lang="en-US" sz="1200" dirty="0"/>
              <a:t>Three other DTs had EPA per Snap over 0.75 (William Gholston, Zach Kerr, &amp; Matt Dickerson)</a:t>
            </a:r>
          </a:p>
          <a:p>
            <a:pPr lvl="1"/>
            <a:r>
              <a:rPr lang="en-US" sz="1200" dirty="0"/>
              <a:t>Large drop-off with fifth highest at 0.57.</a:t>
            </a:r>
          </a:p>
          <a:p>
            <a:r>
              <a:rPr lang="en-US" sz="1400" dirty="0"/>
              <a:t>49% of DTs average between 0.18 &amp; 0.40 EPA per Snap </a:t>
            </a:r>
            <a:br>
              <a:rPr lang="en-US" sz="1400" dirty="0"/>
            </a:br>
            <a:r>
              <a:rPr lang="en-US" sz="1400" dirty="0"/>
              <a:t>(65 out of 132)</a:t>
            </a:r>
          </a:p>
          <a:p>
            <a:r>
              <a:rPr lang="en-US" sz="1400" dirty="0"/>
              <a:t>16% of DTs average below 0.0 EPA per Snap (21 out of 132)</a:t>
            </a:r>
          </a:p>
        </p:txBody>
      </p:sp>
      <p:sp>
        <p:nvSpPr>
          <p:cNvPr id="8" name="TextBox 7">
            <a:extLst>
              <a:ext uri="{FF2B5EF4-FFF2-40B4-BE49-F238E27FC236}">
                <a16:creationId xmlns:a16="http://schemas.microsoft.com/office/drawing/2014/main" id="{EB9EE530-FBA3-45AB-B04A-0BAB2BB5A053}"/>
              </a:ext>
            </a:extLst>
          </p:cNvPr>
          <p:cNvSpPr txBox="1"/>
          <p:nvPr/>
        </p:nvSpPr>
        <p:spPr>
          <a:xfrm>
            <a:off x="1303284" y="2446641"/>
            <a:ext cx="1795244" cy="646331"/>
          </a:xfrm>
          <a:prstGeom prst="rect">
            <a:avLst/>
          </a:prstGeom>
          <a:noFill/>
        </p:spPr>
        <p:txBody>
          <a:bodyPr wrap="square" rtlCol="0">
            <a:spAutoFit/>
          </a:bodyPr>
          <a:lstStyle/>
          <a:p>
            <a:pPr algn="ctr"/>
            <a:r>
              <a:rPr lang="en-US" b="1" dirty="0"/>
              <a:t>Defensive Tackle</a:t>
            </a:r>
          </a:p>
          <a:p>
            <a:pPr algn="ctr"/>
            <a:r>
              <a:rPr lang="en-US" b="1" dirty="0"/>
              <a:t>EPA per Run Play</a:t>
            </a:r>
          </a:p>
        </p:txBody>
      </p:sp>
      <p:sp>
        <p:nvSpPr>
          <p:cNvPr id="10" name="TextBox 9">
            <a:extLst>
              <a:ext uri="{FF2B5EF4-FFF2-40B4-BE49-F238E27FC236}">
                <a16:creationId xmlns:a16="http://schemas.microsoft.com/office/drawing/2014/main" id="{65CAFE2E-30E8-414E-9EE5-2DB05AE06D43}"/>
              </a:ext>
            </a:extLst>
          </p:cNvPr>
          <p:cNvSpPr txBox="1"/>
          <p:nvPr/>
        </p:nvSpPr>
        <p:spPr>
          <a:xfrm>
            <a:off x="8741697" y="2463035"/>
            <a:ext cx="1801388" cy="923330"/>
          </a:xfrm>
          <a:prstGeom prst="rect">
            <a:avLst/>
          </a:prstGeom>
          <a:noFill/>
        </p:spPr>
        <p:txBody>
          <a:bodyPr wrap="square" rtlCol="0">
            <a:spAutoFit/>
          </a:bodyPr>
          <a:lstStyle/>
          <a:p>
            <a:pPr algn="ctr"/>
            <a:r>
              <a:rPr lang="en-US" b="1" dirty="0"/>
              <a:t>Defensive Tackle</a:t>
            </a:r>
          </a:p>
          <a:p>
            <a:pPr algn="ctr"/>
            <a:r>
              <a:rPr lang="en-US" b="1" dirty="0"/>
              <a:t>Total EPA for </a:t>
            </a:r>
            <a:br>
              <a:rPr lang="en-US" b="1" dirty="0"/>
            </a:br>
            <a:r>
              <a:rPr lang="en-US" b="1" dirty="0"/>
              <a:t>Run Plays</a:t>
            </a:r>
          </a:p>
        </p:txBody>
      </p:sp>
      <p:sp>
        <p:nvSpPr>
          <p:cNvPr id="13" name="Content Placeholder 2">
            <a:extLst>
              <a:ext uri="{FF2B5EF4-FFF2-40B4-BE49-F238E27FC236}">
                <a16:creationId xmlns:a16="http://schemas.microsoft.com/office/drawing/2014/main" id="{EE9E5A37-EB64-4DA2-971D-2AD1DFC0F6F6}"/>
              </a:ext>
            </a:extLst>
          </p:cNvPr>
          <p:cNvSpPr txBox="1">
            <a:spLocks/>
          </p:cNvSpPr>
          <p:nvPr/>
        </p:nvSpPr>
        <p:spPr>
          <a:xfrm>
            <a:off x="6504266" y="4918329"/>
            <a:ext cx="5092817" cy="1939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Highest Total EPA – Dalvin Tomlinson (18.4)</a:t>
            </a:r>
          </a:p>
          <a:p>
            <a:pPr lvl="1"/>
            <a:r>
              <a:rPr lang="en-US" sz="1200" dirty="0"/>
              <a:t>Highest number of snaps at DT (38)</a:t>
            </a:r>
          </a:p>
          <a:p>
            <a:r>
              <a:rPr lang="en-US" sz="1400" dirty="0"/>
              <a:t>Large drop-off to 2</a:t>
            </a:r>
            <a:r>
              <a:rPr lang="en-US" sz="1400" baseline="30000" dirty="0"/>
              <a:t>nd</a:t>
            </a:r>
            <a:r>
              <a:rPr lang="en-US" sz="1400" dirty="0"/>
              <a:t> – Grady Jarrett (11.6)</a:t>
            </a:r>
          </a:p>
          <a:p>
            <a:r>
              <a:rPr lang="en-US" sz="1400" dirty="0"/>
              <a:t>63% of DTs have Total EPA between 0 and 5 (0.5 per game)</a:t>
            </a:r>
          </a:p>
          <a:p>
            <a:r>
              <a:rPr lang="en-US" sz="1400" dirty="0"/>
              <a:t>DTs averaged 15.5 “involved” run plays.</a:t>
            </a:r>
          </a:p>
        </p:txBody>
      </p:sp>
      <p:sp>
        <p:nvSpPr>
          <p:cNvPr id="14" name="Rectangle 13">
            <a:extLst>
              <a:ext uri="{FF2B5EF4-FFF2-40B4-BE49-F238E27FC236}">
                <a16:creationId xmlns:a16="http://schemas.microsoft.com/office/drawing/2014/main" id="{2103CF0E-85C1-45EB-B036-D351429E51BD}"/>
              </a:ext>
            </a:extLst>
          </p:cNvPr>
          <p:cNvSpPr/>
          <p:nvPr/>
        </p:nvSpPr>
        <p:spPr>
          <a:xfrm>
            <a:off x="914399" y="1280159"/>
            <a:ext cx="8287077" cy="584775"/>
          </a:xfrm>
          <a:prstGeom prst="rect">
            <a:avLst/>
          </a:prstGeom>
        </p:spPr>
        <p:txBody>
          <a:bodyPr wrap="none">
            <a:spAutoFit/>
          </a:bodyPr>
          <a:lstStyle/>
          <a:p>
            <a:r>
              <a:rPr lang="en-US" sz="3200" dirty="0">
                <a:latin typeface="+mj-lt"/>
              </a:rPr>
              <a:t>Run Play by “Involved” EPA: Defensive Tackle (DT)</a:t>
            </a:r>
          </a:p>
        </p:txBody>
      </p:sp>
    </p:spTree>
    <p:extLst>
      <p:ext uri="{BB962C8B-B14F-4D97-AF65-F5344CB8AC3E}">
        <p14:creationId xmlns:p14="http://schemas.microsoft.com/office/powerpoint/2010/main" val="17306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noAutofit/>
          </a:bodyPr>
          <a:lstStyle/>
          <a:p>
            <a:pPr lvl="0"/>
            <a:r>
              <a:rPr lang="en-US" sz="3800" dirty="0"/>
              <a:t>Which is the most valuable defensive line position?</a:t>
            </a:r>
          </a:p>
        </p:txBody>
      </p:sp>
      <p:graphicFrame>
        <p:nvGraphicFramePr>
          <p:cNvPr id="7" name="Diagram 6">
            <a:extLst>
              <a:ext uri="{FF2B5EF4-FFF2-40B4-BE49-F238E27FC236}">
                <a16:creationId xmlns:a16="http://schemas.microsoft.com/office/drawing/2014/main" id="{DAA69B93-26AC-4B41-8E81-CD46B7C043B6}"/>
              </a:ext>
            </a:extLst>
          </p:cNvPr>
          <p:cNvGraphicFramePr/>
          <p:nvPr>
            <p:extLst>
              <p:ext uri="{D42A27DB-BD31-4B8C-83A1-F6EECF244321}">
                <p14:modId xmlns:p14="http://schemas.microsoft.com/office/powerpoint/2010/main" val="3043082725"/>
              </p:ext>
            </p:extLst>
          </p:nvPr>
        </p:nvGraphicFramePr>
        <p:xfrm>
          <a:off x="838199" y="1690688"/>
          <a:ext cx="10515599"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105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88964F-3EB7-44BE-B922-7F408EE107B8}"/>
              </a:ext>
            </a:extLst>
          </p:cNvPr>
          <p:cNvPicPr>
            <a:picLocks noChangeAspect="1"/>
          </p:cNvPicPr>
          <p:nvPr/>
        </p:nvPicPr>
        <p:blipFill>
          <a:blip r:embed="rId2"/>
          <a:stretch>
            <a:fillRect/>
          </a:stretch>
        </p:blipFill>
        <p:spPr>
          <a:xfrm>
            <a:off x="1238211" y="2194559"/>
            <a:ext cx="4449524" cy="2702222"/>
          </a:xfrm>
          <a:prstGeom prst="rect">
            <a:avLst/>
          </a:prstGeom>
        </p:spPr>
      </p:pic>
      <p:pic>
        <p:nvPicPr>
          <p:cNvPr id="4" name="Picture 3">
            <a:extLst>
              <a:ext uri="{FF2B5EF4-FFF2-40B4-BE49-F238E27FC236}">
                <a16:creationId xmlns:a16="http://schemas.microsoft.com/office/drawing/2014/main" id="{C7DEEDF0-EA8E-4788-A35C-62C8063C06C2}"/>
              </a:ext>
            </a:extLst>
          </p:cNvPr>
          <p:cNvPicPr>
            <a:picLocks noChangeAspect="1"/>
          </p:cNvPicPr>
          <p:nvPr/>
        </p:nvPicPr>
        <p:blipFill>
          <a:blip r:embed="rId3"/>
          <a:stretch>
            <a:fillRect/>
          </a:stretch>
        </p:blipFill>
        <p:spPr>
          <a:xfrm>
            <a:off x="6426722" y="2220107"/>
            <a:ext cx="4449524" cy="2702222"/>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0" y="4993067"/>
            <a:ext cx="5092817" cy="1661733"/>
          </a:xfrm>
        </p:spPr>
        <p:txBody>
          <a:bodyPr>
            <a:normAutofit/>
          </a:bodyPr>
          <a:lstStyle/>
          <a:p>
            <a:r>
              <a:rPr lang="en-US" sz="1400" dirty="0"/>
              <a:t>Highest EPA Impact per Snap – Chris </a:t>
            </a:r>
            <a:r>
              <a:rPr lang="en-US" sz="1400" dirty="0" err="1"/>
              <a:t>Wormley</a:t>
            </a:r>
            <a:r>
              <a:rPr lang="en-US" sz="1400" dirty="0"/>
              <a:t> (0.70)</a:t>
            </a:r>
          </a:p>
          <a:p>
            <a:pPr lvl="1"/>
            <a:r>
              <a:rPr lang="en-US" sz="1200" dirty="0"/>
              <a:t>All other were less than 0.51.</a:t>
            </a:r>
          </a:p>
          <a:p>
            <a:r>
              <a:rPr lang="en-US" sz="1400" dirty="0"/>
              <a:t>36% of DEs average below 0.0 EPA per Snap (8 out of 22)</a:t>
            </a:r>
            <a:endParaRPr lang="en-US" sz="1200" dirty="0"/>
          </a:p>
        </p:txBody>
      </p:sp>
      <p:sp>
        <p:nvSpPr>
          <p:cNvPr id="8" name="TextBox 7">
            <a:extLst>
              <a:ext uri="{FF2B5EF4-FFF2-40B4-BE49-F238E27FC236}">
                <a16:creationId xmlns:a16="http://schemas.microsoft.com/office/drawing/2014/main" id="{EB9EE530-FBA3-45AB-B04A-0BAB2BB5A053}"/>
              </a:ext>
            </a:extLst>
          </p:cNvPr>
          <p:cNvSpPr txBox="1"/>
          <p:nvPr/>
        </p:nvSpPr>
        <p:spPr>
          <a:xfrm>
            <a:off x="3814948" y="2433720"/>
            <a:ext cx="1795244" cy="646331"/>
          </a:xfrm>
          <a:prstGeom prst="rect">
            <a:avLst/>
          </a:prstGeom>
          <a:noFill/>
        </p:spPr>
        <p:txBody>
          <a:bodyPr wrap="square" rtlCol="0">
            <a:spAutoFit/>
          </a:bodyPr>
          <a:lstStyle/>
          <a:p>
            <a:pPr algn="ctr"/>
            <a:r>
              <a:rPr lang="en-US" b="1" dirty="0"/>
              <a:t>Defensive End</a:t>
            </a:r>
          </a:p>
          <a:p>
            <a:pPr algn="ctr"/>
            <a:r>
              <a:rPr lang="en-US" b="1" dirty="0"/>
              <a:t>EPA per Run Play</a:t>
            </a:r>
          </a:p>
        </p:txBody>
      </p:sp>
      <p:sp>
        <p:nvSpPr>
          <p:cNvPr id="10" name="TextBox 9">
            <a:extLst>
              <a:ext uri="{FF2B5EF4-FFF2-40B4-BE49-F238E27FC236}">
                <a16:creationId xmlns:a16="http://schemas.microsoft.com/office/drawing/2014/main" id="{65CAFE2E-30E8-414E-9EE5-2DB05AE06D43}"/>
              </a:ext>
            </a:extLst>
          </p:cNvPr>
          <p:cNvSpPr txBox="1"/>
          <p:nvPr/>
        </p:nvSpPr>
        <p:spPr>
          <a:xfrm>
            <a:off x="9290741" y="2332117"/>
            <a:ext cx="1628728" cy="923330"/>
          </a:xfrm>
          <a:prstGeom prst="rect">
            <a:avLst/>
          </a:prstGeom>
          <a:noFill/>
        </p:spPr>
        <p:txBody>
          <a:bodyPr wrap="square" rtlCol="0">
            <a:spAutoFit/>
          </a:bodyPr>
          <a:lstStyle/>
          <a:p>
            <a:pPr algn="ctr"/>
            <a:r>
              <a:rPr lang="en-US" b="1" dirty="0"/>
              <a:t>Defensive End</a:t>
            </a:r>
          </a:p>
          <a:p>
            <a:pPr algn="ctr"/>
            <a:r>
              <a:rPr lang="en-US" b="1" dirty="0"/>
              <a:t>Total EPA for Run Plays</a:t>
            </a:r>
          </a:p>
        </p:txBody>
      </p:sp>
      <p:sp>
        <p:nvSpPr>
          <p:cNvPr id="13" name="Content Placeholder 2">
            <a:extLst>
              <a:ext uri="{FF2B5EF4-FFF2-40B4-BE49-F238E27FC236}">
                <a16:creationId xmlns:a16="http://schemas.microsoft.com/office/drawing/2014/main" id="{EE9E5A37-EB64-4DA2-971D-2AD1DFC0F6F6}"/>
              </a:ext>
            </a:extLst>
          </p:cNvPr>
          <p:cNvSpPr txBox="1">
            <a:spLocks/>
          </p:cNvSpPr>
          <p:nvPr/>
        </p:nvSpPr>
        <p:spPr>
          <a:xfrm>
            <a:off x="6504266" y="4993067"/>
            <a:ext cx="5092817" cy="186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No player averaged more than 0.5 Total EPA per game.</a:t>
            </a:r>
          </a:p>
          <a:p>
            <a:r>
              <a:rPr lang="en-US" sz="1400" dirty="0"/>
              <a:t>Highest Total EPA – Chris </a:t>
            </a:r>
            <a:r>
              <a:rPr lang="en-US" sz="1400" dirty="0" err="1"/>
              <a:t>Wormley</a:t>
            </a:r>
            <a:r>
              <a:rPr lang="en-US" sz="1400" dirty="0"/>
              <a:t> (4.9)</a:t>
            </a:r>
          </a:p>
          <a:p>
            <a:r>
              <a:rPr lang="en-US" sz="1400" dirty="0"/>
              <a:t>45% of DEs had a Total EPA between -1.0 and 1.0 (10 out of 22).</a:t>
            </a:r>
          </a:p>
          <a:p>
            <a:r>
              <a:rPr lang="en-US" sz="1400" dirty="0"/>
              <a:t>DEs averaged 8.1 “involved” run plays.</a:t>
            </a:r>
          </a:p>
        </p:txBody>
      </p:sp>
      <p:sp>
        <p:nvSpPr>
          <p:cNvPr id="11" name="Rectangle 10">
            <a:extLst>
              <a:ext uri="{FF2B5EF4-FFF2-40B4-BE49-F238E27FC236}">
                <a16:creationId xmlns:a16="http://schemas.microsoft.com/office/drawing/2014/main" id="{9CF930C1-F643-49BF-B04A-E1F008CEF89D}"/>
              </a:ext>
            </a:extLst>
          </p:cNvPr>
          <p:cNvSpPr/>
          <p:nvPr/>
        </p:nvSpPr>
        <p:spPr>
          <a:xfrm>
            <a:off x="914399" y="1280159"/>
            <a:ext cx="7907999" cy="584775"/>
          </a:xfrm>
          <a:prstGeom prst="rect">
            <a:avLst/>
          </a:prstGeom>
        </p:spPr>
        <p:txBody>
          <a:bodyPr wrap="none">
            <a:spAutoFit/>
          </a:bodyPr>
          <a:lstStyle/>
          <a:p>
            <a:r>
              <a:rPr lang="en-US" sz="3200" dirty="0">
                <a:latin typeface="+mj-lt"/>
              </a:rPr>
              <a:t>Run Play by “Involved” EPA: Defensive End (DE)</a:t>
            </a:r>
          </a:p>
        </p:txBody>
      </p:sp>
    </p:spTree>
    <p:extLst>
      <p:ext uri="{BB962C8B-B14F-4D97-AF65-F5344CB8AC3E}">
        <p14:creationId xmlns:p14="http://schemas.microsoft.com/office/powerpoint/2010/main" val="2588743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608F4E-AE5E-42E4-A8D7-131D46BE0090}"/>
              </a:ext>
            </a:extLst>
          </p:cNvPr>
          <p:cNvPicPr>
            <a:picLocks noChangeAspect="1"/>
          </p:cNvPicPr>
          <p:nvPr/>
        </p:nvPicPr>
        <p:blipFill>
          <a:blip r:embed="rId2"/>
          <a:stretch>
            <a:fillRect/>
          </a:stretch>
        </p:blipFill>
        <p:spPr>
          <a:xfrm>
            <a:off x="1238210" y="2194559"/>
            <a:ext cx="4449524" cy="2702222"/>
          </a:xfrm>
          <a:prstGeom prst="rect">
            <a:avLst/>
          </a:prstGeom>
        </p:spPr>
      </p:pic>
      <p:pic>
        <p:nvPicPr>
          <p:cNvPr id="4" name="Picture 3">
            <a:extLst>
              <a:ext uri="{FF2B5EF4-FFF2-40B4-BE49-F238E27FC236}">
                <a16:creationId xmlns:a16="http://schemas.microsoft.com/office/drawing/2014/main" id="{362CE084-4F0E-41E8-B38A-2C03540B5AB1}"/>
              </a:ext>
            </a:extLst>
          </p:cNvPr>
          <p:cNvPicPr>
            <a:picLocks noChangeAspect="1"/>
          </p:cNvPicPr>
          <p:nvPr/>
        </p:nvPicPr>
        <p:blipFill>
          <a:blip r:embed="rId3"/>
          <a:stretch>
            <a:fillRect/>
          </a:stretch>
        </p:blipFill>
        <p:spPr>
          <a:xfrm>
            <a:off x="6504266" y="2194559"/>
            <a:ext cx="4449524" cy="2702222"/>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0" y="4993067"/>
            <a:ext cx="5092817" cy="1661733"/>
          </a:xfrm>
        </p:spPr>
        <p:txBody>
          <a:bodyPr>
            <a:normAutofit/>
          </a:bodyPr>
          <a:lstStyle/>
          <a:p>
            <a:r>
              <a:rPr lang="en-US" sz="1400" dirty="0"/>
              <a:t>Highest EPA per Snap – Justin Houston (1.19)</a:t>
            </a:r>
          </a:p>
          <a:p>
            <a:r>
              <a:rPr lang="en-US" sz="1400" dirty="0"/>
              <a:t>Only 9% of DE Wide had EPA per Snap over 0.5 (6 out of 67).</a:t>
            </a:r>
          </a:p>
          <a:p>
            <a:r>
              <a:rPr lang="en-US" sz="1400" dirty="0"/>
              <a:t>67% of DE Wide had EPA per Snap between 0.0 and 0.4.</a:t>
            </a:r>
            <a:br>
              <a:rPr lang="en-US" sz="1400" dirty="0"/>
            </a:br>
            <a:r>
              <a:rPr lang="en-US" sz="1400" dirty="0"/>
              <a:t>(45 out of 67).</a:t>
            </a:r>
          </a:p>
          <a:p>
            <a:r>
              <a:rPr lang="en-US" sz="1400" dirty="0"/>
              <a:t>24% of DE Wide had EPA per Snap below 0.0 (16 out of 67).</a:t>
            </a:r>
          </a:p>
          <a:p>
            <a:pPr lvl="1"/>
            <a:r>
              <a:rPr lang="en-US" sz="1200" dirty="0"/>
              <a:t>Two had EPA per Snap below 0.5 (Josh Allen &amp; Brandon Graham)</a:t>
            </a:r>
          </a:p>
        </p:txBody>
      </p:sp>
      <p:sp>
        <p:nvSpPr>
          <p:cNvPr id="8" name="TextBox 7">
            <a:extLst>
              <a:ext uri="{FF2B5EF4-FFF2-40B4-BE49-F238E27FC236}">
                <a16:creationId xmlns:a16="http://schemas.microsoft.com/office/drawing/2014/main" id="{EB9EE530-FBA3-45AB-B04A-0BAB2BB5A053}"/>
              </a:ext>
            </a:extLst>
          </p:cNvPr>
          <p:cNvSpPr txBox="1"/>
          <p:nvPr/>
        </p:nvSpPr>
        <p:spPr>
          <a:xfrm>
            <a:off x="3714692" y="2408172"/>
            <a:ext cx="1795244" cy="646331"/>
          </a:xfrm>
          <a:prstGeom prst="rect">
            <a:avLst/>
          </a:prstGeom>
          <a:noFill/>
        </p:spPr>
        <p:txBody>
          <a:bodyPr wrap="square" rtlCol="0">
            <a:spAutoFit/>
          </a:bodyPr>
          <a:lstStyle/>
          <a:p>
            <a:pPr algn="ctr"/>
            <a:r>
              <a:rPr lang="en-US" b="1" dirty="0"/>
              <a:t>DE Wide</a:t>
            </a:r>
          </a:p>
          <a:p>
            <a:pPr algn="ctr"/>
            <a:r>
              <a:rPr lang="en-US" b="1" dirty="0"/>
              <a:t>EPA per Run Play</a:t>
            </a:r>
          </a:p>
        </p:txBody>
      </p:sp>
      <p:sp>
        <p:nvSpPr>
          <p:cNvPr id="10" name="TextBox 9">
            <a:extLst>
              <a:ext uri="{FF2B5EF4-FFF2-40B4-BE49-F238E27FC236}">
                <a16:creationId xmlns:a16="http://schemas.microsoft.com/office/drawing/2014/main" id="{65CAFE2E-30E8-414E-9EE5-2DB05AE06D43}"/>
              </a:ext>
            </a:extLst>
          </p:cNvPr>
          <p:cNvSpPr txBox="1"/>
          <p:nvPr/>
        </p:nvSpPr>
        <p:spPr>
          <a:xfrm>
            <a:off x="9230679" y="2408172"/>
            <a:ext cx="1501629" cy="923330"/>
          </a:xfrm>
          <a:prstGeom prst="rect">
            <a:avLst/>
          </a:prstGeom>
          <a:noFill/>
        </p:spPr>
        <p:txBody>
          <a:bodyPr wrap="square" rtlCol="0">
            <a:spAutoFit/>
          </a:bodyPr>
          <a:lstStyle/>
          <a:p>
            <a:pPr algn="ctr"/>
            <a:r>
              <a:rPr lang="en-US" b="1" dirty="0"/>
              <a:t>DE Wide</a:t>
            </a:r>
          </a:p>
          <a:p>
            <a:pPr algn="ctr"/>
            <a:r>
              <a:rPr lang="en-US" b="1" dirty="0"/>
              <a:t>Total EPA for Run Plays</a:t>
            </a:r>
          </a:p>
        </p:txBody>
      </p:sp>
      <p:sp>
        <p:nvSpPr>
          <p:cNvPr id="13" name="Content Placeholder 2">
            <a:extLst>
              <a:ext uri="{FF2B5EF4-FFF2-40B4-BE49-F238E27FC236}">
                <a16:creationId xmlns:a16="http://schemas.microsoft.com/office/drawing/2014/main" id="{EE9E5A37-EB64-4DA2-971D-2AD1DFC0F6F6}"/>
              </a:ext>
            </a:extLst>
          </p:cNvPr>
          <p:cNvSpPr txBox="1">
            <a:spLocks/>
          </p:cNvSpPr>
          <p:nvPr/>
        </p:nvSpPr>
        <p:spPr>
          <a:xfrm>
            <a:off x="6504266" y="4993067"/>
            <a:ext cx="5092817" cy="186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Highest Total EPA – Trent Murphy (7.8)</a:t>
            </a:r>
          </a:p>
          <a:p>
            <a:pPr lvl="1"/>
            <a:r>
              <a:rPr lang="en-US" sz="1200" dirty="0"/>
              <a:t>2</a:t>
            </a:r>
            <a:r>
              <a:rPr lang="en-US" sz="1200" baseline="30000" dirty="0"/>
              <a:t>nd</a:t>
            </a:r>
            <a:r>
              <a:rPr lang="en-US" sz="1200" dirty="0"/>
              <a:t> highest – Calais Campbell (7.7)</a:t>
            </a:r>
          </a:p>
          <a:p>
            <a:pPr lvl="1"/>
            <a:r>
              <a:rPr lang="en-US" sz="1200" dirty="0"/>
              <a:t>No other players above 6.0.</a:t>
            </a:r>
          </a:p>
          <a:p>
            <a:r>
              <a:rPr lang="en-US" sz="1400" dirty="0"/>
              <a:t>48% of DE Wide had Total EPA between 0.0 and 2.0. </a:t>
            </a:r>
            <a:br>
              <a:rPr lang="en-US" sz="1400" dirty="0"/>
            </a:br>
            <a:r>
              <a:rPr lang="en-US" sz="1400" dirty="0"/>
              <a:t>(32 out of 67)</a:t>
            </a:r>
          </a:p>
          <a:p>
            <a:r>
              <a:rPr lang="en-US" sz="1400" dirty="0"/>
              <a:t>DE Wide defenders averaged 9.6 “involved” run plays.</a:t>
            </a:r>
          </a:p>
        </p:txBody>
      </p:sp>
      <p:sp>
        <p:nvSpPr>
          <p:cNvPr id="11" name="Rectangle 10">
            <a:extLst>
              <a:ext uri="{FF2B5EF4-FFF2-40B4-BE49-F238E27FC236}">
                <a16:creationId xmlns:a16="http://schemas.microsoft.com/office/drawing/2014/main" id="{9E25F5FF-60F1-4FA3-85B0-94FC38B68523}"/>
              </a:ext>
            </a:extLst>
          </p:cNvPr>
          <p:cNvSpPr/>
          <p:nvPr/>
        </p:nvSpPr>
        <p:spPr>
          <a:xfrm>
            <a:off x="914399" y="1280159"/>
            <a:ext cx="9986708" cy="584775"/>
          </a:xfrm>
          <a:prstGeom prst="rect">
            <a:avLst/>
          </a:prstGeom>
        </p:spPr>
        <p:txBody>
          <a:bodyPr wrap="none">
            <a:spAutoFit/>
          </a:bodyPr>
          <a:lstStyle/>
          <a:p>
            <a:r>
              <a:rPr lang="en-US" sz="3200" dirty="0">
                <a:latin typeface="+mj-lt"/>
              </a:rPr>
              <a:t>Run Play by “Involved” EPA: Defensive End Wide (DE Wide):</a:t>
            </a:r>
          </a:p>
        </p:txBody>
      </p:sp>
    </p:spTree>
    <p:extLst>
      <p:ext uri="{BB962C8B-B14F-4D97-AF65-F5344CB8AC3E}">
        <p14:creationId xmlns:p14="http://schemas.microsoft.com/office/powerpoint/2010/main" val="1127335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A67E5A-B877-4BA4-843F-34009449ABAE}"/>
              </a:ext>
            </a:extLst>
          </p:cNvPr>
          <p:cNvPicPr>
            <a:picLocks noChangeAspect="1"/>
          </p:cNvPicPr>
          <p:nvPr/>
        </p:nvPicPr>
        <p:blipFill>
          <a:blip r:embed="rId2"/>
          <a:stretch>
            <a:fillRect/>
          </a:stretch>
        </p:blipFill>
        <p:spPr>
          <a:xfrm>
            <a:off x="1375661" y="2194559"/>
            <a:ext cx="4449524" cy="2702222"/>
          </a:xfrm>
          <a:prstGeom prst="rect">
            <a:avLst/>
          </a:prstGeom>
        </p:spPr>
      </p:pic>
      <p:pic>
        <p:nvPicPr>
          <p:cNvPr id="4" name="Picture 3">
            <a:extLst>
              <a:ext uri="{FF2B5EF4-FFF2-40B4-BE49-F238E27FC236}">
                <a16:creationId xmlns:a16="http://schemas.microsoft.com/office/drawing/2014/main" id="{C3A22723-2190-40A4-AD16-E354B754C62B}"/>
              </a:ext>
            </a:extLst>
          </p:cNvPr>
          <p:cNvPicPr>
            <a:picLocks noChangeAspect="1"/>
          </p:cNvPicPr>
          <p:nvPr/>
        </p:nvPicPr>
        <p:blipFill>
          <a:blip r:embed="rId3"/>
          <a:stretch>
            <a:fillRect/>
          </a:stretch>
        </p:blipFill>
        <p:spPr>
          <a:xfrm>
            <a:off x="6610099" y="2194559"/>
            <a:ext cx="4449524" cy="2702222"/>
          </a:xfrm>
          <a:prstGeom prst="rect">
            <a:avLst/>
          </a:prstGeom>
        </p:spPr>
      </p:pic>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914400"/>
          </a:xfrm>
        </p:spPr>
        <p:txBody>
          <a:bodyPr/>
          <a:lstStyle/>
          <a:p>
            <a:r>
              <a:rPr lang="en-US" dirty="0"/>
              <a:t>Distribution of talent by DL position?</a:t>
            </a:r>
            <a:endParaRPr lang="en-US" sz="3200" dirty="0"/>
          </a:p>
        </p:txBody>
      </p:sp>
      <p:sp>
        <p:nvSpPr>
          <p:cNvPr id="3" name="Content Placeholder 2">
            <a:extLst>
              <a:ext uri="{FF2B5EF4-FFF2-40B4-BE49-F238E27FC236}">
                <a16:creationId xmlns:a16="http://schemas.microsoft.com/office/drawing/2014/main" id="{EC306CC9-1091-4A93-8343-A1CB64775AA2}"/>
              </a:ext>
            </a:extLst>
          </p:cNvPr>
          <p:cNvSpPr>
            <a:spLocks noGrp="1"/>
          </p:cNvSpPr>
          <p:nvPr>
            <p:ph idx="1"/>
          </p:nvPr>
        </p:nvSpPr>
        <p:spPr>
          <a:xfrm>
            <a:off x="838200" y="4993067"/>
            <a:ext cx="5319319" cy="1661733"/>
          </a:xfrm>
        </p:spPr>
        <p:txBody>
          <a:bodyPr>
            <a:normAutofit fontScale="92500" lnSpcReduction="10000"/>
          </a:bodyPr>
          <a:lstStyle/>
          <a:p>
            <a:r>
              <a:rPr lang="en-US" sz="1400" dirty="0"/>
              <a:t>Highest EPA per Snap – Eric Wilson (1.3); </a:t>
            </a:r>
            <a:r>
              <a:rPr lang="en-US" sz="1200" dirty="0"/>
              <a:t>2</a:t>
            </a:r>
            <a:r>
              <a:rPr lang="en-US" sz="1200" baseline="30000" dirty="0"/>
              <a:t>nd</a:t>
            </a:r>
            <a:r>
              <a:rPr lang="en-US" sz="1200" dirty="0"/>
              <a:t> highest – Bruce Irvin (1.0)</a:t>
            </a:r>
          </a:p>
          <a:p>
            <a:r>
              <a:rPr lang="en-US" sz="1400" dirty="0"/>
              <a:t>11% of Outside defenders averaged over 0.5 EPA per Snap. (10 out of 93)</a:t>
            </a:r>
          </a:p>
          <a:p>
            <a:r>
              <a:rPr lang="en-US" sz="1400" dirty="0"/>
              <a:t>49% of Outside defenders averaged between 0.4 and 0.0 EPA  per Snap (46 out of 93).</a:t>
            </a:r>
          </a:p>
          <a:p>
            <a:r>
              <a:rPr lang="en-US" sz="1400" dirty="0"/>
              <a:t>38% of Outside defenders averaged a negative EPA per Snap. </a:t>
            </a:r>
          </a:p>
          <a:p>
            <a:pPr lvl="1"/>
            <a:r>
              <a:rPr lang="en-US" sz="1200" dirty="0"/>
              <a:t>Three averaged below -0.5 (Bradley McDougald, Ezekiel Ansah, &amp; Bryan Cox Jr.)</a:t>
            </a:r>
          </a:p>
        </p:txBody>
      </p:sp>
      <p:sp>
        <p:nvSpPr>
          <p:cNvPr id="8" name="TextBox 7">
            <a:extLst>
              <a:ext uri="{FF2B5EF4-FFF2-40B4-BE49-F238E27FC236}">
                <a16:creationId xmlns:a16="http://schemas.microsoft.com/office/drawing/2014/main" id="{EB9EE530-FBA3-45AB-B04A-0BAB2BB5A053}"/>
              </a:ext>
            </a:extLst>
          </p:cNvPr>
          <p:cNvSpPr txBox="1"/>
          <p:nvPr/>
        </p:nvSpPr>
        <p:spPr>
          <a:xfrm>
            <a:off x="3825800" y="2408172"/>
            <a:ext cx="1795244" cy="646331"/>
          </a:xfrm>
          <a:prstGeom prst="rect">
            <a:avLst/>
          </a:prstGeom>
          <a:noFill/>
        </p:spPr>
        <p:txBody>
          <a:bodyPr wrap="square" rtlCol="0">
            <a:spAutoFit/>
          </a:bodyPr>
          <a:lstStyle/>
          <a:p>
            <a:pPr algn="ctr"/>
            <a:r>
              <a:rPr lang="en-US" b="1" dirty="0"/>
              <a:t>Outside</a:t>
            </a:r>
          </a:p>
          <a:p>
            <a:pPr algn="ctr"/>
            <a:r>
              <a:rPr lang="en-US" b="1" dirty="0"/>
              <a:t>EPA per Run Play</a:t>
            </a:r>
          </a:p>
        </p:txBody>
      </p:sp>
      <p:sp>
        <p:nvSpPr>
          <p:cNvPr id="10" name="TextBox 9">
            <a:extLst>
              <a:ext uri="{FF2B5EF4-FFF2-40B4-BE49-F238E27FC236}">
                <a16:creationId xmlns:a16="http://schemas.microsoft.com/office/drawing/2014/main" id="{65CAFE2E-30E8-414E-9EE5-2DB05AE06D43}"/>
              </a:ext>
            </a:extLst>
          </p:cNvPr>
          <p:cNvSpPr txBox="1"/>
          <p:nvPr/>
        </p:nvSpPr>
        <p:spPr>
          <a:xfrm>
            <a:off x="9336512" y="2408172"/>
            <a:ext cx="1501629" cy="923330"/>
          </a:xfrm>
          <a:prstGeom prst="rect">
            <a:avLst/>
          </a:prstGeom>
          <a:noFill/>
        </p:spPr>
        <p:txBody>
          <a:bodyPr wrap="square" rtlCol="0">
            <a:spAutoFit/>
          </a:bodyPr>
          <a:lstStyle/>
          <a:p>
            <a:pPr algn="ctr"/>
            <a:r>
              <a:rPr lang="en-US" b="1" dirty="0"/>
              <a:t>Outside</a:t>
            </a:r>
          </a:p>
          <a:p>
            <a:pPr algn="ctr"/>
            <a:r>
              <a:rPr lang="en-US" b="1" dirty="0"/>
              <a:t>Total EPA for Run Plays</a:t>
            </a:r>
          </a:p>
        </p:txBody>
      </p:sp>
      <p:sp>
        <p:nvSpPr>
          <p:cNvPr id="13" name="Content Placeholder 2">
            <a:extLst>
              <a:ext uri="{FF2B5EF4-FFF2-40B4-BE49-F238E27FC236}">
                <a16:creationId xmlns:a16="http://schemas.microsoft.com/office/drawing/2014/main" id="{EE9E5A37-EB64-4DA2-971D-2AD1DFC0F6F6}"/>
              </a:ext>
            </a:extLst>
          </p:cNvPr>
          <p:cNvSpPr txBox="1">
            <a:spLocks/>
          </p:cNvSpPr>
          <p:nvPr/>
        </p:nvSpPr>
        <p:spPr>
          <a:xfrm>
            <a:off x="6504266" y="4993067"/>
            <a:ext cx="5164820" cy="18649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Highest Total EPA – Bud Dupree (19.0)</a:t>
            </a:r>
          </a:p>
          <a:p>
            <a:pPr lvl="1"/>
            <a:r>
              <a:rPr lang="en-US" sz="1200" dirty="0"/>
              <a:t>Highest number of snaps (26), but also 4</a:t>
            </a:r>
            <a:r>
              <a:rPr lang="en-US" sz="1200" baseline="30000" dirty="0"/>
              <a:t>th</a:t>
            </a:r>
            <a:r>
              <a:rPr lang="en-US" sz="1200" dirty="0"/>
              <a:t> highest on per Snap basis. </a:t>
            </a:r>
          </a:p>
          <a:p>
            <a:r>
              <a:rPr lang="en-US" sz="1400" dirty="0"/>
              <a:t>2</a:t>
            </a:r>
            <a:r>
              <a:rPr lang="en-US" sz="1400" baseline="30000" dirty="0"/>
              <a:t>nd</a:t>
            </a:r>
            <a:r>
              <a:rPr lang="en-US" sz="1400" dirty="0"/>
              <a:t> Highest – T.J. Watt (11.1)</a:t>
            </a:r>
          </a:p>
          <a:p>
            <a:pPr lvl="1"/>
            <a:r>
              <a:rPr lang="en-US" sz="1200" dirty="0"/>
              <a:t>No other Outside defenders had Total EPA over 10.</a:t>
            </a:r>
          </a:p>
          <a:p>
            <a:r>
              <a:rPr lang="en-US" sz="1400" dirty="0"/>
              <a:t>49% of Outside defenders had Total EP between 4.0 and 0.0.</a:t>
            </a:r>
            <a:br>
              <a:rPr lang="en-US" sz="1400" dirty="0"/>
            </a:br>
            <a:r>
              <a:rPr lang="en-US" sz="1400" dirty="0"/>
              <a:t>(46 out of 93)</a:t>
            </a:r>
          </a:p>
          <a:p>
            <a:r>
              <a:rPr lang="en-US" sz="1400" dirty="0"/>
              <a:t>Outside defenders averaged 10.6 “involved” run plays.</a:t>
            </a:r>
            <a:endParaRPr lang="en-US" sz="1200" dirty="0"/>
          </a:p>
        </p:txBody>
      </p:sp>
      <p:sp>
        <p:nvSpPr>
          <p:cNvPr id="11" name="Rectangle 10">
            <a:extLst>
              <a:ext uri="{FF2B5EF4-FFF2-40B4-BE49-F238E27FC236}">
                <a16:creationId xmlns:a16="http://schemas.microsoft.com/office/drawing/2014/main" id="{359259A1-657E-40D2-A032-218BA121D0FB}"/>
              </a:ext>
            </a:extLst>
          </p:cNvPr>
          <p:cNvSpPr/>
          <p:nvPr/>
        </p:nvSpPr>
        <p:spPr>
          <a:xfrm>
            <a:off x="914399" y="1280159"/>
            <a:ext cx="6180474" cy="584775"/>
          </a:xfrm>
          <a:prstGeom prst="rect">
            <a:avLst/>
          </a:prstGeom>
        </p:spPr>
        <p:txBody>
          <a:bodyPr wrap="none">
            <a:spAutoFit/>
          </a:bodyPr>
          <a:lstStyle/>
          <a:p>
            <a:r>
              <a:rPr lang="en-US" sz="3200" dirty="0">
                <a:latin typeface="+mj-lt"/>
              </a:rPr>
              <a:t>Run Play by “Involved” EPA: Outside:</a:t>
            </a:r>
          </a:p>
        </p:txBody>
      </p:sp>
    </p:spTree>
    <p:extLst>
      <p:ext uri="{BB962C8B-B14F-4D97-AF65-F5344CB8AC3E}">
        <p14:creationId xmlns:p14="http://schemas.microsoft.com/office/powerpoint/2010/main" val="1537013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AC2-D365-4AC5-8694-B97E466C769E}"/>
              </a:ext>
            </a:extLst>
          </p:cNvPr>
          <p:cNvSpPr>
            <a:spLocks noGrp="1"/>
          </p:cNvSpPr>
          <p:nvPr>
            <p:ph type="title"/>
          </p:nvPr>
        </p:nvSpPr>
        <p:spPr>
          <a:xfrm>
            <a:off x="914400" y="457200"/>
            <a:ext cx="10515600" cy="1188720"/>
          </a:xfrm>
        </p:spPr>
        <p:txBody>
          <a:bodyPr>
            <a:noAutofit/>
          </a:bodyPr>
          <a:lstStyle/>
          <a:p>
            <a:r>
              <a:rPr lang="en-US" dirty="0"/>
              <a:t>What scenarios would impact defensive line position value?</a:t>
            </a:r>
          </a:p>
        </p:txBody>
      </p:sp>
      <p:graphicFrame>
        <p:nvGraphicFramePr>
          <p:cNvPr id="7" name="Diagram 6">
            <a:extLst>
              <a:ext uri="{FF2B5EF4-FFF2-40B4-BE49-F238E27FC236}">
                <a16:creationId xmlns:a16="http://schemas.microsoft.com/office/drawing/2014/main" id="{DAA69B93-26AC-4B41-8E81-CD46B7C043B6}"/>
              </a:ext>
            </a:extLst>
          </p:cNvPr>
          <p:cNvGraphicFramePr/>
          <p:nvPr>
            <p:extLst>
              <p:ext uri="{D42A27DB-BD31-4B8C-83A1-F6EECF244321}">
                <p14:modId xmlns:p14="http://schemas.microsoft.com/office/powerpoint/2010/main" val="1194841171"/>
              </p:ext>
            </p:extLst>
          </p:nvPr>
        </p:nvGraphicFramePr>
        <p:xfrm>
          <a:off x="838199" y="1690688"/>
          <a:ext cx="10515599"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966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523C6EF-B8F3-4FAF-9402-D5DD2E30B901}"/>
              </a:ext>
            </a:extLst>
          </p:cNvPr>
          <p:cNvPicPr>
            <a:picLocks noChangeAspect="1"/>
          </p:cNvPicPr>
          <p:nvPr/>
        </p:nvPicPr>
        <p:blipFill>
          <a:blip r:embed="rId2"/>
          <a:stretch>
            <a:fillRect/>
          </a:stretch>
        </p:blipFill>
        <p:spPr>
          <a:xfrm>
            <a:off x="591548" y="4052263"/>
            <a:ext cx="4672000" cy="2837333"/>
          </a:xfrm>
          <a:prstGeom prst="rect">
            <a:avLst/>
          </a:prstGeom>
        </p:spPr>
      </p:pic>
      <p:sp>
        <p:nvSpPr>
          <p:cNvPr id="2" name="Title 1">
            <a:extLst>
              <a:ext uri="{FF2B5EF4-FFF2-40B4-BE49-F238E27FC236}">
                <a16:creationId xmlns:a16="http://schemas.microsoft.com/office/drawing/2014/main" id="{5886D986-7A0F-47E8-B519-ACAA813E44B5}"/>
              </a:ext>
            </a:extLst>
          </p:cNvPr>
          <p:cNvSpPr>
            <a:spLocks noGrp="1"/>
          </p:cNvSpPr>
          <p:nvPr>
            <p:ph type="title"/>
          </p:nvPr>
        </p:nvSpPr>
        <p:spPr>
          <a:xfrm>
            <a:off x="914400" y="457200"/>
            <a:ext cx="10515600" cy="914400"/>
          </a:xfrm>
        </p:spPr>
        <p:txBody>
          <a:bodyPr/>
          <a:lstStyle/>
          <a:p>
            <a:r>
              <a:rPr lang="en-US" dirty="0"/>
              <a:t>Most Valuable Defensive Line Position</a:t>
            </a:r>
          </a:p>
        </p:txBody>
      </p:sp>
      <p:graphicFrame>
        <p:nvGraphicFramePr>
          <p:cNvPr id="10" name="Table 10">
            <a:extLst>
              <a:ext uri="{FF2B5EF4-FFF2-40B4-BE49-F238E27FC236}">
                <a16:creationId xmlns:a16="http://schemas.microsoft.com/office/drawing/2014/main" id="{781B83EB-C28D-44A1-BF82-50371DD05BBB}"/>
              </a:ext>
            </a:extLst>
          </p:cNvPr>
          <p:cNvGraphicFramePr>
            <a:graphicFrameLocks noGrp="1"/>
          </p:cNvGraphicFramePr>
          <p:nvPr>
            <p:extLst>
              <p:ext uri="{D42A27DB-BD31-4B8C-83A1-F6EECF244321}">
                <p14:modId xmlns:p14="http://schemas.microsoft.com/office/powerpoint/2010/main" val="3917194269"/>
              </p:ext>
            </p:extLst>
          </p:nvPr>
        </p:nvGraphicFramePr>
        <p:xfrm>
          <a:off x="838199" y="2143665"/>
          <a:ext cx="4421863" cy="1645920"/>
        </p:xfrm>
        <a:graphic>
          <a:graphicData uri="http://schemas.openxmlformats.org/drawingml/2006/table">
            <a:tbl>
              <a:tblPr firstRow="1" bandRow="1">
                <a:tableStyleId>{5C22544A-7EE6-4342-B048-85BDC9FD1C3A}</a:tableStyleId>
              </a:tblPr>
              <a:tblGrid>
                <a:gridCol w="948656">
                  <a:extLst>
                    <a:ext uri="{9D8B030D-6E8A-4147-A177-3AD203B41FA5}">
                      <a16:colId xmlns:a16="http://schemas.microsoft.com/office/drawing/2014/main" val="279174447"/>
                    </a:ext>
                  </a:extLst>
                </a:gridCol>
                <a:gridCol w="639543">
                  <a:extLst>
                    <a:ext uri="{9D8B030D-6E8A-4147-A177-3AD203B41FA5}">
                      <a16:colId xmlns:a16="http://schemas.microsoft.com/office/drawing/2014/main" val="810470560"/>
                    </a:ext>
                  </a:extLst>
                </a:gridCol>
                <a:gridCol w="1456189">
                  <a:extLst>
                    <a:ext uri="{9D8B030D-6E8A-4147-A177-3AD203B41FA5}">
                      <a16:colId xmlns:a16="http://schemas.microsoft.com/office/drawing/2014/main" val="2543396353"/>
                    </a:ext>
                  </a:extLst>
                </a:gridCol>
                <a:gridCol w="1377475">
                  <a:extLst>
                    <a:ext uri="{9D8B030D-6E8A-4147-A177-3AD203B41FA5}">
                      <a16:colId xmlns:a16="http://schemas.microsoft.com/office/drawing/2014/main" val="874823810"/>
                    </a:ext>
                  </a:extLst>
                </a:gridCol>
              </a:tblGrid>
              <a:tr h="0">
                <a:tc>
                  <a:txBody>
                    <a:bodyPr/>
                    <a:lstStyle/>
                    <a:p>
                      <a:pPr algn="ctr"/>
                      <a:r>
                        <a:rPr lang="en-US" sz="1200" dirty="0"/>
                        <a:t>Position</a:t>
                      </a:r>
                    </a:p>
                  </a:txBody>
                  <a:tcPr>
                    <a:solidFill>
                      <a:schemeClr val="bg1">
                        <a:lumMod val="50000"/>
                      </a:schemeClr>
                    </a:solidFill>
                  </a:tcPr>
                </a:tc>
                <a:tc>
                  <a:txBody>
                    <a:bodyPr/>
                    <a:lstStyle/>
                    <a:p>
                      <a:pPr algn="ctr"/>
                      <a:r>
                        <a:rPr lang="en-US" sz="1200" dirty="0"/>
                        <a:t>Rank</a:t>
                      </a:r>
                    </a:p>
                  </a:txBody>
                  <a:tcPr>
                    <a:solidFill>
                      <a:schemeClr val="bg1">
                        <a:lumMod val="50000"/>
                      </a:schemeClr>
                    </a:solidFill>
                  </a:tcPr>
                </a:tc>
                <a:tc>
                  <a:txBody>
                    <a:bodyPr/>
                    <a:lstStyle/>
                    <a:p>
                      <a:pPr algn="ctr"/>
                      <a:r>
                        <a:rPr lang="en-US" sz="1200" dirty="0"/>
                        <a:t>Avg EPA Range</a:t>
                      </a:r>
                    </a:p>
                  </a:txBody>
                  <a:tcPr>
                    <a:solidFill>
                      <a:schemeClr val="bg1">
                        <a:lumMod val="50000"/>
                      </a:schemeClr>
                    </a:solidFill>
                  </a:tcPr>
                </a:tc>
                <a:tc>
                  <a:txBody>
                    <a:bodyPr/>
                    <a:lstStyle/>
                    <a:p>
                      <a:pPr algn="ctr"/>
                      <a:r>
                        <a:rPr lang="en-US" sz="1200" dirty="0"/>
                        <a:t>Avg WPA Range</a:t>
                      </a:r>
                    </a:p>
                  </a:txBody>
                  <a:tcPr>
                    <a:solidFill>
                      <a:schemeClr val="bg1">
                        <a:lumMod val="50000"/>
                      </a:schemeClr>
                    </a:solidFill>
                  </a:tcPr>
                </a:tc>
                <a:extLst>
                  <a:ext uri="{0D108BD9-81ED-4DB2-BD59-A6C34878D82A}">
                    <a16:rowId xmlns:a16="http://schemas.microsoft.com/office/drawing/2014/main" val="977814203"/>
                  </a:ext>
                </a:extLst>
              </a:tr>
              <a:tr h="271992">
                <a:tc>
                  <a:txBody>
                    <a:bodyPr/>
                    <a:lstStyle/>
                    <a:p>
                      <a:pPr algn="ctr"/>
                      <a:r>
                        <a:rPr lang="en-US" sz="1200" dirty="0"/>
                        <a:t>NT</a:t>
                      </a:r>
                    </a:p>
                  </a:txBody>
                  <a:tcPr>
                    <a:solidFill>
                      <a:srgbClr val="F8766D">
                        <a:alpha val="69804"/>
                      </a:srgbClr>
                    </a:solidFill>
                  </a:tcPr>
                </a:tc>
                <a:tc>
                  <a:txBody>
                    <a:bodyPr/>
                    <a:lstStyle/>
                    <a:p>
                      <a:pPr algn="ctr"/>
                      <a:r>
                        <a:rPr lang="en-US" sz="1200" dirty="0"/>
                        <a:t>1</a:t>
                      </a:r>
                      <a:r>
                        <a:rPr lang="en-US" sz="1200" baseline="30000" dirty="0"/>
                        <a:t>st</a:t>
                      </a:r>
                      <a:endParaRPr lang="en-US" sz="1200" dirty="0"/>
                    </a:p>
                  </a:txBody>
                  <a:tcPr>
                    <a:solidFill>
                      <a:srgbClr val="F8766D">
                        <a:alpha val="69804"/>
                      </a:srgbClr>
                    </a:solidFill>
                  </a:tcPr>
                </a:tc>
                <a:tc>
                  <a:txBody>
                    <a:bodyPr/>
                    <a:lstStyle/>
                    <a:p>
                      <a:pPr algn="ctr"/>
                      <a:r>
                        <a:rPr lang="en-US" sz="1200" dirty="0"/>
                        <a:t>1.13</a:t>
                      </a:r>
                    </a:p>
                  </a:txBody>
                  <a:tcPr>
                    <a:solidFill>
                      <a:srgbClr val="F8766D">
                        <a:alpha val="69804"/>
                      </a:srgbClr>
                    </a:solidFill>
                  </a:tcPr>
                </a:tc>
                <a:tc>
                  <a:txBody>
                    <a:bodyPr/>
                    <a:lstStyle/>
                    <a:p>
                      <a:pPr algn="ctr"/>
                      <a:r>
                        <a:rPr lang="en-US" sz="1200" dirty="0"/>
                        <a:t>0.037</a:t>
                      </a:r>
                    </a:p>
                  </a:txBody>
                  <a:tcPr>
                    <a:solidFill>
                      <a:srgbClr val="F8766D">
                        <a:alpha val="69804"/>
                      </a:srgbClr>
                    </a:solidFill>
                  </a:tcPr>
                </a:tc>
                <a:extLst>
                  <a:ext uri="{0D108BD9-81ED-4DB2-BD59-A6C34878D82A}">
                    <a16:rowId xmlns:a16="http://schemas.microsoft.com/office/drawing/2014/main" val="662099499"/>
                  </a:ext>
                </a:extLst>
              </a:tr>
              <a:tr h="271992">
                <a:tc>
                  <a:txBody>
                    <a:bodyPr/>
                    <a:lstStyle/>
                    <a:p>
                      <a:pPr algn="ctr"/>
                      <a:r>
                        <a:rPr lang="en-US" sz="1200" dirty="0"/>
                        <a:t>DT</a:t>
                      </a:r>
                    </a:p>
                  </a:txBody>
                  <a:tcPr>
                    <a:solidFill>
                      <a:srgbClr val="A3A500">
                        <a:alpha val="69804"/>
                      </a:srgbClr>
                    </a:solidFill>
                  </a:tcPr>
                </a:tc>
                <a:tc>
                  <a:txBody>
                    <a:bodyPr/>
                    <a:lstStyle/>
                    <a:p>
                      <a:pPr algn="ctr"/>
                      <a:r>
                        <a:rPr lang="en-US" sz="1200" dirty="0"/>
                        <a:t>4</a:t>
                      </a:r>
                      <a:r>
                        <a:rPr lang="en-US" sz="1200" baseline="30000" dirty="0"/>
                        <a:t>th</a:t>
                      </a:r>
                      <a:endParaRPr lang="en-US" sz="1200" dirty="0"/>
                    </a:p>
                  </a:txBody>
                  <a:tcPr>
                    <a:solidFill>
                      <a:srgbClr val="A3A500">
                        <a:alpha val="69804"/>
                      </a:srgbClr>
                    </a:solidFill>
                  </a:tcPr>
                </a:tc>
                <a:tc>
                  <a:txBody>
                    <a:bodyPr/>
                    <a:lstStyle/>
                    <a:p>
                      <a:pPr algn="ctr"/>
                      <a:r>
                        <a:rPr lang="en-US" sz="1200" dirty="0"/>
                        <a:t>0.97</a:t>
                      </a:r>
                    </a:p>
                  </a:txBody>
                  <a:tcPr>
                    <a:solidFill>
                      <a:srgbClr val="A3A500">
                        <a:alpha val="69804"/>
                      </a:srgbClr>
                    </a:solidFill>
                  </a:tcPr>
                </a:tc>
                <a:tc>
                  <a:txBody>
                    <a:bodyPr/>
                    <a:lstStyle/>
                    <a:p>
                      <a:pPr algn="ctr"/>
                      <a:r>
                        <a:rPr lang="en-US" sz="1200" dirty="0"/>
                        <a:t>0.030</a:t>
                      </a:r>
                    </a:p>
                  </a:txBody>
                  <a:tcPr>
                    <a:solidFill>
                      <a:srgbClr val="A3A500">
                        <a:alpha val="69804"/>
                      </a:srgbClr>
                    </a:solidFill>
                  </a:tcPr>
                </a:tc>
                <a:extLst>
                  <a:ext uri="{0D108BD9-81ED-4DB2-BD59-A6C34878D82A}">
                    <a16:rowId xmlns:a16="http://schemas.microsoft.com/office/drawing/2014/main" val="4204151266"/>
                  </a:ext>
                </a:extLst>
              </a:tr>
              <a:tr h="271992">
                <a:tc>
                  <a:txBody>
                    <a:bodyPr/>
                    <a:lstStyle/>
                    <a:p>
                      <a:pPr algn="ctr"/>
                      <a:r>
                        <a:rPr lang="en-US" sz="1200" dirty="0"/>
                        <a:t>DE</a:t>
                      </a:r>
                    </a:p>
                  </a:txBody>
                  <a:tcPr>
                    <a:solidFill>
                      <a:srgbClr val="00BF7D">
                        <a:alpha val="69804"/>
                      </a:srgbClr>
                    </a:solidFill>
                  </a:tcPr>
                </a:tc>
                <a:tc>
                  <a:txBody>
                    <a:bodyPr/>
                    <a:lstStyle/>
                    <a:p>
                      <a:pPr algn="ctr"/>
                      <a:r>
                        <a:rPr lang="en-US" sz="1200" dirty="0"/>
                        <a:t>2</a:t>
                      </a:r>
                      <a:r>
                        <a:rPr lang="en-US" sz="1200" baseline="30000" dirty="0"/>
                        <a:t>nd</a:t>
                      </a:r>
                      <a:endParaRPr lang="en-US" sz="1200" dirty="0"/>
                    </a:p>
                  </a:txBody>
                  <a:tcPr>
                    <a:solidFill>
                      <a:srgbClr val="00BF7D">
                        <a:alpha val="69804"/>
                      </a:srgbClr>
                    </a:solidFill>
                  </a:tcPr>
                </a:tc>
                <a:tc>
                  <a:txBody>
                    <a:bodyPr/>
                    <a:lstStyle/>
                    <a:p>
                      <a:pPr algn="ctr"/>
                      <a:r>
                        <a:rPr lang="en-US" sz="1200" dirty="0"/>
                        <a:t>1.10</a:t>
                      </a:r>
                    </a:p>
                  </a:txBody>
                  <a:tcPr>
                    <a:solidFill>
                      <a:srgbClr val="00BF7D">
                        <a:alpha val="69804"/>
                      </a:srgbClr>
                    </a:solidFill>
                  </a:tcPr>
                </a:tc>
                <a:tc>
                  <a:txBody>
                    <a:bodyPr/>
                    <a:lstStyle/>
                    <a:p>
                      <a:pPr algn="ctr"/>
                      <a:r>
                        <a:rPr lang="en-US" sz="1200" dirty="0"/>
                        <a:t>0.036</a:t>
                      </a:r>
                    </a:p>
                  </a:txBody>
                  <a:tcPr>
                    <a:solidFill>
                      <a:srgbClr val="00BF7D">
                        <a:alpha val="69804"/>
                      </a:srgbClr>
                    </a:solidFill>
                  </a:tcPr>
                </a:tc>
                <a:extLst>
                  <a:ext uri="{0D108BD9-81ED-4DB2-BD59-A6C34878D82A}">
                    <a16:rowId xmlns:a16="http://schemas.microsoft.com/office/drawing/2014/main" val="2437887904"/>
                  </a:ext>
                </a:extLst>
              </a:tr>
              <a:tr h="271992">
                <a:tc>
                  <a:txBody>
                    <a:bodyPr/>
                    <a:lstStyle/>
                    <a:p>
                      <a:pPr algn="ctr"/>
                      <a:r>
                        <a:rPr lang="en-US" sz="1200" dirty="0"/>
                        <a:t>DE Wide</a:t>
                      </a:r>
                    </a:p>
                  </a:txBody>
                  <a:tcPr>
                    <a:solidFill>
                      <a:srgbClr val="00B0F6">
                        <a:alpha val="69804"/>
                      </a:srgbClr>
                    </a:solidFill>
                  </a:tcPr>
                </a:tc>
                <a:tc>
                  <a:txBody>
                    <a:bodyPr/>
                    <a:lstStyle/>
                    <a:p>
                      <a:pPr algn="ctr"/>
                      <a:r>
                        <a:rPr lang="en-US" sz="1200" dirty="0"/>
                        <a:t>5</a:t>
                      </a:r>
                      <a:r>
                        <a:rPr lang="en-US" sz="1200" baseline="30000" dirty="0"/>
                        <a:t>th</a:t>
                      </a:r>
                      <a:endParaRPr lang="en-US" sz="1200" dirty="0"/>
                    </a:p>
                  </a:txBody>
                  <a:tcPr>
                    <a:solidFill>
                      <a:srgbClr val="00B0F6">
                        <a:alpha val="69804"/>
                      </a:srgbClr>
                    </a:solidFill>
                  </a:tcPr>
                </a:tc>
                <a:tc>
                  <a:txBody>
                    <a:bodyPr/>
                    <a:lstStyle/>
                    <a:p>
                      <a:pPr algn="ctr"/>
                      <a:r>
                        <a:rPr lang="en-US" sz="1200" dirty="0"/>
                        <a:t>0.95</a:t>
                      </a:r>
                    </a:p>
                  </a:txBody>
                  <a:tcPr>
                    <a:solidFill>
                      <a:srgbClr val="00B0F6">
                        <a:alpha val="69804"/>
                      </a:srgbClr>
                    </a:solidFill>
                  </a:tcPr>
                </a:tc>
                <a:tc>
                  <a:txBody>
                    <a:bodyPr/>
                    <a:lstStyle/>
                    <a:p>
                      <a:pPr algn="ctr"/>
                      <a:r>
                        <a:rPr lang="en-US" sz="1200" dirty="0"/>
                        <a:t>0.029</a:t>
                      </a:r>
                    </a:p>
                  </a:txBody>
                  <a:tcPr>
                    <a:solidFill>
                      <a:srgbClr val="00B0F6">
                        <a:alpha val="69804"/>
                      </a:srgbClr>
                    </a:solidFill>
                  </a:tcPr>
                </a:tc>
                <a:extLst>
                  <a:ext uri="{0D108BD9-81ED-4DB2-BD59-A6C34878D82A}">
                    <a16:rowId xmlns:a16="http://schemas.microsoft.com/office/drawing/2014/main" val="3390423565"/>
                  </a:ext>
                </a:extLst>
              </a:tr>
              <a:tr h="271992">
                <a:tc>
                  <a:txBody>
                    <a:bodyPr/>
                    <a:lstStyle/>
                    <a:p>
                      <a:pPr algn="ctr"/>
                      <a:r>
                        <a:rPr lang="en-US" sz="1200" dirty="0"/>
                        <a:t>Outside</a:t>
                      </a:r>
                    </a:p>
                  </a:txBody>
                  <a:tcPr>
                    <a:solidFill>
                      <a:srgbClr val="E76BF3">
                        <a:alpha val="69804"/>
                      </a:srgbClr>
                    </a:solidFill>
                  </a:tcPr>
                </a:tc>
                <a:tc>
                  <a:txBody>
                    <a:bodyPr/>
                    <a:lstStyle/>
                    <a:p>
                      <a:pPr algn="ctr"/>
                      <a:r>
                        <a:rPr lang="en-US" sz="1200" dirty="0"/>
                        <a:t>3</a:t>
                      </a:r>
                      <a:r>
                        <a:rPr lang="en-US" sz="1200" baseline="30000" dirty="0"/>
                        <a:t>rd</a:t>
                      </a:r>
                      <a:endParaRPr lang="en-US" sz="1200" dirty="0"/>
                    </a:p>
                  </a:txBody>
                  <a:tcPr>
                    <a:solidFill>
                      <a:srgbClr val="E76BF3">
                        <a:alpha val="69804"/>
                      </a:srgbClr>
                    </a:solidFill>
                  </a:tcPr>
                </a:tc>
                <a:tc>
                  <a:txBody>
                    <a:bodyPr/>
                    <a:lstStyle/>
                    <a:p>
                      <a:pPr algn="ctr"/>
                      <a:r>
                        <a:rPr lang="en-US" sz="1200" dirty="0"/>
                        <a:t>1.07</a:t>
                      </a:r>
                    </a:p>
                  </a:txBody>
                  <a:tcPr>
                    <a:solidFill>
                      <a:srgbClr val="E76BF3">
                        <a:alpha val="69804"/>
                      </a:srgbClr>
                    </a:solidFill>
                  </a:tcPr>
                </a:tc>
                <a:tc>
                  <a:txBody>
                    <a:bodyPr/>
                    <a:lstStyle/>
                    <a:p>
                      <a:pPr algn="ctr"/>
                      <a:r>
                        <a:rPr lang="en-US" sz="1200" dirty="0"/>
                        <a:t>0.034</a:t>
                      </a:r>
                    </a:p>
                  </a:txBody>
                  <a:tcPr>
                    <a:solidFill>
                      <a:srgbClr val="E76BF3">
                        <a:alpha val="69804"/>
                      </a:srgbClr>
                    </a:solidFill>
                  </a:tcPr>
                </a:tc>
                <a:extLst>
                  <a:ext uri="{0D108BD9-81ED-4DB2-BD59-A6C34878D82A}">
                    <a16:rowId xmlns:a16="http://schemas.microsoft.com/office/drawing/2014/main" val="331853060"/>
                  </a:ext>
                </a:extLst>
              </a:tr>
            </a:tbl>
          </a:graphicData>
        </a:graphic>
      </p:graphicFrame>
      <p:sp>
        <p:nvSpPr>
          <p:cNvPr id="14" name="TextBox 13">
            <a:extLst>
              <a:ext uri="{FF2B5EF4-FFF2-40B4-BE49-F238E27FC236}">
                <a16:creationId xmlns:a16="http://schemas.microsoft.com/office/drawing/2014/main" id="{83FC6249-B436-479D-9A94-5E705D8F19B3}"/>
              </a:ext>
            </a:extLst>
          </p:cNvPr>
          <p:cNvSpPr txBox="1"/>
          <p:nvPr/>
        </p:nvSpPr>
        <p:spPr>
          <a:xfrm>
            <a:off x="1595805" y="4052263"/>
            <a:ext cx="2613885" cy="369332"/>
          </a:xfrm>
          <a:prstGeom prst="rect">
            <a:avLst/>
          </a:prstGeom>
          <a:noFill/>
        </p:spPr>
        <p:txBody>
          <a:bodyPr wrap="square" rtlCol="0">
            <a:spAutoFit/>
          </a:bodyPr>
          <a:lstStyle/>
          <a:p>
            <a:r>
              <a:rPr lang="en-US" b="1" dirty="0"/>
              <a:t>Difference in EPA Range</a:t>
            </a:r>
          </a:p>
        </p:txBody>
      </p:sp>
      <p:sp>
        <p:nvSpPr>
          <p:cNvPr id="15" name="TextBox 14">
            <a:extLst>
              <a:ext uri="{FF2B5EF4-FFF2-40B4-BE49-F238E27FC236}">
                <a16:creationId xmlns:a16="http://schemas.microsoft.com/office/drawing/2014/main" id="{8EFC0959-0681-4991-8111-0B3E45F98BB3}"/>
              </a:ext>
            </a:extLst>
          </p:cNvPr>
          <p:cNvSpPr txBox="1"/>
          <p:nvPr/>
        </p:nvSpPr>
        <p:spPr>
          <a:xfrm>
            <a:off x="5555411" y="1807230"/>
            <a:ext cx="6362027" cy="4832092"/>
          </a:xfrm>
          <a:prstGeom prst="rect">
            <a:avLst/>
          </a:prstGeom>
          <a:noFill/>
        </p:spPr>
        <p:txBody>
          <a:bodyPr wrap="square" rtlCol="0">
            <a:spAutoFit/>
          </a:bodyPr>
          <a:lstStyle/>
          <a:p>
            <a:endParaRPr lang="en-US" sz="1600" dirty="0"/>
          </a:p>
          <a:p>
            <a:pPr marL="285750" indent="-285750">
              <a:buFont typeface="Arial" panose="020B0604020202020204" pitchFamily="34" charset="0"/>
              <a:buChar char="•"/>
            </a:pPr>
            <a:r>
              <a:rPr lang="en-US" sz="1600" dirty="0"/>
              <a:t>As defensive team’s chance of winning increases, the EPA Range also increase.</a:t>
            </a:r>
          </a:p>
          <a:p>
            <a:pPr marL="285750" indent="-285750">
              <a:buFont typeface="Arial" panose="020B0604020202020204" pitchFamily="34" charset="0"/>
              <a:buChar char="•"/>
            </a:pPr>
            <a:r>
              <a:rPr lang="en-US" sz="1600" dirty="0"/>
              <a:t>However, the change in EPA Range is not uniform across defensive line positions. </a:t>
            </a:r>
          </a:p>
          <a:p>
            <a:endParaRPr lang="en-US" sz="1600" b="1" u="sng" dirty="0"/>
          </a:p>
          <a:p>
            <a:r>
              <a:rPr lang="en-US" sz="1600" b="1" u="sng" dirty="0"/>
              <a:t>% Chance of Winning &amp; Impact Observed</a:t>
            </a:r>
          </a:p>
          <a:p>
            <a:r>
              <a:rPr lang="en-US" sz="1400" u="sng" dirty="0"/>
              <a:t>0 – 20% Chance and 20 – 40% Chance</a:t>
            </a:r>
          </a:p>
          <a:p>
            <a:pPr marL="285750" indent="-285750">
              <a:buFont typeface="Arial" panose="020B0604020202020204" pitchFamily="34" charset="0"/>
              <a:buChar char="•"/>
            </a:pPr>
            <a:r>
              <a:rPr lang="en-US" sz="1400" dirty="0"/>
              <a:t>DL Positions still same rank, but </a:t>
            </a:r>
            <a:r>
              <a:rPr lang="en-US" sz="1400" u="sng" dirty="0"/>
              <a:t>smaller</a:t>
            </a:r>
            <a:r>
              <a:rPr lang="en-US" sz="1400" dirty="0"/>
              <a:t> difference in EPAR by position</a:t>
            </a:r>
          </a:p>
          <a:p>
            <a:pPr marL="285750" indent="-285750">
              <a:buFont typeface="Arial" panose="020B0604020202020204" pitchFamily="34" charset="0"/>
              <a:buChar char="•"/>
            </a:pPr>
            <a:r>
              <a:rPr lang="en-US" sz="1400" dirty="0"/>
              <a:t>NT, DE, &amp; Outside impacted more than DT &amp; DE Wide causing gap to narrow in difference in EPAR by position.</a:t>
            </a:r>
          </a:p>
          <a:p>
            <a:endParaRPr lang="en-US" sz="1400" dirty="0"/>
          </a:p>
          <a:p>
            <a:r>
              <a:rPr lang="en-US" sz="1400" u="sng" dirty="0"/>
              <a:t>40 – 60% Chance and 60 – 80% Chance</a:t>
            </a:r>
          </a:p>
          <a:p>
            <a:pPr marL="285750" indent="-285750">
              <a:buFont typeface="Arial" panose="020B0604020202020204" pitchFamily="34" charset="0"/>
              <a:buChar char="•"/>
            </a:pPr>
            <a:r>
              <a:rPr lang="en-US" sz="1400" dirty="0"/>
              <a:t>DL Positions still same rank, but </a:t>
            </a:r>
            <a:r>
              <a:rPr lang="en-US" sz="1400" u="sng" dirty="0"/>
              <a:t>larger</a:t>
            </a:r>
            <a:r>
              <a:rPr lang="en-US" sz="1400" dirty="0"/>
              <a:t> difference in EPAR by position</a:t>
            </a:r>
          </a:p>
          <a:p>
            <a:pPr marL="285750" indent="-285750">
              <a:buFont typeface="Arial" panose="020B0604020202020204" pitchFamily="34" charset="0"/>
              <a:buChar char="•"/>
            </a:pPr>
            <a:r>
              <a:rPr lang="en-US" sz="1400" dirty="0"/>
              <a:t>NT, DE, &amp; Outside impacted less than DT &amp; DE Wide causing gap to spread in difference in EPAR by position.</a:t>
            </a:r>
          </a:p>
          <a:p>
            <a:pPr marL="285750" indent="-285750">
              <a:buFontTx/>
              <a:buChar char="-"/>
            </a:pPr>
            <a:endParaRPr lang="en-US" sz="1400" dirty="0"/>
          </a:p>
          <a:p>
            <a:r>
              <a:rPr lang="en-US" sz="1400" u="sng" dirty="0"/>
              <a:t>80 – 100% Chance</a:t>
            </a:r>
          </a:p>
          <a:p>
            <a:pPr marL="285750" indent="-285750">
              <a:buFont typeface="Arial" panose="020B0604020202020204" pitchFamily="34" charset="0"/>
              <a:buChar char="•"/>
            </a:pPr>
            <a:r>
              <a:rPr lang="en-US" sz="1400" dirty="0"/>
              <a:t>Large increase in EPAR for DE &amp; DE Wide.</a:t>
            </a:r>
          </a:p>
          <a:p>
            <a:pPr marL="285750" indent="-285750">
              <a:buFont typeface="Arial" panose="020B0604020202020204" pitchFamily="34" charset="0"/>
              <a:buChar char="•"/>
            </a:pPr>
            <a:r>
              <a:rPr lang="en-US" sz="1400" dirty="0"/>
              <a:t>DE remains 2</a:t>
            </a:r>
            <a:r>
              <a:rPr lang="en-US" sz="1400" baseline="30000" dirty="0"/>
              <a:t>nd</a:t>
            </a:r>
            <a:r>
              <a:rPr lang="en-US" sz="1400" dirty="0"/>
              <a:t> in EPAR, but nearly equal to NT.</a:t>
            </a:r>
          </a:p>
          <a:p>
            <a:pPr marL="285750" indent="-285750">
              <a:buFont typeface="Arial" panose="020B0604020202020204" pitchFamily="34" charset="0"/>
              <a:buChar char="•"/>
            </a:pPr>
            <a:r>
              <a:rPr lang="en-US" sz="1400" dirty="0"/>
              <a:t>DE Wide becomes 4</a:t>
            </a:r>
            <a:r>
              <a:rPr lang="en-US" sz="1400" baseline="30000" dirty="0"/>
              <a:t>th</a:t>
            </a:r>
            <a:r>
              <a:rPr lang="en-US" sz="1400" dirty="0"/>
              <a:t> and difference from other DL positions shrinks.</a:t>
            </a:r>
          </a:p>
        </p:txBody>
      </p:sp>
      <p:sp>
        <p:nvSpPr>
          <p:cNvPr id="17" name="Rectangle 16">
            <a:extLst>
              <a:ext uri="{FF2B5EF4-FFF2-40B4-BE49-F238E27FC236}">
                <a16:creationId xmlns:a16="http://schemas.microsoft.com/office/drawing/2014/main" id="{0C5242A5-189C-4C3A-B258-6C8C200D3BFF}"/>
              </a:ext>
            </a:extLst>
          </p:cNvPr>
          <p:cNvSpPr/>
          <p:nvPr/>
        </p:nvSpPr>
        <p:spPr>
          <a:xfrm>
            <a:off x="914399" y="1280159"/>
            <a:ext cx="6952416" cy="584775"/>
          </a:xfrm>
          <a:prstGeom prst="rect">
            <a:avLst/>
          </a:prstGeom>
        </p:spPr>
        <p:txBody>
          <a:bodyPr wrap="none">
            <a:spAutoFit/>
          </a:bodyPr>
          <a:lstStyle/>
          <a:p>
            <a:r>
              <a:rPr lang="en-US" sz="3200" dirty="0">
                <a:latin typeface="+mj-lt"/>
              </a:rPr>
              <a:t>Difference by Percent Change of Winning</a:t>
            </a:r>
          </a:p>
        </p:txBody>
      </p:sp>
    </p:spTree>
    <p:extLst>
      <p:ext uri="{BB962C8B-B14F-4D97-AF65-F5344CB8AC3E}">
        <p14:creationId xmlns:p14="http://schemas.microsoft.com/office/powerpoint/2010/main" val="3852555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91AF24-D256-4BE6-B7C3-CB20A0260ED3}"/>
              </a:ext>
            </a:extLst>
          </p:cNvPr>
          <p:cNvPicPr>
            <a:picLocks noChangeAspect="1"/>
          </p:cNvPicPr>
          <p:nvPr/>
        </p:nvPicPr>
        <p:blipFill>
          <a:blip r:embed="rId2"/>
          <a:stretch>
            <a:fillRect/>
          </a:stretch>
        </p:blipFill>
        <p:spPr>
          <a:xfrm>
            <a:off x="5715696" y="2144375"/>
            <a:ext cx="5561905" cy="3377778"/>
          </a:xfrm>
          <a:prstGeom prst="rect">
            <a:avLst/>
          </a:prstGeom>
        </p:spPr>
      </p:pic>
      <p:sp>
        <p:nvSpPr>
          <p:cNvPr id="2" name="Title 1">
            <a:extLst>
              <a:ext uri="{FF2B5EF4-FFF2-40B4-BE49-F238E27FC236}">
                <a16:creationId xmlns:a16="http://schemas.microsoft.com/office/drawing/2014/main" id="{5886D986-7A0F-47E8-B519-ACAA813E44B5}"/>
              </a:ext>
            </a:extLst>
          </p:cNvPr>
          <p:cNvSpPr>
            <a:spLocks noGrp="1"/>
          </p:cNvSpPr>
          <p:nvPr>
            <p:ph type="title"/>
          </p:nvPr>
        </p:nvSpPr>
        <p:spPr>
          <a:xfrm>
            <a:off x="914400" y="457200"/>
            <a:ext cx="10515600" cy="914400"/>
          </a:xfrm>
        </p:spPr>
        <p:txBody>
          <a:bodyPr/>
          <a:lstStyle/>
          <a:p>
            <a:r>
              <a:rPr lang="en-US" dirty="0"/>
              <a:t>Most Valuable Defensive Line Position</a:t>
            </a:r>
          </a:p>
        </p:txBody>
      </p:sp>
      <p:graphicFrame>
        <p:nvGraphicFramePr>
          <p:cNvPr id="10" name="Table 10">
            <a:extLst>
              <a:ext uri="{FF2B5EF4-FFF2-40B4-BE49-F238E27FC236}">
                <a16:creationId xmlns:a16="http://schemas.microsoft.com/office/drawing/2014/main" id="{781B83EB-C28D-44A1-BF82-50371DD05BBB}"/>
              </a:ext>
            </a:extLst>
          </p:cNvPr>
          <p:cNvGraphicFramePr>
            <a:graphicFrameLocks noGrp="1"/>
          </p:cNvGraphicFramePr>
          <p:nvPr>
            <p:extLst>
              <p:ext uri="{D42A27DB-BD31-4B8C-83A1-F6EECF244321}">
                <p14:modId xmlns:p14="http://schemas.microsoft.com/office/powerpoint/2010/main" val="356141257"/>
              </p:ext>
            </p:extLst>
          </p:nvPr>
        </p:nvGraphicFramePr>
        <p:xfrm>
          <a:off x="914399" y="2075367"/>
          <a:ext cx="4421863" cy="1645920"/>
        </p:xfrm>
        <a:graphic>
          <a:graphicData uri="http://schemas.openxmlformats.org/drawingml/2006/table">
            <a:tbl>
              <a:tblPr firstRow="1" bandRow="1">
                <a:tableStyleId>{5C22544A-7EE6-4342-B048-85BDC9FD1C3A}</a:tableStyleId>
              </a:tblPr>
              <a:tblGrid>
                <a:gridCol w="948656">
                  <a:extLst>
                    <a:ext uri="{9D8B030D-6E8A-4147-A177-3AD203B41FA5}">
                      <a16:colId xmlns:a16="http://schemas.microsoft.com/office/drawing/2014/main" val="279174447"/>
                    </a:ext>
                  </a:extLst>
                </a:gridCol>
                <a:gridCol w="639543">
                  <a:extLst>
                    <a:ext uri="{9D8B030D-6E8A-4147-A177-3AD203B41FA5}">
                      <a16:colId xmlns:a16="http://schemas.microsoft.com/office/drawing/2014/main" val="810470560"/>
                    </a:ext>
                  </a:extLst>
                </a:gridCol>
                <a:gridCol w="1456189">
                  <a:extLst>
                    <a:ext uri="{9D8B030D-6E8A-4147-A177-3AD203B41FA5}">
                      <a16:colId xmlns:a16="http://schemas.microsoft.com/office/drawing/2014/main" val="2543396353"/>
                    </a:ext>
                  </a:extLst>
                </a:gridCol>
                <a:gridCol w="1377475">
                  <a:extLst>
                    <a:ext uri="{9D8B030D-6E8A-4147-A177-3AD203B41FA5}">
                      <a16:colId xmlns:a16="http://schemas.microsoft.com/office/drawing/2014/main" val="874823810"/>
                    </a:ext>
                  </a:extLst>
                </a:gridCol>
              </a:tblGrid>
              <a:tr h="0">
                <a:tc>
                  <a:txBody>
                    <a:bodyPr/>
                    <a:lstStyle/>
                    <a:p>
                      <a:pPr algn="ctr"/>
                      <a:r>
                        <a:rPr lang="en-US" sz="1200" dirty="0"/>
                        <a:t>Position</a:t>
                      </a:r>
                    </a:p>
                  </a:txBody>
                  <a:tcPr>
                    <a:solidFill>
                      <a:schemeClr val="bg1">
                        <a:lumMod val="50000"/>
                      </a:schemeClr>
                    </a:solidFill>
                  </a:tcPr>
                </a:tc>
                <a:tc>
                  <a:txBody>
                    <a:bodyPr/>
                    <a:lstStyle/>
                    <a:p>
                      <a:pPr algn="ctr"/>
                      <a:r>
                        <a:rPr lang="en-US" sz="1200" dirty="0"/>
                        <a:t>Rank</a:t>
                      </a:r>
                    </a:p>
                  </a:txBody>
                  <a:tcPr>
                    <a:solidFill>
                      <a:schemeClr val="bg1">
                        <a:lumMod val="50000"/>
                      </a:schemeClr>
                    </a:solidFill>
                  </a:tcPr>
                </a:tc>
                <a:tc>
                  <a:txBody>
                    <a:bodyPr/>
                    <a:lstStyle/>
                    <a:p>
                      <a:pPr algn="ctr"/>
                      <a:r>
                        <a:rPr lang="en-US" sz="1200" dirty="0"/>
                        <a:t>Avg EPA Range</a:t>
                      </a:r>
                    </a:p>
                  </a:txBody>
                  <a:tcPr>
                    <a:solidFill>
                      <a:schemeClr val="bg1">
                        <a:lumMod val="50000"/>
                      </a:schemeClr>
                    </a:solidFill>
                  </a:tcPr>
                </a:tc>
                <a:tc>
                  <a:txBody>
                    <a:bodyPr/>
                    <a:lstStyle/>
                    <a:p>
                      <a:pPr algn="ctr"/>
                      <a:r>
                        <a:rPr lang="en-US" sz="1200" dirty="0"/>
                        <a:t>Avg WPA Range</a:t>
                      </a:r>
                    </a:p>
                  </a:txBody>
                  <a:tcPr>
                    <a:solidFill>
                      <a:schemeClr val="bg1">
                        <a:lumMod val="50000"/>
                      </a:schemeClr>
                    </a:solidFill>
                  </a:tcPr>
                </a:tc>
                <a:extLst>
                  <a:ext uri="{0D108BD9-81ED-4DB2-BD59-A6C34878D82A}">
                    <a16:rowId xmlns:a16="http://schemas.microsoft.com/office/drawing/2014/main" val="977814203"/>
                  </a:ext>
                </a:extLst>
              </a:tr>
              <a:tr h="271992">
                <a:tc>
                  <a:txBody>
                    <a:bodyPr/>
                    <a:lstStyle/>
                    <a:p>
                      <a:pPr algn="ctr"/>
                      <a:r>
                        <a:rPr lang="en-US" sz="1200" dirty="0"/>
                        <a:t>NT</a:t>
                      </a:r>
                    </a:p>
                  </a:txBody>
                  <a:tcPr>
                    <a:solidFill>
                      <a:srgbClr val="F8766D">
                        <a:alpha val="69804"/>
                      </a:srgbClr>
                    </a:solidFill>
                  </a:tcPr>
                </a:tc>
                <a:tc>
                  <a:txBody>
                    <a:bodyPr/>
                    <a:lstStyle/>
                    <a:p>
                      <a:pPr algn="ctr"/>
                      <a:r>
                        <a:rPr lang="en-US" sz="1200" dirty="0"/>
                        <a:t>1</a:t>
                      </a:r>
                      <a:r>
                        <a:rPr lang="en-US" sz="1200" baseline="30000" dirty="0"/>
                        <a:t>st</a:t>
                      </a:r>
                      <a:endParaRPr lang="en-US" sz="1200" dirty="0"/>
                    </a:p>
                  </a:txBody>
                  <a:tcPr>
                    <a:solidFill>
                      <a:srgbClr val="F8766D">
                        <a:alpha val="69804"/>
                      </a:srgbClr>
                    </a:solidFill>
                  </a:tcPr>
                </a:tc>
                <a:tc>
                  <a:txBody>
                    <a:bodyPr/>
                    <a:lstStyle/>
                    <a:p>
                      <a:pPr algn="ctr"/>
                      <a:r>
                        <a:rPr lang="en-US" sz="1200" dirty="0"/>
                        <a:t>1.13</a:t>
                      </a:r>
                    </a:p>
                  </a:txBody>
                  <a:tcPr>
                    <a:solidFill>
                      <a:srgbClr val="F8766D">
                        <a:alpha val="69804"/>
                      </a:srgbClr>
                    </a:solidFill>
                  </a:tcPr>
                </a:tc>
                <a:tc>
                  <a:txBody>
                    <a:bodyPr/>
                    <a:lstStyle/>
                    <a:p>
                      <a:pPr algn="ctr"/>
                      <a:r>
                        <a:rPr lang="en-US" sz="1200" dirty="0"/>
                        <a:t>0.037</a:t>
                      </a:r>
                    </a:p>
                  </a:txBody>
                  <a:tcPr>
                    <a:solidFill>
                      <a:srgbClr val="F8766D">
                        <a:alpha val="69804"/>
                      </a:srgbClr>
                    </a:solidFill>
                  </a:tcPr>
                </a:tc>
                <a:extLst>
                  <a:ext uri="{0D108BD9-81ED-4DB2-BD59-A6C34878D82A}">
                    <a16:rowId xmlns:a16="http://schemas.microsoft.com/office/drawing/2014/main" val="662099499"/>
                  </a:ext>
                </a:extLst>
              </a:tr>
              <a:tr h="271992">
                <a:tc>
                  <a:txBody>
                    <a:bodyPr/>
                    <a:lstStyle/>
                    <a:p>
                      <a:pPr algn="ctr"/>
                      <a:r>
                        <a:rPr lang="en-US" sz="1200" dirty="0"/>
                        <a:t>DT</a:t>
                      </a:r>
                    </a:p>
                  </a:txBody>
                  <a:tcPr>
                    <a:solidFill>
                      <a:srgbClr val="A3A500">
                        <a:alpha val="69804"/>
                      </a:srgbClr>
                    </a:solidFill>
                  </a:tcPr>
                </a:tc>
                <a:tc>
                  <a:txBody>
                    <a:bodyPr/>
                    <a:lstStyle/>
                    <a:p>
                      <a:pPr algn="ctr"/>
                      <a:r>
                        <a:rPr lang="en-US" sz="1200" dirty="0"/>
                        <a:t>4</a:t>
                      </a:r>
                      <a:r>
                        <a:rPr lang="en-US" sz="1200" baseline="30000" dirty="0"/>
                        <a:t>th</a:t>
                      </a:r>
                      <a:endParaRPr lang="en-US" sz="1200" dirty="0"/>
                    </a:p>
                  </a:txBody>
                  <a:tcPr>
                    <a:solidFill>
                      <a:srgbClr val="A3A500">
                        <a:alpha val="69804"/>
                      </a:srgbClr>
                    </a:solidFill>
                  </a:tcPr>
                </a:tc>
                <a:tc>
                  <a:txBody>
                    <a:bodyPr/>
                    <a:lstStyle/>
                    <a:p>
                      <a:pPr algn="ctr"/>
                      <a:r>
                        <a:rPr lang="en-US" sz="1200" dirty="0"/>
                        <a:t>0.97</a:t>
                      </a:r>
                    </a:p>
                  </a:txBody>
                  <a:tcPr>
                    <a:solidFill>
                      <a:srgbClr val="A3A500">
                        <a:alpha val="69804"/>
                      </a:srgbClr>
                    </a:solidFill>
                  </a:tcPr>
                </a:tc>
                <a:tc>
                  <a:txBody>
                    <a:bodyPr/>
                    <a:lstStyle/>
                    <a:p>
                      <a:pPr algn="ctr"/>
                      <a:r>
                        <a:rPr lang="en-US" sz="1200" dirty="0"/>
                        <a:t>0.030</a:t>
                      </a:r>
                    </a:p>
                  </a:txBody>
                  <a:tcPr>
                    <a:solidFill>
                      <a:srgbClr val="A3A500">
                        <a:alpha val="69804"/>
                      </a:srgbClr>
                    </a:solidFill>
                  </a:tcPr>
                </a:tc>
                <a:extLst>
                  <a:ext uri="{0D108BD9-81ED-4DB2-BD59-A6C34878D82A}">
                    <a16:rowId xmlns:a16="http://schemas.microsoft.com/office/drawing/2014/main" val="4204151266"/>
                  </a:ext>
                </a:extLst>
              </a:tr>
              <a:tr h="271992">
                <a:tc>
                  <a:txBody>
                    <a:bodyPr/>
                    <a:lstStyle/>
                    <a:p>
                      <a:pPr algn="ctr"/>
                      <a:r>
                        <a:rPr lang="en-US" sz="1200" dirty="0"/>
                        <a:t>DE</a:t>
                      </a:r>
                    </a:p>
                  </a:txBody>
                  <a:tcPr>
                    <a:solidFill>
                      <a:srgbClr val="00BF7D">
                        <a:alpha val="69804"/>
                      </a:srgbClr>
                    </a:solidFill>
                  </a:tcPr>
                </a:tc>
                <a:tc>
                  <a:txBody>
                    <a:bodyPr/>
                    <a:lstStyle/>
                    <a:p>
                      <a:pPr algn="ctr"/>
                      <a:r>
                        <a:rPr lang="en-US" sz="1200" dirty="0"/>
                        <a:t>2</a:t>
                      </a:r>
                      <a:r>
                        <a:rPr lang="en-US" sz="1200" baseline="30000" dirty="0"/>
                        <a:t>nd</a:t>
                      </a:r>
                      <a:endParaRPr lang="en-US" sz="1200" dirty="0"/>
                    </a:p>
                  </a:txBody>
                  <a:tcPr>
                    <a:solidFill>
                      <a:srgbClr val="00BF7D">
                        <a:alpha val="69804"/>
                      </a:srgbClr>
                    </a:solidFill>
                  </a:tcPr>
                </a:tc>
                <a:tc>
                  <a:txBody>
                    <a:bodyPr/>
                    <a:lstStyle/>
                    <a:p>
                      <a:pPr algn="ctr"/>
                      <a:r>
                        <a:rPr lang="en-US" sz="1200" dirty="0"/>
                        <a:t>1.10</a:t>
                      </a:r>
                    </a:p>
                  </a:txBody>
                  <a:tcPr>
                    <a:solidFill>
                      <a:srgbClr val="00BF7D">
                        <a:alpha val="69804"/>
                      </a:srgbClr>
                    </a:solidFill>
                  </a:tcPr>
                </a:tc>
                <a:tc>
                  <a:txBody>
                    <a:bodyPr/>
                    <a:lstStyle/>
                    <a:p>
                      <a:pPr algn="ctr"/>
                      <a:r>
                        <a:rPr lang="en-US" sz="1200" dirty="0"/>
                        <a:t>0.036</a:t>
                      </a:r>
                    </a:p>
                  </a:txBody>
                  <a:tcPr>
                    <a:solidFill>
                      <a:srgbClr val="00BF7D">
                        <a:alpha val="69804"/>
                      </a:srgbClr>
                    </a:solidFill>
                  </a:tcPr>
                </a:tc>
                <a:extLst>
                  <a:ext uri="{0D108BD9-81ED-4DB2-BD59-A6C34878D82A}">
                    <a16:rowId xmlns:a16="http://schemas.microsoft.com/office/drawing/2014/main" val="2437887904"/>
                  </a:ext>
                </a:extLst>
              </a:tr>
              <a:tr h="271992">
                <a:tc>
                  <a:txBody>
                    <a:bodyPr/>
                    <a:lstStyle/>
                    <a:p>
                      <a:pPr algn="ctr"/>
                      <a:r>
                        <a:rPr lang="en-US" sz="1200" dirty="0"/>
                        <a:t>DE Wide</a:t>
                      </a:r>
                    </a:p>
                  </a:txBody>
                  <a:tcPr>
                    <a:solidFill>
                      <a:srgbClr val="00B0F6">
                        <a:alpha val="69804"/>
                      </a:srgbClr>
                    </a:solidFill>
                  </a:tcPr>
                </a:tc>
                <a:tc>
                  <a:txBody>
                    <a:bodyPr/>
                    <a:lstStyle/>
                    <a:p>
                      <a:pPr algn="ctr"/>
                      <a:r>
                        <a:rPr lang="en-US" sz="1200" dirty="0"/>
                        <a:t>5</a:t>
                      </a:r>
                      <a:r>
                        <a:rPr lang="en-US" sz="1200" baseline="30000" dirty="0"/>
                        <a:t>th</a:t>
                      </a:r>
                      <a:endParaRPr lang="en-US" sz="1200" dirty="0"/>
                    </a:p>
                  </a:txBody>
                  <a:tcPr>
                    <a:solidFill>
                      <a:srgbClr val="00B0F6">
                        <a:alpha val="69804"/>
                      </a:srgbClr>
                    </a:solidFill>
                  </a:tcPr>
                </a:tc>
                <a:tc>
                  <a:txBody>
                    <a:bodyPr/>
                    <a:lstStyle/>
                    <a:p>
                      <a:pPr algn="ctr"/>
                      <a:r>
                        <a:rPr lang="en-US" sz="1200" dirty="0"/>
                        <a:t>0.95</a:t>
                      </a:r>
                    </a:p>
                  </a:txBody>
                  <a:tcPr>
                    <a:solidFill>
                      <a:srgbClr val="00B0F6">
                        <a:alpha val="69804"/>
                      </a:srgbClr>
                    </a:solidFill>
                  </a:tcPr>
                </a:tc>
                <a:tc>
                  <a:txBody>
                    <a:bodyPr/>
                    <a:lstStyle/>
                    <a:p>
                      <a:pPr algn="ctr"/>
                      <a:r>
                        <a:rPr lang="en-US" sz="1200" dirty="0"/>
                        <a:t>0.029</a:t>
                      </a:r>
                    </a:p>
                  </a:txBody>
                  <a:tcPr>
                    <a:solidFill>
                      <a:srgbClr val="00B0F6">
                        <a:alpha val="69804"/>
                      </a:srgbClr>
                    </a:solidFill>
                  </a:tcPr>
                </a:tc>
                <a:extLst>
                  <a:ext uri="{0D108BD9-81ED-4DB2-BD59-A6C34878D82A}">
                    <a16:rowId xmlns:a16="http://schemas.microsoft.com/office/drawing/2014/main" val="3390423565"/>
                  </a:ext>
                </a:extLst>
              </a:tr>
              <a:tr h="271992">
                <a:tc>
                  <a:txBody>
                    <a:bodyPr/>
                    <a:lstStyle/>
                    <a:p>
                      <a:pPr algn="ctr"/>
                      <a:r>
                        <a:rPr lang="en-US" sz="1200" dirty="0"/>
                        <a:t>Outside</a:t>
                      </a:r>
                    </a:p>
                  </a:txBody>
                  <a:tcPr>
                    <a:solidFill>
                      <a:srgbClr val="E76BF3">
                        <a:alpha val="69804"/>
                      </a:srgbClr>
                    </a:solidFill>
                  </a:tcPr>
                </a:tc>
                <a:tc>
                  <a:txBody>
                    <a:bodyPr/>
                    <a:lstStyle/>
                    <a:p>
                      <a:pPr algn="ctr"/>
                      <a:r>
                        <a:rPr lang="en-US" sz="1200" dirty="0"/>
                        <a:t>3</a:t>
                      </a:r>
                      <a:r>
                        <a:rPr lang="en-US" sz="1200" baseline="30000" dirty="0"/>
                        <a:t>rd</a:t>
                      </a:r>
                      <a:endParaRPr lang="en-US" sz="1200" dirty="0"/>
                    </a:p>
                  </a:txBody>
                  <a:tcPr>
                    <a:solidFill>
                      <a:srgbClr val="E76BF3">
                        <a:alpha val="69804"/>
                      </a:srgbClr>
                    </a:solidFill>
                  </a:tcPr>
                </a:tc>
                <a:tc>
                  <a:txBody>
                    <a:bodyPr/>
                    <a:lstStyle/>
                    <a:p>
                      <a:pPr algn="ctr"/>
                      <a:r>
                        <a:rPr lang="en-US" sz="1200" dirty="0"/>
                        <a:t>1.07</a:t>
                      </a:r>
                    </a:p>
                  </a:txBody>
                  <a:tcPr>
                    <a:solidFill>
                      <a:srgbClr val="E76BF3">
                        <a:alpha val="69804"/>
                      </a:srgbClr>
                    </a:solidFill>
                  </a:tcPr>
                </a:tc>
                <a:tc>
                  <a:txBody>
                    <a:bodyPr/>
                    <a:lstStyle/>
                    <a:p>
                      <a:pPr algn="ctr"/>
                      <a:r>
                        <a:rPr lang="en-US" sz="1200" dirty="0"/>
                        <a:t>0.034</a:t>
                      </a:r>
                    </a:p>
                  </a:txBody>
                  <a:tcPr>
                    <a:solidFill>
                      <a:srgbClr val="E76BF3">
                        <a:alpha val="69804"/>
                      </a:srgbClr>
                    </a:solidFill>
                  </a:tcPr>
                </a:tc>
                <a:extLst>
                  <a:ext uri="{0D108BD9-81ED-4DB2-BD59-A6C34878D82A}">
                    <a16:rowId xmlns:a16="http://schemas.microsoft.com/office/drawing/2014/main" val="331853060"/>
                  </a:ext>
                </a:extLst>
              </a:tr>
            </a:tbl>
          </a:graphicData>
        </a:graphic>
      </p:graphicFrame>
      <p:sp>
        <p:nvSpPr>
          <p:cNvPr id="14" name="TextBox 13">
            <a:extLst>
              <a:ext uri="{FF2B5EF4-FFF2-40B4-BE49-F238E27FC236}">
                <a16:creationId xmlns:a16="http://schemas.microsoft.com/office/drawing/2014/main" id="{83FC6249-B436-479D-9A94-5E705D8F19B3}"/>
              </a:ext>
            </a:extLst>
          </p:cNvPr>
          <p:cNvSpPr txBox="1"/>
          <p:nvPr/>
        </p:nvSpPr>
        <p:spPr>
          <a:xfrm>
            <a:off x="9214829" y="2390200"/>
            <a:ext cx="1671875" cy="646331"/>
          </a:xfrm>
          <a:prstGeom prst="rect">
            <a:avLst/>
          </a:prstGeom>
          <a:noFill/>
        </p:spPr>
        <p:txBody>
          <a:bodyPr wrap="square" rtlCol="0">
            <a:spAutoFit/>
          </a:bodyPr>
          <a:lstStyle/>
          <a:p>
            <a:r>
              <a:rPr lang="en-US" b="1" dirty="0"/>
              <a:t>Difference in EPA Range</a:t>
            </a:r>
          </a:p>
        </p:txBody>
      </p:sp>
      <p:sp>
        <p:nvSpPr>
          <p:cNvPr id="15" name="TextBox 14">
            <a:extLst>
              <a:ext uri="{FF2B5EF4-FFF2-40B4-BE49-F238E27FC236}">
                <a16:creationId xmlns:a16="http://schemas.microsoft.com/office/drawing/2014/main" id="{8EFC0959-0681-4991-8111-0B3E45F98BB3}"/>
              </a:ext>
            </a:extLst>
          </p:cNvPr>
          <p:cNvSpPr txBox="1"/>
          <p:nvPr/>
        </p:nvSpPr>
        <p:spPr>
          <a:xfrm>
            <a:off x="872832" y="3914467"/>
            <a:ext cx="4588779" cy="3231654"/>
          </a:xfrm>
          <a:prstGeom prst="rect">
            <a:avLst/>
          </a:prstGeom>
          <a:noFill/>
        </p:spPr>
        <p:txBody>
          <a:bodyPr wrap="square" rtlCol="0">
            <a:spAutoFit/>
          </a:bodyPr>
          <a:lstStyle/>
          <a:p>
            <a:pPr marL="285750" indent="-285750">
              <a:buFont typeface="Arial" panose="020B0604020202020204" pitchFamily="34" charset="0"/>
              <a:buChar char="•"/>
            </a:pPr>
            <a:r>
              <a:rPr lang="en-US" sz="1600" dirty="0"/>
              <a:t>A defense’s Base Defensive package likely drives the frequency different techniques are used.</a:t>
            </a:r>
          </a:p>
          <a:p>
            <a:pPr marL="285750" indent="-285750">
              <a:buFont typeface="Arial" panose="020B0604020202020204" pitchFamily="34" charset="0"/>
              <a:buChar char="•"/>
            </a:pPr>
            <a:r>
              <a:rPr lang="en-US" sz="1600" dirty="0"/>
              <a:t>This would likely mean the EPA Range and “value” of the techniques is different based on a team’s Base Defense package.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chart on the right shows there are clear differences for each Base Defense.  </a:t>
            </a:r>
          </a:p>
          <a:p>
            <a:pPr marL="285750" indent="-285750">
              <a:buFont typeface="Arial" panose="020B0604020202020204" pitchFamily="34" charset="0"/>
              <a:buChar char="•"/>
            </a:pPr>
            <a:r>
              <a:rPr lang="en-US" sz="1600" dirty="0"/>
              <a:t>Each Base Defense will be analyzed further by comparing each DL position’s EPAR for the subset to the full population’s.</a:t>
            </a:r>
          </a:p>
          <a:p>
            <a:pPr marL="285750" indent="-285750">
              <a:buFont typeface="Arial" panose="020B0604020202020204" pitchFamily="34" charset="0"/>
              <a:buChar char="•"/>
            </a:pPr>
            <a:endParaRPr lang="en-US" sz="1400" dirty="0"/>
          </a:p>
          <a:p>
            <a:pPr marL="285750" indent="-285750">
              <a:buFontTx/>
              <a:buChar char="-"/>
            </a:pPr>
            <a:endParaRPr lang="en-US" sz="1400" dirty="0"/>
          </a:p>
        </p:txBody>
      </p:sp>
      <p:sp>
        <p:nvSpPr>
          <p:cNvPr id="9" name="Rectangle 8">
            <a:extLst>
              <a:ext uri="{FF2B5EF4-FFF2-40B4-BE49-F238E27FC236}">
                <a16:creationId xmlns:a16="http://schemas.microsoft.com/office/drawing/2014/main" id="{847DC952-5F8B-4BD6-BB52-2454B03BBDB6}"/>
              </a:ext>
            </a:extLst>
          </p:cNvPr>
          <p:cNvSpPr/>
          <p:nvPr/>
        </p:nvSpPr>
        <p:spPr>
          <a:xfrm>
            <a:off x="914399" y="1280159"/>
            <a:ext cx="4672561" cy="584775"/>
          </a:xfrm>
          <a:prstGeom prst="rect">
            <a:avLst/>
          </a:prstGeom>
        </p:spPr>
        <p:txBody>
          <a:bodyPr wrap="none">
            <a:spAutoFit/>
          </a:bodyPr>
          <a:lstStyle/>
          <a:p>
            <a:r>
              <a:rPr lang="en-US" sz="3200" dirty="0">
                <a:latin typeface="+mj-lt"/>
              </a:rPr>
              <a:t>Difference by Base Defense</a:t>
            </a:r>
          </a:p>
        </p:txBody>
      </p:sp>
      <p:sp>
        <p:nvSpPr>
          <p:cNvPr id="5" name="TextBox 4">
            <a:extLst>
              <a:ext uri="{FF2B5EF4-FFF2-40B4-BE49-F238E27FC236}">
                <a16:creationId xmlns:a16="http://schemas.microsoft.com/office/drawing/2014/main" id="{7ECE0502-61DD-4865-AD1A-AD3CF4326028}"/>
              </a:ext>
            </a:extLst>
          </p:cNvPr>
          <p:cNvSpPr txBox="1"/>
          <p:nvPr/>
        </p:nvSpPr>
        <p:spPr>
          <a:xfrm>
            <a:off x="5891842" y="5581293"/>
            <a:ext cx="5667554" cy="646331"/>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Base Defense information for 2019 was based on information from </a:t>
            </a:r>
            <a:r>
              <a:rPr lang="en-US" dirty="0">
                <a:hlinkClick r:id="rId3"/>
              </a:rPr>
              <a:t>The IDP Guru</a:t>
            </a:r>
            <a:r>
              <a:rPr lang="en-US" dirty="0"/>
              <a:t>.</a:t>
            </a:r>
          </a:p>
        </p:txBody>
      </p:sp>
    </p:spTree>
    <p:extLst>
      <p:ext uri="{BB962C8B-B14F-4D97-AF65-F5344CB8AC3E}">
        <p14:creationId xmlns:p14="http://schemas.microsoft.com/office/powerpoint/2010/main" val="3121983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EF71AC-4204-465E-9678-C356FF097B22}"/>
              </a:ext>
            </a:extLst>
          </p:cNvPr>
          <p:cNvPicPr>
            <a:picLocks noChangeAspect="1"/>
          </p:cNvPicPr>
          <p:nvPr/>
        </p:nvPicPr>
        <p:blipFill>
          <a:blip r:embed="rId2"/>
          <a:stretch>
            <a:fillRect/>
          </a:stretch>
        </p:blipFill>
        <p:spPr>
          <a:xfrm>
            <a:off x="6552810" y="1985012"/>
            <a:ext cx="4586666" cy="2702222"/>
          </a:xfrm>
          <a:prstGeom prst="rect">
            <a:avLst/>
          </a:prstGeom>
        </p:spPr>
      </p:pic>
      <p:pic>
        <p:nvPicPr>
          <p:cNvPr id="3" name="Picture 2">
            <a:extLst>
              <a:ext uri="{FF2B5EF4-FFF2-40B4-BE49-F238E27FC236}">
                <a16:creationId xmlns:a16="http://schemas.microsoft.com/office/drawing/2014/main" id="{E86296CE-F894-457C-90C5-6710EC7611CC}"/>
              </a:ext>
            </a:extLst>
          </p:cNvPr>
          <p:cNvPicPr>
            <a:picLocks noChangeAspect="1"/>
          </p:cNvPicPr>
          <p:nvPr/>
        </p:nvPicPr>
        <p:blipFill>
          <a:blip r:embed="rId3"/>
          <a:stretch>
            <a:fillRect/>
          </a:stretch>
        </p:blipFill>
        <p:spPr>
          <a:xfrm>
            <a:off x="939695" y="1990267"/>
            <a:ext cx="4586666" cy="2702222"/>
          </a:xfrm>
          <a:prstGeom prst="rect">
            <a:avLst/>
          </a:prstGeom>
        </p:spPr>
      </p:pic>
      <p:sp>
        <p:nvSpPr>
          <p:cNvPr id="2" name="Title 1">
            <a:extLst>
              <a:ext uri="{FF2B5EF4-FFF2-40B4-BE49-F238E27FC236}">
                <a16:creationId xmlns:a16="http://schemas.microsoft.com/office/drawing/2014/main" id="{5886D986-7A0F-47E8-B519-ACAA813E44B5}"/>
              </a:ext>
            </a:extLst>
          </p:cNvPr>
          <p:cNvSpPr>
            <a:spLocks noGrp="1"/>
          </p:cNvSpPr>
          <p:nvPr>
            <p:ph type="title"/>
          </p:nvPr>
        </p:nvSpPr>
        <p:spPr>
          <a:xfrm>
            <a:off x="914400" y="457200"/>
            <a:ext cx="10515600" cy="914400"/>
          </a:xfrm>
        </p:spPr>
        <p:txBody>
          <a:bodyPr/>
          <a:lstStyle/>
          <a:p>
            <a:r>
              <a:rPr lang="en-US" dirty="0"/>
              <a:t>Most Valuable Defensive Line Position</a:t>
            </a:r>
          </a:p>
        </p:txBody>
      </p:sp>
      <p:sp>
        <p:nvSpPr>
          <p:cNvPr id="9" name="Rectangle 8">
            <a:extLst>
              <a:ext uri="{FF2B5EF4-FFF2-40B4-BE49-F238E27FC236}">
                <a16:creationId xmlns:a16="http://schemas.microsoft.com/office/drawing/2014/main" id="{4C0F4641-063A-4948-A4C6-8267906E3BF2}"/>
              </a:ext>
            </a:extLst>
          </p:cNvPr>
          <p:cNvSpPr/>
          <p:nvPr/>
        </p:nvSpPr>
        <p:spPr>
          <a:xfrm>
            <a:off x="914399" y="1280159"/>
            <a:ext cx="6846170" cy="584775"/>
          </a:xfrm>
          <a:prstGeom prst="rect">
            <a:avLst/>
          </a:prstGeom>
        </p:spPr>
        <p:txBody>
          <a:bodyPr wrap="none">
            <a:spAutoFit/>
          </a:bodyPr>
          <a:lstStyle/>
          <a:p>
            <a:r>
              <a:rPr lang="en-US" sz="3200" dirty="0">
                <a:latin typeface="+mj-lt"/>
              </a:rPr>
              <a:t>Difference by Base Defense: 3-4 Defense</a:t>
            </a:r>
          </a:p>
        </p:txBody>
      </p:sp>
      <p:sp>
        <p:nvSpPr>
          <p:cNvPr id="11" name="TextBox 10">
            <a:extLst>
              <a:ext uri="{FF2B5EF4-FFF2-40B4-BE49-F238E27FC236}">
                <a16:creationId xmlns:a16="http://schemas.microsoft.com/office/drawing/2014/main" id="{B2A04FC7-E683-481B-88CF-47B20D5810FE}"/>
              </a:ext>
            </a:extLst>
          </p:cNvPr>
          <p:cNvSpPr txBox="1"/>
          <p:nvPr/>
        </p:nvSpPr>
        <p:spPr>
          <a:xfrm>
            <a:off x="2333903" y="1873261"/>
            <a:ext cx="2800061" cy="369332"/>
          </a:xfrm>
          <a:prstGeom prst="rect">
            <a:avLst/>
          </a:prstGeom>
          <a:noFill/>
        </p:spPr>
        <p:txBody>
          <a:bodyPr wrap="square" rtlCol="0">
            <a:spAutoFit/>
          </a:bodyPr>
          <a:lstStyle/>
          <a:p>
            <a:r>
              <a:rPr lang="en-US" b="1" dirty="0"/>
              <a:t>EPA Range per Snap</a:t>
            </a:r>
          </a:p>
        </p:txBody>
      </p:sp>
      <p:sp>
        <p:nvSpPr>
          <p:cNvPr id="12" name="TextBox 11">
            <a:extLst>
              <a:ext uri="{FF2B5EF4-FFF2-40B4-BE49-F238E27FC236}">
                <a16:creationId xmlns:a16="http://schemas.microsoft.com/office/drawing/2014/main" id="{A9D9124C-EA4A-44DC-94C5-A088B1B213E7}"/>
              </a:ext>
            </a:extLst>
          </p:cNvPr>
          <p:cNvSpPr txBox="1"/>
          <p:nvPr/>
        </p:nvSpPr>
        <p:spPr>
          <a:xfrm>
            <a:off x="6095999" y="4733304"/>
            <a:ext cx="5648588"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EPAR Total per game for DE Wide is significantly lower for 3-4 teams compared to the full league despite the higher EPAR per snap.</a:t>
            </a:r>
          </a:p>
          <a:p>
            <a:pPr marL="285750" indent="-285750">
              <a:buFont typeface="Arial" panose="020B0604020202020204" pitchFamily="34" charset="0"/>
              <a:buChar char="•"/>
            </a:pPr>
            <a:r>
              <a:rPr lang="en-US" sz="1400" dirty="0"/>
              <a:t>The EPAR Total per game for Outside is significantly higher for 3-4 teams compared to the full league. </a:t>
            </a:r>
          </a:p>
          <a:p>
            <a:pPr marL="742950" lvl="1" indent="-285750">
              <a:buFont typeface="Arial" panose="020B0604020202020204" pitchFamily="34" charset="0"/>
              <a:buChar char="•"/>
            </a:pPr>
            <a:r>
              <a:rPr lang="en-US" sz="1400" dirty="0"/>
              <a:t>This is likely due to the alignment of both outside linebackers on the line of scrimmage.</a:t>
            </a:r>
          </a:p>
        </p:txBody>
      </p:sp>
      <p:sp>
        <p:nvSpPr>
          <p:cNvPr id="13" name="TextBox 12">
            <a:extLst>
              <a:ext uri="{FF2B5EF4-FFF2-40B4-BE49-F238E27FC236}">
                <a16:creationId xmlns:a16="http://schemas.microsoft.com/office/drawing/2014/main" id="{F586DF8C-5CBF-442F-B06F-D9ABD3E05D64}"/>
              </a:ext>
            </a:extLst>
          </p:cNvPr>
          <p:cNvSpPr txBox="1"/>
          <p:nvPr/>
        </p:nvSpPr>
        <p:spPr>
          <a:xfrm>
            <a:off x="7690507" y="1749324"/>
            <a:ext cx="2800061" cy="369332"/>
          </a:xfrm>
          <a:prstGeom prst="rect">
            <a:avLst/>
          </a:prstGeom>
          <a:noFill/>
        </p:spPr>
        <p:txBody>
          <a:bodyPr wrap="square" rtlCol="0">
            <a:spAutoFit/>
          </a:bodyPr>
          <a:lstStyle/>
          <a:p>
            <a:r>
              <a:rPr lang="en-US" b="1" dirty="0"/>
              <a:t>EPA Range Total per Game</a:t>
            </a:r>
          </a:p>
        </p:txBody>
      </p:sp>
      <p:sp>
        <p:nvSpPr>
          <p:cNvPr id="16" name="TextBox 15">
            <a:extLst>
              <a:ext uri="{FF2B5EF4-FFF2-40B4-BE49-F238E27FC236}">
                <a16:creationId xmlns:a16="http://schemas.microsoft.com/office/drawing/2014/main" id="{D6C3D78F-9754-48AB-A04F-DCA3BA1E98D7}"/>
              </a:ext>
            </a:extLst>
          </p:cNvPr>
          <p:cNvSpPr txBox="1"/>
          <p:nvPr/>
        </p:nvSpPr>
        <p:spPr>
          <a:xfrm>
            <a:off x="914399" y="4734267"/>
            <a:ext cx="5181602" cy="2492990"/>
          </a:xfrm>
          <a:prstGeom prst="rect">
            <a:avLst/>
          </a:prstGeom>
          <a:noFill/>
        </p:spPr>
        <p:txBody>
          <a:bodyPr wrap="square" rtlCol="0">
            <a:spAutoFit/>
          </a:bodyPr>
          <a:lstStyle/>
          <a:p>
            <a:pPr marL="285750" indent="-285750">
              <a:buFont typeface="Arial" panose="020B0604020202020204" pitchFamily="34" charset="0"/>
              <a:buChar char="•"/>
            </a:pPr>
            <a:r>
              <a:rPr lang="en-US" sz="1600" dirty="0"/>
              <a:t>On a per snap basis, the DT and DE Wide alignments are higher for the 3-4 than for the full league.</a:t>
            </a:r>
          </a:p>
          <a:p>
            <a:pPr marL="742950" lvl="1" indent="-285750">
              <a:buFont typeface="Arial" panose="020B0604020202020204" pitchFamily="34" charset="0"/>
              <a:buChar char="•"/>
            </a:pPr>
            <a:r>
              <a:rPr lang="en-US" sz="1600" dirty="0"/>
              <a:t>Generally these alignments aren’t frequently used in 3-4 defenses so it is possible the higher EPAR per snap is due to use on non-Base packages.</a:t>
            </a:r>
          </a:p>
          <a:p>
            <a:pPr marL="285750" indent="-285750">
              <a:buFont typeface="Arial" panose="020B0604020202020204" pitchFamily="34" charset="0"/>
              <a:buChar char="•"/>
            </a:pPr>
            <a:r>
              <a:rPr lang="en-US" sz="1600" dirty="0"/>
              <a:t>Standard 3-4 alignments (NT, DE) have a lower EPAR per snap than the full league.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400" dirty="0"/>
          </a:p>
          <a:p>
            <a:pPr marL="285750" indent="-285750">
              <a:buFontTx/>
              <a:buChar char="-"/>
            </a:pPr>
            <a:endParaRPr lang="en-US" sz="1400" dirty="0"/>
          </a:p>
        </p:txBody>
      </p:sp>
    </p:spTree>
    <p:extLst>
      <p:ext uri="{BB962C8B-B14F-4D97-AF65-F5344CB8AC3E}">
        <p14:creationId xmlns:p14="http://schemas.microsoft.com/office/powerpoint/2010/main" val="3079060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D986-7A0F-47E8-B519-ACAA813E44B5}"/>
              </a:ext>
            </a:extLst>
          </p:cNvPr>
          <p:cNvSpPr>
            <a:spLocks noGrp="1"/>
          </p:cNvSpPr>
          <p:nvPr>
            <p:ph type="title"/>
          </p:nvPr>
        </p:nvSpPr>
        <p:spPr>
          <a:xfrm>
            <a:off x="914400" y="457200"/>
            <a:ext cx="10515600" cy="914400"/>
          </a:xfrm>
        </p:spPr>
        <p:txBody>
          <a:bodyPr/>
          <a:lstStyle/>
          <a:p>
            <a:r>
              <a:rPr lang="en-US" dirty="0"/>
              <a:t>Most Valuable Defensive Line Position</a:t>
            </a:r>
          </a:p>
        </p:txBody>
      </p:sp>
      <p:pic>
        <p:nvPicPr>
          <p:cNvPr id="5" name="Picture 4">
            <a:extLst>
              <a:ext uri="{FF2B5EF4-FFF2-40B4-BE49-F238E27FC236}">
                <a16:creationId xmlns:a16="http://schemas.microsoft.com/office/drawing/2014/main" id="{A6FA8D4C-BE60-4C61-B20E-D3CFCBBFD0EE}"/>
              </a:ext>
            </a:extLst>
          </p:cNvPr>
          <p:cNvPicPr>
            <a:picLocks noChangeAspect="1"/>
          </p:cNvPicPr>
          <p:nvPr/>
        </p:nvPicPr>
        <p:blipFill>
          <a:blip r:embed="rId2"/>
          <a:stretch>
            <a:fillRect/>
          </a:stretch>
        </p:blipFill>
        <p:spPr>
          <a:xfrm>
            <a:off x="939695" y="1948489"/>
            <a:ext cx="4449524" cy="2702222"/>
          </a:xfrm>
          <a:prstGeom prst="rect">
            <a:avLst/>
          </a:prstGeom>
        </p:spPr>
      </p:pic>
      <p:sp>
        <p:nvSpPr>
          <p:cNvPr id="9" name="Rectangle 8">
            <a:extLst>
              <a:ext uri="{FF2B5EF4-FFF2-40B4-BE49-F238E27FC236}">
                <a16:creationId xmlns:a16="http://schemas.microsoft.com/office/drawing/2014/main" id="{4C0F4641-063A-4948-A4C6-8267906E3BF2}"/>
              </a:ext>
            </a:extLst>
          </p:cNvPr>
          <p:cNvSpPr/>
          <p:nvPr/>
        </p:nvSpPr>
        <p:spPr>
          <a:xfrm>
            <a:off x="914399" y="1280159"/>
            <a:ext cx="6846170" cy="584775"/>
          </a:xfrm>
          <a:prstGeom prst="rect">
            <a:avLst/>
          </a:prstGeom>
        </p:spPr>
        <p:txBody>
          <a:bodyPr wrap="none">
            <a:spAutoFit/>
          </a:bodyPr>
          <a:lstStyle/>
          <a:p>
            <a:r>
              <a:rPr lang="en-US" sz="3200" dirty="0">
                <a:latin typeface="+mj-lt"/>
              </a:rPr>
              <a:t>Difference by Base Defense: 4-3 Defense</a:t>
            </a:r>
          </a:p>
        </p:txBody>
      </p:sp>
      <p:sp>
        <p:nvSpPr>
          <p:cNvPr id="11" name="TextBox 10">
            <a:extLst>
              <a:ext uri="{FF2B5EF4-FFF2-40B4-BE49-F238E27FC236}">
                <a16:creationId xmlns:a16="http://schemas.microsoft.com/office/drawing/2014/main" id="{B2A04FC7-E683-481B-88CF-47B20D5810FE}"/>
              </a:ext>
            </a:extLst>
          </p:cNvPr>
          <p:cNvSpPr txBox="1"/>
          <p:nvPr/>
        </p:nvSpPr>
        <p:spPr>
          <a:xfrm>
            <a:off x="2333903" y="2009893"/>
            <a:ext cx="2800061" cy="369332"/>
          </a:xfrm>
          <a:prstGeom prst="rect">
            <a:avLst/>
          </a:prstGeom>
          <a:noFill/>
        </p:spPr>
        <p:txBody>
          <a:bodyPr wrap="square" rtlCol="0">
            <a:spAutoFit/>
          </a:bodyPr>
          <a:lstStyle/>
          <a:p>
            <a:r>
              <a:rPr lang="en-US" b="1" dirty="0"/>
              <a:t>EPA Range per Snap</a:t>
            </a:r>
          </a:p>
        </p:txBody>
      </p:sp>
      <p:sp>
        <p:nvSpPr>
          <p:cNvPr id="12" name="TextBox 11">
            <a:extLst>
              <a:ext uri="{FF2B5EF4-FFF2-40B4-BE49-F238E27FC236}">
                <a16:creationId xmlns:a16="http://schemas.microsoft.com/office/drawing/2014/main" id="{A9D9124C-EA4A-44DC-94C5-A088B1B213E7}"/>
              </a:ext>
            </a:extLst>
          </p:cNvPr>
          <p:cNvSpPr txBox="1"/>
          <p:nvPr/>
        </p:nvSpPr>
        <p:spPr>
          <a:xfrm>
            <a:off x="6095999" y="4733304"/>
            <a:ext cx="5648588"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EPAR Total for NT is lower on a per game basis despite being higher on a per snap basis.  This indicates 0/1-Techs are used less frequently for 4-3 Base Defensive teams than the overall average.  This is consistent with 4-3 alignment.</a:t>
            </a:r>
          </a:p>
          <a:p>
            <a:pPr marL="285750" indent="-285750">
              <a:buFont typeface="Arial" panose="020B0604020202020204" pitchFamily="34" charset="0"/>
              <a:buChar char="•"/>
            </a:pPr>
            <a:r>
              <a:rPr lang="en-US" sz="1400" dirty="0"/>
              <a:t>The EPAR Total for DE is about equal for 4-3 and All despite the 4-3 having a higher per snap EPAR.  Again, this is due to the lower frequency of DE use in 4-3 Base Defensive teams.</a:t>
            </a:r>
          </a:p>
          <a:p>
            <a:pPr marL="285750" indent="-285750">
              <a:buFont typeface="Arial" panose="020B0604020202020204" pitchFamily="34" charset="0"/>
              <a:buChar char="•"/>
            </a:pPr>
            <a:r>
              <a:rPr lang="en-US" sz="1400" dirty="0"/>
              <a:t>The DE Wide and Outside EPAR Totals are higher for 4-3 which is likely due to the alignment of the DE’s in a 4-3.</a:t>
            </a:r>
            <a:endParaRPr lang="en-US" sz="1200" dirty="0"/>
          </a:p>
        </p:txBody>
      </p:sp>
      <p:pic>
        <p:nvPicPr>
          <p:cNvPr id="6" name="Picture 5">
            <a:extLst>
              <a:ext uri="{FF2B5EF4-FFF2-40B4-BE49-F238E27FC236}">
                <a16:creationId xmlns:a16="http://schemas.microsoft.com/office/drawing/2014/main" id="{31CA6A08-5015-42E4-A3CD-A58BC8017E78}"/>
              </a:ext>
            </a:extLst>
          </p:cNvPr>
          <p:cNvPicPr>
            <a:picLocks noChangeAspect="1"/>
          </p:cNvPicPr>
          <p:nvPr/>
        </p:nvPicPr>
        <p:blipFill>
          <a:blip r:embed="rId3"/>
          <a:stretch>
            <a:fillRect/>
          </a:stretch>
        </p:blipFill>
        <p:spPr>
          <a:xfrm>
            <a:off x="6556770" y="1979247"/>
            <a:ext cx="4586666" cy="2702222"/>
          </a:xfrm>
          <a:prstGeom prst="rect">
            <a:avLst/>
          </a:prstGeom>
        </p:spPr>
      </p:pic>
      <p:sp>
        <p:nvSpPr>
          <p:cNvPr id="13" name="TextBox 12">
            <a:extLst>
              <a:ext uri="{FF2B5EF4-FFF2-40B4-BE49-F238E27FC236}">
                <a16:creationId xmlns:a16="http://schemas.microsoft.com/office/drawing/2014/main" id="{F586DF8C-5CBF-442F-B06F-D9ABD3E05D64}"/>
              </a:ext>
            </a:extLst>
          </p:cNvPr>
          <p:cNvSpPr txBox="1"/>
          <p:nvPr/>
        </p:nvSpPr>
        <p:spPr>
          <a:xfrm>
            <a:off x="7637957" y="1864934"/>
            <a:ext cx="2800061" cy="369332"/>
          </a:xfrm>
          <a:prstGeom prst="rect">
            <a:avLst/>
          </a:prstGeom>
          <a:noFill/>
        </p:spPr>
        <p:txBody>
          <a:bodyPr wrap="square" rtlCol="0">
            <a:spAutoFit/>
          </a:bodyPr>
          <a:lstStyle/>
          <a:p>
            <a:r>
              <a:rPr lang="en-US" b="1" dirty="0"/>
              <a:t>EPA Range Total per Game</a:t>
            </a:r>
          </a:p>
        </p:txBody>
      </p:sp>
      <p:sp>
        <p:nvSpPr>
          <p:cNvPr id="16" name="TextBox 15">
            <a:extLst>
              <a:ext uri="{FF2B5EF4-FFF2-40B4-BE49-F238E27FC236}">
                <a16:creationId xmlns:a16="http://schemas.microsoft.com/office/drawing/2014/main" id="{D6C3D78F-9754-48AB-A04F-DCA3BA1E98D7}"/>
              </a:ext>
            </a:extLst>
          </p:cNvPr>
          <p:cNvSpPr txBox="1"/>
          <p:nvPr/>
        </p:nvSpPr>
        <p:spPr>
          <a:xfrm>
            <a:off x="914399" y="4734267"/>
            <a:ext cx="5181602" cy="2492990"/>
          </a:xfrm>
          <a:prstGeom prst="rect">
            <a:avLst/>
          </a:prstGeom>
          <a:noFill/>
        </p:spPr>
        <p:txBody>
          <a:bodyPr wrap="square" rtlCol="0">
            <a:spAutoFit/>
          </a:bodyPr>
          <a:lstStyle/>
          <a:p>
            <a:pPr marL="285750" indent="-285750">
              <a:buFont typeface="Arial" panose="020B0604020202020204" pitchFamily="34" charset="0"/>
              <a:buChar char="•"/>
            </a:pPr>
            <a:r>
              <a:rPr lang="en-US" sz="1600" dirty="0"/>
              <a:t>Despite not having a NT in 4-3 Base package, the NT per snap EPAR is higher than average.  </a:t>
            </a:r>
          </a:p>
          <a:p>
            <a:pPr marL="742950" lvl="1" indent="-285750">
              <a:buFont typeface="Arial" panose="020B0604020202020204" pitchFamily="34" charset="0"/>
              <a:buChar char="•"/>
            </a:pPr>
            <a:r>
              <a:rPr lang="en-US" sz="1600" dirty="0"/>
              <a:t>One possible explanation for this is that the NT is used in non-Base packages which occur on highly leveraged downs.</a:t>
            </a:r>
          </a:p>
          <a:p>
            <a:pPr marL="285750" indent="-285750">
              <a:buFont typeface="Arial" panose="020B0604020202020204" pitchFamily="34" charset="0"/>
              <a:buChar char="•"/>
            </a:pPr>
            <a:r>
              <a:rPr lang="en-US" sz="1600" dirty="0"/>
              <a:t>The same applies to the standard DE position.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400" dirty="0"/>
          </a:p>
          <a:p>
            <a:pPr marL="285750" indent="-285750">
              <a:buFontTx/>
              <a:buChar char="-"/>
            </a:pPr>
            <a:endParaRPr lang="en-US" sz="1400" dirty="0"/>
          </a:p>
        </p:txBody>
      </p:sp>
    </p:spTree>
    <p:extLst>
      <p:ext uri="{BB962C8B-B14F-4D97-AF65-F5344CB8AC3E}">
        <p14:creationId xmlns:p14="http://schemas.microsoft.com/office/powerpoint/2010/main" val="32141122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06FD0-DAC8-42C3-A413-A6EB84206756}"/>
              </a:ext>
            </a:extLst>
          </p:cNvPr>
          <p:cNvPicPr>
            <a:picLocks noChangeAspect="1"/>
          </p:cNvPicPr>
          <p:nvPr/>
        </p:nvPicPr>
        <p:blipFill>
          <a:blip r:embed="rId2"/>
          <a:stretch>
            <a:fillRect/>
          </a:stretch>
        </p:blipFill>
        <p:spPr>
          <a:xfrm>
            <a:off x="6598617" y="2005165"/>
            <a:ext cx="4586666" cy="2702222"/>
          </a:xfrm>
          <a:prstGeom prst="rect">
            <a:avLst/>
          </a:prstGeom>
        </p:spPr>
      </p:pic>
      <p:pic>
        <p:nvPicPr>
          <p:cNvPr id="3" name="Picture 2">
            <a:extLst>
              <a:ext uri="{FF2B5EF4-FFF2-40B4-BE49-F238E27FC236}">
                <a16:creationId xmlns:a16="http://schemas.microsoft.com/office/drawing/2014/main" id="{BC8F0401-717D-479D-ACE2-429FAA9D936B}"/>
              </a:ext>
            </a:extLst>
          </p:cNvPr>
          <p:cNvPicPr>
            <a:picLocks noChangeAspect="1"/>
          </p:cNvPicPr>
          <p:nvPr/>
        </p:nvPicPr>
        <p:blipFill>
          <a:blip r:embed="rId3"/>
          <a:stretch>
            <a:fillRect/>
          </a:stretch>
        </p:blipFill>
        <p:spPr>
          <a:xfrm>
            <a:off x="939695" y="1979247"/>
            <a:ext cx="4586666" cy="2702222"/>
          </a:xfrm>
          <a:prstGeom prst="rect">
            <a:avLst/>
          </a:prstGeom>
        </p:spPr>
      </p:pic>
      <p:sp>
        <p:nvSpPr>
          <p:cNvPr id="2" name="Title 1">
            <a:extLst>
              <a:ext uri="{FF2B5EF4-FFF2-40B4-BE49-F238E27FC236}">
                <a16:creationId xmlns:a16="http://schemas.microsoft.com/office/drawing/2014/main" id="{5886D986-7A0F-47E8-B519-ACAA813E44B5}"/>
              </a:ext>
            </a:extLst>
          </p:cNvPr>
          <p:cNvSpPr>
            <a:spLocks noGrp="1"/>
          </p:cNvSpPr>
          <p:nvPr>
            <p:ph type="title"/>
          </p:nvPr>
        </p:nvSpPr>
        <p:spPr>
          <a:xfrm>
            <a:off x="914400" y="457200"/>
            <a:ext cx="10515600" cy="914400"/>
          </a:xfrm>
        </p:spPr>
        <p:txBody>
          <a:bodyPr/>
          <a:lstStyle/>
          <a:p>
            <a:r>
              <a:rPr lang="en-US" dirty="0"/>
              <a:t>Most Valuable Defensive Line Position</a:t>
            </a:r>
          </a:p>
        </p:txBody>
      </p:sp>
      <p:sp>
        <p:nvSpPr>
          <p:cNvPr id="9" name="Rectangle 8">
            <a:extLst>
              <a:ext uri="{FF2B5EF4-FFF2-40B4-BE49-F238E27FC236}">
                <a16:creationId xmlns:a16="http://schemas.microsoft.com/office/drawing/2014/main" id="{4C0F4641-063A-4948-A4C6-8267906E3BF2}"/>
              </a:ext>
            </a:extLst>
          </p:cNvPr>
          <p:cNvSpPr/>
          <p:nvPr/>
        </p:nvSpPr>
        <p:spPr>
          <a:xfrm>
            <a:off x="914399" y="1280159"/>
            <a:ext cx="7266156" cy="584775"/>
          </a:xfrm>
          <a:prstGeom prst="rect">
            <a:avLst/>
          </a:prstGeom>
        </p:spPr>
        <p:txBody>
          <a:bodyPr wrap="none">
            <a:spAutoFit/>
          </a:bodyPr>
          <a:lstStyle/>
          <a:p>
            <a:r>
              <a:rPr lang="en-US" sz="3200" dirty="0">
                <a:latin typeface="+mj-lt"/>
              </a:rPr>
              <a:t>Difference by Base Defense: Other Defense</a:t>
            </a:r>
          </a:p>
        </p:txBody>
      </p:sp>
      <p:sp>
        <p:nvSpPr>
          <p:cNvPr id="11" name="TextBox 10">
            <a:extLst>
              <a:ext uri="{FF2B5EF4-FFF2-40B4-BE49-F238E27FC236}">
                <a16:creationId xmlns:a16="http://schemas.microsoft.com/office/drawing/2014/main" id="{B2A04FC7-E683-481B-88CF-47B20D5810FE}"/>
              </a:ext>
            </a:extLst>
          </p:cNvPr>
          <p:cNvSpPr txBox="1"/>
          <p:nvPr/>
        </p:nvSpPr>
        <p:spPr>
          <a:xfrm>
            <a:off x="2333903" y="2009893"/>
            <a:ext cx="2800061" cy="369332"/>
          </a:xfrm>
          <a:prstGeom prst="rect">
            <a:avLst/>
          </a:prstGeom>
          <a:noFill/>
        </p:spPr>
        <p:txBody>
          <a:bodyPr wrap="square" rtlCol="0">
            <a:spAutoFit/>
          </a:bodyPr>
          <a:lstStyle/>
          <a:p>
            <a:r>
              <a:rPr lang="en-US" b="1" dirty="0"/>
              <a:t>EPA Range per Snap</a:t>
            </a:r>
          </a:p>
        </p:txBody>
      </p:sp>
      <p:sp>
        <p:nvSpPr>
          <p:cNvPr id="12" name="TextBox 11">
            <a:extLst>
              <a:ext uri="{FF2B5EF4-FFF2-40B4-BE49-F238E27FC236}">
                <a16:creationId xmlns:a16="http://schemas.microsoft.com/office/drawing/2014/main" id="{A9D9124C-EA4A-44DC-94C5-A088B1B213E7}"/>
              </a:ext>
            </a:extLst>
          </p:cNvPr>
          <p:cNvSpPr txBox="1"/>
          <p:nvPr/>
        </p:nvSpPr>
        <p:spPr>
          <a:xfrm>
            <a:off x="6095999" y="4733304"/>
            <a:ext cx="5648588"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For NTs, despite having a lower EPAR per snap, the EPAR Total is higher for the Other group than for the league average</a:t>
            </a:r>
          </a:p>
          <a:p>
            <a:pPr marL="285750" indent="-285750">
              <a:buFont typeface="Arial" panose="020B0604020202020204" pitchFamily="34" charset="0"/>
              <a:buChar char="•"/>
            </a:pPr>
            <a:r>
              <a:rPr lang="en-US" sz="1400" dirty="0"/>
              <a:t>For DEs, however, the EPAR on both a per snap and per game basis is lower for this group than the league average.</a:t>
            </a:r>
          </a:p>
          <a:p>
            <a:pPr marL="285750" indent="-285750">
              <a:buFont typeface="Arial" panose="020B0604020202020204" pitchFamily="34" charset="0"/>
              <a:buChar char="•"/>
            </a:pPr>
            <a:r>
              <a:rPr lang="en-US" sz="1400" dirty="0"/>
              <a:t>For Outside DLs, the EPAR Total is significantly higher for these teams than the league average.</a:t>
            </a:r>
          </a:p>
        </p:txBody>
      </p:sp>
      <p:sp>
        <p:nvSpPr>
          <p:cNvPr id="13" name="TextBox 12">
            <a:extLst>
              <a:ext uri="{FF2B5EF4-FFF2-40B4-BE49-F238E27FC236}">
                <a16:creationId xmlns:a16="http://schemas.microsoft.com/office/drawing/2014/main" id="{F586DF8C-5CBF-442F-B06F-D9ABD3E05D64}"/>
              </a:ext>
            </a:extLst>
          </p:cNvPr>
          <p:cNvSpPr txBox="1"/>
          <p:nvPr/>
        </p:nvSpPr>
        <p:spPr>
          <a:xfrm>
            <a:off x="7764081" y="1759831"/>
            <a:ext cx="2800061" cy="369332"/>
          </a:xfrm>
          <a:prstGeom prst="rect">
            <a:avLst/>
          </a:prstGeom>
          <a:noFill/>
        </p:spPr>
        <p:txBody>
          <a:bodyPr wrap="square" rtlCol="0">
            <a:spAutoFit/>
          </a:bodyPr>
          <a:lstStyle/>
          <a:p>
            <a:r>
              <a:rPr lang="en-US" b="1" dirty="0"/>
              <a:t>EPA Range Total per Game</a:t>
            </a:r>
          </a:p>
        </p:txBody>
      </p:sp>
      <p:sp>
        <p:nvSpPr>
          <p:cNvPr id="16" name="TextBox 15">
            <a:extLst>
              <a:ext uri="{FF2B5EF4-FFF2-40B4-BE49-F238E27FC236}">
                <a16:creationId xmlns:a16="http://schemas.microsoft.com/office/drawing/2014/main" id="{D6C3D78F-9754-48AB-A04F-DCA3BA1E98D7}"/>
              </a:ext>
            </a:extLst>
          </p:cNvPr>
          <p:cNvSpPr txBox="1"/>
          <p:nvPr/>
        </p:nvSpPr>
        <p:spPr>
          <a:xfrm>
            <a:off x="914399" y="4734267"/>
            <a:ext cx="5181602" cy="2739211"/>
          </a:xfrm>
          <a:prstGeom prst="rect">
            <a:avLst/>
          </a:prstGeom>
          <a:noFill/>
        </p:spPr>
        <p:txBody>
          <a:bodyPr wrap="square" rtlCol="0">
            <a:spAutoFit/>
          </a:bodyPr>
          <a:lstStyle/>
          <a:p>
            <a:pPr marL="285750" indent="-285750">
              <a:buFont typeface="Arial" panose="020B0604020202020204" pitchFamily="34" charset="0"/>
              <a:buChar char="•"/>
            </a:pPr>
            <a:r>
              <a:rPr lang="en-US" sz="1600" dirty="0"/>
              <a:t>On a per snap basis, teams that do not have a standard Base Defensive package have a similar value distribution by DL position to the full league.</a:t>
            </a:r>
          </a:p>
          <a:p>
            <a:pPr marL="742950" lvl="1" indent="-285750">
              <a:buFont typeface="Arial" panose="020B0604020202020204" pitchFamily="34" charset="0"/>
              <a:buChar char="•"/>
            </a:pPr>
            <a:r>
              <a:rPr lang="en-US" sz="1600" dirty="0"/>
              <a:t>This may be due to a use of a wider range of defensive alignments.</a:t>
            </a:r>
          </a:p>
          <a:p>
            <a:pPr marL="285750" indent="-285750">
              <a:buFont typeface="Arial" panose="020B0604020202020204" pitchFamily="34" charset="0"/>
              <a:buChar char="•"/>
            </a:pPr>
            <a:r>
              <a:rPr lang="en-US" sz="1600" dirty="0"/>
              <a:t>The NT and DE positions appear to have a lower EPAR per snap than the league average.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400" dirty="0"/>
          </a:p>
          <a:p>
            <a:pPr marL="285750" indent="-285750">
              <a:buFontTx/>
              <a:buChar char="-"/>
            </a:pPr>
            <a:endParaRPr lang="en-US" sz="1400" dirty="0"/>
          </a:p>
        </p:txBody>
      </p:sp>
    </p:spTree>
    <p:extLst>
      <p:ext uri="{BB962C8B-B14F-4D97-AF65-F5344CB8AC3E}">
        <p14:creationId xmlns:p14="http://schemas.microsoft.com/office/powerpoint/2010/main" val="823967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D986-7A0F-47E8-B519-ACAA813E44B5}"/>
              </a:ext>
            </a:extLst>
          </p:cNvPr>
          <p:cNvSpPr>
            <a:spLocks noGrp="1"/>
          </p:cNvSpPr>
          <p:nvPr>
            <p:ph type="title"/>
          </p:nvPr>
        </p:nvSpPr>
        <p:spPr>
          <a:xfrm>
            <a:off x="914400" y="457200"/>
            <a:ext cx="10515600" cy="914400"/>
          </a:xfrm>
        </p:spPr>
        <p:txBody>
          <a:bodyPr/>
          <a:lstStyle/>
          <a:p>
            <a:r>
              <a:rPr lang="en-US" dirty="0"/>
              <a:t>Most Valuable Defensive Line Position</a:t>
            </a:r>
          </a:p>
        </p:txBody>
      </p:sp>
      <p:sp>
        <p:nvSpPr>
          <p:cNvPr id="9" name="Rectangle 8">
            <a:extLst>
              <a:ext uri="{FF2B5EF4-FFF2-40B4-BE49-F238E27FC236}">
                <a16:creationId xmlns:a16="http://schemas.microsoft.com/office/drawing/2014/main" id="{4C0F4641-063A-4948-A4C6-8267906E3BF2}"/>
              </a:ext>
            </a:extLst>
          </p:cNvPr>
          <p:cNvSpPr/>
          <p:nvPr/>
        </p:nvSpPr>
        <p:spPr>
          <a:xfrm>
            <a:off x="914399" y="1280159"/>
            <a:ext cx="6441059" cy="584775"/>
          </a:xfrm>
          <a:prstGeom prst="rect">
            <a:avLst/>
          </a:prstGeom>
        </p:spPr>
        <p:txBody>
          <a:bodyPr wrap="none">
            <a:spAutoFit/>
          </a:bodyPr>
          <a:lstStyle/>
          <a:p>
            <a:r>
              <a:rPr lang="en-US" sz="3200" dirty="0">
                <a:latin typeface="+mj-lt"/>
              </a:rPr>
              <a:t>Difference by Base Defense: Summary</a:t>
            </a:r>
          </a:p>
        </p:txBody>
      </p:sp>
      <p:graphicFrame>
        <p:nvGraphicFramePr>
          <p:cNvPr id="5" name="Diagram 4">
            <a:extLst>
              <a:ext uri="{FF2B5EF4-FFF2-40B4-BE49-F238E27FC236}">
                <a16:creationId xmlns:a16="http://schemas.microsoft.com/office/drawing/2014/main" id="{D80942A3-F38B-4B6F-A182-4E991295409D}"/>
              </a:ext>
            </a:extLst>
          </p:cNvPr>
          <p:cNvGraphicFramePr/>
          <p:nvPr>
            <p:extLst>
              <p:ext uri="{D42A27DB-BD31-4B8C-83A1-F6EECF244321}">
                <p14:modId xmlns:p14="http://schemas.microsoft.com/office/powerpoint/2010/main" val="3352283040"/>
              </p:ext>
            </p:extLst>
          </p:nvPr>
        </p:nvGraphicFramePr>
        <p:xfrm>
          <a:off x="1048624" y="2080470"/>
          <a:ext cx="10381376" cy="4057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071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How do we define “defensive line position”?</a:t>
            </a:r>
            <a:endParaRPr lang="en-US" sz="3200" dirty="0"/>
          </a:p>
        </p:txBody>
      </p:sp>
      <p:graphicFrame>
        <p:nvGraphicFramePr>
          <p:cNvPr id="4" name="Diagram 3">
            <a:extLst>
              <a:ext uri="{FF2B5EF4-FFF2-40B4-BE49-F238E27FC236}">
                <a16:creationId xmlns:a16="http://schemas.microsoft.com/office/drawing/2014/main" id="{EEB00146-3CB3-4B39-B2E6-7A08643260BB}"/>
              </a:ext>
            </a:extLst>
          </p:cNvPr>
          <p:cNvGraphicFramePr/>
          <p:nvPr>
            <p:extLst>
              <p:ext uri="{D42A27DB-BD31-4B8C-83A1-F6EECF244321}">
                <p14:modId xmlns:p14="http://schemas.microsoft.com/office/powerpoint/2010/main" val="1063199158"/>
              </p:ext>
            </p:extLst>
          </p:nvPr>
        </p:nvGraphicFramePr>
        <p:xfrm>
          <a:off x="838200" y="2052993"/>
          <a:ext cx="10515599" cy="4312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651E43ED-6167-4CE5-A30D-D6EBE8D31677}"/>
              </a:ext>
            </a:extLst>
          </p:cNvPr>
          <p:cNvSpPr/>
          <p:nvPr/>
        </p:nvSpPr>
        <p:spPr>
          <a:xfrm>
            <a:off x="914400" y="1280159"/>
            <a:ext cx="10515600" cy="584775"/>
          </a:xfrm>
          <a:prstGeom prst="rect">
            <a:avLst/>
          </a:prstGeom>
        </p:spPr>
        <p:txBody>
          <a:bodyPr wrap="square">
            <a:spAutoFit/>
          </a:bodyPr>
          <a:lstStyle/>
          <a:p>
            <a:r>
              <a:rPr lang="en-US" sz="3200" dirty="0">
                <a:latin typeface="+mj-lt"/>
              </a:rPr>
              <a:t>Possible approaches:</a:t>
            </a:r>
          </a:p>
        </p:txBody>
      </p:sp>
    </p:spTree>
    <p:extLst>
      <p:ext uri="{BB962C8B-B14F-4D97-AF65-F5344CB8AC3E}">
        <p14:creationId xmlns:p14="http://schemas.microsoft.com/office/powerpoint/2010/main" val="33087832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D986-7A0F-47E8-B519-ACAA813E44B5}"/>
              </a:ext>
            </a:extLst>
          </p:cNvPr>
          <p:cNvSpPr>
            <a:spLocks noGrp="1"/>
          </p:cNvSpPr>
          <p:nvPr>
            <p:ph type="title"/>
          </p:nvPr>
        </p:nvSpPr>
        <p:spPr>
          <a:xfrm>
            <a:off x="914400" y="457200"/>
            <a:ext cx="10515600" cy="914400"/>
          </a:xfrm>
        </p:spPr>
        <p:txBody>
          <a:bodyPr/>
          <a:lstStyle/>
          <a:p>
            <a:r>
              <a:rPr lang="en-US" dirty="0"/>
              <a:t>Most Valuable Defensive Line Position</a:t>
            </a:r>
          </a:p>
        </p:txBody>
      </p:sp>
      <p:sp>
        <p:nvSpPr>
          <p:cNvPr id="9" name="Rectangle 8">
            <a:extLst>
              <a:ext uri="{FF2B5EF4-FFF2-40B4-BE49-F238E27FC236}">
                <a16:creationId xmlns:a16="http://schemas.microsoft.com/office/drawing/2014/main" id="{4C0F4641-063A-4948-A4C6-8267906E3BF2}"/>
              </a:ext>
            </a:extLst>
          </p:cNvPr>
          <p:cNvSpPr/>
          <p:nvPr/>
        </p:nvSpPr>
        <p:spPr>
          <a:xfrm>
            <a:off x="914399" y="1280159"/>
            <a:ext cx="3007555" cy="584775"/>
          </a:xfrm>
          <a:prstGeom prst="rect">
            <a:avLst/>
          </a:prstGeom>
        </p:spPr>
        <p:txBody>
          <a:bodyPr wrap="none">
            <a:spAutoFit/>
          </a:bodyPr>
          <a:lstStyle/>
          <a:p>
            <a:r>
              <a:rPr lang="en-US" sz="3200" dirty="0">
                <a:latin typeface="+mj-lt"/>
              </a:rPr>
              <a:t>Other Scenarios?</a:t>
            </a:r>
          </a:p>
        </p:txBody>
      </p:sp>
      <p:graphicFrame>
        <p:nvGraphicFramePr>
          <p:cNvPr id="3" name="Diagram 2">
            <a:extLst>
              <a:ext uri="{FF2B5EF4-FFF2-40B4-BE49-F238E27FC236}">
                <a16:creationId xmlns:a16="http://schemas.microsoft.com/office/drawing/2014/main" id="{DC0AFC3D-C118-4429-854A-7900BE6C692D}"/>
              </a:ext>
            </a:extLst>
          </p:cNvPr>
          <p:cNvGraphicFramePr/>
          <p:nvPr>
            <p:extLst>
              <p:ext uri="{D42A27DB-BD31-4B8C-83A1-F6EECF244321}">
                <p14:modId xmlns:p14="http://schemas.microsoft.com/office/powerpoint/2010/main" val="3091760918"/>
              </p:ext>
            </p:extLst>
          </p:nvPr>
        </p:nvGraphicFramePr>
        <p:xfrm>
          <a:off x="914399" y="1975449"/>
          <a:ext cx="10515600" cy="4162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41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D986-7A0F-47E8-B519-ACAA813E44B5}"/>
              </a:ext>
            </a:extLst>
          </p:cNvPr>
          <p:cNvSpPr>
            <a:spLocks noGrp="1"/>
          </p:cNvSpPr>
          <p:nvPr>
            <p:ph type="title"/>
          </p:nvPr>
        </p:nvSpPr>
        <p:spPr>
          <a:xfrm>
            <a:off x="914400" y="457200"/>
            <a:ext cx="10515600" cy="914400"/>
          </a:xfrm>
        </p:spPr>
        <p:txBody>
          <a:bodyPr/>
          <a:lstStyle/>
          <a:p>
            <a:r>
              <a:rPr lang="en-US" dirty="0"/>
              <a:t>Limitations &amp; Future Analysis</a:t>
            </a:r>
          </a:p>
        </p:txBody>
      </p:sp>
      <p:graphicFrame>
        <p:nvGraphicFramePr>
          <p:cNvPr id="3" name="Diagram 2">
            <a:extLst>
              <a:ext uri="{FF2B5EF4-FFF2-40B4-BE49-F238E27FC236}">
                <a16:creationId xmlns:a16="http://schemas.microsoft.com/office/drawing/2014/main" id="{DC0AFC3D-C118-4429-854A-7900BE6C692D}"/>
              </a:ext>
            </a:extLst>
          </p:cNvPr>
          <p:cNvGraphicFramePr/>
          <p:nvPr>
            <p:extLst>
              <p:ext uri="{D42A27DB-BD31-4B8C-83A1-F6EECF244321}">
                <p14:modId xmlns:p14="http://schemas.microsoft.com/office/powerpoint/2010/main" val="3995502371"/>
              </p:ext>
            </p:extLst>
          </p:nvPr>
        </p:nvGraphicFramePr>
        <p:xfrm>
          <a:off x="914399" y="1915064"/>
          <a:ext cx="10515600" cy="4223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057C9031-5F7D-441C-B51C-4EBAF533B0C1}"/>
              </a:ext>
            </a:extLst>
          </p:cNvPr>
          <p:cNvSpPr/>
          <p:nvPr/>
        </p:nvSpPr>
        <p:spPr>
          <a:xfrm>
            <a:off x="914399" y="1280159"/>
            <a:ext cx="6345263" cy="584775"/>
          </a:xfrm>
          <a:prstGeom prst="rect">
            <a:avLst/>
          </a:prstGeom>
        </p:spPr>
        <p:txBody>
          <a:bodyPr wrap="none">
            <a:spAutoFit/>
          </a:bodyPr>
          <a:lstStyle/>
          <a:p>
            <a:r>
              <a:rPr lang="en-US" sz="3200" dirty="0">
                <a:latin typeface="+mj-lt"/>
              </a:rPr>
              <a:t>Defensive lineman position valuation</a:t>
            </a:r>
          </a:p>
        </p:txBody>
      </p:sp>
    </p:spTree>
    <p:extLst>
      <p:ext uri="{BB962C8B-B14F-4D97-AF65-F5344CB8AC3E}">
        <p14:creationId xmlns:p14="http://schemas.microsoft.com/office/powerpoint/2010/main" val="23761660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D986-7A0F-47E8-B519-ACAA813E44B5}"/>
              </a:ext>
            </a:extLst>
          </p:cNvPr>
          <p:cNvSpPr>
            <a:spLocks noGrp="1"/>
          </p:cNvSpPr>
          <p:nvPr>
            <p:ph type="title"/>
          </p:nvPr>
        </p:nvSpPr>
        <p:spPr>
          <a:xfrm>
            <a:off x="914400" y="457200"/>
            <a:ext cx="10515600" cy="914400"/>
          </a:xfrm>
        </p:spPr>
        <p:txBody>
          <a:bodyPr/>
          <a:lstStyle/>
          <a:p>
            <a:r>
              <a:rPr lang="en-US" dirty="0"/>
              <a:t>Limitations &amp; Future Analysis</a:t>
            </a:r>
          </a:p>
        </p:txBody>
      </p:sp>
      <p:graphicFrame>
        <p:nvGraphicFramePr>
          <p:cNvPr id="3" name="Diagram 2">
            <a:extLst>
              <a:ext uri="{FF2B5EF4-FFF2-40B4-BE49-F238E27FC236}">
                <a16:creationId xmlns:a16="http://schemas.microsoft.com/office/drawing/2014/main" id="{DC0AFC3D-C118-4429-854A-7900BE6C692D}"/>
              </a:ext>
            </a:extLst>
          </p:cNvPr>
          <p:cNvGraphicFramePr/>
          <p:nvPr>
            <p:extLst>
              <p:ext uri="{D42A27DB-BD31-4B8C-83A1-F6EECF244321}">
                <p14:modId xmlns:p14="http://schemas.microsoft.com/office/powerpoint/2010/main" val="3127387858"/>
              </p:ext>
            </p:extLst>
          </p:nvPr>
        </p:nvGraphicFramePr>
        <p:xfrm>
          <a:off x="914399" y="1915064"/>
          <a:ext cx="10515600" cy="4223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057C9031-5F7D-441C-B51C-4EBAF533B0C1}"/>
              </a:ext>
            </a:extLst>
          </p:cNvPr>
          <p:cNvSpPr/>
          <p:nvPr/>
        </p:nvSpPr>
        <p:spPr>
          <a:xfrm>
            <a:off x="914399" y="1280159"/>
            <a:ext cx="2996269" cy="584775"/>
          </a:xfrm>
          <a:prstGeom prst="rect">
            <a:avLst/>
          </a:prstGeom>
        </p:spPr>
        <p:txBody>
          <a:bodyPr wrap="none">
            <a:spAutoFit/>
          </a:bodyPr>
          <a:lstStyle/>
          <a:p>
            <a:r>
              <a:rPr lang="en-US" sz="3200" dirty="0">
                <a:latin typeface="+mj-lt"/>
              </a:rPr>
              <a:t>Talent evaluation</a:t>
            </a:r>
          </a:p>
        </p:txBody>
      </p:sp>
    </p:spTree>
    <p:extLst>
      <p:ext uri="{BB962C8B-B14F-4D97-AF65-F5344CB8AC3E}">
        <p14:creationId xmlns:p14="http://schemas.microsoft.com/office/powerpoint/2010/main" val="255597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How do we define “defensive line position”?</a:t>
            </a:r>
            <a:endParaRPr lang="en-US" sz="3200" dirty="0"/>
          </a:p>
        </p:txBody>
      </p:sp>
      <p:pic>
        <p:nvPicPr>
          <p:cNvPr id="13" name="Picture 12">
            <a:extLst>
              <a:ext uri="{FF2B5EF4-FFF2-40B4-BE49-F238E27FC236}">
                <a16:creationId xmlns:a16="http://schemas.microsoft.com/office/drawing/2014/main" id="{DC395CD8-E606-4FE3-926A-6A09090ABC18}"/>
              </a:ext>
            </a:extLst>
          </p:cNvPr>
          <p:cNvPicPr>
            <a:picLocks noChangeAspect="1"/>
          </p:cNvPicPr>
          <p:nvPr/>
        </p:nvPicPr>
        <p:blipFill>
          <a:blip r:embed="rId2"/>
          <a:stretch>
            <a:fillRect/>
          </a:stretch>
        </p:blipFill>
        <p:spPr>
          <a:xfrm>
            <a:off x="396541" y="2692911"/>
            <a:ext cx="4013333" cy="2364444"/>
          </a:xfrm>
          <a:prstGeom prst="rect">
            <a:avLst/>
          </a:prstGeom>
        </p:spPr>
      </p:pic>
      <p:pic>
        <p:nvPicPr>
          <p:cNvPr id="14" name="Picture 13">
            <a:extLst>
              <a:ext uri="{FF2B5EF4-FFF2-40B4-BE49-F238E27FC236}">
                <a16:creationId xmlns:a16="http://schemas.microsoft.com/office/drawing/2014/main" id="{A5F3731A-C304-47FE-B72C-6E7D0E11F9A4}"/>
              </a:ext>
            </a:extLst>
          </p:cNvPr>
          <p:cNvPicPr>
            <a:picLocks noChangeAspect="1"/>
          </p:cNvPicPr>
          <p:nvPr/>
        </p:nvPicPr>
        <p:blipFill rotWithShape="1">
          <a:blip r:embed="rId3"/>
          <a:srcRect l="11410" r="12752"/>
          <a:stretch/>
        </p:blipFill>
        <p:spPr>
          <a:xfrm>
            <a:off x="8756615" y="2752120"/>
            <a:ext cx="2924354" cy="2304683"/>
          </a:xfrm>
          <a:prstGeom prst="rect">
            <a:avLst/>
          </a:prstGeom>
        </p:spPr>
      </p:pic>
      <p:pic>
        <p:nvPicPr>
          <p:cNvPr id="15" name="Picture 14">
            <a:extLst>
              <a:ext uri="{FF2B5EF4-FFF2-40B4-BE49-F238E27FC236}">
                <a16:creationId xmlns:a16="http://schemas.microsoft.com/office/drawing/2014/main" id="{8C8D8552-06B0-4503-835D-19AC4BDA7848}"/>
              </a:ext>
            </a:extLst>
          </p:cNvPr>
          <p:cNvPicPr>
            <a:picLocks noChangeAspect="1"/>
          </p:cNvPicPr>
          <p:nvPr/>
        </p:nvPicPr>
        <p:blipFill>
          <a:blip r:embed="rId4"/>
          <a:stretch>
            <a:fillRect/>
          </a:stretch>
        </p:blipFill>
        <p:spPr>
          <a:xfrm>
            <a:off x="4586058" y="2722240"/>
            <a:ext cx="4013333" cy="2364444"/>
          </a:xfrm>
          <a:prstGeom prst="rect">
            <a:avLst/>
          </a:prstGeom>
        </p:spPr>
      </p:pic>
      <p:grpSp>
        <p:nvGrpSpPr>
          <p:cNvPr id="23" name="Group 22">
            <a:extLst>
              <a:ext uri="{FF2B5EF4-FFF2-40B4-BE49-F238E27FC236}">
                <a16:creationId xmlns:a16="http://schemas.microsoft.com/office/drawing/2014/main" id="{B5B38C7B-3852-4519-87FC-FF9F4F47D528}"/>
              </a:ext>
            </a:extLst>
          </p:cNvPr>
          <p:cNvGrpSpPr/>
          <p:nvPr/>
        </p:nvGrpSpPr>
        <p:grpSpPr>
          <a:xfrm>
            <a:off x="4700017" y="1500944"/>
            <a:ext cx="6729983" cy="857059"/>
            <a:chOff x="3785615" y="108756"/>
            <a:chExt cx="6729983" cy="857059"/>
          </a:xfrm>
        </p:grpSpPr>
        <p:sp>
          <p:nvSpPr>
            <p:cNvPr id="27" name="Rectangle: Top Corners Rounded 26">
              <a:extLst>
                <a:ext uri="{FF2B5EF4-FFF2-40B4-BE49-F238E27FC236}">
                  <a16:creationId xmlns:a16="http://schemas.microsoft.com/office/drawing/2014/main" id="{8EDE1F1D-5D49-4AA6-99FF-60A138DBAC7A}"/>
                </a:ext>
              </a:extLst>
            </p:cNvPr>
            <p:cNvSpPr/>
            <p:nvPr/>
          </p:nvSpPr>
          <p:spPr>
            <a:xfrm rot="5400000">
              <a:off x="6722077" y="-2827706"/>
              <a:ext cx="857059" cy="6729983"/>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8" name="Rectangle: Top Corners Rounded 4">
              <a:extLst>
                <a:ext uri="{FF2B5EF4-FFF2-40B4-BE49-F238E27FC236}">
                  <a16:creationId xmlns:a16="http://schemas.microsoft.com/office/drawing/2014/main" id="{97619873-B2EC-4A6E-9C57-5092461CBCFC}"/>
                </a:ext>
              </a:extLst>
            </p:cNvPr>
            <p:cNvSpPr txBox="1"/>
            <p:nvPr/>
          </p:nvSpPr>
          <p:spPr>
            <a:xfrm>
              <a:off x="3785615" y="150594"/>
              <a:ext cx="6688145" cy="7733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Possible value: DE, DT, LB, other</a:t>
              </a:r>
            </a:p>
            <a:p>
              <a:pPr marL="171450" lvl="1" indent="-171450" algn="l" defTabSz="800100">
                <a:lnSpc>
                  <a:spcPct val="90000"/>
                </a:lnSpc>
                <a:spcBef>
                  <a:spcPct val="0"/>
                </a:spcBef>
                <a:spcAft>
                  <a:spcPct val="15000"/>
                </a:spcAft>
                <a:buChar char="•"/>
              </a:pPr>
              <a:r>
                <a:rPr lang="en-US" sz="1800" kern="1200" dirty="0"/>
                <a:t>Value set by team</a:t>
              </a:r>
            </a:p>
            <a:p>
              <a:pPr marL="171450" lvl="1" indent="-171450" algn="l" defTabSz="800100">
                <a:lnSpc>
                  <a:spcPct val="90000"/>
                </a:lnSpc>
                <a:spcBef>
                  <a:spcPct val="0"/>
                </a:spcBef>
                <a:spcAft>
                  <a:spcPct val="15000"/>
                </a:spcAft>
                <a:buChar char="•"/>
              </a:pPr>
              <a:r>
                <a:rPr lang="en-US" sz="1800" kern="1200" dirty="0"/>
                <a:t>Players with positions can play wide range of techniques</a:t>
              </a:r>
            </a:p>
          </p:txBody>
        </p:sp>
      </p:grpSp>
      <p:grpSp>
        <p:nvGrpSpPr>
          <p:cNvPr id="24" name="Group 23">
            <a:extLst>
              <a:ext uri="{FF2B5EF4-FFF2-40B4-BE49-F238E27FC236}">
                <a16:creationId xmlns:a16="http://schemas.microsoft.com/office/drawing/2014/main" id="{21FA11C5-B0E0-4F5C-89F4-192D2666AD93}"/>
              </a:ext>
            </a:extLst>
          </p:cNvPr>
          <p:cNvGrpSpPr/>
          <p:nvPr/>
        </p:nvGrpSpPr>
        <p:grpSpPr>
          <a:xfrm>
            <a:off x="914402" y="1393811"/>
            <a:ext cx="3785615" cy="1071324"/>
            <a:chOff x="0" y="1623"/>
            <a:chExt cx="3785615" cy="1071324"/>
          </a:xfrm>
        </p:grpSpPr>
        <p:sp>
          <p:nvSpPr>
            <p:cNvPr id="25" name="Rectangle: Rounded Corners 24">
              <a:extLst>
                <a:ext uri="{FF2B5EF4-FFF2-40B4-BE49-F238E27FC236}">
                  <a16:creationId xmlns:a16="http://schemas.microsoft.com/office/drawing/2014/main" id="{08993077-009B-4FAC-BD92-BB530C2DEEBF}"/>
                </a:ext>
              </a:extLst>
            </p:cNvPr>
            <p:cNvSpPr/>
            <p:nvPr/>
          </p:nvSpPr>
          <p:spPr>
            <a:xfrm>
              <a:off x="0" y="1623"/>
              <a:ext cx="3785615" cy="107132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Rounded Corners 6">
              <a:extLst>
                <a:ext uri="{FF2B5EF4-FFF2-40B4-BE49-F238E27FC236}">
                  <a16:creationId xmlns:a16="http://schemas.microsoft.com/office/drawing/2014/main" id="{96821537-3F26-4D32-94C4-B99EB2FB2925}"/>
                </a:ext>
              </a:extLst>
            </p:cNvPr>
            <p:cNvSpPr txBox="1"/>
            <p:nvPr/>
          </p:nvSpPr>
          <p:spPr>
            <a:xfrm>
              <a:off x="52298" y="53921"/>
              <a:ext cx="3681019" cy="966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Roster Position</a:t>
              </a:r>
            </a:p>
          </p:txBody>
        </p:sp>
      </p:grpSp>
      <p:graphicFrame>
        <p:nvGraphicFramePr>
          <p:cNvPr id="29" name="Diagram 28">
            <a:extLst>
              <a:ext uri="{FF2B5EF4-FFF2-40B4-BE49-F238E27FC236}">
                <a16:creationId xmlns:a16="http://schemas.microsoft.com/office/drawing/2014/main" id="{10318B69-0968-4642-AD36-EC5E268F687B}"/>
              </a:ext>
            </a:extLst>
          </p:cNvPr>
          <p:cNvGraphicFramePr/>
          <p:nvPr>
            <p:extLst>
              <p:ext uri="{D42A27DB-BD31-4B8C-83A1-F6EECF244321}">
                <p14:modId xmlns:p14="http://schemas.microsoft.com/office/powerpoint/2010/main" val="481731418"/>
              </p:ext>
            </p:extLst>
          </p:nvPr>
        </p:nvGraphicFramePr>
        <p:xfrm>
          <a:off x="914400" y="5192852"/>
          <a:ext cx="10515600" cy="1495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4098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How do we define “defensive line position”?</a:t>
            </a:r>
            <a:endParaRPr lang="en-US" sz="3200" dirty="0"/>
          </a:p>
        </p:txBody>
      </p:sp>
      <p:pic>
        <p:nvPicPr>
          <p:cNvPr id="3" name="Picture 2">
            <a:extLst>
              <a:ext uri="{FF2B5EF4-FFF2-40B4-BE49-F238E27FC236}">
                <a16:creationId xmlns:a16="http://schemas.microsoft.com/office/drawing/2014/main" id="{F88F4096-7AF5-42EB-9112-0E32D2A1EAB9}"/>
              </a:ext>
            </a:extLst>
          </p:cNvPr>
          <p:cNvPicPr>
            <a:picLocks noChangeAspect="1"/>
          </p:cNvPicPr>
          <p:nvPr/>
        </p:nvPicPr>
        <p:blipFill>
          <a:blip r:embed="rId2"/>
          <a:stretch>
            <a:fillRect/>
          </a:stretch>
        </p:blipFill>
        <p:spPr>
          <a:xfrm>
            <a:off x="7770397" y="2670734"/>
            <a:ext cx="3529125" cy="2099398"/>
          </a:xfrm>
          <a:prstGeom prst="rect">
            <a:avLst/>
          </a:prstGeom>
        </p:spPr>
      </p:pic>
      <p:pic>
        <p:nvPicPr>
          <p:cNvPr id="11" name="Content Placeholder 3">
            <a:extLst>
              <a:ext uri="{FF2B5EF4-FFF2-40B4-BE49-F238E27FC236}">
                <a16:creationId xmlns:a16="http://schemas.microsoft.com/office/drawing/2014/main" id="{2DD195DC-CFE6-4CB4-BBAB-04C25AE1B4C6}"/>
              </a:ext>
            </a:extLst>
          </p:cNvPr>
          <p:cNvPicPr>
            <a:picLocks noGrp="1" noChangeAspect="1"/>
          </p:cNvPicPr>
          <p:nvPr>
            <p:ph idx="1"/>
          </p:nvPr>
        </p:nvPicPr>
        <p:blipFill>
          <a:blip r:embed="rId3"/>
          <a:stretch>
            <a:fillRect/>
          </a:stretch>
        </p:blipFill>
        <p:spPr>
          <a:xfrm>
            <a:off x="776450" y="2990238"/>
            <a:ext cx="6098796" cy="1459712"/>
          </a:xfrm>
          <a:prstGeom prst="rect">
            <a:avLst/>
          </a:prstGeom>
        </p:spPr>
      </p:pic>
      <p:sp>
        <p:nvSpPr>
          <p:cNvPr id="12" name="TextBox 11">
            <a:extLst>
              <a:ext uri="{FF2B5EF4-FFF2-40B4-BE49-F238E27FC236}">
                <a16:creationId xmlns:a16="http://schemas.microsoft.com/office/drawing/2014/main" id="{1D5E4E7A-B4EE-4FA7-85B2-5E07A1119A5B}"/>
              </a:ext>
            </a:extLst>
          </p:cNvPr>
          <p:cNvSpPr txBox="1"/>
          <p:nvPr/>
        </p:nvSpPr>
        <p:spPr>
          <a:xfrm>
            <a:off x="6544568" y="4084465"/>
            <a:ext cx="848271" cy="338554"/>
          </a:xfrm>
          <a:prstGeom prst="rect">
            <a:avLst/>
          </a:prstGeom>
          <a:noFill/>
        </p:spPr>
        <p:txBody>
          <a:bodyPr wrap="square" rtlCol="0">
            <a:spAutoFit/>
          </a:bodyPr>
          <a:lstStyle/>
          <a:p>
            <a:r>
              <a:rPr lang="en-US" sz="1600" dirty="0"/>
              <a:t>Outside</a:t>
            </a:r>
          </a:p>
        </p:txBody>
      </p:sp>
      <p:sp>
        <p:nvSpPr>
          <p:cNvPr id="14" name="Oval 13">
            <a:extLst>
              <a:ext uri="{FF2B5EF4-FFF2-40B4-BE49-F238E27FC236}">
                <a16:creationId xmlns:a16="http://schemas.microsoft.com/office/drawing/2014/main" id="{818302F8-8027-497B-A158-B9E94BE9E60D}"/>
              </a:ext>
            </a:extLst>
          </p:cNvPr>
          <p:cNvSpPr/>
          <p:nvPr/>
        </p:nvSpPr>
        <p:spPr>
          <a:xfrm>
            <a:off x="1198199" y="3916147"/>
            <a:ext cx="5346370" cy="675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2F96CE8-F05A-4F03-BDBA-1B1E12BFDD89}"/>
              </a:ext>
            </a:extLst>
          </p:cNvPr>
          <p:cNvSpPr/>
          <p:nvPr/>
        </p:nvSpPr>
        <p:spPr>
          <a:xfrm>
            <a:off x="6544568" y="3993159"/>
            <a:ext cx="848271" cy="517585"/>
          </a:xfrm>
          <a:prstGeom prst="ellipse">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918647D6-FB9A-473A-A922-3EC93271825A}"/>
              </a:ext>
            </a:extLst>
          </p:cNvPr>
          <p:cNvGrpSpPr/>
          <p:nvPr/>
        </p:nvGrpSpPr>
        <p:grpSpPr>
          <a:xfrm>
            <a:off x="4700015" y="1615174"/>
            <a:ext cx="6729983" cy="857059"/>
            <a:chOff x="3785615" y="1233647"/>
            <a:chExt cx="6729983" cy="857059"/>
          </a:xfrm>
        </p:grpSpPr>
        <p:sp>
          <p:nvSpPr>
            <p:cNvPr id="45" name="Rectangle: Top Corners Rounded 44">
              <a:extLst>
                <a:ext uri="{FF2B5EF4-FFF2-40B4-BE49-F238E27FC236}">
                  <a16:creationId xmlns:a16="http://schemas.microsoft.com/office/drawing/2014/main" id="{84AA9DCB-9768-49F5-A8FC-6BBB1AD4139B}"/>
                </a:ext>
              </a:extLst>
            </p:cNvPr>
            <p:cNvSpPr/>
            <p:nvPr/>
          </p:nvSpPr>
          <p:spPr>
            <a:xfrm rot="5400000">
              <a:off x="6722077" y="-1702815"/>
              <a:ext cx="857059" cy="6729983"/>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6" name="Rectangle: Top Corners Rounded 4">
              <a:extLst>
                <a:ext uri="{FF2B5EF4-FFF2-40B4-BE49-F238E27FC236}">
                  <a16:creationId xmlns:a16="http://schemas.microsoft.com/office/drawing/2014/main" id="{8A06F95C-C6EB-44BE-AB3A-07593FBC710A}"/>
                </a:ext>
              </a:extLst>
            </p:cNvPr>
            <p:cNvSpPr txBox="1"/>
            <p:nvPr/>
          </p:nvSpPr>
          <p:spPr>
            <a:xfrm>
              <a:off x="3785615" y="1275485"/>
              <a:ext cx="6688145" cy="7733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Possible values: DL, LB</a:t>
              </a:r>
            </a:p>
            <a:p>
              <a:pPr marL="171450" lvl="1" indent="-171450" algn="l" defTabSz="800100">
                <a:lnSpc>
                  <a:spcPct val="90000"/>
                </a:lnSpc>
                <a:spcBef>
                  <a:spcPct val="0"/>
                </a:spcBef>
                <a:spcAft>
                  <a:spcPct val="15000"/>
                </a:spcAft>
                <a:buChar char="•"/>
              </a:pPr>
              <a:r>
                <a:rPr lang="en-US" sz="1800" kern="1200" dirty="0"/>
                <a:t>Too broad of categories to gain significant insight</a:t>
              </a:r>
            </a:p>
          </p:txBody>
        </p:sp>
      </p:grpSp>
      <p:grpSp>
        <p:nvGrpSpPr>
          <p:cNvPr id="42" name="Group 41">
            <a:extLst>
              <a:ext uri="{FF2B5EF4-FFF2-40B4-BE49-F238E27FC236}">
                <a16:creationId xmlns:a16="http://schemas.microsoft.com/office/drawing/2014/main" id="{659EE44A-26E3-420A-BB1B-CDBECB59A902}"/>
              </a:ext>
            </a:extLst>
          </p:cNvPr>
          <p:cNvGrpSpPr/>
          <p:nvPr/>
        </p:nvGrpSpPr>
        <p:grpSpPr>
          <a:xfrm>
            <a:off x="914400" y="1508040"/>
            <a:ext cx="3785615" cy="1071324"/>
            <a:chOff x="0" y="1126513"/>
            <a:chExt cx="3785615" cy="1071324"/>
          </a:xfrm>
        </p:grpSpPr>
        <p:sp>
          <p:nvSpPr>
            <p:cNvPr id="43" name="Rectangle: Rounded Corners 42">
              <a:extLst>
                <a:ext uri="{FF2B5EF4-FFF2-40B4-BE49-F238E27FC236}">
                  <a16:creationId xmlns:a16="http://schemas.microsoft.com/office/drawing/2014/main" id="{01D7041E-04E5-440C-B31B-2977E3492490}"/>
                </a:ext>
              </a:extLst>
            </p:cNvPr>
            <p:cNvSpPr/>
            <p:nvPr/>
          </p:nvSpPr>
          <p:spPr>
            <a:xfrm>
              <a:off x="0" y="1126513"/>
              <a:ext cx="3785615" cy="107132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ectangle: Rounded Corners 6">
              <a:extLst>
                <a:ext uri="{FF2B5EF4-FFF2-40B4-BE49-F238E27FC236}">
                  <a16:creationId xmlns:a16="http://schemas.microsoft.com/office/drawing/2014/main" id="{65578CFE-D9B7-4E50-9555-7B173E05B2BA}"/>
                </a:ext>
              </a:extLst>
            </p:cNvPr>
            <p:cNvSpPr txBox="1"/>
            <p:nvPr/>
          </p:nvSpPr>
          <p:spPr>
            <a:xfrm>
              <a:off x="52298" y="1178811"/>
              <a:ext cx="3681019" cy="966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On Field Position</a:t>
              </a:r>
            </a:p>
          </p:txBody>
        </p:sp>
      </p:grpSp>
      <p:graphicFrame>
        <p:nvGraphicFramePr>
          <p:cNvPr id="50" name="Diagram 49">
            <a:extLst>
              <a:ext uri="{FF2B5EF4-FFF2-40B4-BE49-F238E27FC236}">
                <a16:creationId xmlns:a16="http://schemas.microsoft.com/office/drawing/2014/main" id="{277C62D1-B96C-4F67-9EC4-53D9E670D597}"/>
              </a:ext>
            </a:extLst>
          </p:cNvPr>
          <p:cNvGraphicFramePr/>
          <p:nvPr>
            <p:extLst>
              <p:ext uri="{D42A27DB-BD31-4B8C-83A1-F6EECF244321}">
                <p14:modId xmlns:p14="http://schemas.microsoft.com/office/powerpoint/2010/main" val="1480417317"/>
              </p:ext>
            </p:extLst>
          </p:nvPr>
        </p:nvGraphicFramePr>
        <p:xfrm>
          <a:off x="914400" y="5050239"/>
          <a:ext cx="10515600" cy="1495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630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A53D-9BA1-4077-BAF4-EE7D6DB0A9CF}"/>
              </a:ext>
            </a:extLst>
          </p:cNvPr>
          <p:cNvSpPr>
            <a:spLocks noGrp="1"/>
          </p:cNvSpPr>
          <p:nvPr>
            <p:ph type="title"/>
          </p:nvPr>
        </p:nvSpPr>
        <p:spPr>
          <a:xfrm>
            <a:off x="914400" y="457200"/>
            <a:ext cx="10515600" cy="914400"/>
          </a:xfrm>
        </p:spPr>
        <p:txBody>
          <a:bodyPr/>
          <a:lstStyle/>
          <a:p>
            <a:r>
              <a:rPr lang="en-US" dirty="0"/>
              <a:t>How do we define “defensive line position”?</a:t>
            </a:r>
            <a:endParaRPr lang="en-US" sz="3200" dirty="0"/>
          </a:p>
        </p:txBody>
      </p:sp>
      <p:pic>
        <p:nvPicPr>
          <p:cNvPr id="11" name="Picture 10">
            <a:extLst>
              <a:ext uri="{FF2B5EF4-FFF2-40B4-BE49-F238E27FC236}">
                <a16:creationId xmlns:a16="http://schemas.microsoft.com/office/drawing/2014/main" id="{F2CF0A67-9BF5-4434-9CDF-A442216DA9D1}"/>
              </a:ext>
            </a:extLst>
          </p:cNvPr>
          <p:cNvPicPr>
            <a:picLocks noChangeAspect="1"/>
          </p:cNvPicPr>
          <p:nvPr/>
        </p:nvPicPr>
        <p:blipFill>
          <a:blip r:embed="rId2"/>
          <a:stretch>
            <a:fillRect/>
          </a:stretch>
        </p:blipFill>
        <p:spPr>
          <a:xfrm>
            <a:off x="7478025" y="2773931"/>
            <a:ext cx="3824762" cy="1884444"/>
          </a:xfrm>
          <a:prstGeom prst="rect">
            <a:avLst/>
          </a:prstGeom>
        </p:spPr>
      </p:pic>
      <p:pic>
        <p:nvPicPr>
          <p:cNvPr id="3" name="Picture 2">
            <a:extLst>
              <a:ext uri="{FF2B5EF4-FFF2-40B4-BE49-F238E27FC236}">
                <a16:creationId xmlns:a16="http://schemas.microsoft.com/office/drawing/2014/main" id="{3CDA6CD0-05D2-40AA-A7C6-449B183FC232}"/>
              </a:ext>
            </a:extLst>
          </p:cNvPr>
          <p:cNvPicPr>
            <a:picLocks noChangeAspect="1"/>
          </p:cNvPicPr>
          <p:nvPr/>
        </p:nvPicPr>
        <p:blipFill>
          <a:blip r:embed="rId3"/>
          <a:stretch>
            <a:fillRect/>
          </a:stretch>
        </p:blipFill>
        <p:spPr>
          <a:xfrm>
            <a:off x="838200" y="2979561"/>
            <a:ext cx="6387089" cy="1473183"/>
          </a:xfrm>
          <a:prstGeom prst="rect">
            <a:avLst/>
          </a:prstGeom>
        </p:spPr>
      </p:pic>
      <p:grpSp>
        <p:nvGrpSpPr>
          <p:cNvPr id="18" name="Group 17">
            <a:extLst>
              <a:ext uri="{FF2B5EF4-FFF2-40B4-BE49-F238E27FC236}">
                <a16:creationId xmlns:a16="http://schemas.microsoft.com/office/drawing/2014/main" id="{54C8EAA3-FBA9-4FA9-94A3-6D24BA1B5F88}"/>
              </a:ext>
            </a:extLst>
          </p:cNvPr>
          <p:cNvGrpSpPr/>
          <p:nvPr/>
        </p:nvGrpSpPr>
        <p:grpSpPr>
          <a:xfrm>
            <a:off x="4700015" y="1610768"/>
            <a:ext cx="6729983" cy="857059"/>
            <a:chOff x="3785615" y="2358537"/>
            <a:chExt cx="6729983" cy="857059"/>
          </a:xfrm>
        </p:grpSpPr>
        <p:sp>
          <p:nvSpPr>
            <p:cNvPr id="22" name="Rectangle: Top Corners Rounded 21">
              <a:extLst>
                <a:ext uri="{FF2B5EF4-FFF2-40B4-BE49-F238E27FC236}">
                  <a16:creationId xmlns:a16="http://schemas.microsoft.com/office/drawing/2014/main" id="{40DA3850-D440-4B6E-A05D-B80DE7DF9246}"/>
                </a:ext>
              </a:extLst>
            </p:cNvPr>
            <p:cNvSpPr/>
            <p:nvPr/>
          </p:nvSpPr>
          <p:spPr>
            <a:xfrm rot="5400000">
              <a:off x="6722077" y="-577925"/>
              <a:ext cx="857059" cy="6729983"/>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3" name="Rectangle: Top Corners Rounded 4">
              <a:extLst>
                <a:ext uri="{FF2B5EF4-FFF2-40B4-BE49-F238E27FC236}">
                  <a16:creationId xmlns:a16="http://schemas.microsoft.com/office/drawing/2014/main" id="{5E02AA77-0719-4436-8F22-8497C0F8A432}"/>
                </a:ext>
              </a:extLst>
            </p:cNvPr>
            <p:cNvSpPr txBox="1"/>
            <p:nvPr/>
          </p:nvSpPr>
          <p:spPr>
            <a:xfrm>
              <a:off x="3785615" y="2400375"/>
              <a:ext cx="6688145" cy="7733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Possible values: 0, 1, 2i, 2, 3, 4i, 4, 5, 7, 6, 9, outside </a:t>
              </a:r>
            </a:p>
            <a:p>
              <a:pPr marL="171450" lvl="1" indent="-171450" algn="l" defTabSz="800100">
                <a:lnSpc>
                  <a:spcPct val="90000"/>
                </a:lnSpc>
                <a:spcBef>
                  <a:spcPct val="0"/>
                </a:spcBef>
                <a:spcAft>
                  <a:spcPct val="15000"/>
                </a:spcAft>
                <a:buChar char="•"/>
              </a:pPr>
              <a:r>
                <a:rPr lang="en-US" sz="1800" kern="1200" dirty="0"/>
                <a:t>Large number of possible values</a:t>
              </a:r>
            </a:p>
          </p:txBody>
        </p:sp>
      </p:grpSp>
      <p:grpSp>
        <p:nvGrpSpPr>
          <p:cNvPr id="19" name="Group 18">
            <a:extLst>
              <a:ext uri="{FF2B5EF4-FFF2-40B4-BE49-F238E27FC236}">
                <a16:creationId xmlns:a16="http://schemas.microsoft.com/office/drawing/2014/main" id="{B8BBE822-83A4-49BE-B946-ED610E73720E}"/>
              </a:ext>
            </a:extLst>
          </p:cNvPr>
          <p:cNvGrpSpPr/>
          <p:nvPr/>
        </p:nvGrpSpPr>
        <p:grpSpPr>
          <a:xfrm>
            <a:off x="914400" y="1503635"/>
            <a:ext cx="3785615" cy="1071324"/>
            <a:chOff x="0" y="2251404"/>
            <a:chExt cx="3785615" cy="1071324"/>
          </a:xfrm>
        </p:grpSpPr>
        <p:sp>
          <p:nvSpPr>
            <p:cNvPr id="20" name="Rectangle: Rounded Corners 19">
              <a:extLst>
                <a:ext uri="{FF2B5EF4-FFF2-40B4-BE49-F238E27FC236}">
                  <a16:creationId xmlns:a16="http://schemas.microsoft.com/office/drawing/2014/main" id="{7AE92E40-5173-4F81-82ED-79FF315B07F9}"/>
                </a:ext>
              </a:extLst>
            </p:cNvPr>
            <p:cNvSpPr/>
            <p:nvPr/>
          </p:nvSpPr>
          <p:spPr>
            <a:xfrm>
              <a:off x="0" y="2251404"/>
              <a:ext cx="3785615" cy="107132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6">
              <a:extLst>
                <a:ext uri="{FF2B5EF4-FFF2-40B4-BE49-F238E27FC236}">
                  <a16:creationId xmlns:a16="http://schemas.microsoft.com/office/drawing/2014/main" id="{6FEC3145-82ED-462A-B31D-FD8BA7FEA543}"/>
                </a:ext>
              </a:extLst>
            </p:cNvPr>
            <p:cNvSpPr txBox="1"/>
            <p:nvPr/>
          </p:nvSpPr>
          <p:spPr>
            <a:xfrm>
              <a:off x="52298" y="2303702"/>
              <a:ext cx="3681019" cy="966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Technique Position</a:t>
              </a:r>
            </a:p>
          </p:txBody>
        </p:sp>
      </p:grpSp>
      <p:graphicFrame>
        <p:nvGraphicFramePr>
          <p:cNvPr id="24" name="Diagram 23">
            <a:extLst>
              <a:ext uri="{FF2B5EF4-FFF2-40B4-BE49-F238E27FC236}">
                <a16:creationId xmlns:a16="http://schemas.microsoft.com/office/drawing/2014/main" id="{D8EB3A9B-1ACF-4776-96DA-2D0677D05105}"/>
              </a:ext>
            </a:extLst>
          </p:cNvPr>
          <p:cNvGraphicFramePr/>
          <p:nvPr>
            <p:extLst>
              <p:ext uri="{D42A27DB-BD31-4B8C-83A1-F6EECF244321}">
                <p14:modId xmlns:p14="http://schemas.microsoft.com/office/powerpoint/2010/main" val="573355818"/>
              </p:ext>
            </p:extLst>
          </p:nvPr>
        </p:nvGraphicFramePr>
        <p:xfrm>
          <a:off x="914400" y="4857346"/>
          <a:ext cx="10515600" cy="16882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611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6391</Words>
  <Application>Microsoft Office PowerPoint</Application>
  <PresentationFormat>Widescreen</PresentationFormat>
  <Paragraphs>801</Paragraphs>
  <Slides>62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Sports Info Solutions’  2020 Football Analytics Challenge</vt:lpstr>
      <vt:lpstr>Questions to be Addressed</vt:lpstr>
      <vt:lpstr>Data Sources</vt:lpstr>
      <vt:lpstr>Terminology: DL Technique</vt:lpstr>
      <vt:lpstr>Which is the most valuable defensive line position?</vt:lpstr>
      <vt:lpstr>How do we define “defensive line position”?</vt:lpstr>
      <vt:lpstr>How do we define “defensive line position”?</vt:lpstr>
      <vt:lpstr>How do we define “defensive line position”?</vt:lpstr>
      <vt:lpstr>How do we define “defensive line position”?</vt:lpstr>
      <vt:lpstr>How do we define “defensive line position”?</vt:lpstr>
      <vt:lpstr>How do we define “value”?</vt:lpstr>
      <vt:lpstr>How do we define “value”?</vt:lpstr>
      <vt:lpstr>How do we define “value”?</vt:lpstr>
      <vt:lpstr>How do we define “value”?</vt:lpstr>
      <vt:lpstr>Most “valuable” defensive line position</vt:lpstr>
      <vt:lpstr>Most “valuable” defensive line position</vt:lpstr>
      <vt:lpstr>Most “valuable” Defensive Line Position</vt:lpstr>
      <vt:lpstr>Most “valuable” defensive line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  Talent measured by player performance on pass plays: Impact on EPA</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Distribution of talent by DL position?</vt:lpstr>
      <vt:lpstr>What scenarios would impact defensive line position value?</vt:lpstr>
      <vt:lpstr>Most Valuable Defensive Line Position</vt:lpstr>
      <vt:lpstr>Most Valuable Defensive Line Position</vt:lpstr>
      <vt:lpstr>Most Valuable Defensive Line Position</vt:lpstr>
      <vt:lpstr>Most Valuable Defensive Line Position</vt:lpstr>
      <vt:lpstr>Most Valuable Defensive Line Position</vt:lpstr>
      <vt:lpstr>Most Valuable Defensive Line Position</vt:lpstr>
      <vt:lpstr>Most Valuable Defensive Line Position</vt:lpstr>
      <vt:lpstr>Limitations &amp; Future Analysis</vt:lpstr>
      <vt:lpstr>Limitations &amp;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Rees</dc:creator>
  <cp:lastModifiedBy>Daniel Rees</cp:lastModifiedBy>
  <cp:revision>69</cp:revision>
  <dcterms:created xsi:type="dcterms:W3CDTF">2020-07-19T18:30:13Z</dcterms:created>
  <dcterms:modified xsi:type="dcterms:W3CDTF">2020-07-20T03:32:14Z</dcterms:modified>
</cp:coreProperties>
</file>