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1.xml" ContentType="application/vnd.openxmlformats-officedocument.themeOverr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2.xml" ContentType="application/vnd.openxmlformats-officedocument.themeOverr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56" r:id="rId4"/>
    <p:sldId id="257" r:id="rId5"/>
    <p:sldId id="260" r:id="rId6"/>
    <p:sldId id="261" r:id="rId7"/>
    <p:sldId id="262" r:id="rId8"/>
    <p:sldId id="263"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ott Fields" initials="SF" lastIdx="1" clrIdx="0">
    <p:extLst>
      <p:ext uri="{19B8F6BF-5375-455C-9EA6-DF929625EA0E}">
        <p15:presenceInfo xmlns:p15="http://schemas.microsoft.com/office/powerpoint/2012/main" userId="1c945d5a1a0b32c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A5925"/>
    <a:srgbClr val="CF8B03"/>
    <a:srgbClr val="FF5D5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712" autoAdjust="0"/>
  </p:normalViewPr>
  <p:slideViewPr>
    <p:cSldViewPr snapToGrid="0">
      <p:cViewPr varScale="1">
        <p:scale>
          <a:sx n="108" d="100"/>
          <a:sy n="108" d="100"/>
        </p:scale>
        <p:origin x="654" y="10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Owner\Documents\Side%20Projects\SIS\Resul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Owner\Documents\Side%20Projects\SIS\Result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Owner\Documents\Side%20Projects\SIS\Result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Owner\Documents\Side%20Projects\SIS\Result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Owner\Documents\Side%20Projects\SIS\Result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Owner\Documents\Side%20Projects\SIS\Result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package" Target="../embeddings/Microsoft_Excel_Worksheet.xlsx"/></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package" Target="../embeddings/Microsoft_Excel_Worksheet1.xlsx"/></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a:t>EPA Per Play On/Off split Original vs Passing Only Rank</a:t>
            </a:r>
          </a:p>
        </c:rich>
      </c:tx>
      <c:layout>
        <c:manualLayout>
          <c:xMode val="edge"/>
          <c:yMode val="edge"/>
          <c:x val="6.0127707621415963E-2"/>
          <c:y val="2.733742372226468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title>
    <c:autoTitleDeleted val="0"/>
    <c:plotArea>
      <c:layout/>
      <c:scatterChart>
        <c:scatterStyle val="lineMarker"/>
        <c:varyColors val="0"/>
        <c:ser>
          <c:idx val="1"/>
          <c:order val="0"/>
          <c:tx>
            <c:strRef>
              <c:f>'passing vs rushing'!$P$2</c:f>
              <c:strCache>
                <c:ptCount val="1"/>
                <c:pt idx="0">
                  <c:v>original rank</c:v>
                </c:pt>
              </c:strCache>
            </c:strRef>
          </c:tx>
          <c:spPr>
            <a:ln w="25400" cap="rnd">
              <a:noFill/>
              <a:round/>
            </a:ln>
            <a:effectLst/>
          </c:spPr>
          <c:marker>
            <c:symbol val="circle"/>
            <c:size val="5"/>
            <c:spPr>
              <a:solidFill>
                <a:schemeClr val="accent1"/>
              </a:solidFill>
              <a:ln w="50800">
                <a:solidFill>
                  <a:schemeClr val="accent1"/>
                </a:solidFill>
              </a:ln>
              <a:effectLst/>
            </c:spPr>
          </c:marker>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dLblPos val="t"/>
            <c:showLegendKey val="0"/>
            <c:showVal val="0"/>
            <c:showCatName val="1"/>
            <c:showSerName val="0"/>
            <c:showPercent val="0"/>
            <c:showBubbleSize val="0"/>
            <c:showLeaderLines val="0"/>
            <c:extLst>
              <c:ext xmlns:c15="http://schemas.microsoft.com/office/drawing/2012/chart" uri="{CE6537A1-D6FC-4f65-9D91-7224C49458BB}">
                <c15:showLeaderLines val="0"/>
              </c:ext>
            </c:extLst>
          </c:dLbls>
          <c:trendline>
            <c:spPr>
              <a:ln w="19050" cap="rnd">
                <a:noFill/>
                <a:prstDash val="sysDot"/>
              </a:ln>
              <a:effectLst/>
            </c:spPr>
            <c:trendlineType val="linear"/>
            <c:dispRSqr val="0"/>
            <c:dispEq val="0"/>
          </c:trendline>
          <c:xVal>
            <c:strRef>
              <c:f>'passing vs rushing'!$I$3:$I$23</c:f>
              <c:strCache>
                <c:ptCount val="21"/>
                <c:pt idx="0">
                  <c:v>R 4i</c:v>
                </c:pt>
                <c:pt idx="1">
                  <c:v>L 4i</c:v>
                </c:pt>
                <c:pt idx="2">
                  <c:v>L 2</c:v>
                </c:pt>
                <c:pt idx="3">
                  <c:v>L 9</c:v>
                </c:pt>
                <c:pt idx="4">
                  <c:v>L 4</c:v>
                </c:pt>
                <c:pt idx="5">
                  <c:v>0</c:v>
                </c:pt>
                <c:pt idx="6">
                  <c:v>R 2i</c:v>
                </c:pt>
                <c:pt idx="7">
                  <c:v>L 7</c:v>
                </c:pt>
                <c:pt idx="8">
                  <c:v>R 4</c:v>
                </c:pt>
                <c:pt idx="9">
                  <c:v>L 2i</c:v>
                </c:pt>
                <c:pt idx="10">
                  <c:v>L 5</c:v>
                </c:pt>
                <c:pt idx="11">
                  <c:v>R 9</c:v>
                </c:pt>
                <c:pt idx="12">
                  <c:v>R 2</c:v>
                </c:pt>
                <c:pt idx="13">
                  <c:v>L 3</c:v>
                </c:pt>
                <c:pt idx="14">
                  <c:v>L 1</c:v>
                </c:pt>
                <c:pt idx="15">
                  <c:v>R 1</c:v>
                </c:pt>
                <c:pt idx="16">
                  <c:v>R 7</c:v>
                </c:pt>
                <c:pt idx="17">
                  <c:v>R 6</c:v>
                </c:pt>
                <c:pt idx="18">
                  <c:v>R 5</c:v>
                </c:pt>
                <c:pt idx="19">
                  <c:v>R 3</c:v>
                </c:pt>
                <c:pt idx="20">
                  <c:v>L 6</c:v>
                </c:pt>
              </c:strCache>
            </c:strRef>
          </c:xVal>
          <c:yVal>
            <c:numRef>
              <c:f>'passing vs rushing'!$P$3:$P$23</c:f>
              <c:numCache>
                <c:formatCode>General</c:formatCode>
                <c:ptCount val="21"/>
                <c:pt idx="0">
                  <c:v>1</c:v>
                </c:pt>
                <c:pt idx="1">
                  <c:v>2</c:v>
                </c:pt>
                <c:pt idx="2">
                  <c:v>3</c:v>
                </c:pt>
                <c:pt idx="3">
                  <c:v>11</c:v>
                </c:pt>
                <c:pt idx="4">
                  <c:v>8</c:v>
                </c:pt>
                <c:pt idx="5">
                  <c:v>4</c:v>
                </c:pt>
                <c:pt idx="6">
                  <c:v>9</c:v>
                </c:pt>
                <c:pt idx="7">
                  <c:v>10</c:v>
                </c:pt>
                <c:pt idx="8">
                  <c:v>6</c:v>
                </c:pt>
                <c:pt idx="9">
                  <c:v>5</c:v>
                </c:pt>
                <c:pt idx="10">
                  <c:v>7</c:v>
                </c:pt>
                <c:pt idx="11">
                  <c:v>20</c:v>
                </c:pt>
                <c:pt idx="12">
                  <c:v>12</c:v>
                </c:pt>
                <c:pt idx="13">
                  <c:v>16</c:v>
                </c:pt>
                <c:pt idx="14">
                  <c:v>14</c:v>
                </c:pt>
                <c:pt idx="15">
                  <c:v>15</c:v>
                </c:pt>
                <c:pt idx="16">
                  <c:v>17</c:v>
                </c:pt>
                <c:pt idx="17">
                  <c:v>13</c:v>
                </c:pt>
                <c:pt idx="18">
                  <c:v>18</c:v>
                </c:pt>
                <c:pt idx="19">
                  <c:v>19</c:v>
                </c:pt>
                <c:pt idx="20">
                  <c:v>21</c:v>
                </c:pt>
              </c:numCache>
            </c:numRef>
          </c:yVal>
          <c:smooth val="0"/>
          <c:extLst>
            <c:ext xmlns:c16="http://schemas.microsoft.com/office/drawing/2014/chart" uri="{C3380CC4-5D6E-409C-BE32-E72D297353CC}">
              <c16:uniqueId val="{00000001-DA85-4EDA-98C3-F66D4192AFD6}"/>
            </c:ext>
          </c:extLst>
        </c:ser>
        <c:dLbls>
          <c:showLegendKey val="0"/>
          <c:showVal val="1"/>
          <c:showCatName val="0"/>
          <c:showSerName val="0"/>
          <c:showPercent val="0"/>
          <c:showBubbleSize val="0"/>
        </c:dLbls>
        <c:axId val="685282680"/>
        <c:axId val="685283664"/>
      </c:scatterChart>
      <c:valAx>
        <c:axId val="6852826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dirty="0"/>
                  <a:t>Passing Only Rank</a:t>
                </a:r>
              </a:p>
            </c:rich>
          </c:tx>
          <c:layout>
            <c:manualLayout>
              <c:xMode val="edge"/>
              <c:yMode val="edge"/>
              <c:x val="0.39276772919457509"/>
              <c:y val="0.8937599370593488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685283664"/>
        <c:crosses val="autoZero"/>
        <c:crossBetween val="midCat"/>
      </c:valAx>
      <c:valAx>
        <c:axId val="68528366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a:t>Original Rank</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68528268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CF8B03"/>
    </a:solidFill>
    <a:ln w="9525" cap="flat" cmpd="sng" algn="ctr">
      <a:solidFill>
        <a:schemeClr val="tx1"/>
      </a:solidFill>
      <a:round/>
    </a:ln>
    <a:effectLst/>
  </c:spPr>
  <c:txPr>
    <a:bodyPr/>
    <a:lstStyle/>
    <a:p>
      <a:pPr>
        <a:defRPr>
          <a:latin typeface="Calibri" panose="020F0502020204030204" pitchFamily="34" charset="0"/>
          <a:cs typeface="Calibri" panose="020F050202020403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a:t>EPA Per Play On/Off split Original vs Rushing Only Rank</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title>
    <c:autoTitleDeleted val="0"/>
    <c:plotArea>
      <c:layout/>
      <c:scatterChart>
        <c:scatterStyle val="lineMarker"/>
        <c:varyColors val="0"/>
        <c:ser>
          <c:idx val="1"/>
          <c:order val="0"/>
          <c:tx>
            <c:strRef>
              <c:f>'passing vs rushing'!$Y$2</c:f>
              <c:strCache>
                <c:ptCount val="1"/>
                <c:pt idx="0">
                  <c:v>original rank</c:v>
                </c:pt>
              </c:strCache>
            </c:strRef>
          </c:tx>
          <c:spPr>
            <a:ln w="25400" cap="rnd">
              <a:noFill/>
              <a:round/>
            </a:ln>
            <a:effectLst/>
          </c:spPr>
          <c:marker>
            <c:symbol val="circle"/>
            <c:size val="5"/>
            <c:spPr>
              <a:solidFill>
                <a:schemeClr val="accent1"/>
              </a:solidFill>
              <a:ln w="50800">
                <a:solidFill>
                  <a:schemeClr val="accent1"/>
                </a:solidFill>
              </a:ln>
              <a:effectLst/>
            </c:spPr>
          </c:marker>
          <c:dLbls>
            <c:dLbl>
              <c:idx val="1"/>
              <c:tx>
                <c:rich>
                  <a:bodyPr/>
                  <a:lstStyle/>
                  <a:p>
                    <a:r>
                      <a:rPr lang="en-US"/>
                      <a:t>0</a:t>
                    </a:r>
                  </a:p>
                </c:rich>
              </c:tx>
              <c:dLblPos val="t"/>
              <c:showLegendKey val="0"/>
              <c:showVal val="0"/>
              <c:showCatName val="1"/>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9787-4E40-BBA4-44A09D61EEDF}"/>
                </c:ext>
              </c:extLst>
            </c:dLbl>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dLblPos val="t"/>
            <c:showLegendKey val="0"/>
            <c:showVal val="0"/>
            <c:showCatName val="1"/>
            <c:showSerName val="0"/>
            <c:showPercent val="0"/>
            <c:showBubbleSize val="0"/>
            <c:showLeaderLines val="0"/>
            <c:extLst>
              <c:ext xmlns:c15="http://schemas.microsoft.com/office/drawing/2012/chart" uri="{CE6537A1-D6FC-4f65-9D91-7224C49458BB}">
                <c15:showLeaderLines val="0"/>
              </c:ext>
            </c:extLst>
          </c:dLbls>
          <c:trendline>
            <c:spPr>
              <a:ln w="19050" cap="rnd">
                <a:noFill/>
                <a:prstDash val="sysDot"/>
              </a:ln>
              <a:effectLst/>
            </c:spPr>
            <c:trendlineType val="linear"/>
            <c:dispRSqr val="0"/>
            <c:dispEq val="0"/>
          </c:trendline>
          <c:xVal>
            <c:strRef>
              <c:f>'passing vs rushing'!$R$3:$R$23</c:f>
              <c:strCache>
                <c:ptCount val="21"/>
                <c:pt idx="0">
                  <c:v>L 2i</c:v>
                </c:pt>
                <c:pt idx="1">
                  <c:v>0</c:v>
                </c:pt>
                <c:pt idx="2">
                  <c:v>R 4</c:v>
                </c:pt>
                <c:pt idx="3">
                  <c:v>R 6</c:v>
                </c:pt>
                <c:pt idx="4">
                  <c:v>L 5</c:v>
                </c:pt>
                <c:pt idx="5">
                  <c:v>L 6</c:v>
                </c:pt>
                <c:pt idx="6">
                  <c:v>R 2</c:v>
                </c:pt>
                <c:pt idx="7">
                  <c:v>L 1</c:v>
                </c:pt>
                <c:pt idx="8">
                  <c:v>R 3</c:v>
                </c:pt>
                <c:pt idx="9">
                  <c:v>L 2</c:v>
                </c:pt>
                <c:pt idx="10">
                  <c:v>R 1</c:v>
                </c:pt>
                <c:pt idx="11">
                  <c:v>R 4i</c:v>
                </c:pt>
                <c:pt idx="12">
                  <c:v>R 2i</c:v>
                </c:pt>
                <c:pt idx="13">
                  <c:v>L 3</c:v>
                </c:pt>
                <c:pt idx="14">
                  <c:v>R 5</c:v>
                </c:pt>
                <c:pt idx="15">
                  <c:v>R 7</c:v>
                </c:pt>
                <c:pt idx="16">
                  <c:v>L 4</c:v>
                </c:pt>
                <c:pt idx="17">
                  <c:v>L 7</c:v>
                </c:pt>
                <c:pt idx="18">
                  <c:v>L 4i</c:v>
                </c:pt>
                <c:pt idx="19">
                  <c:v>L 9</c:v>
                </c:pt>
                <c:pt idx="20">
                  <c:v>R 9</c:v>
                </c:pt>
              </c:strCache>
            </c:strRef>
          </c:xVal>
          <c:yVal>
            <c:numRef>
              <c:f>'passing vs rushing'!$Y$3:$Y$23</c:f>
              <c:numCache>
                <c:formatCode>General</c:formatCode>
                <c:ptCount val="21"/>
                <c:pt idx="0">
                  <c:v>5</c:v>
                </c:pt>
                <c:pt idx="1">
                  <c:v>4</c:v>
                </c:pt>
                <c:pt idx="2">
                  <c:v>6</c:v>
                </c:pt>
                <c:pt idx="3">
                  <c:v>13</c:v>
                </c:pt>
                <c:pt idx="4">
                  <c:v>7</c:v>
                </c:pt>
                <c:pt idx="5">
                  <c:v>21</c:v>
                </c:pt>
                <c:pt idx="6">
                  <c:v>12</c:v>
                </c:pt>
                <c:pt idx="7">
                  <c:v>14</c:v>
                </c:pt>
                <c:pt idx="8">
                  <c:v>19</c:v>
                </c:pt>
                <c:pt idx="9">
                  <c:v>3</c:v>
                </c:pt>
                <c:pt idx="10">
                  <c:v>15</c:v>
                </c:pt>
                <c:pt idx="11">
                  <c:v>1</c:v>
                </c:pt>
                <c:pt idx="12">
                  <c:v>9</c:v>
                </c:pt>
                <c:pt idx="13">
                  <c:v>16</c:v>
                </c:pt>
                <c:pt idx="14">
                  <c:v>18</c:v>
                </c:pt>
                <c:pt idx="15">
                  <c:v>17</c:v>
                </c:pt>
                <c:pt idx="16">
                  <c:v>8</c:v>
                </c:pt>
                <c:pt idx="17">
                  <c:v>10</c:v>
                </c:pt>
                <c:pt idx="18">
                  <c:v>2</c:v>
                </c:pt>
                <c:pt idx="19">
                  <c:v>11</c:v>
                </c:pt>
                <c:pt idx="20">
                  <c:v>20</c:v>
                </c:pt>
              </c:numCache>
            </c:numRef>
          </c:yVal>
          <c:smooth val="0"/>
          <c:extLst>
            <c:ext xmlns:c16="http://schemas.microsoft.com/office/drawing/2014/chart" uri="{C3380CC4-5D6E-409C-BE32-E72D297353CC}">
              <c16:uniqueId val="{00000002-9787-4E40-BBA4-44A09D61EEDF}"/>
            </c:ext>
          </c:extLst>
        </c:ser>
        <c:dLbls>
          <c:showLegendKey val="0"/>
          <c:showVal val="1"/>
          <c:showCatName val="0"/>
          <c:showSerName val="0"/>
          <c:showPercent val="0"/>
          <c:showBubbleSize val="0"/>
        </c:dLbls>
        <c:axId val="685282680"/>
        <c:axId val="685283664"/>
      </c:scatterChart>
      <c:valAx>
        <c:axId val="6852826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dirty="0"/>
                  <a:t>Rushing Only Rank</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685283664"/>
        <c:crosses val="autoZero"/>
        <c:crossBetween val="midCat"/>
      </c:valAx>
      <c:valAx>
        <c:axId val="68528366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a:t>Original Rank</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68528268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CF8B03"/>
    </a:solidFill>
    <a:ln w="9525" cap="flat" cmpd="sng" algn="ctr">
      <a:solidFill>
        <a:schemeClr val="tx1"/>
      </a:solidFill>
      <a:round/>
    </a:ln>
    <a:effectLst/>
  </c:spPr>
  <c:txPr>
    <a:bodyPr/>
    <a:lstStyle/>
    <a:p>
      <a:pPr>
        <a:defRPr>
          <a:latin typeface="Calibri" panose="020F0502020204030204" pitchFamily="34" charset="0"/>
          <a:cs typeface="Calibri" panose="020F050202020403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Calibri" panose="020F0502020204030204" pitchFamily="34" charset="0"/>
                <a:ea typeface="+mn-ea"/>
                <a:cs typeface="Calibri" panose="020F0502020204030204" pitchFamily="34" charset="0"/>
              </a:defRPr>
            </a:pPr>
            <a:r>
              <a:rPr lang="en-US"/>
              <a:t>Original Rank vs Rank W/ ROLB</a:t>
            </a:r>
          </a:p>
        </c:rich>
      </c:tx>
      <c:layout>
        <c:manualLayout>
          <c:xMode val="edge"/>
          <c:yMode val="edge"/>
          <c:x val="0.27118363478710328"/>
          <c:y val="1.785822760887613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Calibri" panose="020F0502020204030204" pitchFamily="34" charset="0"/>
              <a:ea typeface="+mn-ea"/>
              <a:cs typeface="Calibri" panose="020F0502020204030204" pitchFamily="34" charset="0"/>
            </a:defRPr>
          </a:pPr>
          <a:endParaRPr lang="en-US"/>
        </a:p>
      </c:txPr>
    </c:title>
    <c:autoTitleDeleted val="0"/>
    <c:plotArea>
      <c:layout/>
      <c:scatterChart>
        <c:scatterStyle val="lineMarker"/>
        <c:varyColors val="0"/>
        <c:ser>
          <c:idx val="1"/>
          <c:order val="0"/>
          <c:spPr>
            <a:ln w="25400" cap="rnd">
              <a:noFill/>
              <a:round/>
            </a:ln>
            <a:effectLst/>
          </c:spPr>
          <c:marker>
            <c:symbol val="circle"/>
            <c:size val="5"/>
            <c:spPr>
              <a:solidFill>
                <a:schemeClr val="accent1"/>
              </a:solidFill>
              <a:ln w="50800">
                <a:solidFill>
                  <a:schemeClr val="accent1"/>
                </a:solidFill>
              </a:ln>
              <a:effectLst/>
            </c:spPr>
          </c:marker>
          <c:dLbls>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dLblPos val="t"/>
            <c:showLegendKey val="0"/>
            <c:showVal val="0"/>
            <c:showCatName val="1"/>
            <c:showSerName val="0"/>
            <c:showPercent val="0"/>
            <c:showBubbleSize val="0"/>
            <c:showLeaderLines val="0"/>
            <c:extLst>
              <c:ext xmlns:c15="http://schemas.microsoft.com/office/drawing/2012/chart" uri="{CE6537A1-D6FC-4f65-9D91-7224C49458BB}">
                <c15:showLeaderLines val="0"/>
              </c:ext>
            </c:extLst>
          </c:dLbls>
          <c:trendline>
            <c:spPr>
              <a:ln w="19050" cap="rnd">
                <a:noFill/>
                <a:prstDash val="sysDot"/>
              </a:ln>
              <a:effectLst/>
            </c:spPr>
            <c:trendlineType val="linear"/>
            <c:dispRSqr val="0"/>
            <c:dispEq val="0"/>
          </c:trendline>
          <c:xVal>
            <c:strRef>
              <c:f>'Outside Rushers'!$I$3:$I$23</c:f>
              <c:strCache>
                <c:ptCount val="21"/>
                <c:pt idx="0">
                  <c:v>L 4i</c:v>
                </c:pt>
                <c:pt idx="1">
                  <c:v>L 4</c:v>
                </c:pt>
                <c:pt idx="2">
                  <c:v>R 4i</c:v>
                </c:pt>
                <c:pt idx="3">
                  <c:v>L 2</c:v>
                </c:pt>
                <c:pt idx="4">
                  <c:v>R 2i</c:v>
                </c:pt>
                <c:pt idx="5">
                  <c:v>L 6</c:v>
                </c:pt>
                <c:pt idx="6">
                  <c:v>0</c:v>
                </c:pt>
                <c:pt idx="7">
                  <c:v>L 3</c:v>
                </c:pt>
                <c:pt idx="8">
                  <c:v>R 4</c:v>
                </c:pt>
                <c:pt idx="9">
                  <c:v>L 2i</c:v>
                </c:pt>
                <c:pt idx="10">
                  <c:v>L 7</c:v>
                </c:pt>
                <c:pt idx="11">
                  <c:v>R 1</c:v>
                </c:pt>
                <c:pt idx="12">
                  <c:v>R 6</c:v>
                </c:pt>
                <c:pt idx="13">
                  <c:v>R 2</c:v>
                </c:pt>
                <c:pt idx="14">
                  <c:v>R 3</c:v>
                </c:pt>
                <c:pt idx="15">
                  <c:v>R 7</c:v>
                </c:pt>
                <c:pt idx="16">
                  <c:v>L 9</c:v>
                </c:pt>
                <c:pt idx="17">
                  <c:v>L 5</c:v>
                </c:pt>
                <c:pt idx="18">
                  <c:v>R 5</c:v>
                </c:pt>
                <c:pt idx="19">
                  <c:v>L 1</c:v>
                </c:pt>
                <c:pt idx="20">
                  <c:v>R 9</c:v>
                </c:pt>
              </c:strCache>
            </c:strRef>
          </c:xVal>
          <c:yVal>
            <c:numRef>
              <c:f>'Outside Rushers'!$P$3:$P$23</c:f>
              <c:numCache>
                <c:formatCode>General</c:formatCode>
                <c:ptCount val="21"/>
                <c:pt idx="0">
                  <c:v>2</c:v>
                </c:pt>
                <c:pt idx="1">
                  <c:v>8</c:v>
                </c:pt>
                <c:pt idx="2">
                  <c:v>1</c:v>
                </c:pt>
                <c:pt idx="3">
                  <c:v>3</c:v>
                </c:pt>
                <c:pt idx="4">
                  <c:v>9</c:v>
                </c:pt>
                <c:pt idx="5">
                  <c:v>21</c:v>
                </c:pt>
                <c:pt idx="6">
                  <c:v>4</c:v>
                </c:pt>
                <c:pt idx="7">
                  <c:v>16</c:v>
                </c:pt>
                <c:pt idx="8">
                  <c:v>6</c:v>
                </c:pt>
                <c:pt idx="9">
                  <c:v>5</c:v>
                </c:pt>
                <c:pt idx="10">
                  <c:v>10</c:v>
                </c:pt>
                <c:pt idx="11">
                  <c:v>15</c:v>
                </c:pt>
                <c:pt idx="12">
                  <c:v>13</c:v>
                </c:pt>
                <c:pt idx="13">
                  <c:v>12</c:v>
                </c:pt>
                <c:pt idx="14">
                  <c:v>19</c:v>
                </c:pt>
                <c:pt idx="15">
                  <c:v>17</c:v>
                </c:pt>
                <c:pt idx="16">
                  <c:v>11</c:v>
                </c:pt>
                <c:pt idx="17">
                  <c:v>7</c:v>
                </c:pt>
                <c:pt idx="18">
                  <c:v>18</c:v>
                </c:pt>
                <c:pt idx="19">
                  <c:v>14</c:v>
                </c:pt>
                <c:pt idx="20">
                  <c:v>20</c:v>
                </c:pt>
              </c:numCache>
            </c:numRef>
          </c:yVal>
          <c:smooth val="0"/>
          <c:extLst>
            <c:ext xmlns:c16="http://schemas.microsoft.com/office/drawing/2014/chart" uri="{C3380CC4-5D6E-409C-BE32-E72D297353CC}">
              <c16:uniqueId val="{00000001-9111-46A6-A52E-48E1E0DA3C31}"/>
            </c:ext>
          </c:extLst>
        </c:ser>
        <c:dLbls>
          <c:showLegendKey val="0"/>
          <c:showVal val="1"/>
          <c:showCatName val="0"/>
          <c:showSerName val="0"/>
          <c:showPercent val="0"/>
          <c:showBubbleSize val="0"/>
        </c:dLbls>
        <c:axId val="685282680"/>
        <c:axId val="685283664"/>
      </c:scatterChart>
      <c:valAx>
        <c:axId val="6852826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solidFill>
                    <a:latin typeface="Calibri" panose="020F0502020204030204" pitchFamily="34" charset="0"/>
                    <a:ea typeface="+mn-ea"/>
                    <a:cs typeface="Calibri" panose="020F0502020204030204" pitchFamily="34" charset="0"/>
                  </a:defRPr>
                </a:pPr>
                <a:r>
                  <a:rPr lang="en-US"/>
                  <a:t>ROLB Rank</a:t>
                </a:r>
              </a:p>
            </c:rich>
          </c:tx>
          <c:layout>
            <c:manualLayout>
              <c:xMode val="edge"/>
              <c:yMode val="edge"/>
              <c:x val="0.40048169719550641"/>
              <c:y val="0.9064048884859148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crossAx val="685283664"/>
        <c:crosses val="autoZero"/>
        <c:crossBetween val="midCat"/>
      </c:valAx>
      <c:valAx>
        <c:axId val="68528366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solidFill>
                    <a:latin typeface="Calibri" panose="020F0502020204030204" pitchFamily="34" charset="0"/>
                    <a:ea typeface="+mn-ea"/>
                    <a:cs typeface="Calibri" panose="020F0502020204030204" pitchFamily="34" charset="0"/>
                  </a:defRPr>
                </a:pPr>
                <a:r>
                  <a:rPr lang="en-US"/>
                  <a:t>Original Rank</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crossAx val="68528268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CF8B03"/>
    </a:solidFill>
    <a:ln w="9525" cap="flat" cmpd="sng" algn="ctr">
      <a:solidFill>
        <a:schemeClr val="tx1"/>
      </a:solidFill>
      <a:round/>
    </a:ln>
    <a:effectLst/>
  </c:spPr>
  <c:txPr>
    <a:bodyPr/>
    <a:lstStyle/>
    <a:p>
      <a:pPr>
        <a:defRPr>
          <a:solidFill>
            <a:schemeClr val="tx1"/>
          </a:solidFill>
          <a:latin typeface="Calibri" panose="020F0502020204030204" pitchFamily="34" charset="0"/>
          <a:cs typeface="Calibri" panose="020F0502020204030204" pitchFamily="34"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Calibri" panose="020F0502020204030204" pitchFamily="34" charset="0"/>
                <a:ea typeface="+mn-ea"/>
                <a:cs typeface="Calibri" panose="020F0502020204030204" pitchFamily="34" charset="0"/>
              </a:defRPr>
            </a:pPr>
            <a:r>
              <a:rPr lang="en-US"/>
              <a:t>Original Rank vs Rank W/ LOLB</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Calibri" panose="020F0502020204030204" pitchFamily="34" charset="0"/>
              <a:ea typeface="+mn-ea"/>
              <a:cs typeface="Calibri" panose="020F0502020204030204" pitchFamily="34" charset="0"/>
            </a:defRPr>
          </a:pPr>
          <a:endParaRPr lang="en-US"/>
        </a:p>
      </c:txPr>
    </c:title>
    <c:autoTitleDeleted val="0"/>
    <c:plotArea>
      <c:layout/>
      <c:scatterChart>
        <c:scatterStyle val="lineMarker"/>
        <c:varyColors val="0"/>
        <c:ser>
          <c:idx val="1"/>
          <c:order val="0"/>
          <c:spPr>
            <a:ln w="25400" cap="rnd">
              <a:noFill/>
              <a:round/>
            </a:ln>
            <a:effectLst/>
          </c:spPr>
          <c:marker>
            <c:symbol val="circle"/>
            <c:size val="5"/>
            <c:spPr>
              <a:solidFill>
                <a:schemeClr val="accent1"/>
              </a:solidFill>
              <a:ln w="50800">
                <a:solidFill>
                  <a:schemeClr val="accent1"/>
                </a:solidFill>
              </a:ln>
              <a:effectLst/>
            </c:spPr>
          </c:marker>
          <c:dLbls>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dLblPos val="t"/>
            <c:showLegendKey val="0"/>
            <c:showVal val="0"/>
            <c:showCatName val="1"/>
            <c:showSerName val="0"/>
            <c:showPercent val="0"/>
            <c:showBubbleSize val="0"/>
            <c:showLeaderLines val="0"/>
            <c:extLst>
              <c:ext xmlns:c15="http://schemas.microsoft.com/office/drawing/2012/chart" uri="{CE6537A1-D6FC-4f65-9D91-7224C49458BB}">
                <c15:showLeaderLines val="0"/>
              </c:ext>
            </c:extLst>
          </c:dLbls>
          <c:trendline>
            <c:spPr>
              <a:ln w="19050" cap="rnd">
                <a:noFill/>
                <a:prstDash val="sysDot"/>
              </a:ln>
              <a:effectLst/>
            </c:spPr>
            <c:trendlineType val="linear"/>
            <c:dispRSqr val="0"/>
            <c:dispEq val="0"/>
          </c:trendline>
          <c:xVal>
            <c:strRef>
              <c:f>'Outside Rushers'!$R$3:$R$23</c:f>
              <c:strCache>
                <c:ptCount val="21"/>
                <c:pt idx="0">
                  <c:v>L 2i</c:v>
                </c:pt>
                <c:pt idx="1">
                  <c:v>0</c:v>
                </c:pt>
                <c:pt idx="2">
                  <c:v>R 1</c:v>
                </c:pt>
                <c:pt idx="3">
                  <c:v>R 4</c:v>
                </c:pt>
                <c:pt idx="4">
                  <c:v>L 4i</c:v>
                </c:pt>
                <c:pt idx="5">
                  <c:v>R 9</c:v>
                </c:pt>
                <c:pt idx="6">
                  <c:v>R 4i</c:v>
                </c:pt>
                <c:pt idx="7">
                  <c:v>L 3</c:v>
                </c:pt>
                <c:pt idx="8">
                  <c:v>R 5</c:v>
                </c:pt>
                <c:pt idx="9">
                  <c:v>R 2</c:v>
                </c:pt>
                <c:pt idx="10">
                  <c:v>R 6</c:v>
                </c:pt>
                <c:pt idx="11">
                  <c:v>L 7</c:v>
                </c:pt>
                <c:pt idx="12">
                  <c:v>L 4</c:v>
                </c:pt>
                <c:pt idx="13">
                  <c:v>L 5</c:v>
                </c:pt>
                <c:pt idx="14">
                  <c:v>R 2i</c:v>
                </c:pt>
                <c:pt idx="15">
                  <c:v>L 2</c:v>
                </c:pt>
                <c:pt idx="16">
                  <c:v>R 3</c:v>
                </c:pt>
                <c:pt idx="17">
                  <c:v>L 1</c:v>
                </c:pt>
                <c:pt idx="18">
                  <c:v>L 6</c:v>
                </c:pt>
                <c:pt idx="19">
                  <c:v>R 7</c:v>
                </c:pt>
                <c:pt idx="20">
                  <c:v>L 9</c:v>
                </c:pt>
              </c:strCache>
            </c:strRef>
          </c:xVal>
          <c:yVal>
            <c:numRef>
              <c:f>'Outside Rushers'!$Y$3:$Y$23</c:f>
              <c:numCache>
                <c:formatCode>General</c:formatCode>
                <c:ptCount val="21"/>
                <c:pt idx="0">
                  <c:v>5</c:v>
                </c:pt>
                <c:pt idx="1">
                  <c:v>4</c:v>
                </c:pt>
                <c:pt idx="2">
                  <c:v>15</c:v>
                </c:pt>
                <c:pt idx="3">
                  <c:v>6</c:v>
                </c:pt>
                <c:pt idx="4">
                  <c:v>2</c:v>
                </c:pt>
                <c:pt idx="5">
                  <c:v>20</c:v>
                </c:pt>
                <c:pt idx="6">
                  <c:v>1</c:v>
                </c:pt>
                <c:pt idx="7">
                  <c:v>16</c:v>
                </c:pt>
                <c:pt idx="8">
                  <c:v>18</c:v>
                </c:pt>
                <c:pt idx="9">
                  <c:v>12</c:v>
                </c:pt>
                <c:pt idx="10">
                  <c:v>13</c:v>
                </c:pt>
                <c:pt idx="11">
                  <c:v>10</c:v>
                </c:pt>
                <c:pt idx="12">
                  <c:v>8</c:v>
                </c:pt>
                <c:pt idx="13">
                  <c:v>7</c:v>
                </c:pt>
                <c:pt idx="14">
                  <c:v>9</c:v>
                </c:pt>
                <c:pt idx="15">
                  <c:v>3</c:v>
                </c:pt>
                <c:pt idx="16">
                  <c:v>19</c:v>
                </c:pt>
                <c:pt idx="17">
                  <c:v>14</c:v>
                </c:pt>
                <c:pt idx="18">
                  <c:v>21</c:v>
                </c:pt>
                <c:pt idx="19">
                  <c:v>17</c:v>
                </c:pt>
                <c:pt idx="20">
                  <c:v>11</c:v>
                </c:pt>
              </c:numCache>
            </c:numRef>
          </c:yVal>
          <c:smooth val="0"/>
          <c:extLst>
            <c:ext xmlns:c16="http://schemas.microsoft.com/office/drawing/2014/chart" uri="{C3380CC4-5D6E-409C-BE32-E72D297353CC}">
              <c16:uniqueId val="{00000001-5BD5-4396-A555-14A891C69D87}"/>
            </c:ext>
          </c:extLst>
        </c:ser>
        <c:dLbls>
          <c:showLegendKey val="0"/>
          <c:showVal val="1"/>
          <c:showCatName val="0"/>
          <c:showSerName val="0"/>
          <c:showPercent val="0"/>
          <c:showBubbleSize val="0"/>
        </c:dLbls>
        <c:axId val="685282680"/>
        <c:axId val="685283664"/>
      </c:scatterChart>
      <c:valAx>
        <c:axId val="6852826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solidFill>
                    <a:latin typeface="Calibri" panose="020F0502020204030204" pitchFamily="34" charset="0"/>
                    <a:ea typeface="+mn-ea"/>
                    <a:cs typeface="Calibri" panose="020F0502020204030204" pitchFamily="34" charset="0"/>
                  </a:defRPr>
                </a:pPr>
                <a:r>
                  <a:rPr lang="en-US"/>
                  <a:t>LOLB Rank</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crossAx val="685283664"/>
        <c:crosses val="autoZero"/>
        <c:crossBetween val="midCat"/>
      </c:valAx>
      <c:valAx>
        <c:axId val="68528366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solidFill>
                    <a:latin typeface="Calibri" panose="020F0502020204030204" pitchFamily="34" charset="0"/>
                    <a:ea typeface="+mn-ea"/>
                    <a:cs typeface="Calibri" panose="020F0502020204030204" pitchFamily="34" charset="0"/>
                  </a:defRPr>
                </a:pPr>
                <a:r>
                  <a:rPr lang="en-US"/>
                  <a:t>Original Rank</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crossAx val="68528268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CF8B03"/>
    </a:solidFill>
    <a:ln w="9525" cap="flat" cmpd="sng" algn="ctr">
      <a:solidFill>
        <a:schemeClr val="tx1"/>
      </a:solidFill>
      <a:round/>
    </a:ln>
    <a:effectLst/>
  </c:spPr>
  <c:txPr>
    <a:bodyPr/>
    <a:lstStyle/>
    <a:p>
      <a:pPr>
        <a:defRPr>
          <a:solidFill>
            <a:schemeClr val="tx1"/>
          </a:solidFill>
          <a:latin typeface="Calibri" panose="020F0502020204030204" pitchFamily="34" charset="0"/>
          <a:cs typeface="Calibri" panose="020F0502020204030204" pitchFamily="34"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Calibri" panose="020F0502020204030204" pitchFamily="34" charset="0"/>
                <a:ea typeface="+mn-ea"/>
                <a:cs typeface="Calibri" panose="020F0502020204030204" pitchFamily="34" charset="0"/>
              </a:defRPr>
            </a:pPr>
            <a:r>
              <a:rPr lang="en-US"/>
              <a:t>Original Rank vs Rank W/ Both OLB</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Calibri" panose="020F0502020204030204" pitchFamily="34" charset="0"/>
              <a:ea typeface="+mn-ea"/>
              <a:cs typeface="Calibri" panose="020F0502020204030204" pitchFamily="34" charset="0"/>
            </a:defRPr>
          </a:pPr>
          <a:endParaRPr lang="en-US"/>
        </a:p>
      </c:txPr>
    </c:title>
    <c:autoTitleDeleted val="0"/>
    <c:plotArea>
      <c:layout/>
      <c:scatterChart>
        <c:scatterStyle val="lineMarker"/>
        <c:varyColors val="0"/>
        <c:ser>
          <c:idx val="1"/>
          <c:order val="0"/>
          <c:spPr>
            <a:ln w="25400" cap="rnd">
              <a:noFill/>
              <a:round/>
            </a:ln>
            <a:effectLst/>
          </c:spPr>
          <c:marker>
            <c:symbol val="circle"/>
            <c:size val="5"/>
            <c:spPr>
              <a:solidFill>
                <a:schemeClr val="accent1"/>
              </a:solidFill>
              <a:ln w="50800">
                <a:solidFill>
                  <a:schemeClr val="accent1"/>
                </a:solidFill>
              </a:ln>
              <a:effectLst/>
            </c:spPr>
          </c:marker>
          <c:dLbls>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dLblPos val="t"/>
            <c:showLegendKey val="0"/>
            <c:showVal val="0"/>
            <c:showCatName val="1"/>
            <c:showSerName val="0"/>
            <c:showPercent val="0"/>
            <c:showBubbleSize val="0"/>
            <c:showLeaderLines val="0"/>
            <c:extLst>
              <c:ext xmlns:c15="http://schemas.microsoft.com/office/drawing/2012/chart" uri="{CE6537A1-D6FC-4f65-9D91-7224C49458BB}">
                <c15:showLeaderLines val="0"/>
              </c:ext>
            </c:extLst>
          </c:dLbls>
          <c:trendline>
            <c:spPr>
              <a:ln w="19050" cap="rnd">
                <a:noFill/>
                <a:prstDash val="sysDot"/>
              </a:ln>
              <a:effectLst/>
            </c:spPr>
            <c:trendlineType val="linear"/>
            <c:dispRSqr val="0"/>
            <c:dispEq val="0"/>
          </c:trendline>
          <c:xVal>
            <c:strRef>
              <c:f>'Outside Rushers'!$AA$3:$AA$23</c:f>
              <c:strCache>
                <c:ptCount val="21"/>
                <c:pt idx="0">
                  <c:v>L 5</c:v>
                </c:pt>
                <c:pt idx="1">
                  <c:v>L 2</c:v>
                </c:pt>
                <c:pt idx="2">
                  <c:v>R 4i</c:v>
                </c:pt>
                <c:pt idx="3">
                  <c:v>R 5</c:v>
                </c:pt>
                <c:pt idx="4">
                  <c:v>L 4i</c:v>
                </c:pt>
                <c:pt idx="5">
                  <c:v>L 1</c:v>
                </c:pt>
                <c:pt idx="6">
                  <c:v>R 2i</c:v>
                </c:pt>
                <c:pt idx="7">
                  <c:v>0</c:v>
                </c:pt>
                <c:pt idx="8">
                  <c:v>R 4</c:v>
                </c:pt>
                <c:pt idx="9">
                  <c:v>L 2i</c:v>
                </c:pt>
                <c:pt idx="10">
                  <c:v>R 1</c:v>
                </c:pt>
                <c:pt idx="11">
                  <c:v>L 4</c:v>
                </c:pt>
                <c:pt idx="12">
                  <c:v>R 2</c:v>
                </c:pt>
                <c:pt idx="13">
                  <c:v>L 3</c:v>
                </c:pt>
                <c:pt idx="14">
                  <c:v>R 6</c:v>
                </c:pt>
                <c:pt idx="15">
                  <c:v>R 3</c:v>
                </c:pt>
                <c:pt idx="16">
                  <c:v>L 6</c:v>
                </c:pt>
                <c:pt idx="17">
                  <c:v>L 9</c:v>
                </c:pt>
                <c:pt idx="18">
                  <c:v>L 7</c:v>
                </c:pt>
                <c:pt idx="19">
                  <c:v>R 9</c:v>
                </c:pt>
                <c:pt idx="20">
                  <c:v>R 7</c:v>
                </c:pt>
              </c:strCache>
            </c:strRef>
          </c:xVal>
          <c:yVal>
            <c:numRef>
              <c:f>'Outside Rushers'!$AH$3:$AH$23</c:f>
              <c:numCache>
                <c:formatCode>General</c:formatCode>
                <c:ptCount val="21"/>
                <c:pt idx="0">
                  <c:v>7</c:v>
                </c:pt>
                <c:pt idx="1">
                  <c:v>3</c:v>
                </c:pt>
                <c:pt idx="2">
                  <c:v>1</c:v>
                </c:pt>
                <c:pt idx="3">
                  <c:v>18</c:v>
                </c:pt>
                <c:pt idx="4">
                  <c:v>2</c:v>
                </c:pt>
                <c:pt idx="5">
                  <c:v>14</c:v>
                </c:pt>
                <c:pt idx="6">
                  <c:v>9</c:v>
                </c:pt>
                <c:pt idx="7">
                  <c:v>4</c:v>
                </c:pt>
                <c:pt idx="8">
                  <c:v>6</c:v>
                </c:pt>
                <c:pt idx="9">
                  <c:v>5</c:v>
                </c:pt>
                <c:pt idx="10">
                  <c:v>15</c:v>
                </c:pt>
                <c:pt idx="11">
                  <c:v>8</c:v>
                </c:pt>
                <c:pt idx="12">
                  <c:v>12</c:v>
                </c:pt>
                <c:pt idx="13">
                  <c:v>16</c:v>
                </c:pt>
                <c:pt idx="14">
                  <c:v>13</c:v>
                </c:pt>
                <c:pt idx="15">
                  <c:v>19</c:v>
                </c:pt>
                <c:pt idx="16">
                  <c:v>21</c:v>
                </c:pt>
                <c:pt idx="17">
                  <c:v>11</c:v>
                </c:pt>
                <c:pt idx="18">
                  <c:v>10</c:v>
                </c:pt>
                <c:pt idx="19">
                  <c:v>20</c:v>
                </c:pt>
                <c:pt idx="20">
                  <c:v>17</c:v>
                </c:pt>
              </c:numCache>
            </c:numRef>
          </c:yVal>
          <c:smooth val="0"/>
          <c:extLst>
            <c:ext xmlns:c16="http://schemas.microsoft.com/office/drawing/2014/chart" uri="{C3380CC4-5D6E-409C-BE32-E72D297353CC}">
              <c16:uniqueId val="{00000001-0583-4184-ABDF-17E386623E8E}"/>
            </c:ext>
          </c:extLst>
        </c:ser>
        <c:dLbls>
          <c:showLegendKey val="0"/>
          <c:showVal val="1"/>
          <c:showCatName val="0"/>
          <c:showSerName val="0"/>
          <c:showPercent val="0"/>
          <c:showBubbleSize val="0"/>
        </c:dLbls>
        <c:axId val="685282680"/>
        <c:axId val="685283664"/>
      </c:scatterChart>
      <c:valAx>
        <c:axId val="6852826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solidFill>
                    <a:latin typeface="Calibri" panose="020F0502020204030204" pitchFamily="34" charset="0"/>
                    <a:ea typeface="+mn-ea"/>
                    <a:cs typeface="Calibri" panose="020F0502020204030204" pitchFamily="34" charset="0"/>
                  </a:defRPr>
                </a:pPr>
                <a:r>
                  <a:rPr lang="en-US"/>
                  <a:t>Both OLB</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crossAx val="685283664"/>
        <c:crosses val="autoZero"/>
        <c:crossBetween val="midCat"/>
      </c:valAx>
      <c:valAx>
        <c:axId val="68528366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solidFill>
                    <a:latin typeface="Calibri" panose="020F0502020204030204" pitchFamily="34" charset="0"/>
                    <a:ea typeface="+mn-ea"/>
                    <a:cs typeface="Calibri" panose="020F0502020204030204" pitchFamily="34" charset="0"/>
                  </a:defRPr>
                </a:pPr>
                <a:r>
                  <a:rPr lang="en-US"/>
                  <a:t>Original Rank</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crossAx val="68528268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CF8B03"/>
    </a:solidFill>
    <a:ln w="9525" cap="flat" cmpd="sng" algn="ctr">
      <a:solidFill>
        <a:schemeClr val="tx1"/>
      </a:solidFill>
      <a:round/>
    </a:ln>
    <a:effectLst/>
  </c:spPr>
  <c:txPr>
    <a:bodyPr/>
    <a:lstStyle/>
    <a:p>
      <a:pPr>
        <a:defRPr>
          <a:solidFill>
            <a:schemeClr val="tx1"/>
          </a:solidFill>
          <a:latin typeface="Calibri" panose="020F0502020204030204" pitchFamily="34" charset="0"/>
          <a:cs typeface="Calibri" panose="020F0502020204030204" pitchFamily="34" charset="0"/>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a:t>Original Rank vs Rank W/ No OLB</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title>
    <c:autoTitleDeleted val="0"/>
    <c:plotArea>
      <c:layout/>
      <c:scatterChart>
        <c:scatterStyle val="lineMarker"/>
        <c:varyColors val="0"/>
        <c:ser>
          <c:idx val="1"/>
          <c:order val="0"/>
          <c:spPr>
            <a:ln w="25400" cap="rnd">
              <a:noFill/>
              <a:round/>
            </a:ln>
            <a:effectLst/>
          </c:spPr>
          <c:marker>
            <c:symbol val="circle"/>
            <c:size val="5"/>
            <c:spPr>
              <a:solidFill>
                <a:schemeClr val="accent1"/>
              </a:solidFill>
              <a:ln w="50800">
                <a:solidFill>
                  <a:schemeClr val="accent1"/>
                </a:solidFill>
              </a:ln>
              <a:effectLst/>
            </c:spPr>
          </c:marker>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dLblPos val="t"/>
            <c:showLegendKey val="0"/>
            <c:showVal val="0"/>
            <c:showCatName val="1"/>
            <c:showSerName val="0"/>
            <c:showPercent val="0"/>
            <c:showBubbleSize val="0"/>
            <c:showLeaderLines val="0"/>
            <c:extLst>
              <c:ext xmlns:c15="http://schemas.microsoft.com/office/drawing/2012/chart" uri="{CE6537A1-D6FC-4f65-9D91-7224C49458BB}">
                <c15:showLeaderLines val="0"/>
              </c:ext>
            </c:extLst>
          </c:dLbls>
          <c:trendline>
            <c:spPr>
              <a:ln w="19050" cap="rnd">
                <a:noFill/>
                <a:prstDash val="sysDot"/>
              </a:ln>
              <a:effectLst/>
            </c:spPr>
            <c:trendlineType val="linear"/>
            <c:dispRSqr val="0"/>
            <c:dispEq val="0"/>
          </c:trendline>
          <c:xVal>
            <c:strRef>
              <c:f>'Outside Rushers'!$AJ$3:$AJ$23</c:f>
              <c:strCache>
                <c:ptCount val="21"/>
                <c:pt idx="0">
                  <c:v>R 4i</c:v>
                </c:pt>
                <c:pt idx="1">
                  <c:v>R 7</c:v>
                </c:pt>
                <c:pt idx="2">
                  <c:v>L 7</c:v>
                </c:pt>
                <c:pt idx="3">
                  <c:v>L 2i</c:v>
                </c:pt>
                <c:pt idx="4">
                  <c:v>R 6</c:v>
                </c:pt>
                <c:pt idx="5">
                  <c:v>L 1</c:v>
                </c:pt>
                <c:pt idx="6">
                  <c:v>L 4</c:v>
                </c:pt>
                <c:pt idx="7">
                  <c:v>R 2</c:v>
                </c:pt>
                <c:pt idx="8">
                  <c:v>L 9</c:v>
                </c:pt>
                <c:pt idx="9">
                  <c:v>0</c:v>
                </c:pt>
                <c:pt idx="10">
                  <c:v>R 4</c:v>
                </c:pt>
                <c:pt idx="11">
                  <c:v>R 2i</c:v>
                </c:pt>
                <c:pt idx="12">
                  <c:v>L 2</c:v>
                </c:pt>
                <c:pt idx="13">
                  <c:v>L 4i</c:v>
                </c:pt>
                <c:pt idx="14">
                  <c:v>L 5</c:v>
                </c:pt>
                <c:pt idx="15">
                  <c:v>R 5</c:v>
                </c:pt>
                <c:pt idx="16">
                  <c:v>L 3</c:v>
                </c:pt>
                <c:pt idx="17">
                  <c:v>R 9</c:v>
                </c:pt>
                <c:pt idx="18">
                  <c:v>R 3</c:v>
                </c:pt>
                <c:pt idx="19">
                  <c:v>L 6</c:v>
                </c:pt>
                <c:pt idx="20">
                  <c:v>R 1</c:v>
                </c:pt>
              </c:strCache>
            </c:strRef>
          </c:xVal>
          <c:yVal>
            <c:numRef>
              <c:f>'Outside Rushers'!$AQ$3:$AQ$23</c:f>
              <c:numCache>
                <c:formatCode>General</c:formatCode>
                <c:ptCount val="21"/>
                <c:pt idx="0">
                  <c:v>1</c:v>
                </c:pt>
                <c:pt idx="1">
                  <c:v>17</c:v>
                </c:pt>
                <c:pt idx="2">
                  <c:v>10</c:v>
                </c:pt>
                <c:pt idx="3">
                  <c:v>5</c:v>
                </c:pt>
                <c:pt idx="4">
                  <c:v>13</c:v>
                </c:pt>
                <c:pt idx="5">
                  <c:v>14</c:v>
                </c:pt>
                <c:pt idx="6">
                  <c:v>8</c:v>
                </c:pt>
                <c:pt idx="7">
                  <c:v>12</c:v>
                </c:pt>
                <c:pt idx="8">
                  <c:v>11</c:v>
                </c:pt>
                <c:pt idx="9">
                  <c:v>4</c:v>
                </c:pt>
                <c:pt idx="10">
                  <c:v>6</c:v>
                </c:pt>
                <c:pt idx="11">
                  <c:v>9</c:v>
                </c:pt>
                <c:pt idx="12">
                  <c:v>3</c:v>
                </c:pt>
                <c:pt idx="13">
                  <c:v>2</c:v>
                </c:pt>
                <c:pt idx="14">
                  <c:v>7</c:v>
                </c:pt>
                <c:pt idx="15">
                  <c:v>18</c:v>
                </c:pt>
                <c:pt idx="16">
                  <c:v>16</c:v>
                </c:pt>
                <c:pt idx="17">
                  <c:v>20</c:v>
                </c:pt>
                <c:pt idx="18">
                  <c:v>19</c:v>
                </c:pt>
                <c:pt idx="19">
                  <c:v>21</c:v>
                </c:pt>
                <c:pt idx="20">
                  <c:v>15</c:v>
                </c:pt>
              </c:numCache>
            </c:numRef>
          </c:yVal>
          <c:smooth val="0"/>
          <c:extLst>
            <c:ext xmlns:c16="http://schemas.microsoft.com/office/drawing/2014/chart" uri="{C3380CC4-5D6E-409C-BE32-E72D297353CC}">
              <c16:uniqueId val="{00000001-2D65-4B1A-98E2-902014864BCD}"/>
            </c:ext>
          </c:extLst>
        </c:ser>
        <c:dLbls>
          <c:showLegendKey val="0"/>
          <c:showVal val="1"/>
          <c:showCatName val="0"/>
          <c:showSerName val="0"/>
          <c:showPercent val="0"/>
          <c:showBubbleSize val="0"/>
        </c:dLbls>
        <c:axId val="685282680"/>
        <c:axId val="685283664"/>
      </c:scatterChart>
      <c:valAx>
        <c:axId val="6852826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a:t>No Outside Rusher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685283664"/>
        <c:crosses val="autoZero"/>
        <c:crossBetween val="midCat"/>
      </c:valAx>
      <c:valAx>
        <c:axId val="68528366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a:t>Original Rank</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68528268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CF8B03"/>
    </a:solidFill>
    <a:ln w="9525" cap="flat" cmpd="sng" algn="ctr">
      <a:solidFill>
        <a:schemeClr val="tx1"/>
      </a:solidFill>
      <a:round/>
    </a:ln>
    <a:effectLst/>
  </c:spPr>
  <c:txPr>
    <a:bodyPr/>
    <a:lstStyle/>
    <a:p>
      <a:pPr>
        <a:defRPr>
          <a:latin typeface="Calibri" panose="020F0502020204030204" pitchFamily="34" charset="0"/>
          <a:cs typeface="Calibri" panose="020F0502020204030204" pitchFamily="34" charset="0"/>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1">
                <a:solidFill>
                  <a:schemeClr val="bg1"/>
                </a:solidFill>
              </a:rPr>
              <a:t>Original Rank</a:t>
            </a:r>
            <a:r>
              <a:rPr lang="en-US" sz="1600" b="1" baseline="0">
                <a:solidFill>
                  <a:schemeClr val="bg1"/>
                </a:solidFill>
              </a:rPr>
              <a:t> vs 2 Man Front Rank</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1"/>
          <c:order val="0"/>
          <c:spPr>
            <a:ln w="25400" cap="rnd">
              <a:noFill/>
              <a:round/>
            </a:ln>
            <a:effectLst/>
          </c:spPr>
          <c:marker>
            <c:symbol val="circle"/>
            <c:size val="5"/>
            <c:spPr>
              <a:solidFill>
                <a:srgbClr val="41AEBD"/>
              </a:solidFill>
              <a:ln w="50800">
                <a:noFill/>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t"/>
            <c:showLegendKey val="0"/>
            <c:showVal val="0"/>
            <c:showCatName val="1"/>
            <c:showSerName val="0"/>
            <c:showPercent val="0"/>
            <c:showBubbleSize val="0"/>
            <c:showLeaderLines val="0"/>
            <c:extLst>
              <c:ext xmlns:c15="http://schemas.microsoft.com/office/drawing/2012/chart" uri="{CE6537A1-D6FC-4f65-9D91-7224C49458BB}">
                <c15:showLeaderLines val="0"/>
              </c:ext>
            </c:extLst>
          </c:dLbls>
          <c:trendline>
            <c:spPr>
              <a:ln w="19050" cap="rnd">
                <a:noFill/>
                <a:prstDash val="sysDot"/>
              </a:ln>
              <a:effectLst/>
            </c:spPr>
            <c:trendlineType val="linear"/>
            <c:dispRSqr val="0"/>
            <c:dispEq val="0"/>
          </c:trendline>
          <c:xVal>
            <c:strRef>
              <c:f>'# of D Linemen'!$I$3:$I$23</c:f>
              <c:strCache>
                <c:ptCount val="21"/>
                <c:pt idx="0">
                  <c:v>L 7</c:v>
                </c:pt>
                <c:pt idx="1">
                  <c:v>L 4</c:v>
                </c:pt>
                <c:pt idx="2">
                  <c:v>R 4</c:v>
                </c:pt>
                <c:pt idx="3">
                  <c:v>R 4i</c:v>
                </c:pt>
                <c:pt idx="4">
                  <c:v>L 4i</c:v>
                </c:pt>
                <c:pt idx="5">
                  <c:v>0</c:v>
                </c:pt>
                <c:pt idx="6">
                  <c:v>L 1</c:v>
                </c:pt>
                <c:pt idx="7">
                  <c:v>L 2</c:v>
                </c:pt>
                <c:pt idx="8">
                  <c:v>R 5</c:v>
                </c:pt>
                <c:pt idx="9">
                  <c:v>R 1</c:v>
                </c:pt>
                <c:pt idx="10">
                  <c:v>L 2i</c:v>
                </c:pt>
                <c:pt idx="11">
                  <c:v>R 2i</c:v>
                </c:pt>
                <c:pt idx="12">
                  <c:v>L 5</c:v>
                </c:pt>
                <c:pt idx="13">
                  <c:v>L 3</c:v>
                </c:pt>
                <c:pt idx="14">
                  <c:v>R 3</c:v>
                </c:pt>
                <c:pt idx="15">
                  <c:v>R 6</c:v>
                </c:pt>
                <c:pt idx="16">
                  <c:v>R 9</c:v>
                </c:pt>
                <c:pt idx="17">
                  <c:v>L 9</c:v>
                </c:pt>
                <c:pt idx="18">
                  <c:v>R 7</c:v>
                </c:pt>
                <c:pt idx="19">
                  <c:v>R 2</c:v>
                </c:pt>
                <c:pt idx="20">
                  <c:v>L 6</c:v>
                </c:pt>
              </c:strCache>
            </c:strRef>
          </c:xVal>
          <c:yVal>
            <c:numRef>
              <c:f>'# of D Linemen'!$P$3:$P$23</c:f>
              <c:numCache>
                <c:formatCode>General</c:formatCode>
                <c:ptCount val="21"/>
                <c:pt idx="0">
                  <c:v>10</c:v>
                </c:pt>
                <c:pt idx="1">
                  <c:v>8</c:v>
                </c:pt>
                <c:pt idx="2">
                  <c:v>6</c:v>
                </c:pt>
                <c:pt idx="3">
                  <c:v>1</c:v>
                </c:pt>
                <c:pt idx="4">
                  <c:v>2</c:v>
                </c:pt>
                <c:pt idx="5">
                  <c:v>4</c:v>
                </c:pt>
                <c:pt idx="6">
                  <c:v>14</c:v>
                </c:pt>
                <c:pt idx="7">
                  <c:v>3</c:v>
                </c:pt>
                <c:pt idx="8">
                  <c:v>18</c:v>
                </c:pt>
                <c:pt idx="9">
                  <c:v>15</c:v>
                </c:pt>
                <c:pt idx="10">
                  <c:v>5</c:v>
                </c:pt>
                <c:pt idx="11">
                  <c:v>9</c:v>
                </c:pt>
                <c:pt idx="12">
                  <c:v>7</c:v>
                </c:pt>
                <c:pt idx="13">
                  <c:v>16</c:v>
                </c:pt>
                <c:pt idx="14">
                  <c:v>19</c:v>
                </c:pt>
                <c:pt idx="15">
                  <c:v>13</c:v>
                </c:pt>
                <c:pt idx="16">
                  <c:v>20</c:v>
                </c:pt>
                <c:pt idx="17">
                  <c:v>11</c:v>
                </c:pt>
                <c:pt idx="18">
                  <c:v>17</c:v>
                </c:pt>
                <c:pt idx="19">
                  <c:v>12</c:v>
                </c:pt>
                <c:pt idx="20">
                  <c:v>21</c:v>
                </c:pt>
              </c:numCache>
            </c:numRef>
          </c:yVal>
          <c:smooth val="0"/>
          <c:extLst>
            <c:ext xmlns:c16="http://schemas.microsoft.com/office/drawing/2014/chart" uri="{C3380CC4-5D6E-409C-BE32-E72D297353CC}">
              <c16:uniqueId val="{00000001-FCBA-4B20-9EBE-B36201D10A9E}"/>
            </c:ext>
          </c:extLst>
        </c:ser>
        <c:dLbls>
          <c:showLegendKey val="0"/>
          <c:showVal val="1"/>
          <c:showCatName val="0"/>
          <c:showSerName val="0"/>
          <c:showPercent val="0"/>
          <c:showBubbleSize val="0"/>
        </c:dLbls>
        <c:axId val="685282680"/>
        <c:axId val="685283664"/>
      </c:scatterChart>
      <c:valAx>
        <c:axId val="6852826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b="1" baseline="0">
                    <a:solidFill>
                      <a:schemeClr val="bg1"/>
                    </a:solidFill>
                  </a:rPr>
                  <a:t>2 Man Front Rank</a:t>
                </a:r>
                <a:endParaRPr lang="en-US" sz="1400" b="1">
                  <a:solidFill>
                    <a:schemeClr val="bg1"/>
                  </a:solidFill>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crossAx val="685283664"/>
        <c:crosses val="autoZero"/>
        <c:crossBetween val="midCat"/>
      </c:valAx>
      <c:valAx>
        <c:axId val="68528366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b="1">
                    <a:solidFill>
                      <a:schemeClr val="bg1"/>
                    </a:solidFill>
                  </a:rPr>
                  <a:t>Original Rank</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crossAx val="68528268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CF8B03"/>
    </a:solidFill>
    <a:ln w="9525" cap="flat" cmpd="sng" algn="ctr">
      <a:solidFill>
        <a:sysClr val="window" lastClr="FFFFFF"/>
      </a:solidFill>
      <a:round/>
    </a:ln>
    <a:effectLst/>
  </c:spPr>
  <c:txPr>
    <a:bodyPr/>
    <a:lstStyle/>
    <a:p>
      <a:pPr>
        <a:defRPr/>
      </a:pPr>
      <a:endParaRPr lang="en-US"/>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1">
                <a:solidFill>
                  <a:schemeClr val="bg1"/>
                </a:solidFill>
              </a:rPr>
              <a:t>Original Rank</a:t>
            </a:r>
            <a:r>
              <a:rPr lang="en-US" sz="1600" b="1" baseline="0">
                <a:solidFill>
                  <a:schemeClr val="bg1"/>
                </a:solidFill>
              </a:rPr>
              <a:t> vs 3 Man Front Rank</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1"/>
          <c:order val="0"/>
          <c:spPr>
            <a:ln w="25400" cap="rnd">
              <a:noFill/>
              <a:round/>
            </a:ln>
            <a:effectLst/>
          </c:spPr>
          <c:marker>
            <c:symbol val="circle"/>
            <c:size val="5"/>
            <c:spPr>
              <a:solidFill>
                <a:srgbClr val="41AEBD"/>
              </a:solidFill>
              <a:ln w="50800">
                <a:noFill/>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t"/>
            <c:showLegendKey val="0"/>
            <c:showVal val="0"/>
            <c:showCatName val="1"/>
            <c:showSerName val="0"/>
            <c:showPercent val="0"/>
            <c:showBubbleSize val="0"/>
            <c:showLeaderLines val="0"/>
            <c:extLst>
              <c:ext xmlns:c15="http://schemas.microsoft.com/office/drawing/2012/chart" uri="{CE6537A1-D6FC-4f65-9D91-7224C49458BB}">
                <c15:showLeaderLines val="0"/>
              </c:ext>
            </c:extLst>
          </c:dLbls>
          <c:trendline>
            <c:spPr>
              <a:ln w="19050" cap="rnd">
                <a:noFill/>
                <a:prstDash val="sysDot"/>
              </a:ln>
              <a:effectLst/>
            </c:spPr>
            <c:trendlineType val="linear"/>
            <c:dispRSqr val="0"/>
            <c:dispEq val="0"/>
          </c:trendline>
          <c:xVal>
            <c:strRef>
              <c:f>'# of D Linemen'!$R$3:$R$23</c:f>
              <c:strCache>
                <c:ptCount val="21"/>
                <c:pt idx="0">
                  <c:v>L 6</c:v>
                </c:pt>
                <c:pt idx="1">
                  <c:v>L 2</c:v>
                </c:pt>
                <c:pt idx="2">
                  <c:v>L 4i</c:v>
                </c:pt>
                <c:pt idx="3">
                  <c:v>R 6</c:v>
                </c:pt>
                <c:pt idx="4">
                  <c:v>L 2i</c:v>
                </c:pt>
                <c:pt idx="5">
                  <c:v>R 2i</c:v>
                </c:pt>
                <c:pt idx="6">
                  <c:v>R 4i</c:v>
                </c:pt>
                <c:pt idx="7">
                  <c:v>L 3</c:v>
                </c:pt>
                <c:pt idx="8">
                  <c:v>0</c:v>
                </c:pt>
                <c:pt idx="9">
                  <c:v>R 4</c:v>
                </c:pt>
                <c:pt idx="10">
                  <c:v>L 5</c:v>
                </c:pt>
                <c:pt idx="11">
                  <c:v>L 9</c:v>
                </c:pt>
                <c:pt idx="12">
                  <c:v>R 1</c:v>
                </c:pt>
                <c:pt idx="13">
                  <c:v>R 3</c:v>
                </c:pt>
                <c:pt idx="14">
                  <c:v>L 4</c:v>
                </c:pt>
                <c:pt idx="15">
                  <c:v>R 2</c:v>
                </c:pt>
                <c:pt idx="16">
                  <c:v>L 1</c:v>
                </c:pt>
                <c:pt idx="17">
                  <c:v>L 7</c:v>
                </c:pt>
                <c:pt idx="18">
                  <c:v>R 5</c:v>
                </c:pt>
                <c:pt idx="19">
                  <c:v>R 9</c:v>
                </c:pt>
                <c:pt idx="20">
                  <c:v>R 7</c:v>
                </c:pt>
              </c:strCache>
            </c:strRef>
          </c:xVal>
          <c:yVal>
            <c:numRef>
              <c:f>'# of D Linemen'!$Y$3:$Y$23</c:f>
              <c:numCache>
                <c:formatCode>General</c:formatCode>
                <c:ptCount val="21"/>
                <c:pt idx="0">
                  <c:v>21</c:v>
                </c:pt>
                <c:pt idx="1">
                  <c:v>3</c:v>
                </c:pt>
                <c:pt idx="2">
                  <c:v>2</c:v>
                </c:pt>
                <c:pt idx="3">
                  <c:v>13</c:v>
                </c:pt>
                <c:pt idx="4">
                  <c:v>5</c:v>
                </c:pt>
                <c:pt idx="5">
                  <c:v>9</c:v>
                </c:pt>
                <c:pt idx="6">
                  <c:v>1</c:v>
                </c:pt>
                <c:pt idx="7">
                  <c:v>16</c:v>
                </c:pt>
                <c:pt idx="8">
                  <c:v>4</c:v>
                </c:pt>
                <c:pt idx="9">
                  <c:v>6</c:v>
                </c:pt>
                <c:pt idx="10">
                  <c:v>7</c:v>
                </c:pt>
                <c:pt idx="11">
                  <c:v>11</c:v>
                </c:pt>
                <c:pt idx="12">
                  <c:v>15</c:v>
                </c:pt>
                <c:pt idx="13">
                  <c:v>19</c:v>
                </c:pt>
                <c:pt idx="14">
                  <c:v>8</c:v>
                </c:pt>
                <c:pt idx="15">
                  <c:v>12</c:v>
                </c:pt>
                <c:pt idx="16">
                  <c:v>14</c:v>
                </c:pt>
                <c:pt idx="17">
                  <c:v>10</c:v>
                </c:pt>
                <c:pt idx="18">
                  <c:v>18</c:v>
                </c:pt>
                <c:pt idx="19">
                  <c:v>20</c:v>
                </c:pt>
                <c:pt idx="20">
                  <c:v>17</c:v>
                </c:pt>
              </c:numCache>
            </c:numRef>
          </c:yVal>
          <c:smooth val="0"/>
          <c:extLst>
            <c:ext xmlns:c16="http://schemas.microsoft.com/office/drawing/2014/chart" uri="{C3380CC4-5D6E-409C-BE32-E72D297353CC}">
              <c16:uniqueId val="{00000001-E0A0-43C1-8345-298CF9F85142}"/>
            </c:ext>
          </c:extLst>
        </c:ser>
        <c:dLbls>
          <c:showLegendKey val="0"/>
          <c:showVal val="1"/>
          <c:showCatName val="0"/>
          <c:showSerName val="0"/>
          <c:showPercent val="0"/>
          <c:showBubbleSize val="0"/>
        </c:dLbls>
        <c:axId val="685282680"/>
        <c:axId val="685283664"/>
      </c:scatterChart>
      <c:valAx>
        <c:axId val="6852826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b="1" baseline="0">
                    <a:solidFill>
                      <a:schemeClr val="bg1"/>
                    </a:solidFill>
                  </a:rPr>
                  <a:t>3 Man Front Rank</a:t>
                </a:r>
                <a:endParaRPr lang="en-US" sz="1400" b="1">
                  <a:solidFill>
                    <a:schemeClr val="bg1"/>
                  </a:solidFill>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crossAx val="685283664"/>
        <c:crosses val="autoZero"/>
        <c:crossBetween val="midCat"/>
      </c:valAx>
      <c:valAx>
        <c:axId val="68528366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b="1">
                    <a:solidFill>
                      <a:schemeClr val="bg1"/>
                    </a:solidFill>
                  </a:rPr>
                  <a:t>Original Rank</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crossAx val="68528268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CF8B03"/>
    </a:solidFill>
    <a:ln w="9525" cap="flat" cmpd="sng" algn="ctr">
      <a:solidFill>
        <a:sysClr val="window" lastClr="FFFFFF"/>
      </a:solidFill>
      <a:round/>
    </a:ln>
    <a:effectLst/>
  </c:spPr>
  <c:txPr>
    <a:bodyPr/>
    <a:lstStyle/>
    <a:p>
      <a:pPr>
        <a:defRPr/>
      </a:pPr>
      <a:endParaRPr lang="en-US"/>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1">
                <a:solidFill>
                  <a:schemeClr val="bg1"/>
                </a:solidFill>
              </a:rPr>
              <a:t>Original Rank</a:t>
            </a:r>
            <a:r>
              <a:rPr lang="en-US" sz="1600" b="1" baseline="0">
                <a:solidFill>
                  <a:schemeClr val="bg1"/>
                </a:solidFill>
              </a:rPr>
              <a:t> vs 4 Man Front Rank</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1"/>
          <c:order val="0"/>
          <c:spPr>
            <a:ln w="25400" cap="rnd">
              <a:noFill/>
              <a:round/>
            </a:ln>
            <a:effectLst/>
          </c:spPr>
          <c:marker>
            <c:symbol val="circle"/>
            <c:size val="5"/>
            <c:spPr>
              <a:solidFill>
                <a:srgbClr val="41AEBD"/>
              </a:solidFill>
              <a:ln w="50800">
                <a:noFill/>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t"/>
            <c:showLegendKey val="0"/>
            <c:showVal val="0"/>
            <c:showCatName val="1"/>
            <c:showSerName val="0"/>
            <c:showPercent val="0"/>
            <c:showBubbleSize val="0"/>
            <c:showLeaderLines val="0"/>
            <c:extLst>
              <c:ext xmlns:c15="http://schemas.microsoft.com/office/drawing/2012/chart" uri="{CE6537A1-D6FC-4f65-9D91-7224C49458BB}">
                <c15:showLeaderLines val="0"/>
              </c:ext>
            </c:extLst>
          </c:dLbls>
          <c:trendline>
            <c:spPr>
              <a:ln w="19050" cap="rnd">
                <a:noFill/>
                <a:prstDash val="sysDot"/>
              </a:ln>
              <a:effectLst/>
            </c:spPr>
            <c:trendlineType val="linear"/>
            <c:dispRSqr val="0"/>
            <c:dispEq val="0"/>
          </c:trendline>
          <c:xVal>
            <c:strRef>
              <c:f>'# of D Linemen'!$AA$3:$AA$23</c:f>
              <c:strCache>
                <c:ptCount val="21"/>
                <c:pt idx="0">
                  <c:v>R 4i</c:v>
                </c:pt>
                <c:pt idx="1">
                  <c:v>0</c:v>
                </c:pt>
                <c:pt idx="2">
                  <c:v>R 2</c:v>
                </c:pt>
                <c:pt idx="3">
                  <c:v>L 2i</c:v>
                </c:pt>
                <c:pt idx="4">
                  <c:v>R 4</c:v>
                </c:pt>
                <c:pt idx="5">
                  <c:v>L 7</c:v>
                </c:pt>
                <c:pt idx="6">
                  <c:v>R 7</c:v>
                </c:pt>
                <c:pt idx="7">
                  <c:v>L 5</c:v>
                </c:pt>
                <c:pt idx="8">
                  <c:v>L 4i</c:v>
                </c:pt>
                <c:pt idx="9">
                  <c:v>L 4</c:v>
                </c:pt>
                <c:pt idx="10">
                  <c:v>L 9</c:v>
                </c:pt>
                <c:pt idx="11">
                  <c:v>L 1</c:v>
                </c:pt>
                <c:pt idx="12">
                  <c:v>R 6</c:v>
                </c:pt>
                <c:pt idx="13">
                  <c:v>R 2i</c:v>
                </c:pt>
                <c:pt idx="14">
                  <c:v>L 2</c:v>
                </c:pt>
                <c:pt idx="15">
                  <c:v>R 5</c:v>
                </c:pt>
                <c:pt idx="16">
                  <c:v>R 9</c:v>
                </c:pt>
                <c:pt idx="17">
                  <c:v>L 3</c:v>
                </c:pt>
                <c:pt idx="18">
                  <c:v>R 1</c:v>
                </c:pt>
                <c:pt idx="19">
                  <c:v>R 3</c:v>
                </c:pt>
                <c:pt idx="20">
                  <c:v>L 6</c:v>
                </c:pt>
              </c:strCache>
            </c:strRef>
          </c:xVal>
          <c:yVal>
            <c:numRef>
              <c:f>'# of D Linemen'!$AH$3:$AH$23</c:f>
              <c:numCache>
                <c:formatCode>General</c:formatCode>
                <c:ptCount val="21"/>
                <c:pt idx="0">
                  <c:v>1</c:v>
                </c:pt>
                <c:pt idx="1">
                  <c:v>4</c:v>
                </c:pt>
                <c:pt idx="2">
                  <c:v>12</c:v>
                </c:pt>
                <c:pt idx="3">
                  <c:v>5</c:v>
                </c:pt>
                <c:pt idx="4">
                  <c:v>6</c:v>
                </c:pt>
                <c:pt idx="5">
                  <c:v>10</c:v>
                </c:pt>
                <c:pt idx="6">
                  <c:v>17</c:v>
                </c:pt>
                <c:pt idx="7">
                  <c:v>7</c:v>
                </c:pt>
                <c:pt idx="8">
                  <c:v>2</c:v>
                </c:pt>
                <c:pt idx="9">
                  <c:v>8</c:v>
                </c:pt>
                <c:pt idx="10">
                  <c:v>11</c:v>
                </c:pt>
                <c:pt idx="11">
                  <c:v>14</c:v>
                </c:pt>
                <c:pt idx="12">
                  <c:v>13</c:v>
                </c:pt>
                <c:pt idx="13">
                  <c:v>9</c:v>
                </c:pt>
                <c:pt idx="14">
                  <c:v>3</c:v>
                </c:pt>
                <c:pt idx="15">
                  <c:v>18</c:v>
                </c:pt>
                <c:pt idx="16">
                  <c:v>20</c:v>
                </c:pt>
                <c:pt idx="17">
                  <c:v>16</c:v>
                </c:pt>
                <c:pt idx="18">
                  <c:v>15</c:v>
                </c:pt>
                <c:pt idx="19">
                  <c:v>19</c:v>
                </c:pt>
                <c:pt idx="20">
                  <c:v>21</c:v>
                </c:pt>
              </c:numCache>
            </c:numRef>
          </c:yVal>
          <c:smooth val="0"/>
          <c:extLst>
            <c:ext xmlns:c16="http://schemas.microsoft.com/office/drawing/2014/chart" uri="{C3380CC4-5D6E-409C-BE32-E72D297353CC}">
              <c16:uniqueId val="{00000001-DF0C-4CEF-8CC8-A5F054F3FF1E}"/>
            </c:ext>
          </c:extLst>
        </c:ser>
        <c:dLbls>
          <c:showLegendKey val="0"/>
          <c:showVal val="1"/>
          <c:showCatName val="0"/>
          <c:showSerName val="0"/>
          <c:showPercent val="0"/>
          <c:showBubbleSize val="0"/>
        </c:dLbls>
        <c:axId val="685282680"/>
        <c:axId val="685283664"/>
      </c:scatterChart>
      <c:valAx>
        <c:axId val="6852826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b="1" baseline="0">
                    <a:solidFill>
                      <a:schemeClr val="bg1"/>
                    </a:solidFill>
                  </a:rPr>
                  <a:t>4 Man Front Rank</a:t>
                </a:r>
                <a:endParaRPr lang="en-US" sz="1400" b="1">
                  <a:solidFill>
                    <a:schemeClr val="bg1"/>
                  </a:solidFill>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crossAx val="685283664"/>
        <c:crosses val="autoZero"/>
        <c:crossBetween val="midCat"/>
      </c:valAx>
      <c:valAx>
        <c:axId val="68528366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b="1">
                    <a:solidFill>
                      <a:schemeClr val="bg1"/>
                    </a:solidFill>
                  </a:rPr>
                  <a:t>Original Rank</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crossAx val="68528268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CF8B03"/>
    </a:solidFill>
    <a:ln w="9525" cap="flat" cmpd="sng" algn="ctr">
      <a:solidFill>
        <a:sysClr val="window" lastClr="FFFFFF"/>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FEC7381-C596-4C45-831A-C6D6FC069479}" type="datetimeFigureOut">
              <a:rPr lang="en-US" smtClean="0"/>
              <a:t>7/19/2020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02733B-342A-42A9-8C13-4629318E3A37}" type="slidenum">
              <a:rPr lang="en-US" smtClean="0"/>
              <a:t>‹#›</a:t>
            </a:fld>
            <a:endParaRPr lang="en-US"/>
          </a:p>
        </p:txBody>
      </p:sp>
    </p:spTree>
    <p:extLst>
      <p:ext uri="{BB962C8B-B14F-4D97-AF65-F5344CB8AC3E}">
        <p14:creationId xmlns:p14="http://schemas.microsoft.com/office/powerpoint/2010/main" val="4215799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EC7381-C596-4C45-831A-C6D6FC069479}" type="datetimeFigureOut">
              <a:rPr lang="en-US" smtClean="0"/>
              <a:t>7/19/2020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02733B-342A-42A9-8C13-4629318E3A37}" type="slidenum">
              <a:rPr lang="en-US" smtClean="0"/>
              <a:t>‹#›</a:t>
            </a:fld>
            <a:endParaRPr lang="en-US"/>
          </a:p>
        </p:txBody>
      </p:sp>
    </p:spTree>
    <p:extLst>
      <p:ext uri="{BB962C8B-B14F-4D97-AF65-F5344CB8AC3E}">
        <p14:creationId xmlns:p14="http://schemas.microsoft.com/office/powerpoint/2010/main" val="2018600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EC7381-C596-4C45-831A-C6D6FC069479}" type="datetimeFigureOut">
              <a:rPr lang="en-US" smtClean="0"/>
              <a:t>7/19/2020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02733B-342A-42A9-8C13-4629318E3A37}" type="slidenum">
              <a:rPr lang="en-US" smtClean="0"/>
              <a:t>‹#›</a:t>
            </a:fld>
            <a:endParaRPr lang="en-US"/>
          </a:p>
        </p:txBody>
      </p:sp>
    </p:spTree>
    <p:extLst>
      <p:ext uri="{BB962C8B-B14F-4D97-AF65-F5344CB8AC3E}">
        <p14:creationId xmlns:p14="http://schemas.microsoft.com/office/powerpoint/2010/main" val="2265716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EC7381-C596-4C45-831A-C6D6FC069479}" type="datetimeFigureOut">
              <a:rPr lang="en-US" smtClean="0"/>
              <a:t>7/19/2020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02733B-342A-42A9-8C13-4629318E3A37}"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55322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EC7381-C596-4C45-831A-C6D6FC069479}" type="datetimeFigureOut">
              <a:rPr lang="en-US" smtClean="0"/>
              <a:t>7/19/2020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02733B-342A-42A9-8C13-4629318E3A37}" type="slidenum">
              <a:rPr lang="en-US" smtClean="0"/>
              <a:t>‹#›</a:t>
            </a:fld>
            <a:endParaRPr lang="en-US"/>
          </a:p>
        </p:txBody>
      </p:sp>
    </p:spTree>
    <p:extLst>
      <p:ext uri="{BB962C8B-B14F-4D97-AF65-F5344CB8AC3E}">
        <p14:creationId xmlns:p14="http://schemas.microsoft.com/office/powerpoint/2010/main" val="12928720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FEC7381-C596-4C45-831A-C6D6FC069479}" type="datetimeFigureOut">
              <a:rPr lang="en-US" smtClean="0"/>
              <a:t>7/19/2020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02733B-342A-42A9-8C13-4629318E3A37}" type="slidenum">
              <a:rPr lang="en-US" smtClean="0"/>
              <a:t>‹#›</a:t>
            </a:fld>
            <a:endParaRPr lang="en-US"/>
          </a:p>
        </p:txBody>
      </p:sp>
    </p:spTree>
    <p:extLst>
      <p:ext uri="{BB962C8B-B14F-4D97-AF65-F5344CB8AC3E}">
        <p14:creationId xmlns:p14="http://schemas.microsoft.com/office/powerpoint/2010/main" val="10670845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FEC7381-C596-4C45-831A-C6D6FC069479}" type="datetimeFigureOut">
              <a:rPr lang="en-US" smtClean="0"/>
              <a:t>7/19/2020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02733B-342A-42A9-8C13-4629318E3A37}" type="slidenum">
              <a:rPr lang="en-US" smtClean="0"/>
              <a:t>‹#›</a:t>
            </a:fld>
            <a:endParaRPr lang="en-US"/>
          </a:p>
        </p:txBody>
      </p:sp>
    </p:spTree>
    <p:extLst>
      <p:ext uri="{BB962C8B-B14F-4D97-AF65-F5344CB8AC3E}">
        <p14:creationId xmlns:p14="http://schemas.microsoft.com/office/powerpoint/2010/main" val="41435716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EC7381-C596-4C45-831A-C6D6FC069479}" type="datetimeFigureOut">
              <a:rPr lang="en-US" smtClean="0"/>
              <a:t>7/19/2020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02733B-342A-42A9-8C13-4629318E3A37}" type="slidenum">
              <a:rPr lang="en-US" smtClean="0"/>
              <a:t>‹#›</a:t>
            </a:fld>
            <a:endParaRPr lang="en-US"/>
          </a:p>
        </p:txBody>
      </p:sp>
    </p:spTree>
    <p:extLst>
      <p:ext uri="{BB962C8B-B14F-4D97-AF65-F5344CB8AC3E}">
        <p14:creationId xmlns:p14="http://schemas.microsoft.com/office/powerpoint/2010/main" val="37875515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EC7381-C596-4C45-831A-C6D6FC069479}" type="datetimeFigureOut">
              <a:rPr lang="en-US" smtClean="0"/>
              <a:t>7/19/2020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02733B-342A-42A9-8C13-4629318E3A37}" type="slidenum">
              <a:rPr lang="en-US" smtClean="0"/>
              <a:t>‹#›</a:t>
            </a:fld>
            <a:endParaRPr lang="en-US"/>
          </a:p>
        </p:txBody>
      </p:sp>
    </p:spTree>
    <p:extLst>
      <p:ext uri="{BB962C8B-B14F-4D97-AF65-F5344CB8AC3E}">
        <p14:creationId xmlns:p14="http://schemas.microsoft.com/office/powerpoint/2010/main" val="2572404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EC7381-C596-4C45-831A-C6D6FC069479}" type="datetimeFigureOut">
              <a:rPr lang="en-US" smtClean="0"/>
              <a:t>7/19/2020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02733B-342A-42A9-8C13-4629318E3A37}" type="slidenum">
              <a:rPr lang="en-US" smtClean="0"/>
              <a:t>‹#›</a:t>
            </a:fld>
            <a:endParaRPr lang="en-US"/>
          </a:p>
        </p:txBody>
      </p:sp>
    </p:spTree>
    <p:extLst>
      <p:ext uri="{BB962C8B-B14F-4D97-AF65-F5344CB8AC3E}">
        <p14:creationId xmlns:p14="http://schemas.microsoft.com/office/powerpoint/2010/main" val="3329881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EC7381-C596-4C45-831A-C6D6FC069479}" type="datetimeFigureOut">
              <a:rPr lang="en-US" smtClean="0"/>
              <a:t>7/19/2020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02733B-342A-42A9-8C13-4629318E3A37}" type="slidenum">
              <a:rPr lang="en-US" smtClean="0"/>
              <a:t>‹#›</a:t>
            </a:fld>
            <a:endParaRPr lang="en-US"/>
          </a:p>
        </p:txBody>
      </p:sp>
    </p:spTree>
    <p:extLst>
      <p:ext uri="{BB962C8B-B14F-4D97-AF65-F5344CB8AC3E}">
        <p14:creationId xmlns:p14="http://schemas.microsoft.com/office/powerpoint/2010/main" val="1808699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EC7381-C596-4C45-831A-C6D6FC069479}" type="datetimeFigureOut">
              <a:rPr lang="en-US" smtClean="0"/>
              <a:t>7/19/2020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02733B-342A-42A9-8C13-4629318E3A37}" type="slidenum">
              <a:rPr lang="en-US" smtClean="0"/>
              <a:t>‹#›</a:t>
            </a:fld>
            <a:endParaRPr lang="en-US"/>
          </a:p>
        </p:txBody>
      </p:sp>
    </p:spTree>
    <p:extLst>
      <p:ext uri="{BB962C8B-B14F-4D97-AF65-F5344CB8AC3E}">
        <p14:creationId xmlns:p14="http://schemas.microsoft.com/office/powerpoint/2010/main" val="3817091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EC7381-C596-4C45-831A-C6D6FC069479}" type="datetimeFigureOut">
              <a:rPr lang="en-US" smtClean="0"/>
              <a:t>7/19/2020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02733B-342A-42A9-8C13-4629318E3A37}" type="slidenum">
              <a:rPr lang="en-US" smtClean="0"/>
              <a:t>‹#›</a:t>
            </a:fld>
            <a:endParaRPr lang="en-US"/>
          </a:p>
        </p:txBody>
      </p:sp>
    </p:spTree>
    <p:extLst>
      <p:ext uri="{BB962C8B-B14F-4D97-AF65-F5344CB8AC3E}">
        <p14:creationId xmlns:p14="http://schemas.microsoft.com/office/powerpoint/2010/main" val="2998317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EC7381-C596-4C45-831A-C6D6FC069479}" type="datetimeFigureOut">
              <a:rPr lang="en-US" smtClean="0"/>
              <a:t>7/19/2020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02733B-342A-42A9-8C13-4629318E3A37}" type="slidenum">
              <a:rPr lang="en-US" smtClean="0"/>
              <a:t>‹#›</a:t>
            </a:fld>
            <a:endParaRPr lang="en-US"/>
          </a:p>
        </p:txBody>
      </p:sp>
    </p:spTree>
    <p:extLst>
      <p:ext uri="{BB962C8B-B14F-4D97-AF65-F5344CB8AC3E}">
        <p14:creationId xmlns:p14="http://schemas.microsoft.com/office/powerpoint/2010/main" val="1639944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EC7381-C596-4C45-831A-C6D6FC069479}" type="datetimeFigureOut">
              <a:rPr lang="en-US" smtClean="0"/>
              <a:t>7/19/2020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02733B-342A-42A9-8C13-4629318E3A37}" type="slidenum">
              <a:rPr lang="en-US" smtClean="0"/>
              <a:t>‹#›</a:t>
            </a:fld>
            <a:endParaRPr lang="en-US"/>
          </a:p>
        </p:txBody>
      </p:sp>
    </p:spTree>
    <p:extLst>
      <p:ext uri="{BB962C8B-B14F-4D97-AF65-F5344CB8AC3E}">
        <p14:creationId xmlns:p14="http://schemas.microsoft.com/office/powerpoint/2010/main" val="368081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EC7381-C596-4C45-831A-C6D6FC069479}" type="datetimeFigureOut">
              <a:rPr lang="en-US" smtClean="0"/>
              <a:t>7/19/2020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02733B-342A-42A9-8C13-4629318E3A37}" type="slidenum">
              <a:rPr lang="en-US" smtClean="0"/>
              <a:t>‹#›</a:t>
            </a:fld>
            <a:endParaRPr lang="en-US"/>
          </a:p>
        </p:txBody>
      </p:sp>
    </p:spTree>
    <p:extLst>
      <p:ext uri="{BB962C8B-B14F-4D97-AF65-F5344CB8AC3E}">
        <p14:creationId xmlns:p14="http://schemas.microsoft.com/office/powerpoint/2010/main" val="972298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EC7381-C596-4C45-831A-C6D6FC069479}" type="datetimeFigureOut">
              <a:rPr lang="en-US" smtClean="0"/>
              <a:t>7/19/2020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02733B-342A-42A9-8C13-4629318E3A37}" type="slidenum">
              <a:rPr lang="en-US" smtClean="0"/>
              <a:t>‹#›</a:t>
            </a:fld>
            <a:endParaRPr lang="en-US"/>
          </a:p>
        </p:txBody>
      </p:sp>
    </p:spTree>
    <p:extLst>
      <p:ext uri="{BB962C8B-B14F-4D97-AF65-F5344CB8AC3E}">
        <p14:creationId xmlns:p14="http://schemas.microsoft.com/office/powerpoint/2010/main" val="832836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FEC7381-C596-4C45-831A-C6D6FC069479}" type="datetimeFigureOut">
              <a:rPr lang="en-US" smtClean="0"/>
              <a:t>7/19/2020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F502733B-342A-42A9-8C13-4629318E3A37}" type="slidenum">
              <a:rPr lang="en-US" smtClean="0"/>
              <a:t>‹#›</a:t>
            </a:fld>
            <a:endParaRPr lang="en-US"/>
          </a:p>
        </p:txBody>
      </p:sp>
    </p:spTree>
    <p:extLst>
      <p:ext uri="{BB962C8B-B14F-4D97-AF65-F5344CB8AC3E}">
        <p14:creationId xmlns:p14="http://schemas.microsoft.com/office/powerpoint/2010/main" val="210543917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 Id="rId4" Type="http://schemas.openxmlformats.org/officeDocument/2006/relationships/chart" Target="../charts/char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51CE9-D99A-46F6-94D6-BB69006B7248}"/>
              </a:ext>
            </a:extLst>
          </p:cNvPr>
          <p:cNvSpPr>
            <a:spLocks noGrp="1"/>
          </p:cNvSpPr>
          <p:nvPr>
            <p:ph type="ctrTitle"/>
          </p:nvPr>
        </p:nvSpPr>
        <p:spPr/>
        <p:txBody>
          <a:bodyPr>
            <a:normAutofit/>
          </a:bodyPr>
          <a:lstStyle/>
          <a:p>
            <a:r>
              <a:rPr lang="en-US" sz="7200" dirty="0">
                <a:latin typeface="Calibri" panose="020F0502020204030204" pitchFamily="34" charset="0"/>
                <a:cs typeface="Calibri" panose="020F0502020204030204" pitchFamily="34" charset="0"/>
              </a:rPr>
              <a:t>Evaluating the Defensive Line</a:t>
            </a:r>
          </a:p>
        </p:txBody>
      </p:sp>
      <p:sp>
        <p:nvSpPr>
          <p:cNvPr id="3" name="Subtitle 2">
            <a:extLst>
              <a:ext uri="{FF2B5EF4-FFF2-40B4-BE49-F238E27FC236}">
                <a16:creationId xmlns:a16="http://schemas.microsoft.com/office/drawing/2014/main" id="{F6A95C77-7633-4476-BC1E-576BB72F5C2F}"/>
              </a:ext>
            </a:extLst>
          </p:cNvPr>
          <p:cNvSpPr>
            <a:spLocks noGrp="1"/>
          </p:cNvSpPr>
          <p:nvPr>
            <p:ph type="subTitle" idx="1"/>
          </p:nvPr>
        </p:nvSpPr>
        <p:spPr>
          <a:xfrm>
            <a:off x="2209800" y="5784458"/>
            <a:ext cx="9144000" cy="754025"/>
          </a:xfrm>
        </p:spPr>
        <p:txBody>
          <a:bodyPr/>
          <a:lstStyle/>
          <a:p>
            <a:r>
              <a:rPr lang="en-US" dirty="0">
                <a:latin typeface="Calibri" panose="020F0502020204030204" pitchFamily="34" charset="0"/>
                <a:cs typeface="Calibri" panose="020F0502020204030204" pitchFamily="34" charset="0"/>
              </a:rPr>
              <a:t>Scott Fields</a:t>
            </a:r>
          </a:p>
        </p:txBody>
      </p:sp>
      <p:pic>
        <p:nvPicPr>
          <p:cNvPr id="5" name="Picture 4" descr="A group of football players on a field&#10;&#10;Description automatically generated">
            <a:extLst>
              <a:ext uri="{FF2B5EF4-FFF2-40B4-BE49-F238E27FC236}">
                <a16:creationId xmlns:a16="http://schemas.microsoft.com/office/drawing/2014/main" id="{DCDDEA6C-E273-483E-BF5D-B3514C1648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9804" y="241649"/>
            <a:ext cx="5972274" cy="3981516"/>
          </a:xfrm>
          <a:prstGeom prst="rect">
            <a:avLst/>
          </a:prstGeom>
        </p:spPr>
      </p:pic>
      <p:sp>
        <p:nvSpPr>
          <p:cNvPr id="6" name="TextBox 5">
            <a:extLst>
              <a:ext uri="{FF2B5EF4-FFF2-40B4-BE49-F238E27FC236}">
                <a16:creationId xmlns:a16="http://schemas.microsoft.com/office/drawing/2014/main" id="{15426578-3B25-45CB-8A6D-773FFDBD30A1}"/>
              </a:ext>
            </a:extLst>
          </p:cNvPr>
          <p:cNvSpPr txBox="1"/>
          <p:nvPr/>
        </p:nvSpPr>
        <p:spPr>
          <a:xfrm>
            <a:off x="1229804" y="4238793"/>
            <a:ext cx="1564852" cy="200055"/>
          </a:xfrm>
          <a:prstGeom prst="rect">
            <a:avLst/>
          </a:prstGeom>
          <a:noFill/>
        </p:spPr>
        <p:txBody>
          <a:bodyPr wrap="none" rtlCol="0">
            <a:spAutoFit/>
          </a:bodyPr>
          <a:lstStyle/>
          <a:p>
            <a:r>
              <a:rPr lang="en-US" sz="700" b="0" i="0" dirty="0">
                <a:effectLst/>
                <a:latin typeface="Calibri" panose="020F0502020204030204" pitchFamily="34" charset="0"/>
                <a:cs typeface="Calibri" panose="020F0502020204030204" pitchFamily="34" charset="0"/>
              </a:rPr>
              <a:t>Matthew Emmons-USA TODAY Sports</a:t>
            </a:r>
            <a:endParaRPr lang="en-US" sz="700" dirty="0">
              <a:latin typeface="Calibri" panose="020F0502020204030204" pitchFamily="34" charset="0"/>
              <a:cs typeface="Calibri" panose="020F0502020204030204" pitchFamily="34" charset="0"/>
            </a:endParaRPr>
          </a:p>
        </p:txBody>
      </p:sp>
      <p:sp>
        <p:nvSpPr>
          <p:cNvPr id="7" name="Subtitle 2">
            <a:extLst>
              <a:ext uri="{FF2B5EF4-FFF2-40B4-BE49-F238E27FC236}">
                <a16:creationId xmlns:a16="http://schemas.microsoft.com/office/drawing/2014/main" id="{39CD6C1F-3936-4601-BD8F-F403BC875AF8}"/>
              </a:ext>
            </a:extLst>
          </p:cNvPr>
          <p:cNvSpPr txBox="1">
            <a:spLocks/>
          </p:cNvSpPr>
          <p:nvPr/>
        </p:nvSpPr>
        <p:spPr>
          <a:xfrm>
            <a:off x="2209800" y="5190963"/>
            <a:ext cx="9144000" cy="754025"/>
          </a:xfrm>
          <a:prstGeom prst="rect">
            <a:avLst/>
          </a:prstGeom>
        </p:spPr>
        <p:txBody>
          <a:bodyPr vert="horz" lIns="91440" tIns="45720" rIns="91440" bIns="45720" rtlCol="0" anchor="b">
            <a:normAutofit/>
          </a:bodyPr>
          <a:lstStyle>
            <a:lvl1pPr marL="0" indent="0" algn="r" defTabSz="914400" rtl="0" eaLnBrk="1" latinLnBrk="0" hangingPunct="1">
              <a:lnSpc>
                <a:spcPct val="90000"/>
              </a:lnSpc>
              <a:spcBef>
                <a:spcPts val="1000"/>
              </a:spcBef>
              <a:buFont typeface="Arial" panose="020B0604020202020204" pitchFamily="34" charset="0"/>
              <a:buNone/>
              <a:defRPr sz="32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latin typeface="Calibri" panose="020F0502020204030204" pitchFamily="34" charset="0"/>
                <a:cs typeface="Calibri" panose="020F0502020204030204" pitchFamily="34" charset="0"/>
              </a:rPr>
              <a:t>SIS Football Analytics Challenge</a:t>
            </a:r>
          </a:p>
        </p:txBody>
      </p:sp>
      <p:sp>
        <p:nvSpPr>
          <p:cNvPr id="8" name="Subtitle 2">
            <a:extLst>
              <a:ext uri="{FF2B5EF4-FFF2-40B4-BE49-F238E27FC236}">
                <a16:creationId xmlns:a16="http://schemas.microsoft.com/office/drawing/2014/main" id="{221BC8CD-9C81-484E-BAAB-65FDD89E9CE2}"/>
              </a:ext>
            </a:extLst>
          </p:cNvPr>
          <p:cNvSpPr txBox="1">
            <a:spLocks/>
          </p:cNvSpPr>
          <p:nvPr/>
        </p:nvSpPr>
        <p:spPr>
          <a:xfrm>
            <a:off x="2209800" y="6036527"/>
            <a:ext cx="9144000" cy="754025"/>
          </a:xfrm>
          <a:prstGeom prst="rect">
            <a:avLst/>
          </a:prstGeom>
        </p:spPr>
        <p:txBody>
          <a:bodyPr vert="horz" lIns="91440" tIns="45720" rIns="91440" bIns="45720" rtlCol="0" anchor="b">
            <a:normAutofit/>
          </a:bodyPr>
          <a:lstStyle>
            <a:lvl1pPr marL="0" indent="0" algn="r" defTabSz="914400" rtl="0" eaLnBrk="1" latinLnBrk="0" hangingPunct="1">
              <a:lnSpc>
                <a:spcPct val="90000"/>
              </a:lnSpc>
              <a:spcBef>
                <a:spcPts val="1000"/>
              </a:spcBef>
              <a:buFont typeface="Arial" panose="020B0604020202020204" pitchFamily="34" charset="0"/>
              <a:buNone/>
              <a:defRPr sz="32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dirty="0">
                <a:latin typeface="Calibri" panose="020F0502020204030204" pitchFamily="34" charset="0"/>
                <a:cs typeface="Calibri" panose="020F0502020204030204" pitchFamily="34" charset="0"/>
              </a:rPr>
              <a:t>scott.h.fields1@gmail.com</a:t>
            </a:r>
          </a:p>
        </p:txBody>
      </p:sp>
    </p:spTree>
    <p:extLst>
      <p:ext uri="{BB962C8B-B14F-4D97-AF65-F5344CB8AC3E}">
        <p14:creationId xmlns:p14="http://schemas.microsoft.com/office/powerpoint/2010/main" val="3607547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5CC3F-32CE-43C1-AF81-5531F77EB45C}"/>
              </a:ext>
            </a:extLst>
          </p:cNvPr>
          <p:cNvSpPr>
            <a:spLocks noGrp="1"/>
          </p:cNvSpPr>
          <p:nvPr>
            <p:ph type="title"/>
          </p:nvPr>
        </p:nvSpPr>
        <p:spPr>
          <a:xfrm>
            <a:off x="159798" y="59354"/>
            <a:ext cx="11194002" cy="1325563"/>
          </a:xfrm>
        </p:spPr>
        <p:txBody>
          <a:bodyPr>
            <a:normAutofit/>
          </a:bodyPr>
          <a:lstStyle/>
          <a:p>
            <a:r>
              <a:rPr lang="en-US" dirty="0">
                <a:latin typeface="Calibri" panose="020F0502020204030204" pitchFamily="34" charset="0"/>
                <a:cs typeface="Calibri" panose="020F0502020204030204" pitchFamily="34" charset="0"/>
              </a:rPr>
              <a:t>Limitations and Future Analysis</a:t>
            </a:r>
          </a:p>
        </p:txBody>
      </p:sp>
      <p:sp>
        <p:nvSpPr>
          <p:cNvPr id="4" name="Content Placeholder 2">
            <a:extLst>
              <a:ext uri="{FF2B5EF4-FFF2-40B4-BE49-F238E27FC236}">
                <a16:creationId xmlns:a16="http://schemas.microsoft.com/office/drawing/2014/main" id="{A439238C-C272-428F-AF19-CBE5436134AC}"/>
              </a:ext>
            </a:extLst>
          </p:cNvPr>
          <p:cNvSpPr txBox="1">
            <a:spLocks/>
          </p:cNvSpPr>
          <p:nvPr/>
        </p:nvSpPr>
        <p:spPr>
          <a:xfrm>
            <a:off x="288021" y="1384916"/>
            <a:ext cx="11359481" cy="54137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Calibri" panose="020F0502020204030204" pitchFamily="34" charset="0"/>
                <a:cs typeface="Calibri" panose="020F0502020204030204" pitchFamily="34" charset="0"/>
              </a:rPr>
              <a:t>One thing I think would be useful to expand this analysis, is being able to see what OLBs (and all players) are doing immediately after the snap, whether it be dropping into zone, covering a RB man-to-man, or anything else</a:t>
            </a:r>
            <a:endParaRPr lang="en-US" sz="2000" dirty="0">
              <a:latin typeface="Calibri" panose="020F0502020204030204" pitchFamily="34" charset="0"/>
              <a:cs typeface="Calibri" panose="020F0502020204030204" pitchFamily="34" charset="0"/>
            </a:endParaRPr>
          </a:p>
          <a:p>
            <a:pPr lvl="1"/>
            <a:r>
              <a:rPr lang="en-US" sz="2000" dirty="0">
                <a:latin typeface="Calibri" panose="020F0502020204030204" pitchFamily="34" charset="0"/>
                <a:cs typeface="Calibri" panose="020F0502020204030204" pitchFamily="34" charset="0"/>
              </a:rPr>
              <a:t>This would especially benefit the “Presence of OLBs” section of my analysis because then I could filter beyond the “</a:t>
            </a:r>
            <a:r>
              <a:rPr lang="en-US" sz="2000" dirty="0" err="1">
                <a:latin typeface="Calibri" panose="020F0502020204030204" pitchFamily="34" charset="0"/>
                <a:cs typeface="Calibri" panose="020F0502020204030204" pitchFamily="34" charset="0"/>
              </a:rPr>
              <a:t>IsRushing</a:t>
            </a:r>
            <a:r>
              <a:rPr lang="en-US" sz="2000" dirty="0">
                <a:latin typeface="Calibri" panose="020F0502020204030204" pitchFamily="34" charset="0"/>
                <a:cs typeface="Calibri" panose="020F0502020204030204" pitchFamily="34" charset="0"/>
              </a:rPr>
              <a:t>” column provided which only helps in passing situations</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Another beneficial piece of information would be seeing what formation the offense is running</a:t>
            </a:r>
          </a:p>
          <a:p>
            <a:pPr lvl="1"/>
            <a:r>
              <a:rPr lang="en-US" sz="2000" dirty="0">
                <a:latin typeface="Calibri" panose="020F0502020204030204" pitchFamily="34" charset="0"/>
                <a:cs typeface="Calibri" panose="020F0502020204030204" pitchFamily="34" charset="0"/>
              </a:rPr>
              <a:t>Defenses aren’t run in a vacuum so the best defensive line analysis would probably be used to react to an offense’s personnel and be able to counter it with the optimal defensive front</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In my future analysis, I would like to study how the different scenarios I mentioned in part 3 interact with each other, especially the number of D Linemen with the presence and positioning of OLBs</a:t>
            </a:r>
          </a:p>
          <a:p>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23286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5CC3F-32CE-43C1-AF81-5531F77EB45C}"/>
              </a:ext>
            </a:extLst>
          </p:cNvPr>
          <p:cNvSpPr>
            <a:spLocks noGrp="1"/>
          </p:cNvSpPr>
          <p:nvPr>
            <p:ph type="title"/>
          </p:nvPr>
        </p:nvSpPr>
        <p:spPr>
          <a:xfrm>
            <a:off x="159798" y="361196"/>
            <a:ext cx="11194002" cy="846167"/>
          </a:xfrm>
        </p:spPr>
        <p:txBody>
          <a:bodyPr>
            <a:normAutofit/>
          </a:bodyPr>
          <a:lstStyle/>
          <a:p>
            <a:r>
              <a:rPr lang="en-US" dirty="0">
                <a:latin typeface="Calibri" panose="020F0502020204030204" pitchFamily="34" charset="0"/>
                <a:cs typeface="Calibri" panose="020F0502020204030204" pitchFamily="34" charset="0"/>
              </a:rPr>
              <a:t>Conclusion	</a:t>
            </a:r>
          </a:p>
        </p:txBody>
      </p:sp>
      <p:sp>
        <p:nvSpPr>
          <p:cNvPr id="4" name="Content Placeholder 2">
            <a:extLst>
              <a:ext uri="{FF2B5EF4-FFF2-40B4-BE49-F238E27FC236}">
                <a16:creationId xmlns:a16="http://schemas.microsoft.com/office/drawing/2014/main" id="{A439238C-C272-428F-AF19-CBE5436134AC}"/>
              </a:ext>
            </a:extLst>
          </p:cNvPr>
          <p:cNvSpPr txBox="1">
            <a:spLocks/>
          </p:cNvSpPr>
          <p:nvPr/>
        </p:nvSpPr>
        <p:spPr>
          <a:xfrm>
            <a:off x="159798" y="1500327"/>
            <a:ext cx="11718524" cy="51224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Calibri" panose="020F0502020204030204" pitchFamily="34" charset="0"/>
                <a:cs typeface="Calibri" panose="020F0502020204030204" pitchFamily="34" charset="0"/>
              </a:rPr>
              <a:t>The most important D Line technique in a vacuum was the 4i just inside the Tackle</a:t>
            </a:r>
          </a:p>
          <a:p>
            <a:pPr lvl="1"/>
            <a:r>
              <a:rPr lang="en-US" sz="2000" dirty="0">
                <a:latin typeface="Calibri" panose="020F0502020204030204" pitchFamily="34" charset="0"/>
                <a:cs typeface="Calibri" panose="020F0502020204030204" pitchFamily="34" charset="0"/>
              </a:rPr>
              <a:t>In general, the left side was more important likely due to weaker offensive linemen and scheme</a:t>
            </a:r>
          </a:p>
          <a:p>
            <a:pPr lvl="1"/>
            <a:r>
              <a:rPr lang="en-US" sz="2000" dirty="0">
                <a:latin typeface="Calibri" panose="020F0502020204030204" pitchFamily="34" charset="0"/>
                <a:cs typeface="Calibri" panose="020F0502020204030204" pitchFamily="34" charset="0"/>
              </a:rPr>
              <a:t>In general, the interior was more important likely due to the presence of OLBs also rushing</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While the interior seemed to be important to fill, it may not be as important to spend heavily at those positions as it seemed replacement level players were more likely to produce similarly to top of the line players</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Passing plays appeared to drive the importance of D Line positions more than rushing plays</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The interior of the line became more important when the exterior was filled by OLBs and similarly, the exterior became more important with no OLBs</a:t>
            </a:r>
          </a:p>
          <a:p>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060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B57EC-F95B-4F24-A447-1D98A0B1EBAC}"/>
              </a:ext>
            </a:extLst>
          </p:cNvPr>
          <p:cNvSpPr>
            <a:spLocks noGrp="1"/>
          </p:cNvSpPr>
          <p:nvPr>
            <p:ph type="title"/>
          </p:nvPr>
        </p:nvSpPr>
        <p:spPr>
          <a:xfrm>
            <a:off x="106532" y="365125"/>
            <a:ext cx="11978936" cy="1325563"/>
          </a:xfrm>
        </p:spPr>
        <p:txBody>
          <a:bodyPr>
            <a:normAutofit fontScale="90000"/>
          </a:bodyPr>
          <a:lstStyle/>
          <a:p>
            <a:r>
              <a:rPr lang="en-US" dirty="0">
                <a:latin typeface="Calibri" panose="020F0502020204030204" pitchFamily="34" charset="0"/>
                <a:cs typeface="Calibri" panose="020F0502020204030204" pitchFamily="34" charset="0"/>
              </a:rPr>
              <a:t>1. What is the most important D Line position?</a:t>
            </a:r>
          </a:p>
        </p:txBody>
      </p:sp>
      <p:sp>
        <p:nvSpPr>
          <p:cNvPr id="3" name="Content Placeholder 2">
            <a:extLst>
              <a:ext uri="{FF2B5EF4-FFF2-40B4-BE49-F238E27FC236}">
                <a16:creationId xmlns:a16="http://schemas.microsoft.com/office/drawing/2014/main" id="{303C6DC5-45E4-4DBF-AD50-F785DC1314EF}"/>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I decided to look at this through the lens of techniques played on the field</a:t>
            </a:r>
          </a:p>
          <a:p>
            <a:pPr lvl="1"/>
            <a:r>
              <a:rPr lang="en-US" dirty="0">
                <a:latin typeface="Calibri" panose="020F0502020204030204" pitchFamily="34" charset="0"/>
                <a:cs typeface="Calibri" panose="020F0502020204030204" pitchFamily="34" charset="0"/>
              </a:rPr>
              <a:t>What position someone is listed as doesn’t affect the game so let’s look at what people are actually doing on the field</a:t>
            </a:r>
          </a:p>
          <a:p>
            <a:r>
              <a:rPr lang="en-US" dirty="0">
                <a:latin typeface="Calibri" panose="020F0502020204030204" pitchFamily="34" charset="0"/>
                <a:cs typeface="Calibri" panose="020F0502020204030204" pitchFamily="34" charset="0"/>
              </a:rPr>
              <a:t>In order to see how important a position is, we must see how it changes the total defensive performance when someone is playing it on the field</a:t>
            </a:r>
          </a:p>
          <a:p>
            <a:pPr lvl="1"/>
            <a:r>
              <a:rPr lang="en-US" dirty="0">
                <a:latin typeface="Calibri" panose="020F0502020204030204" pitchFamily="34" charset="0"/>
                <a:cs typeface="Calibri" panose="020F0502020204030204" pitchFamily="34" charset="0"/>
              </a:rPr>
              <a:t>The simplest way to do this is by comparing the EPA per play when a position is filled and when it is empty</a:t>
            </a:r>
          </a:p>
        </p:txBody>
      </p:sp>
    </p:spTree>
    <p:extLst>
      <p:ext uri="{BB962C8B-B14F-4D97-AF65-F5344CB8AC3E}">
        <p14:creationId xmlns:p14="http://schemas.microsoft.com/office/powerpoint/2010/main" val="4214759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52502CD0-1A11-4048-8AB3-AE483C3AFEBD}"/>
              </a:ext>
            </a:extLst>
          </p:cNvPr>
          <p:cNvGrpSpPr/>
          <p:nvPr/>
        </p:nvGrpSpPr>
        <p:grpSpPr>
          <a:xfrm>
            <a:off x="-73186" y="3093892"/>
            <a:ext cx="12338371" cy="3764108"/>
            <a:chOff x="-73186" y="1834933"/>
            <a:chExt cx="12338371" cy="3764108"/>
          </a:xfrm>
        </p:grpSpPr>
        <p:sp>
          <p:nvSpPr>
            <p:cNvPr id="4" name="Rectangle 3">
              <a:extLst>
                <a:ext uri="{FF2B5EF4-FFF2-40B4-BE49-F238E27FC236}">
                  <a16:creationId xmlns:a16="http://schemas.microsoft.com/office/drawing/2014/main" id="{6563FE7D-5A9D-4980-AB1B-FAE4FB8454AF}"/>
                </a:ext>
              </a:extLst>
            </p:cNvPr>
            <p:cNvSpPr/>
            <p:nvPr/>
          </p:nvSpPr>
          <p:spPr>
            <a:xfrm>
              <a:off x="190151" y="1846976"/>
              <a:ext cx="1392572" cy="1451296"/>
            </a:xfrm>
            <a:prstGeom prst="rect">
              <a:avLst/>
            </a:prstGeom>
            <a:solidFill>
              <a:srgbClr val="CF8B03"/>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TE</a:t>
              </a:r>
            </a:p>
          </p:txBody>
        </p:sp>
        <p:grpSp>
          <p:nvGrpSpPr>
            <p:cNvPr id="36" name="Group 35">
              <a:extLst>
                <a:ext uri="{FF2B5EF4-FFF2-40B4-BE49-F238E27FC236}">
                  <a16:creationId xmlns:a16="http://schemas.microsoft.com/office/drawing/2014/main" id="{C8A96023-8739-41D5-B07C-A7FF432A1654}"/>
                </a:ext>
              </a:extLst>
            </p:cNvPr>
            <p:cNvGrpSpPr/>
            <p:nvPr/>
          </p:nvGrpSpPr>
          <p:grpSpPr>
            <a:xfrm>
              <a:off x="-73186" y="3429000"/>
              <a:ext cx="12338371" cy="2170041"/>
              <a:chOff x="-49042" y="3559729"/>
              <a:chExt cx="12338371" cy="2170041"/>
            </a:xfrm>
          </p:grpSpPr>
          <p:grpSp>
            <p:nvGrpSpPr>
              <p:cNvPr id="2" name="Group 1">
                <a:extLst>
                  <a:ext uri="{FF2B5EF4-FFF2-40B4-BE49-F238E27FC236}">
                    <a16:creationId xmlns:a16="http://schemas.microsoft.com/office/drawing/2014/main" id="{8B4816F6-3D4C-4870-919B-2D95F8318757}"/>
                  </a:ext>
                </a:extLst>
              </p:cNvPr>
              <p:cNvGrpSpPr/>
              <p:nvPr/>
            </p:nvGrpSpPr>
            <p:grpSpPr>
              <a:xfrm>
                <a:off x="-49042" y="3559729"/>
                <a:ext cx="12338371" cy="2170041"/>
                <a:chOff x="-49042" y="3559729"/>
                <a:chExt cx="12338371" cy="2170041"/>
              </a:xfrm>
            </p:grpSpPr>
            <p:grpSp>
              <p:nvGrpSpPr>
                <p:cNvPr id="13" name="Group 12">
                  <a:extLst>
                    <a:ext uri="{FF2B5EF4-FFF2-40B4-BE49-F238E27FC236}">
                      <a16:creationId xmlns:a16="http://schemas.microsoft.com/office/drawing/2014/main" id="{372685B5-9D9F-4C6B-9B22-AC491195101D}"/>
                    </a:ext>
                  </a:extLst>
                </p:cNvPr>
                <p:cNvGrpSpPr/>
                <p:nvPr/>
              </p:nvGrpSpPr>
              <p:grpSpPr>
                <a:xfrm>
                  <a:off x="0" y="3559729"/>
                  <a:ext cx="12289329" cy="369332"/>
                  <a:chOff x="0" y="3559729"/>
                  <a:chExt cx="12289329" cy="369332"/>
                </a:xfrm>
              </p:grpSpPr>
              <p:sp>
                <p:nvSpPr>
                  <p:cNvPr id="11" name="TextBox 10">
                    <a:extLst>
                      <a:ext uri="{FF2B5EF4-FFF2-40B4-BE49-F238E27FC236}">
                        <a16:creationId xmlns:a16="http://schemas.microsoft.com/office/drawing/2014/main" id="{091D6762-5AAC-4601-861B-B377E2CD3A3D}"/>
                      </a:ext>
                    </a:extLst>
                  </p:cNvPr>
                  <p:cNvSpPr txBox="1"/>
                  <p:nvPr/>
                </p:nvSpPr>
                <p:spPr>
                  <a:xfrm>
                    <a:off x="6003634" y="3559729"/>
                    <a:ext cx="6285695" cy="369332"/>
                  </a:xfrm>
                  <a:prstGeom prst="rect">
                    <a:avLst/>
                  </a:prstGeom>
                  <a:noFill/>
                </p:spPr>
                <p:txBody>
                  <a:bodyPr wrap="none" rtlCol="0">
                    <a:spAutoFit/>
                  </a:bodyPr>
                  <a:lstStyle/>
                  <a:p>
                    <a:r>
                      <a:rPr lang="en-US" dirty="0">
                        <a:solidFill>
                          <a:schemeClr val="accent4">
                            <a:lumMod val="60000"/>
                            <a:lumOff val="40000"/>
                          </a:schemeClr>
                        </a:solidFill>
                        <a:latin typeface="Calibri" panose="020F0502020204030204" pitchFamily="34" charset="0"/>
                        <a:cs typeface="Calibri" panose="020F0502020204030204" pitchFamily="34" charset="0"/>
                      </a:rPr>
                      <a:t>0  </a:t>
                    </a:r>
                    <a:r>
                      <a:rPr lang="en-US" dirty="0">
                        <a:solidFill>
                          <a:schemeClr val="accent6">
                            <a:lumMod val="75000"/>
                          </a:schemeClr>
                        </a:solidFill>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 1       2i         2           </a:t>
                    </a:r>
                    <a:r>
                      <a:rPr lang="en-US" dirty="0">
                        <a:solidFill>
                          <a:srgbClr val="FF5D5D"/>
                        </a:solidFill>
                        <a:latin typeface="Calibri" panose="020F0502020204030204" pitchFamily="34" charset="0"/>
                        <a:cs typeface="Calibri" panose="020F0502020204030204" pitchFamily="34" charset="0"/>
                      </a:rPr>
                      <a:t>3</a:t>
                    </a:r>
                    <a:r>
                      <a:rPr lang="en-US" dirty="0">
                        <a:latin typeface="Calibri" panose="020F0502020204030204" pitchFamily="34" charset="0"/>
                        <a:cs typeface="Calibri" panose="020F0502020204030204" pitchFamily="34" charset="0"/>
                      </a:rPr>
                      <a:t>      </a:t>
                    </a:r>
                    <a:r>
                      <a:rPr lang="en-US" dirty="0">
                        <a:solidFill>
                          <a:schemeClr val="accent4">
                            <a:lumMod val="60000"/>
                            <a:lumOff val="40000"/>
                          </a:schemeClr>
                        </a:solidFill>
                        <a:latin typeface="Calibri" panose="020F0502020204030204" pitchFamily="34" charset="0"/>
                        <a:cs typeface="Calibri" panose="020F0502020204030204" pitchFamily="34" charset="0"/>
                      </a:rPr>
                      <a:t>4i</a:t>
                    </a:r>
                    <a:r>
                      <a:rPr lang="en-US" dirty="0">
                        <a:solidFill>
                          <a:schemeClr val="accent6">
                            <a:lumMod val="75000"/>
                          </a:schemeClr>
                        </a:solidFill>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        4        </a:t>
                    </a:r>
                    <a:r>
                      <a:rPr lang="en-US" dirty="0">
                        <a:solidFill>
                          <a:srgbClr val="FF5D5D"/>
                        </a:solidFill>
                        <a:latin typeface="Calibri" panose="020F0502020204030204" pitchFamily="34" charset="0"/>
                        <a:cs typeface="Calibri" panose="020F0502020204030204" pitchFamily="34" charset="0"/>
                      </a:rPr>
                      <a:t>5    7</a:t>
                    </a:r>
                    <a:r>
                      <a:rPr lang="en-US" dirty="0">
                        <a:latin typeface="Calibri" panose="020F0502020204030204" pitchFamily="34" charset="0"/>
                        <a:cs typeface="Calibri" panose="020F0502020204030204" pitchFamily="34" charset="0"/>
                      </a:rPr>
                      <a:t>               6           </a:t>
                    </a:r>
                    <a:r>
                      <a:rPr lang="en-US" dirty="0">
                        <a:solidFill>
                          <a:srgbClr val="FF5D5D"/>
                        </a:solidFill>
                        <a:latin typeface="Calibri" panose="020F0502020204030204" pitchFamily="34" charset="0"/>
                        <a:cs typeface="Calibri" panose="020F0502020204030204" pitchFamily="34" charset="0"/>
                      </a:rPr>
                      <a:t>9</a:t>
                    </a:r>
                  </a:p>
                </p:txBody>
              </p:sp>
              <p:sp>
                <p:nvSpPr>
                  <p:cNvPr id="12" name="TextBox 11">
                    <a:extLst>
                      <a:ext uri="{FF2B5EF4-FFF2-40B4-BE49-F238E27FC236}">
                        <a16:creationId xmlns:a16="http://schemas.microsoft.com/office/drawing/2014/main" id="{2F2BD70B-3BDE-44F0-943B-994A381F6B7B}"/>
                      </a:ext>
                    </a:extLst>
                  </p:cNvPr>
                  <p:cNvSpPr txBox="1"/>
                  <p:nvPr/>
                </p:nvSpPr>
                <p:spPr>
                  <a:xfrm flipH="1">
                    <a:off x="0" y="3559729"/>
                    <a:ext cx="6285695"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 9          </a:t>
                    </a:r>
                    <a:r>
                      <a:rPr lang="en-US" dirty="0">
                        <a:solidFill>
                          <a:srgbClr val="FF5D5D"/>
                        </a:solidFill>
                        <a:latin typeface="Calibri" panose="020F0502020204030204" pitchFamily="34" charset="0"/>
                        <a:cs typeface="Calibri" panose="020F0502020204030204" pitchFamily="34" charset="0"/>
                      </a:rPr>
                      <a:t>6     </a:t>
                    </a:r>
                    <a:r>
                      <a:rPr lang="en-US" dirty="0">
                        <a:latin typeface="Calibri" panose="020F0502020204030204" pitchFamily="34" charset="0"/>
                        <a:cs typeface="Calibri" panose="020F0502020204030204" pitchFamily="34" charset="0"/>
                      </a:rPr>
                      <a:t>         7     5        4         </a:t>
                    </a:r>
                    <a:r>
                      <a:rPr lang="en-US" dirty="0">
                        <a:solidFill>
                          <a:schemeClr val="accent4">
                            <a:lumMod val="60000"/>
                            <a:lumOff val="40000"/>
                          </a:schemeClr>
                        </a:solidFill>
                        <a:latin typeface="Calibri" panose="020F0502020204030204" pitchFamily="34" charset="0"/>
                        <a:cs typeface="Calibri" panose="020F0502020204030204" pitchFamily="34" charset="0"/>
                      </a:rPr>
                      <a:t>4i</a:t>
                    </a:r>
                    <a:r>
                      <a:rPr lang="en-US" dirty="0">
                        <a:solidFill>
                          <a:schemeClr val="accent6">
                            <a:lumMod val="75000"/>
                          </a:schemeClr>
                        </a:solidFill>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     3           </a:t>
                    </a:r>
                    <a:r>
                      <a:rPr lang="en-US" dirty="0">
                        <a:solidFill>
                          <a:schemeClr val="accent4">
                            <a:lumMod val="60000"/>
                            <a:lumOff val="40000"/>
                          </a:schemeClr>
                        </a:solidFill>
                        <a:latin typeface="Calibri" panose="020F0502020204030204" pitchFamily="34" charset="0"/>
                        <a:cs typeface="Calibri" panose="020F0502020204030204" pitchFamily="34" charset="0"/>
                      </a:rPr>
                      <a:t>2          2i       </a:t>
                    </a:r>
                    <a:r>
                      <a:rPr lang="en-US" dirty="0">
                        <a:latin typeface="Calibri" panose="020F0502020204030204" pitchFamily="34" charset="0"/>
                        <a:cs typeface="Calibri" panose="020F0502020204030204" pitchFamily="34" charset="0"/>
                      </a:rPr>
                      <a:t>1          </a:t>
                    </a:r>
                    <a:r>
                      <a:rPr lang="en-US" dirty="0">
                        <a:solidFill>
                          <a:schemeClr val="accent4">
                            <a:lumMod val="60000"/>
                            <a:lumOff val="40000"/>
                          </a:schemeClr>
                        </a:solidFill>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 </a:t>
                    </a:r>
                  </a:p>
                </p:txBody>
              </p:sp>
            </p:grpSp>
            <p:grpSp>
              <p:nvGrpSpPr>
                <p:cNvPr id="35" name="Group 34">
                  <a:extLst>
                    <a:ext uri="{FF2B5EF4-FFF2-40B4-BE49-F238E27FC236}">
                      <a16:creationId xmlns:a16="http://schemas.microsoft.com/office/drawing/2014/main" id="{9F7E1E56-87DE-4644-8CF4-3DC8A8F126C0}"/>
                    </a:ext>
                  </a:extLst>
                </p:cNvPr>
                <p:cNvGrpSpPr/>
                <p:nvPr/>
              </p:nvGrpSpPr>
              <p:grpSpPr>
                <a:xfrm>
                  <a:off x="-49042" y="3929061"/>
                  <a:ext cx="12290083" cy="1800709"/>
                  <a:chOff x="-98083" y="4437102"/>
                  <a:chExt cx="12290083" cy="1800709"/>
                </a:xfrm>
              </p:grpSpPr>
              <p:sp>
                <p:nvSpPr>
                  <p:cNvPr id="14" name="TextBox 13">
                    <a:extLst>
                      <a:ext uri="{FF2B5EF4-FFF2-40B4-BE49-F238E27FC236}">
                        <a16:creationId xmlns:a16="http://schemas.microsoft.com/office/drawing/2014/main" id="{BDDA2F00-D0A7-446D-80AB-3EC9C14B5C5C}"/>
                      </a:ext>
                    </a:extLst>
                  </p:cNvPr>
                  <p:cNvSpPr txBox="1"/>
                  <p:nvPr/>
                </p:nvSpPr>
                <p:spPr>
                  <a:xfrm>
                    <a:off x="8453442" y="5591480"/>
                    <a:ext cx="898003" cy="646331"/>
                  </a:xfrm>
                  <a:prstGeom prst="rect">
                    <a:avLst/>
                  </a:prstGeom>
                  <a:noFill/>
                </p:spPr>
                <p:txBody>
                  <a:bodyPr wrap="none" rtlCol="0">
                    <a:spAutoFit/>
                  </a:bodyPr>
                  <a:lstStyle/>
                  <a:p>
                    <a:pPr algn="ctr"/>
                    <a:r>
                      <a:rPr lang="en-US" dirty="0">
                        <a:solidFill>
                          <a:schemeClr val="accent4">
                            <a:lumMod val="60000"/>
                            <a:lumOff val="40000"/>
                          </a:schemeClr>
                        </a:solidFill>
                        <a:latin typeface="Calibri" panose="020F0502020204030204" pitchFamily="34" charset="0"/>
                        <a:cs typeface="Calibri" panose="020F0502020204030204" pitchFamily="34" charset="0"/>
                      </a:rPr>
                      <a:t>-0.0697</a:t>
                    </a:r>
                  </a:p>
                  <a:p>
                    <a:pPr algn="ctr"/>
                    <a:r>
                      <a:rPr lang="en-US" dirty="0">
                        <a:solidFill>
                          <a:schemeClr val="accent4">
                            <a:lumMod val="60000"/>
                            <a:lumOff val="40000"/>
                          </a:schemeClr>
                        </a:solidFill>
                        <a:latin typeface="Calibri" panose="020F0502020204030204" pitchFamily="34" charset="0"/>
                        <a:cs typeface="Calibri" panose="020F0502020204030204" pitchFamily="34" charset="0"/>
                      </a:rPr>
                      <a:t>1st</a:t>
                    </a:r>
                  </a:p>
                </p:txBody>
              </p:sp>
              <p:sp>
                <p:nvSpPr>
                  <p:cNvPr id="15" name="TextBox 14">
                    <a:extLst>
                      <a:ext uri="{FF2B5EF4-FFF2-40B4-BE49-F238E27FC236}">
                        <a16:creationId xmlns:a16="http://schemas.microsoft.com/office/drawing/2014/main" id="{3FFFCF81-0579-49C9-84B2-AC6F10B5D4C1}"/>
                      </a:ext>
                    </a:extLst>
                  </p:cNvPr>
                  <p:cNvSpPr txBox="1"/>
                  <p:nvPr/>
                </p:nvSpPr>
                <p:spPr>
                  <a:xfrm>
                    <a:off x="2691922" y="5591480"/>
                    <a:ext cx="898003" cy="646331"/>
                  </a:xfrm>
                  <a:prstGeom prst="rect">
                    <a:avLst/>
                  </a:prstGeom>
                  <a:noFill/>
                </p:spPr>
                <p:txBody>
                  <a:bodyPr wrap="none" rtlCol="0">
                    <a:spAutoFit/>
                  </a:bodyPr>
                  <a:lstStyle/>
                  <a:p>
                    <a:pPr algn="ctr"/>
                    <a:r>
                      <a:rPr lang="en-US" dirty="0">
                        <a:solidFill>
                          <a:schemeClr val="accent4">
                            <a:lumMod val="60000"/>
                            <a:lumOff val="40000"/>
                          </a:schemeClr>
                        </a:solidFill>
                        <a:latin typeface="Calibri" panose="020F0502020204030204" pitchFamily="34" charset="0"/>
                        <a:cs typeface="Calibri" panose="020F0502020204030204" pitchFamily="34" charset="0"/>
                      </a:rPr>
                      <a:t>-0.0469</a:t>
                    </a:r>
                  </a:p>
                  <a:p>
                    <a:pPr algn="ctr"/>
                    <a:r>
                      <a:rPr lang="en-US" dirty="0">
                        <a:solidFill>
                          <a:schemeClr val="accent4">
                            <a:lumMod val="60000"/>
                            <a:lumOff val="40000"/>
                          </a:schemeClr>
                        </a:solidFill>
                        <a:latin typeface="Calibri" panose="020F0502020204030204" pitchFamily="34" charset="0"/>
                        <a:cs typeface="Calibri" panose="020F0502020204030204" pitchFamily="34" charset="0"/>
                      </a:rPr>
                      <a:t>2nd</a:t>
                    </a:r>
                  </a:p>
                </p:txBody>
              </p:sp>
              <p:sp>
                <p:nvSpPr>
                  <p:cNvPr id="16" name="TextBox 15">
                    <a:extLst>
                      <a:ext uri="{FF2B5EF4-FFF2-40B4-BE49-F238E27FC236}">
                        <a16:creationId xmlns:a16="http://schemas.microsoft.com/office/drawing/2014/main" id="{F9367210-74C9-4FD4-9686-DACF50E2BBAE}"/>
                      </a:ext>
                    </a:extLst>
                  </p:cNvPr>
                  <p:cNvSpPr txBox="1"/>
                  <p:nvPr/>
                </p:nvSpPr>
                <p:spPr>
                  <a:xfrm>
                    <a:off x="3837209" y="5591480"/>
                    <a:ext cx="898003" cy="646331"/>
                  </a:xfrm>
                  <a:prstGeom prst="rect">
                    <a:avLst/>
                  </a:prstGeom>
                  <a:noFill/>
                </p:spPr>
                <p:txBody>
                  <a:bodyPr wrap="none" rtlCol="0">
                    <a:spAutoFit/>
                  </a:bodyPr>
                  <a:lstStyle/>
                  <a:p>
                    <a:pPr algn="ctr"/>
                    <a:r>
                      <a:rPr lang="en-US" dirty="0">
                        <a:solidFill>
                          <a:schemeClr val="accent4">
                            <a:lumMod val="60000"/>
                            <a:lumOff val="40000"/>
                          </a:schemeClr>
                        </a:solidFill>
                        <a:latin typeface="Calibri" panose="020F0502020204030204" pitchFamily="34" charset="0"/>
                        <a:cs typeface="Calibri" panose="020F0502020204030204" pitchFamily="34" charset="0"/>
                      </a:rPr>
                      <a:t>-0.0371</a:t>
                    </a:r>
                  </a:p>
                  <a:p>
                    <a:pPr algn="ctr"/>
                    <a:r>
                      <a:rPr lang="en-US" dirty="0">
                        <a:solidFill>
                          <a:schemeClr val="accent4">
                            <a:lumMod val="60000"/>
                            <a:lumOff val="40000"/>
                          </a:schemeClr>
                        </a:solidFill>
                        <a:latin typeface="Calibri" panose="020F0502020204030204" pitchFamily="34" charset="0"/>
                        <a:cs typeface="Calibri" panose="020F0502020204030204" pitchFamily="34" charset="0"/>
                      </a:rPr>
                      <a:t>3rd</a:t>
                    </a:r>
                  </a:p>
                </p:txBody>
              </p:sp>
              <p:sp>
                <p:nvSpPr>
                  <p:cNvPr id="17" name="TextBox 16">
                    <a:extLst>
                      <a:ext uri="{FF2B5EF4-FFF2-40B4-BE49-F238E27FC236}">
                        <a16:creationId xmlns:a16="http://schemas.microsoft.com/office/drawing/2014/main" id="{4F4F2294-C50D-4F47-B1A9-7B03E4DE64C3}"/>
                      </a:ext>
                    </a:extLst>
                  </p:cNvPr>
                  <p:cNvSpPr txBox="1"/>
                  <p:nvPr/>
                </p:nvSpPr>
                <p:spPr>
                  <a:xfrm>
                    <a:off x="5674895" y="5591473"/>
                    <a:ext cx="898003" cy="646331"/>
                  </a:xfrm>
                  <a:prstGeom prst="rect">
                    <a:avLst/>
                  </a:prstGeom>
                  <a:noFill/>
                </p:spPr>
                <p:txBody>
                  <a:bodyPr wrap="none" rtlCol="0">
                    <a:spAutoFit/>
                  </a:bodyPr>
                  <a:lstStyle/>
                  <a:p>
                    <a:pPr algn="ctr"/>
                    <a:r>
                      <a:rPr lang="en-US" dirty="0">
                        <a:solidFill>
                          <a:schemeClr val="accent4">
                            <a:lumMod val="60000"/>
                            <a:lumOff val="40000"/>
                          </a:schemeClr>
                        </a:solidFill>
                        <a:latin typeface="Calibri" panose="020F0502020204030204" pitchFamily="34" charset="0"/>
                        <a:cs typeface="Calibri" panose="020F0502020204030204" pitchFamily="34" charset="0"/>
                      </a:rPr>
                      <a:t>-0.0366</a:t>
                    </a:r>
                  </a:p>
                  <a:p>
                    <a:pPr algn="ctr"/>
                    <a:r>
                      <a:rPr lang="en-US" dirty="0">
                        <a:solidFill>
                          <a:schemeClr val="accent4">
                            <a:lumMod val="60000"/>
                            <a:lumOff val="40000"/>
                          </a:schemeClr>
                        </a:solidFill>
                        <a:latin typeface="Calibri" panose="020F0502020204030204" pitchFamily="34" charset="0"/>
                        <a:cs typeface="Calibri" panose="020F0502020204030204" pitchFamily="34" charset="0"/>
                      </a:rPr>
                      <a:t>4th</a:t>
                    </a:r>
                  </a:p>
                </p:txBody>
              </p:sp>
              <p:sp>
                <p:nvSpPr>
                  <p:cNvPr id="18" name="TextBox 17">
                    <a:extLst>
                      <a:ext uri="{FF2B5EF4-FFF2-40B4-BE49-F238E27FC236}">
                        <a16:creationId xmlns:a16="http://schemas.microsoft.com/office/drawing/2014/main" id="{7708492D-6BE2-48FF-9498-8AE0D9B97216}"/>
                      </a:ext>
                    </a:extLst>
                  </p:cNvPr>
                  <p:cNvSpPr txBox="1"/>
                  <p:nvPr/>
                </p:nvSpPr>
                <p:spPr>
                  <a:xfrm>
                    <a:off x="4533494" y="4945149"/>
                    <a:ext cx="898003" cy="646331"/>
                  </a:xfrm>
                  <a:prstGeom prst="rect">
                    <a:avLst/>
                  </a:prstGeom>
                  <a:noFill/>
                </p:spPr>
                <p:txBody>
                  <a:bodyPr wrap="none" rtlCol="0">
                    <a:spAutoFit/>
                  </a:bodyPr>
                  <a:lstStyle/>
                  <a:p>
                    <a:pPr algn="ctr"/>
                    <a:r>
                      <a:rPr lang="en-US" dirty="0">
                        <a:solidFill>
                          <a:schemeClr val="accent4">
                            <a:lumMod val="60000"/>
                            <a:lumOff val="40000"/>
                          </a:schemeClr>
                        </a:solidFill>
                        <a:latin typeface="Calibri" panose="020F0502020204030204" pitchFamily="34" charset="0"/>
                        <a:cs typeface="Calibri" panose="020F0502020204030204" pitchFamily="34" charset="0"/>
                      </a:rPr>
                      <a:t>-0.0308</a:t>
                    </a:r>
                  </a:p>
                  <a:p>
                    <a:pPr algn="ctr"/>
                    <a:r>
                      <a:rPr lang="en-US" dirty="0">
                        <a:solidFill>
                          <a:schemeClr val="accent4">
                            <a:lumMod val="60000"/>
                            <a:lumOff val="40000"/>
                          </a:schemeClr>
                        </a:solidFill>
                        <a:latin typeface="Calibri" panose="020F0502020204030204" pitchFamily="34" charset="0"/>
                        <a:cs typeface="Calibri" panose="020F0502020204030204" pitchFamily="34" charset="0"/>
                      </a:rPr>
                      <a:t>5th</a:t>
                    </a:r>
                  </a:p>
                </p:txBody>
              </p:sp>
              <p:sp>
                <p:nvSpPr>
                  <p:cNvPr id="19" name="TextBox 18">
                    <a:extLst>
                      <a:ext uri="{FF2B5EF4-FFF2-40B4-BE49-F238E27FC236}">
                        <a16:creationId xmlns:a16="http://schemas.microsoft.com/office/drawing/2014/main" id="{B14D85B7-BFCD-49EA-88AD-F346E824AD68}"/>
                      </a:ext>
                    </a:extLst>
                  </p:cNvPr>
                  <p:cNvSpPr txBox="1"/>
                  <p:nvPr/>
                </p:nvSpPr>
                <p:spPr>
                  <a:xfrm>
                    <a:off x="9075310" y="4945148"/>
                    <a:ext cx="898003" cy="646331"/>
                  </a:xfrm>
                  <a:prstGeom prst="rect">
                    <a:avLst/>
                  </a:prstGeom>
                  <a:noFill/>
                </p:spPr>
                <p:txBody>
                  <a:bodyPr wrap="none" rtlCol="0">
                    <a:spAutoFit/>
                  </a:bodyPr>
                  <a:lstStyle/>
                  <a:p>
                    <a:pPr algn="ctr"/>
                    <a:r>
                      <a:rPr lang="en-US" dirty="0">
                        <a:latin typeface="Calibri" panose="020F0502020204030204" pitchFamily="34" charset="0"/>
                        <a:cs typeface="Calibri" panose="020F0502020204030204" pitchFamily="34" charset="0"/>
                      </a:rPr>
                      <a:t>-0.0229</a:t>
                    </a:r>
                  </a:p>
                  <a:p>
                    <a:pPr algn="ctr"/>
                    <a:r>
                      <a:rPr lang="en-US" dirty="0">
                        <a:latin typeface="Calibri" panose="020F0502020204030204" pitchFamily="34" charset="0"/>
                        <a:cs typeface="Calibri" panose="020F0502020204030204" pitchFamily="34" charset="0"/>
                      </a:rPr>
                      <a:t>6th</a:t>
                    </a:r>
                  </a:p>
                </p:txBody>
              </p:sp>
              <p:sp>
                <p:nvSpPr>
                  <p:cNvPr id="20" name="TextBox 19">
                    <a:extLst>
                      <a:ext uri="{FF2B5EF4-FFF2-40B4-BE49-F238E27FC236}">
                        <a16:creationId xmlns:a16="http://schemas.microsoft.com/office/drawing/2014/main" id="{2894D88A-E5BA-42C6-8099-ED131A6E3B40}"/>
                      </a:ext>
                    </a:extLst>
                  </p:cNvPr>
                  <p:cNvSpPr txBox="1"/>
                  <p:nvPr/>
                </p:nvSpPr>
                <p:spPr>
                  <a:xfrm>
                    <a:off x="1420561" y="5591478"/>
                    <a:ext cx="898003" cy="646331"/>
                  </a:xfrm>
                  <a:prstGeom prst="rect">
                    <a:avLst/>
                  </a:prstGeom>
                  <a:noFill/>
                </p:spPr>
                <p:txBody>
                  <a:bodyPr wrap="none" rtlCol="0">
                    <a:spAutoFit/>
                  </a:bodyPr>
                  <a:lstStyle/>
                  <a:p>
                    <a:pPr algn="ctr"/>
                    <a:r>
                      <a:rPr lang="en-US" dirty="0">
                        <a:latin typeface="Calibri" panose="020F0502020204030204" pitchFamily="34" charset="0"/>
                        <a:cs typeface="Calibri" panose="020F0502020204030204" pitchFamily="34" charset="0"/>
                      </a:rPr>
                      <a:t>-0.0126</a:t>
                    </a:r>
                  </a:p>
                  <a:p>
                    <a:pPr algn="ctr"/>
                    <a:r>
                      <a:rPr lang="en-US" dirty="0">
                        <a:latin typeface="Calibri" panose="020F0502020204030204" pitchFamily="34" charset="0"/>
                        <a:cs typeface="Calibri" panose="020F0502020204030204" pitchFamily="34" charset="0"/>
                      </a:rPr>
                      <a:t>7th</a:t>
                    </a:r>
                  </a:p>
                </p:txBody>
              </p:sp>
              <p:sp>
                <p:nvSpPr>
                  <p:cNvPr id="21" name="TextBox 20">
                    <a:extLst>
                      <a:ext uri="{FF2B5EF4-FFF2-40B4-BE49-F238E27FC236}">
                        <a16:creationId xmlns:a16="http://schemas.microsoft.com/office/drawing/2014/main" id="{0453F11B-8FF0-4753-A959-C8A01E177BF7}"/>
                      </a:ext>
                    </a:extLst>
                  </p:cNvPr>
                  <p:cNvSpPr txBox="1"/>
                  <p:nvPr/>
                </p:nvSpPr>
                <p:spPr>
                  <a:xfrm>
                    <a:off x="2104882" y="4945142"/>
                    <a:ext cx="898003" cy="646331"/>
                  </a:xfrm>
                  <a:prstGeom prst="rect">
                    <a:avLst/>
                  </a:prstGeom>
                  <a:noFill/>
                </p:spPr>
                <p:txBody>
                  <a:bodyPr wrap="none" rtlCol="0">
                    <a:spAutoFit/>
                  </a:bodyPr>
                  <a:lstStyle/>
                  <a:p>
                    <a:pPr algn="ctr"/>
                    <a:r>
                      <a:rPr lang="en-US" dirty="0">
                        <a:latin typeface="Calibri" panose="020F0502020204030204" pitchFamily="34" charset="0"/>
                        <a:cs typeface="Calibri" panose="020F0502020204030204" pitchFamily="34" charset="0"/>
                      </a:rPr>
                      <a:t>-0.0103</a:t>
                    </a:r>
                  </a:p>
                  <a:p>
                    <a:pPr algn="ctr"/>
                    <a:r>
                      <a:rPr lang="en-US" dirty="0">
                        <a:latin typeface="Calibri" panose="020F0502020204030204" pitchFamily="34" charset="0"/>
                        <a:cs typeface="Calibri" panose="020F0502020204030204" pitchFamily="34" charset="0"/>
                      </a:rPr>
                      <a:t>8th</a:t>
                    </a:r>
                  </a:p>
                </p:txBody>
              </p:sp>
              <p:sp>
                <p:nvSpPr>
                  <p:cNvPr id="22" name="TextBox 21">
                    <a:extLst>
                      <a:ext uri="{FF2B5EF4-FFF2-40B4-BE49-F238E27FC236}">
                        <a16:creationId xmlns:a16="http://schemas.microsoft.com/office/drawing/2014/main" id="{7C82F3BE-561C-4FFA-BDF1-82A9BC59EE06}"/>
                      </a:ext>
                    </a:extLst>
                  </p:cNvPr>
                  <p:cNvSpPr txBox="1"/>
                  <p:nvPr/>
                </p:nvSpPr>
                <p:spPr>
                  <a:xfrm>
                    <a:off x="6703701" y="4945148"/>
                    <a:ext cx="898003" cy="646331"/>
                  </a:xfrm>
                  <a:prstGeom prst="rect">
                    <a:avLst/>
                  </a:prstGeom>
                  <a:noFill/>
                </p:spPr>
                <p:txBody>
                  <a:bodyPr wrap="none" rtlCol="0">
                    <a:spAutoFit/>
                  </a:bodyPr>
                  <a:lstStyle/>
                  <a:p>
                    <a:pPr algn="ctr"/>
                    <a:r>
                      <a:rPr lang="en-US" dirty="0">
                        <a:latin typeface="Calibri" panose="020F0502020204030204" pitchFamily="34" charset="0"/>
                        <a:cs typeface="Calibri" panose="020F0502020204030204" pitchFamily="34" charset="0"/>
                      </a:rPr>
                      <a:t>-0.0097</a:t>
                    </a:r>
                  </a:p>
                  <a:p>
                    <a:pPr algn="ctr"/>
                    <a:r>
                      <a:rPr lang="en-US" dirty="0">
                        <a:latin typeface="Calibri" panose="020F0502020204030204" pitchFamily="34" charset="0"/>
                        <a:cs typeface="Calibri" panose="020F0502020204030204" pitchFamily="34" charset="0"/>
                      </a:rPr>
                      <a:t>9th</a:t>
                    </a:r>
                  </a:p>
                </p:txBody>
              </p:sp>
              <p:sp>
                <p:nvSpPr>
                  <p:cNvPr id="23" name="TextBox 22">
                    <a:extLst>
                      <a:ext uri="{FF2B5EF4-FFF2-40B4-BE49-F238E27FC236}">
                        <a16:creationId xmlns:a16="http://schemas.microsoft.com/office/drawing/2014/main" id="{1D3A146A-EEFE-4D57-B33D-D7413904BF0F}"/>
                      </a:ext>
                    </a:extLst>
                  </p:cNvPr>
                  <p:cNvSpPr txBox="1"/>
                  <p:nvPr/>
                </p:nvSpPr>
                <p:spPr>
                  <a:xfrm>
                    <a:off x="1181412" y="4945147"/>
                    <a:ext cx="898003" cy="646331"/>
                  </a:xfrm>
                  <a:prstGeom prst="rect">
                    <a:avLst/>
                  </a:prstGeom>
                  <a:noFill/>
                </p:spPr>
                <p:txBody>
                  <a:bodyPr wrap="none" rtlCol="0">
                    <a:spAutoFit/>
                  </a:bodyPr>
                  <a:lstStyle/>
                  <a:p>
                    <a:pPr algn="ctr"/>
                    <a:r>
                      <a:rPr lang="en-US" dirty="0">
                        <a:latin typeface="Calibri" panose="020F0502020204030204" pitchFamily="34" charset="0"/>
                        <a:cs typeface="Calibri" panose="020F0502020204030204" pitchFamily="34" charset="0"/>
                      </a:rPr>
                      <a:t>-0.0032</a:t>
                    </a:r>
                  </a:p>
                  <a:p>
                    <a:pPr algn="ctr"/>
                    <a:r>
                      <a:rPr lang="en-US" dirty="0">
                        <a:latin typeface="Calibri" panose="020F0502020204030204" pitchFamily="34" charset="0"/>
                        <a:cs typeface="Calibri" panose="020F0502020204030204" pitchFamily="34" charset="0"/>
                      </a:rPr>
                      <a:t>10th</a:t>
                    </a:r>
                  </a:p>
                </p:txBody>
              </p:sp>
              <p:sp>
                <p:nvSpPr>
                  <p:cNvPr id="24" name="TextBox 23">
                    <a:extLst>
                      <a:ext uri="{FF2B5EF4-FFF2-40B4-BE49-F238E27FC236}">
                        <a16:creationId xmlns:a16="http://schemas.microsoft.com/office/drawing/2014/main" id="{35174CA3-505D-4E58-B732-D615348A414C}"/>
                      </a:ext>
                    </a:extLst>
                  </p:cNvPr>
                  <p:cNvSpPr txBox="1"/>
                  <p:nvPr/>
                </p:nvSpPr>
                <p:spPr>
                  <a:xfrm>
                    <a:off x="-98083" y="5591479"/>
                    <a:ext cx="898003" cy="646331"/>
                  </a:xfrm>
                  <a:prstGeom prst="rect">
                    <a:avLst/>
                  </a:prstGeom>
                  <a:noFill/>
                </p:spPr>
                <p:txBody>
                  <a:bodyPr wrap="none" rtlCol="0">
                    <a:spAutoFit/>
                  </a:bodyPr>
                  <a:lstStyle/>
                  <a:p>
                    <a:pPr algn="ctr"/>
                    <a:r>
                      <a:rPr lang="en-US" dirty="0">
                        <a:latin typeface="Calibri" panose="020F0502020204030204" pitchFamily="34" charset="0"/>
                        <a:cs typeface="Calibri" panose="020F0502020204030204" pitchFamily="34" charset="0"/>
                      </a:rPr>
                      <a:t>-0.0010</a:t>
                    </a:r>
                  </a:p>
                  <a:p>
                    <a:pPr algn="ctr"/>
                    <a:r>
                      <a:rPr lang="en-US" dirty="0">
                        <a:latin typeface="Calibri" panose="020F0502020204030204" pitchFamily="34" charset="0"/>
                        <a:cs typeface="Calibri" panose="020F0502020204030204" pitchFamily="34" charset="0"/>
                      </a:rPr>
                      <a:t>11th</a:t>
                    </a:r>
                  </a:p>
                </p:txBody>
              </p:sp>
              <p:sp>
                <p:nvSpPr>
                  <p:cNvPr id="25" name="TextBox 24">
                    <a:extLst>
                      <a:ext uri="{FF2B5EF4-FFF2-40B4-BE49-F238E27FC236}">
                        <a16:creationId xmlns:a16="http://schemas.microsoft.com/office/drawing/2014/main" id="{F4C631B5-062A-4472-9397-25C05667D2BB}"/>
                      </a:ext>
                    </a:extLst>
                  </p:cNvPr>
                  <p:cNvSpPr txBox="1"/>
                  <p:nvPr/>
                </p:nvSpPr>
                <p:spPr>
                  <a:xfrm>
                    <a:off x="7343420" y="5591478"/>
                    <a:ext cx="827471" cy="646331"/>
                  </a:xfrm>
                  <a:prstGeom prst="rect">
                    <a:avLst/>
                  </a:prstGeom>
                  <a:noFill/>
                </p:spPr>
                <p:txBody>
                  <a:bodyPr wrap="none" rtlCol="0">
                    <a:spAutoFit/>
                  </a:bodyPr>
                  <a:lstStyle/>
                  <a:p>
                    <a:pPr algn="ctr"/>
                    <a:r>
                      <a:rPr lang="en-US" dirty="0">
                        <a:latin typeface="Calibri" panose="020F0502020204030204" pitchFamily="34" charset="0"/>
                        <a:cs typeface="Calibri" panose="020F0502020204030204" pitchFamily="34" charset="0"/>
                      </a:rPr>
                      <a:t>0.0054</a:t>
                    </a:r>
                  </a:p>
                  <a:p>
                    <a:pPr algn="ctr"/>
                    <a:r>
                      <a:rPr lang="en-US" dirty="0">
                        <a:latin typeface="Calibri" panose="020F0502020204030204" pitchFamily="34" charset="0"/>
                        <a:cs typeface="Calibri" panose="020F0502020204030204" pitchFamily="34" charset="0"/>
                      </a:rPr>
                      <a:t>12th</a:t>
                    </a:r>
                  </a:p>
                </p:txBody>
              </p:sp>
              <p:sp>
                <p:nvSpPr>
                  <p:cNvPr id="26" name="TextBox 25">
                    <a:extLst>
                      <a:ext uri="{FF2B5EF4-FFF2-40B4-BE49-F238E27FC236}">
                        <a16:creationId xmlns:a16="http://schemas.microsoft.com/office/drawing/2014/main" id="{27C2285E-7A9E-40A2-B83E-22D991BE4FC4}"/>
                      </a:ext>
                    </a:extLst>
                  </p:cNvPr>
                  <p:cNvSpPr txBox="1"/>
                  <p:nvPr/>
                </p:nvSpPr>
                <p:spPr>
                  <a:xfrm>
                    <a:off x="10877732" y="4945147"/>
                    <a:ext cx="827471" cy="646331"/>
                  </a:xfrm>
                  <a:prstGeom prst="rect">
                    <a:avLst/>
                  </a:prstGeom>
                  <a:noFill/>
                </p:spPr>
                <p:txBody>
                  <a:bodyPr wrap="none" rtlCol="0">
                    <a:spAutoFit/>
                  </a:bodyPr>
                  <a:lstStyle/>
                  <a:p>
                    <a:pPr algn="ctr"/>
                    <a:r>
                      <a:rPr lang="en-US" dirty="0">
                        <a:latin typeface="Calibri" panose="020F0502020204030204" pitchFamily="34" charset="0"/>
                        <a:cs typeface="Calibri" panose="020F0502020204030204" pitchFamily="34" charset="0"/>
                      </a:rPr>
                      <a:t>0.0058</a:t>
                    </a:r>
                  </a:p>
                  <a:p>
                    <a:pPr algn="ctr"/>
                    <a:r>
                      <a:rPr lang="en-US" dirty="0">
                        <a:latin typeface="Calibri" panose="020F0502020204030204" pitchFamily="34" charset="0"/>
                        <a:cs typeface="Calibri" panose="020F0502020204030204" pitchFamily="34" charset="0"/>
                      </a:rPr>
                      <a:t>13th</a:t>
                    </a:r>
                  </a:p>
                </p:txBody>
              </p:sp>
              <p:sp>
                <p:nvSpPr>
                  <p:cNvPr id="27" name="TextBox 26">
                    <a:extLst>
                      <a:ext uri="{FF2B5EF4-FFF2-40B4-BE49-F238E27FC236}">
                        <a16:creationId xmlns:a16="http://schemas.microsoft.com/office/drawing/2014/main" id="{2D10E3E4-2ED1-465F-95DF-312BEBE7CC33}"/>
                      </a:ext>
                    </a:extLst>
                  </p:cNvPr>
                  <p:cNvSpPr txBox="1"/>
                  <p:nvPr/>
                </p:nvSpPr>
                <p:spPr>
                  <a:xfrm>
                    <a:off x="5127406" y="4437102"/>
                    <a:ext cx="827471" cy="646331"/>
                  </a:xfrm>
                  <a:prstGeom prst="rect">
                    <a:avLst/>
                  </a:prstGeom>
                  <a:noFill/>
                </p:spPr>
                <p:txBody>
                  <a:bodyPr wrap="none" rtlCol="0">
                    <a:spAutoFit/>
                  </a:bodyPr>
                  <a:lstStyle/>
                  <a:p>
                    <a:pPr algn="ctr"/>
                    <a:r>
                      <a:rPr lang="en-US" dirty="0">
                        <a:latin typeface="Calibri" panose="020F0502020204030204" pitchFamily="34" charset="0"/>
                        <a:cs typeface="Calibri" panose="020F0502020204030204" pitchFamily="34" charset="0"/>
                      </a:rPr>
                      <a:t>0.0102</a:t>
                    </a:r>
                  </a:p>
                  <a:p>
                    <a:pPr algn="ctr"/>
                    <a:r>
                      <a:rPr lang="en-US" dirty="0">
                        <a:latin typeface="Calibri" panose="020F0502020204030204" pitchFamily="34" charset="0"/>
                        <a:cs typeface="Calibri" panose="020F0502020204030204" pitchFamily="34" charset="0"/>
                      </a:rPr>
                      <a:t>14th</a:t>
                    </a:r>
                  </a:p>
                </p:txBody>
              </p:sp>
              <p:sp>
                <p:nvSpPr>
                  <p:cNvPr id="28" name="TextBox 27">
                    <a:extLst>
                      <a:ext uri="{FF2B5EF4-FFF2-40B4-BE49-F238E27FC236}">
                        <a16:creationId xmlns:a16="http://schemas.microsoft.com/office/drawing/2014/main" id="{0D2A411E-1CAF-4958-A2A9-F70A6469DF5B}"/>
                      </a:ext>
                    </a:extLst>
                  </p:cNvPr>
                  <p:cNvSpPr txBox="1"/>
                  <p:nvPr/>
                </p:nvSpPr>
                <p:spPr>
                  <a:xfrm>
                    <a:off x="6287567" y="4437102"/>
                    <a:ext cx="827471" cy="646331"/>
                  </a:xfrm>
                  <a:prstGeom prst="rect">
                    <a:avLst/>
                  </a:prstGeom>
                  <a:noFill/>
                </p:spPr>
                <p:txBody>
                  <a:bodyPr wrap="none" rtlCol="0">
                    <a:spAutoFit/>
                  </a:bodyPr>
                  <a:lstStyle/>
                  <a:p>
                    <a:pPr algn="ctr"/>
                    <a:r>
                      <a:rPr lang="en-US" dirty="0">
                        <a:latin typeface="Calibri" panose="020F0502020204030204" pitchFamily="34" charset="0"/>
                        <a:cs typeface="Calibri" panose="020F0502020204030204" pitchFamily="34" charset="0"/>
                      </a:rPr>
                      <a:t>0.0136</a:t>
                    </a:r>
                  </a:p>
                  <a:p>
                    <a:pPr algn="ctr"/>
                    <a:r>
                      <a:rPr lang="en-US" dirty="0">
                        <a:latin typeface="Calibri" panose="020F0502020204030204" pitchFamily="34" charset="0"/>
                        <a:cs typeface="Calibri" panose="020F0502020204030204" pitchFamily="34" charset="0"/>
                      </a:rPr>
                      <a:t>15th</a:t>
                    </a:r>
                  </a:p>
                </p:txBody>
              </p:sp>
              <p:sp>
                <p:nvSpPr>
                  <p:cNvPr id="29" name="TextBox 28">
                    <a:extLst>
                      <a:ext uri="{FF2B5EF4-FFF2-40B4-BE49-F238E27FC236}">
                        <a16:creationId xmlns:a16="http://schemas.microsoft.com/office/drawing/2014/main" id="{BD0FA9E2-D5FC-494C-A0E0-E1EBA4A71346}"/>
                      </a:ext>
                    </a:extLst>
                  </p:cNvPr>
                  <p:cNvSpPr txBox="1"/>
                  <p:nvPr/>
                </p:nvSpPr>
                <p:spPr>
                  <a:xfrm>
                    <a:off x="3182761" y="4945146"/>
                    <a:ext cx="827471" cy="646331"/>
                  </a:xfrm>
                  <a:prstGeom prst="rect">
                    <a:avLst/>
                  </a:prstGeom>
                  <a:noFill/>
                </p:spPr>
                <p:txBody>
                  <a:bodyPr wrap="none" rtlCol="0">
                    <a:spAutoFit/>
                  </a:bodyPr>
                  <a:lstStyle/>
                  <a:p>
                    <a:pPr algn="ctr"/>
                    <a:r>
                      <a:rPr lang="en-US" dirty="0">
                        <a:latin typeface="Calibri" panose="020F0502020204030204" pitchFamily="34" charset="0"/>
                        <a:cs typeface="Calibri" panose="020F0502020204030204" pitchFamily="34" charset="0"/>
                      </a:rPr>
                      <a:t>0.0157</a:t>
                    </a:r>
                  </a:p>
                  <a:p>
                    <a:pPr algn="ctr"/>
                    <a:r>
                      <a:rPr lang="en-US" dirty="0">
                        <a:latin typeface="Calibri" panose="020F0502020204030204" pitchFamily="34" charset="0"/>
                        <a:cs typeface="Calibri" panose="020F0502020204030204" pitchFamily="34" charset="0"/>
                      </a:rPr>
                      <a:t>16th</a:t>
                    </a:r>
                  </a:p>
                </p:txBody>
              </p:sp>
              <p:sp>
                <p:nvSpPr>
                  <p:cNvPr id="30" name="TextBox 29">
                    <a:extLst>
                      <a:ext uri="{FF2B5EF4-FFF2-40B4-BE49-F238E27FC236}">
                        <a16:creationId xmlns:a16="http://schemas.microsoft.com/office/drawing/2014/main" id="{9DA3CF0F-3ABC-4EED-84E0-448459A4145A}"/>
                      </a:ext>
                    </a:extLst>
                  </p:cNvPr>
                  <p:cNvSpPr txBox="1"/>
                  <p:nvPr/>
                </p:nvSpPr>
                <p:spPr>
                  <a:xfrm>
                    <a:off x="10011787" y="4945145"/>
                    <a:ext cx="827471" cy="646331"/>
                  </a:xfrm>
                  <a:prstGeom prst="rect">
                    <a:avLst/>
                  </a:prstGeom>
                  <a:noFill/>
                </p:spPr>
                <p:txBody>
                  <a:bodyPr wrap="none" rtlCol="0">
                    <a:spAutoFit/>
                  </a:bodyPr>
                  <a:lstStyle/>
                  <a:p>
                    <a:pPr algn="ctr"/>
                    <a:r>
                      <a:rPr lang="en-US" dirty="0">
                        <a:solidFill>
                          <a:srgbClr val="FF5D5D"/>
                        </a:solidFill>
                        <a:latin typeface="Calibri" panose="020F0502020204030204" pitchFamily="34" charset="0"/>
                        <a:cs typeface="Calibri" panose="020F0502020204030204" pitchFamily="34" charset="0"/>
                      </a:rPr>
                      <a:t>0.0254</a:t>
                    </a:r>
                  </a:p>
                  <a:p>
                    <a:pPr algn="ctr"/>
                    <a:r>
                      <a:rPr lang="en-US" dirty="0">
                        <a:solidFill>
                          <a:srgbClr val="FF5D5D"/>
                        </a:solidFill>
                        <a:latin typeface="Calibri" panose="020F0502020204030204" pitchFamily="34" charset="0"/>
                        <a:cs typeface="Calibri" panose="020F0502020204030204" pitchFamily="34" charset="0"/>
                      </a:rPr>
                      <a:t>17th</a:t>
                    </a:r>
                  </a:p>
                </p:txBody>
              </p:sp>
              <p:sp>
                <p:nvSpPr>
                  <p:cNvPr id="31" name="TextBox 30">
                    <a:extLst>
                      <a:ext uri="{FF2B5EF4-FFF2-40B4-BE49-F238E27FC236}">
                        <a16:creationId xmlns:a16="http://schemas.microsoft.com/office/drawing/2014/main" id="{0165F9F7-4E43-460C-A33F-896FF4896A62}"/>
                      </a:ext>
                    </a:extLst>
                  </p:cNvPr>
                  <p:cNvSpPr txBox="1"/>
                  <p:nvPr/>
                </p:nvSpPr>
                <p:spPr>
                  <a:xfrm>
                    <a:off x="9767710" y="5591478"/>
                    <a:ext cx="827471" cy="646331"/>
                  </a:xfrm>
                  <a:prstGeom prst="rect">
                    <a:avLst/>
                  </a:prstGeom>
                  <a:noFill/>
                </p:spPr>
                <p:txBody>
                  <a:bodyPr wrap="none" rtlCol="0">
                    <a:spAutoFit/>
                  </a:bodyPr>
                  <a:lstStyle/>
                  <a:p>
                    <a:pPr algn="ctr"/>
                    <a:r>
                      <a:rPr lang="en-US" dirty="0">
                        <a:solidFill>
                          <a:srgbClr val="FF5D5D"/>
                        </a:solidFill>
                        <a:latin typeface="Calibri" panose="020F0502020204030204" pitchFamily="34" charset="0"/>
                        <a:cs typeface="Calibri" panose="020F0502020204030204" pitchFamily="34" charset="0"/>
                      </a:rPr>
                      <a:t>0.0284</a:t>
                    </a:r>
                  </a:p>
                  <a:p>
                    <a:pPr algn="ctr"/>
                    <a:r>
                      <a:rPr lang="en-US" dirty="0">
                        <a:solidFill>
                          <a:srgbClr val="FF5D5D"/>
                        </a:solidFill>
                        <a:latin typeface="Calibri" panose="020F0502020204030204" pitchFamily="34" charset="0"/>
                        <a:cs typeface="Calibri" panose="020F0502020204030204" pitchFamily="34" charset="0"/>
                      </a:rPr>
                      <a:t>18th</a:t>
                    </a:r>
                  </a:p>
                </p:txBody>
              </p:sp>
              <p:sp>
                <p:nvSpPr>
                  <p:cNvPr id="32" name="TextBox 31">
                    <a:extLst>
                      <a:ext uri="{FF2B5EF4-FFF2-40B4-BE49-F238E27FC236}">
                        <a16:creationId xmlns:a16="http://schemas.microsoft.com/office/drawing/2014/main" id="{43C44F06-B330-4931-BCF8-CD3FC18D68D9}"/>
                      </a:ext>
                    </a:extLst>
                  </p:cNvPr>
                  <p:cNvSpPr txBox="1"/>
                  <p:nvPr/>
                </p:nvSpPr>
                <p:spPr>
                  <a:xfrm>
                    <a:off x="8039706" y="4945144"/>
                    <a:ext cx="827471" cy="646331"/>
                  </a:xfrm>
                  <a:prstGeom prst="rect">
                    <a:avLst/>
                  </a:prstGeom>
                  <a:noFill/>
                </p:spPr>
                <p:txBody>
                  <a:bodyPr wrap="none" rtlCol="0">
                    <a:spAutoFit/>
                  </a:bodyPr>
                  <a:lstStyle/>
                  <a:p>
                    <a:pPr algn="ctr"/>
                    <a:r>
                      <a:rPr lang="en-US" dirty="0">
                        <a:solidFill>
                          <a:srgbClr val="FF5D5D"/>
                        </a:solidFill>
                        <a:latin typeface="Calibri" panose="020F0502020204030204" pitchFamily="34" charset="0"/>
                        <a:cs typeface="Calibri" panose="020F0502020204030204" pitchFamily="34" charset="0"/>
                      </a:rPr>
                      <a:t>0.0352</a:t>
                    </a:r>
                  </a:p>
                  <a:p>
                    <a:pPr algn="ctr"/>
                    <a:r>
                      <a:rPr lang="en-US" dirty="0">
                        <a:solidFill>
                          <a:srgbClr val="FF5D5D"/>
                        </a:solidFill>
                        <a:latin typeface="Calibri" panose="020F0502020204030204" pitchFamily="34" charset="0"/>
                        <a:cs typeface="Calibri" panose="020F0502020204030204" pitchFamily="34" charset="0"/>
                      </a:rPr>
                      <a:t>19th</a:t>
                    </a:r>
                  </a:p>
                </p:txBody>
              </p:sp>
              <p:sp>
                <p:nvSpPr>
                  <p:cNvPr id="33" name="TextBox 32">
                    <a:extLst>
                      <a:ext uri="{FF2B5EF4-FFF2-40B4-BE49-F238E27FC236}">
                        <a16:creationId xmlns:a16="http://schemas.microsoft.com/office/drawing/2014/main" id="{E099AE6E-8899-4DA4-B72A-658F289CD180}"/>
                      </a:ext>
                    </a:extLst>
                  </p:cNvPr>
                  <p:cNvSpPr txBox="1"/>
                  <p:nvPr/>
                </p:nvSpPr>
                <p:spPr>
                  <a:xfrm>
                    <a:off x="11364529" y="5591478"/>
                    <a:ext cx="827471" cy="646331"/>
                  </a:xfrm>
                  <a:prstGeom prst="rect">
                    <a:avLst/>
                  </a:prstGeom>
                  <a:noFill/>
                </p:spPr>
                <p:txBody>
                  <a:bodyPr wrap="none" rtlCol="0">
                    <a:spAutoFit/>
                  </a:bodyPr>
                  <a:lstStyle/>
                  <a:p>
                    <a:pPr algn="ctr"/>
                    <a:r>
                      <a:rPr lang="en-US" dirty="0">
                        <a:solidFill>
                          <a:srgbClr val="FF5D5D"/>
                        </a:solidFill>
                        <a:latin typeface="Calibri" panose="020F0502020204030204" pitchFamily="34" charset="0"/>
                        <a:cs typeface="Calibri" panose="020F0502020204030204" pitchFamily="34" charset="0"/>
                      </a:rPr>
                      <a:t>0.0428</a:t>
                    </a:r>
                  </a:p>
                  <a:p>
                    <a:pPr algn="ctr"/>
                    <a:r>
                      <a:rPr lang="en-US" dirty="0">
                        <a:solidFill>
                          <a:srgbClr val="FF5D5D"/>
                        </a:solidFill>
                        <a:latin typeface="Calibri" panose="020F0502020204030204" pitchFamily="34" charset="0"/>
                        <a:cs typeface="Calibri" panose="020F0502020204030204" pitchFamily="34" charset="0"/>
                      </a:rPr>
                      <a:t>20th</a:t>
                    </a:r>
                  </a:p>
                </p:txBody>
              </p:sp>
              <p:sp>
                <p:nvSpPr>
                  <p:cNvPr id="34" name="TextBox 33">
                    <a:extLst>
                      <a:ext uri="{FF2B5EF4-FFF2-40B4-BE49-F238E27FC236}">
                        <a16:creationId xmlns:a16="http://schemas.microsoft.com/office/drawing/2014/main" id="{BDCAF1A9-1783-480D-822F-E0A3BB9858DA}"/>
                      </a:ext>
                    </a:extLst>
                  </p:cNvPr>
                  <p:cNvSpPr txBox="1"/>
                  <p:nvPr/>
                </p:nvSpPr>
                <p:spPr>
                  <a:xfrm>
                    <a:off x="411444" y="4945143"/>
                    <a:ext cx="827471" cy="646331"/>
                  </a:xfrm>
                  <a:prstGeom prst="rect">
                    <a:avLst/>
                  </a:prstGeom>
                  <a:noFill/>
                </p:spPr>
                <p:txBody>
                  <a:bodyPr wrap="none" rtlCol="0">
                    <a:spAutoFit/>
                  </a:bodyPr>
                  <a:lstStyle/>
                  <a:p>
                    <a:pPr algn="ctr"/>
                    <a:r>
                      <a:rPr lang="en-US" dirty="0">
                        <a:solidFill>
                          <a:srgbClr val="FF5D5D"/>
                        </a:solidFill>
                        <a:latin typeface="Calibri" panose="020F0502020204030204" pitchFamily="34" charset="0"/>
                        <a:cs typeface="Calibri" panose="020F0502020204030204" pitchFamily="34" charset="0"/>
                      </a:rPr>
                      <a:t>0.0467</a:t>
                    </a:r>
                  </a:p>
                  <a:p>
                    <a:pPr algn="ctr"/>
                    <a:r>
                      <a:rPr lang="en-US" dirty="0">
                        <a:solidFill>
                          <a:srgbClr val="FF5D5D"/>
                        </a:solidFill>
                        <a:latin typeface="Calibri" panose="020F0502020204030204" pitchFamily="34" charset="0"/>
                        <a:cs typeface="Calibri" panose="020F0502020204030204" pitchFamily="34" charset="0"/>
                      </a:rPr>
                      <a:t>21st</a:t>
                    </a:r>
                  </a:p>
                </p:txBody>
              </p:sp>
            </p:grpSp>
          </p:grpSp>
          <p:grpSp>
            <p:nvGrpSpPr>
              <p:cNvPr id="3" name="Group 2">
                <a:extLst>
                  <a:ext uri="{FF2B5EF4-FFF2-40B4-BE49-F238E27FC236}">
                    <a16:creationId xmlns:a16="http://schemas.microsoft.com/office/drawing/2014/main" id="{7B067D96-8FA6-4C37-A473-F694435EA52B}"/>
                  </a:ext>
                </a:extLst>
              </p:cNvPr>
              <p:cNvGrpSpPr/>
              <p:nvPr/>
            </p:nvGrpSpPr>
            <p:grpSpPr>
              <a:xfrm>
                <a:off x="169975" y="3880754"/>
                <a:ext cx="11872927" cy="1255346"/>
                <a:chOff x="169975" y="3880754"/>
                <a:chExt cx="11872927" cy="1255346"/>
              </a:xfrm>
            </p:grpSpPr>
            <p:cxnSp>
              <p:nvCxnSpPr>
                <p:cNvPr id="37" name="Straight Connector 36">
                  <a:extLst>
                    <a:ext uri="{FF2B5EF4-FFF2-40B4-BE49-F238E27FC236}">
                      <a16:creationId xmlns:a16="http://schemas.microsoft.com/office/drawing/2014/main" id="{D45FAA8E-D595-47E2-86F6-D8FD6C8D2393}"/>
                    </a:ext>
                  </a:extLst>
                </p:cNvPr>
                <p:cNvCxnSpPr>
                  <a:cxnSpLocks/>
                </p:cNvCxnSpPr>
                <p:nvPr/>
              </p:nvCxnSpPr>
              <p:spPr>
                <a:xfrm flipH="1">
                  <a:off x="3218589" y="3929061"/>
                  <a:ext cx="9075" cy="1201994"/>
                </a:xfrm>
                <a:prstGeom prst="line">
                  <a:avLst/>
                </a:prstGeom>
                <a:ln w="15875">
                  <a:solidFill>
                    <a:schemeClr val="accent4">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1095611-1CEA-4A3A-825D-4899B0515696}"/>
                    </a:ext>
                  </a:extLst>
                </p:cNvPr>
                <p:cNvCxnSpPr>
                  <a:cxnSpLocks/>
                </p:cNvCxnSpPr>
                <p:nvPr/>
              </p:nvCxnSpPr>
              <p:spPr>
                <a:xfrm flipH="1">
                  <a:off x="6140269" y="3927309"/>
                  <a:ext cx="9075" cy="1201994"/>
                </a:xfrm>
                <a:prstGeom prst="line">
                  <a:avLst/>
                </a:prstGeom>
                <a:ln w="15875">
                  <a:solidFill>
                    <a:schemeClr val="accent4">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060D967-F8CE-4BEE-8241-3B9F0C82F0F6}"/>
                    </a:ext>
                  </a:extLst>
                </p:cNvPr>
                <p:cNvCxnSpPr>
                  <a:cxnSpLocks/>
                  <a:endCxn id="18" idx="0"/>
                </p:cNvCxnSpPr>
                <p:nvPr/>
              </p:nvCxnSpPr>
              <p:spPr>
                <a:xfrm flipH="1">
                  <a:off x="5031537" y="3934106"/>
                  <a:ext cx="14108" cy="503002"/>
                </a:xfrm>
                <a:prstGeom prst="line">
                  <a:avLst/>
                </a:prstGeom>
                <a:ln w="15875">
                  <a:solidFill>
                    <a:schemeClr val="accent4">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C599C00-B3F7-49DC-8FCD-2C0317EBC92B}"/>
                    </a:ext>
                  </a:extLst>
                </p:cNvPr>
                <p:cNvCxnSpPr>
                  <a:cxnSpLocks/>
                </p:cNvCxnSpPr>
                <p:nvPr/>
              </p:nvCxnSpPr>
              <p:spPr>
                <a:xfrm flipH="1">
                  <a:off x="8951484" y="3934106"/>
                  <a:ext cx="9075" cy="1201994"/>
                </a:xfrm>
                <a:prstGeom prst="line">
                  <a:avLst/>
                </a:prstGeom>
                <a:ln w="15875">
                  <a:solidFill>
                    <a:schemeClr val="accent4">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1B8CFC1-CBFE-4A3C-8D81-82120EEC21C9}"/>
                    </a:ext>
                  </a:extLst>
                </p:cNvPr>
                <p:cNvCxnSpPr>
                  <a:cxnSpLocks/>
                </p:cNvCxnSpPr>
                <p:nvPr/>
              </p:nvCxnSpPr>
              <p:spPr>
                <a:xfrm flipH="1">
                  <a:off x="4368382" y="3927309"/>
                  <a:ext cx="9075" cy="1201994"/>
                </a:xfrm>
                <a:prstGeom prst="line">
                  <a:avLst/>
                </a:prstGeom>
                <a:ln w="15875">
                  <a:solidFill>
                    <a:schemeClr val="accent4">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76C4D50-1BC0-40DC-AD61-443ADABA332D}"/>
                    </a:ext>
                  </a:extLst>
                </p:cNvPr>
                <p:cNvCxnSpPr>
                  <a:cxnSpLocks/>
                </p:cNvCxnSpPr>
                <p:nvPr/>
              </p:nvCxnSpPr>
              <p:spPr>
                <a:xfrm flipH="1">
                  <a:off x="10099590" y="3881442"/>
                  <a:ext cx="9075" cy="1201994"/>
                </a:xfrm>
                <a:prstGeom prst="line">
                  <a:avLst/>
                </a:prstGeom>
                <a:ln w="15875">
                  <a:solidFill>
                    <a:srgbClr val="FF5D5D"/>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54A44F9-06C8-4377-AF1B-F10EC9688E1D}"/>
                    </a:ext>
                  </a:extLst>
                </p:cNvPr>
                <p:cNvCxnSpPr>
                  <a:cxnSpLocks/>
                </p:cNvCxnSpPr>
                <p:nvPr/>
              </p:nvCxnSpPr>
              <p:spPr>
                <a:xfrm flipH="1">
                  <a:off x="12033827" y="3881438"/>
                  <a:ext cx="9075" cy="1201994"/>
                </a:xfrm>
                <a:prstGeom prst="line">
                  <a:avLst/>
                </a:prstGeom>
                <a:ln w="15875">
                  <a:solidFill>
                    <a:srgbClr val="FF5D5D"/>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E7A42AE-2B0A-4221-AAED-8C1F713F2842}"/>
                    </a:ext>
                  </a:extLst>
                </p:cNvPr>
                <p:cNvCxnSpPr>
                  <a:cxnSpLocks/>
                </p:cNvCxnSpPr>
                <p:nvPr/>
              </p:nvCxnSpPr>
              <p:spPr>
                <a:xfrm flipH="1">
                  <a:off x="10434823" y="3888237"/>
                  <a:ext cx="1948" cy="548866"/>
                </a:xfrm>
                <a:prstGeom prst="line">
                  <a:avLst/>
                </a:prstGeom>
                <a:ln w="15875">
                  <a:solidFill>
                    <a:srgbClr val="FF5D5D"/>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EB128614-294A-441B-86CE-8FED5D10B541}"/>
                    </a:ext>
                  </a:extLst>
                </p:cNvPr>
                <p:cNvCxnSpPr>
                  <a:cxnSpLocks/>
                </p:cNvCxnSpPr>
                <p:nvPr/>
              </p:nvCxnSpPr>
              <p:spPr>
                <a:xfrm flipH="1">
                  <a:off x="8507249" y="3892559"/>
                  <a:ext cx="1948" cy="548866"/>
                </a:xfrm>
                <a:prstGeom prst="line">
                  <a:avLst/>
                </a:prstGeom>
                <a:ln w="15875">
                  <a:solidFill>
                    <a:srgbClr val="FF5D5D"/>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E789DDF-3AD6-48C5-8A06-9240FA3DB9E7}"/>
                    </a:ext>
                  </a:extLst>
                </p:cNvPr>
                <p:cNvCxnSpPr>
                  <a:cxnSpLocks/>
                </p:cNvCxnSpPr>
                <p:nvPr/>
              </p:nvCxnSpPr>
              <p:spPr>
                <a:xfrm flipH="1">
                  <a:off x="867753" y="3933569"/>
                  <a:ext cx="1948" cy="548866"/>
                </a:xfrm>
                <a:prstGeom prst="line">
                  <a:avLst/>
                </a:prstGeom>
                <a:ln w="15875">
                  <a:solidFill>
                    <a:srgbClr val="FF5D5D"/>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7D5D0C0-0BBC-46C5-8AC8-3064F43FA4D6}"/>
                    </a:ext>
                  </a:extLst>
                </p:cNvPr>
                <p:cNvCxnSpPr>
                  <a:cxnSpLocks/>
                </p:cNvCxnSpPr>
                <p:nvPr/>
              </p:nvCxnSpPr>
              <p:spPr>
                <a:xfrm flipH="1">
                  <a:off x="11340508" y="3908649"/>
                  <a:ext cx="1948" cy="548866"/>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C3AA44C-EC63-4679-BDF2-19D55D09AD85}"/>
                    </a:ext>
                  </a:extLst>
                </p:cNvPr>
                <p:cNvCxnSpPr>
                  <a:cxnSpLocks/>
                </p:cNvCxnSpPr>
                <p:nvPr/>
              </p:nvCxnSpPr>
              <p:spPr>
                <a:xfrm flipH="1">
                  <a:off x="1695914" y="3880754"/>
                  <a:ext cx="1948" cy="548866"/>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1294F3F-C3A0-4139-BEF6-A7DAA701D521}"/>
                    </a:ext>
                  </a:extLst>
                </p:cNvPr>
                <p:cNvCxnSpPr>
                  <a:cxnSpLocks/>
                </p:cNvCxnSpPr>
                <p:nvPr/>
              </p:nvCxnSpPr>
              <p:spPr>
                <a:xfrm flipH="1">
                  <a:off x="2614480" y="3933569"/>
                  <a:ext cx="1948" cy="548866"/>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84D2B89-8D43-4551-A215-C765883A314D}"/>
                    </a:ext>
                  </a:extLst>
                </p:cNvPr>
                <p:cNvCxnSpPr>
                  <a:cxnSpLocks/>
                </p:cNvCxnSpPr>
                <p:nvPr/>
              </p:nvCxnSpPr>
              <p:spPr>
                <a:xfrm flipH="1">
                  <a:off x="3679321" y="3911174"/>
                  <a:ext cx="1948" cy="548866"/>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9F38C98-E0E3-4EB5-B83C-F724958AE267}"/>
                    </a:ext>
                  </a:extLst>
                </p:cNvPr>
                <p:cNvCxnSpPr>
                  <a:cxnSpLocks/>
                </p:cNvCxnSpPr>
                <p:nvPr/>
              </p:nvCxnSpPr>
              <p:spPr>
                <a:xfrm flipH="1">
                  <a:off x="7190007" y="3902668"/>
                  <a:ext cx="1948" cy="548866"/>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88AD896-20A9-42C5-AFC7-26DC6848787A}"/>
                    </a:ext>
                  </a:extLst>
                </p:cNvPr>
                <p:cNvCxnSpPr>
                  <a:cxnSpLocks/>
                </p:cNvCxnSpPr>
                <p:nvPr/>
              </p:nvCxnSpPr>
              <p:spPr>
                <a:xfrm flipH="1">
                  <a:off x="9585117" y="3888237"/>
                  <a:ext cx="1948" cy="548866"/>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9A0DBB2-C2CB-4ABB-A326-9D52634CC226}"/>
                    </a:ext>
                  </a:extLst>
                </p:cNvPr>
                <p:cNvCxnSpPr>
                  <a:cxnSpLocks/>
                  <a:endCxn id="25" idx="0"/>
                </p:cNvCxnSpPr>
                <p:nvPr/>
              </p:nvCxnSpPr>
              <p:spPr>
                <a:xfrm flipH="1">
                  <a:off x="7806197" y="3902668"/>
                  <a:ext cx="3274" cy="1180769"/>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3065305-E1C0-4292-9C79-9083DBC376E7}"/>
                    </a:ext>
                  </a:extLst>
                </p:cNvPr>
                <p:cNvCxnSpPr>
                  <a:cxnSpLocks/>
                </p:cNvCxnSpPr>
                <p:nvPr/>
              </p:nvCxnSpPr>
              <p:spPr>
                <a:xfrm flipH="1">
                  <a:off x="2089789" y="3888237"/>
                  <a:ext cx="3274" cy="1180769"/>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30DC52AC-565A-45A9-88F3-130DEC56A81F}"/>
                    </a:ext>
                  </a:extLst>
                </p:cNvPr>
                <p:cNvCxnSpPr>
                  <a:cxnSpLocks/>
                </p:cNvCxnSpPr>
                <p:nvPr/>
              </p:nvCxnSpPr>
              <p:spPr>
                <a:xfrm flipH="1">
                  <a:off x="169975" y="3891738"/>
                  <a:ext cx="3274" cy="1180769"/>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sp>
          <p:nvSpPr>
            <p:cNvPr id="60" name="Rectangle 59">
              <a:extLst>
                <a:ext uri="{FF2B5EF4-FFF2-40B4-BE49-F238E27FC236}">
                  <a16:creationId xmlns:a16="http://schemas.microsoft.com/office/drawing/2014/main" id="{549ACFDE-4284-4D65-983B-1CADDC0D31AB}"/>
                </a:ext>
              </a:extLst>
            </p:cNvPr>
            <p:cNvSpPr/>
            <p:nvPr/>
          </p:nvSpPr>
          <p:spPr>
            <a:xfrm>
              <a:off x="1918603" y="1852957"/>
              <a:ext cx="1392572" cy="1451296"/>
            </a:xfrm>
            <a:prstGeom prst="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T</a:t>
              </a:r>
            </a:p>
          </p:txBody>
        </p:sp>
        <p:sp>
          <p:nvSpPr>
            <p:cNvPr id="63" name="Rectangle 62">
              <a:extLst>
                <a:ext uri="{FF2B5EF4-FFF2-40B4-BE49-F238E27FC236}">
                  <a16:creationId xmlns:a16="http://schemas.microsoft.com/office/drawing/2014/main" id="{ADE5AA37-8D6C-46F9-AB9B-0FFEFE8C2364}"/>
                </a:ext>
              </a:extLst>
            </p:cNvPr>
            <p:cNvSpPr/>
            <p:nvPr/>
          </p:nvSpPr>
          <p:spPr>
            <a:xfrm>
              <a:off x="3676825" y="1846490"/>
              <a:ext cx="1392572" cy="1451296"/>
            </a:xfrm>
            <a:prstGeom prst="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G</a:t>
              </a:r>
            </a:p>
          </p:txBody>
        </p:sp>
        <p:sp>
          <p:nvSpPr>
            <p:cNvPr id="64" name="Rectangle 63">
              <a:extLst>
                <a:ext uri="{FF2B5EF4-FFF2-40B4-BE49-F238E27FC236}">
                  <a16:creationId xmlns:a16="http://schemas.microsoft.com/office/drawing/2014/main" id="{428A958B-BD2F-4AC5-80CF-2A14446BD1DD}"/>
                </a:ext>
              </a:extLst>
            </p:cNvPr>
            <p:cNvSpPr/>
            <p:nvPr/>
          </p:nvSpPr>
          <p:spPr>
            <a:xfrm>
              <a:off x="5406006" y="1834933"/>
              <a:ext cx="1392572" cy="1451296"/>
            </a:xfrm>
            <a:prstGeom prst="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C</a:t>
              </a:r>
            </a:p>
          </p:txBody>
        </p:sp>
        <p:sp>
          <p:nvSpPr>
            <p:cNvPr id="65" name="Rectangle 64">
              <a:extLst>
                <a:ext uri="{FF2B5EF4-FFF2-40B4-BE49-F238E27FC236}">
                  <a16:creationId xmlns:a16="http://schemas.microsoft.com/office/drawing/2014/main" id="{DE2F7F3C-75F1-400A-926D-7164FF4D5378}"/>
                </a:ext>
              </a:extLst>
            </p:cNvPr>
            <p:cNvSpPr/>
            <p:nvPr/>
          </p:nvSpPr>
          <p:spPr>
            <a:xfrm>
              <a:off x="7135187" y="1841014"/>
              <a:ext cx="1392572" cy="1451296"/>
            </a:xfrm>
            <a:prstGeom prst="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G</a:t>
              </a:r>
            </a:p>
          </p:txBody>
        </p:sp>
        <p:sp>
          <p:nvSpPr>
            <p:cNvPr id="66" name="Rectangle 65">
              <a:extLst>
                <a:ext uri="{FF2B5EF4-FFF2-40B4-BE49-F238E27FC236}">
                  <a16:creationId xmlns:a16="http://schemas.microsoft.com/office/drawing/2014/main" id="{8EDE5EAF-6B65-491B-A873-8E0F8FD62307}"/>
                </a:ext>
              </a:extLst>
            </p:cNvPr>
            <p:cNvSpPr/>
            <p:nvPr/>
          </p:nvSpPr>
          <p:spPr>
            <a:xfrm>
              <a:off x="8864368" y="1852957"/>
              <a:ext cx="1392572" cy="1451296"/>
            </a:xfrm>
            <a:prstGeom prst="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T</a:t>
              </a:r>
            </a:p>
          </p:txBody>
        </p:sp>
        <p:sp>
          <p:nvSpPr>
            <p:cNvPr id="67" name="Rectangle 66">
              <a:extLst>
                <a:ext uri="{FF2B5EF4-FFF2-40B4-BE49-F238E27FC236}">
                  <a16:creationId xmlns:a16="http://schemas.microsoft.com/office/drawing/2014/main" id="{4E395C5C-FFC4-4D35-9F7A-A56BB4B27BF5}"/>
                </a:ext>
              </a:extLst>
            </p:cNvPr>
            <p:cNvSpPr/>
            <p:nvPr/>
          </p:nvSpPr>
          <p:spPr>
            <a:xfrm>
              <a:off x="10609277" y="1846490"/>
              <a:ext cx="1392572" cy="1451296"/>
            </a:xfrm>
            <a:prstGeom prst="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TE</a:t>
              </a:r>
            </a:p>
          </p:txBody>
        </p:sp>
      </p:grpSp>
      <p:sp>
        <p:nvSpPr>
          <p:cNvPr id="43" name="TextBox 42">
            <a:extLst>
              <a:ext uri="{FF2B5EF4-FFF2-40B4-BE49-F238E27FC236}">
                <a16:creationId xmlns:a16="http://schemas.microsoft.com/office/drawing/2014/main" id="{300B5213-6E1B-4D12-99E0-0A906C1BC6F3}"/>
              </a:ext>
            </a:extLst>
          </p:cNvPr>
          <p:cNvSpPr txBox="1"/>
          <p:nvPr/>
        </p:nvSpPr>
        <p:spPr>
          <a:xfrm>
            <a:off x="217557" y="275549"/>
            <a:ext cx="5761934" cy="2585323"/>
          </a:xfrm>
          <a:prstGeom prst="rect">
            <a:avLst/>
          </a:prstGeom>
          <a:noFill/>
        </p:spPr>
        <p:txBody>
          <a:bodyPr wrap="square" rtlCol="0">
            <a:spAutoFit/>
          </a:bodyPr>
          <a:lstStyle/>
          <a:p>
            <a:pPr marL="285750" indent="-285750">
              <a:buFontTx/>
              <a:buChar char="-"/>
            </a:pPr>
            <a:r>
              <a:rPr lang="en-US" dirty="0">
                <a:latin typeface="Calibri" panose="020F0502020204030204" pitchFamily="34" charset="0"/>
                <a:cs typeface="Calibri" panose="020F0502020204030204" pitchFamily="34" charset="0"/>
              </a:rPr>
              <a:t>Ranking of On/Off EPA/Play Splits </a:t>
            </a:r>
          </a:p>
          <a:p>
            <a:pPr marL="742950" lvl="1" indent="-285750">
              <a:buFontTx/>
              <a:buChar char="-"/>
            </a:pPr>
            <a:r>
              <a:rPr lang="en-US" dirty="0">
                <a:latin typeface="Calibri" panose="020F0502020204030204" pitchFamily="34" charset="0"/>
                <a:cs typeface="Calibri" panose="020F0502020204030204" pitchFamily="34" charset="0"/>
              </a:rPr>
              <a:t>(EPA on – EPA off)/(plays run from position)</a:t>
            </a:r>
          </a:p>
          <a:p>
            <a:pPr marL="742950" lvl="1" indent="-285750">
              <a:buFontTx/>
              <a:buChar char="-"/>
            </a:pPr>
            <a:r>
              <a:rPr lang="en-US" dirty="0">
                <a:latin typeface="Calibri" panose="020F0502020204030204" pitchFamily="34" charset="0"/>
                <a:cs typeface="Calibri" panose="020F0502020204030204" pitchFamily="34" charset="0"/>
              </a:rPr>
              <a:t>Lower is better</a:t>
            </a:r>
          </a:p>
          <a:p>
            <a:pPr marL="285750" indent="-285750">
              <a:buFontTx/>
              <a:buChar char="-"/>
            </a:pPr>
            <a:endParaRPr lang="en-US" dirty="0">
              <a:latin typeface="Calibri" panose="020F0502020204030204" pitchFamily="34" charset="0"/>
              <a:cs typeface="Calibri" panose="020F0502020204030204" pitchFamily="34" charset="0"/>
            </a:endParaRPr>
          </a:p>
          <a:p>
            <a:pPr marL="285750" indent="-285750">
              <a:buFontTx/>
              <a:buChar char="-"/>
            </a:pPr>
            <a:r>
              <a:rPr lang="en-US" dirty="0">
                <a:latin typeface="Calibri" panose="020F0502020204030204" pitchFamily="34" charset="0"/>
                <a:cs typeface="Calibri" panose="020F0502020204030204" pitchFamily="34" charset="0"/>
              </a:rPr>
              <a:t>4i Technique seems to be clear-cut winner on both sides of the line</a:t>
            </a:r>
          </a:p>
          <a:p>
            <a:pPr marL="742950" lvl="1" indent="-285750">
              <a:buFontTx/>
              <a:buChar char="-"/>
            </a:pPr>
            <a:r>
              <a:rPr lang="en-US" dirty="0">
                <a:latin typeface="Calibri" panose="020F0502020204030204" pitchFamily="34" charset="0"/>
                <a:cs typeface="Calibri" panose="020F0502020204030204" pitchFamily="34" charset="0"/>
              </a:rPr>
              <a:t>When the 4i is being played on the right side, you can expect the offense to generate about .07 fewer points per play</a:t>
            </a:r>
          </a:p>
        </p:txBody>
      </p:sp>
      <p:sp>
        <p:nvSpPr>
          <p:cNvPr id="44" name="TextBox 43">
            <a:extLst>
              <a:ext uri="{FF2B5EF4-FFF2-40B4-BE49-F238E27FC236}">
                <a16:creationId xmlns:a16="http://schemas.microsoft.com/office/drawing/2014/main" id="{31C334F8-CB9C-4F39-BC82-6204D72271E6}"/>
              </a:ext>
            </a:extLst>
          </p:cNvPr>
          <p:cNvSpPr txBox="1"/>
          <p:nvPr/>
        </p:nvSpPr>
        <p:spPr>
          <a:xfrm>
            <a:off x="6116125" y="275549"/>
            <a:ext cx="5634100" cy="2308324"/>
          </a:xfrm>
          <a:prstGeom prst="rect">
            <a:avLst/>
          </a:prstGeom>
          <a:noFill/>
        </p:spPr>
        <p:txBody>
          <a:bodyPr wrap="square" rtlCol="0">
            <a:spAutoFit/>
          </a:bodyPr>
          <a:lstStyle/>
          <a:p>
            <a:pPr marL="285750" indent="-285750">
              <a:buFontTx/>
              <a:buChar char="-"/>
            </a:pPr>
            <a:r>
              <a:rPr lang="en-US" dirty="0">
                <a:latin typeface="Calibri" panose="020F0502020204030204" pitchFamily="34" charset="0"/>
                <a:cs typeface="Calibri" panose="020F0502020204030204" pitchFamily="34" charset="0"/>
              </a:rPr>
              <a:t>Left side seems more important</a:t>
            </a:r>
          </a:p>
          <a:p>
            <a:pPr marL="742950" lvl="1" indent="-285750">
              <a:buFontTx/>
              <a:buChar char="-"/>
            </a:pPr>
            <a:r>
              <a:rPr lang="en-US" dirty="0">
                <a:latin typeface="Calibri" panose="020F0502020204030204" pitchFamily="34" charset="0"/>
                <a:cs typeface="Calibri" panose="020F0502020204030204" pitchFamily="34" charset="0"/>
              </a:rPr>
              <a:t>Possibly due to higher quality O Linemen on the QB’s blindside</a:t>
            </a:r>
          </a:p>
          <a:p>
            <a:pPr marL="285750" indent="-285750">
              <a:buFontTx/>
              <a:buChar char="-"/>
            </a:pPr>
            <a:endParaRPr lang="en-US" dirty="0">
              <a:latin typeface="Calibri" panose="020F0502020204030204" pitchFamily="34" charset="0"/>
              <a:cs typeface="Calibri" panose="020F0502020204030204" pitchFamily="34" charset="0"/>
            </a:endParaRPr>
          </a:p>
          <a:p>
            <a:pPr marL="285750" indent="-285750">
              <a:buFontTx/>
              <a:buChar char="-"/>
            </a:pPr>
            <a:r>
              <a:rPr lang="en-US" dirty="0">
                <a:latin typeface="Calibri" panose="020F0502020204030204" pitchFamily="34" charset="0"/>
                <a:cs typeface="Calibri" panose="020F0502020204030204" pitchFamily="34" charset="0"/>
              </a:rPr>
              <a:t>Inside the tackles seems more important</a:t>
            </a:r>
          </a:p>
          <a:p>
            <a:pPr marL="742950" lvl="1" indent="-285750">
              <a:buFontTx/>
              <a:buChar char="-"/>
            </a:pPr>
            <a:r>
              <a:rPr lang="en-US" dirty="0">
                <a:latin typeface="Calibri" panose="020F0502020204030204" pitchFamily="34" charset="0"/>
                <a:cs typeface="Calibri" panose="020F0502020204030204" pitchFamily="34" charset="0"/>
              </a:rPr>
              <a:t>Likely due to the presence of OLBs rushing from outside the edge</a:t>
            </a:r>
          </a:p>
          <a:p>
            <a:endParaRPr lang="en-US" dirty="0"/>
          </a:p>
        </p:txBody>
      </p:sp>
    </p:spTree>
    <p:extLst>
      <p:ext uri="{BB962C8B-B14F-4D97-AF65-F5344CB8AC3E}">
        <p14:creationId xmlns:p14="http://schemas.microsoft.com/office/powerpoint/2010/main" val="1892009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3">
            <a:extLst>
              <a:ext uri="{FF2B5EF4-FFF2-40B4-BE49-F238E27FC236}">
                <a16:creationId xmlns:a16="http://schemas.microsoft.com/office/drawing/2014/main" id="{4B63544A-1957-4F9F-8783-06A173414BC6}"/>
              </a:ext>
            </a:extLst>
          </p:cNvPr>
          <p:cNvGraphicFramePr>
            <a:graphicFrameLocks noGrp="1"/>
          </p:cNvGraphicFramePr>
          <p:nvPr>
            <p:ph idx="1"/>
            <p:extLst>
              <p:ext uri="{D42A27DB-BD31-4B8C-83A1-F6EECF244321}">
                <p14:modId xmlns:p14="http://schemas.microsoft.com/office/powerpoint/2010/main" val="4095825109"/>
              </p:ext>
            </p:extLst>
          </p:nvPr>
        </p:nvGraphicFramePr>
        <p:xfrm>
          <a:off x="9353024" y="390596"/>
          <a:ext cx="2550954" cy="6076808"/>
        </p:xfrm>
        <a:graphic>
          <a:graphicData uri="http://schemas.openxmlformats.org/drawingml/2006/table">
            <a:tbl>
              <a:tblPr firstRow="1" bandRow="1">
                <a:tableStyleId>{AF606853-7671-496A-8E4F-DF71F8EC918B}</a:tableStyleId>
              </a:tblPr>
              <a:tblGrid>
                <a:gridCol w="850318">
                  <a:extLst>
                    <a:ext uri="{9D8B030D-6E8A-4147-A177-3AD203B41FA5}">
                      <a16:colId xmlns:a16="http://schemas.microsoft.com/office/drawing/2014/main" val="1182402001"/>
                    </a:ext>
                  </a:extLst>
                </a:gridCol>
                <a:gridCol w="850318">
                  <a:extLst>
                    <a:ext uri="{9D8B030D-6E8A-4147-A177-3AD203B41FA5}">
                      <a16:colId xmlns:a16="http://schemas.microsoft.com/office/drawing/2014/main" val="2071592121"/>
                    </a:ext>
                  </a:extLst>
                </a:gridCol>
                <a:gridCol w="850318">
                  <a:extLst>
                    <a:ext uri="{9D8B030D-6E8A-4147-A177-3AD203B41FA5}">
                      <a16:colId xmlns:a16="http://schemas.microsoft.com/office/drawing/2014/main" val="2932384627"/>
                    </a:ext>
                  </a:extLst>
                </a:gridCol>
              </a:tblGrid>
              <a:tr h="493013">
                <a:tc>
                  <a:txBody>
                    <a:bodyPr/>
                    <a:lstStyle/>
                    <a:p>
                      <a:pPr algn="ctr" fontAlgn="b"/>
                      <a:r>
                        <a:rPr lang="en-US" sz="1100" b="0" u="none" strike="noStrike" dirty="0">
                          <a:solidFill>
                            <a:schemeClr val="tx1"/>
                          </a:solidFill>
                          <a:effectLst/>
                          <a:latin typeface="Calibri" panose="020F0502020204030204" pitchFamily="34" charset="0"/>
                          <a:cs typeface="Calibri" panose="020F0502020204030204" pitchFamily="34" charset="0"/>
                        </a:rPr>
                        <a:t>Position</a:t>
                      </a:r>
                      <a:endParaRPr lang="en-US" sz="1100" b="0" i="0" u="none" strike="noStrike" dirty="0">
                        <a:solidFill>
                          <a:schemeClr val="tx1"/>
                        </a:solidFill>
                        <a:effectLst/>
                        <a:latin typeface="Calibri" panose="020F0502020204030204" pitchFamily="34" charset="0"/>
                        <a:cs typeface="Calibri" panose="020F0502020204030204" pitchFamily="34" charset="0"/>
                      </a:endParaRPr>
                    </a:p>
                  </a:txBody>
                  <a:tcPr marL="3810" marR="3810" marT="3810" marB="0" anchor="ctr"/>
                </a:tc>
                <a:tc>
                  <a:txBody>
                    <a:bodyPr/>
                    <a:lstStyle/>
                    <a:p>
                      <a:pPr algn="ctr" fontAlgn="b"/>
                      <a:r>
                        <a:rPr lang="en-US" sz="1100" b="0" u="none" strike="noStrike" dirty="0">
                          <a:solidFill>
                            <a:schemeClr val="tx1"/>
                          </a:solidFill>
                          <a:effectLst/>
                          <a:latin typeface="Calibri" panose="020F0502020204030204" pitchFamily="34" charset="0"/>
                          <a:cs typeface="Calibri" panose="020F0502020204030204" pitchFamily="34" charset="0"/>
                        </a:rPr>
                        <a:t>Standard Deviation </a:t>
                      </a:r>
                      <a:endParaRPr lang="en-US" sz="1100" b="0" i="0" u="none" strike="noStrike" dirty="0">
                        <a:solidFill>
                          <a:schemeClr val="tx1"/>
                        </a:solidFill>
                        <a:effectLst/>
                        <a:latin typeface="Calibri" panose="020F0502020204030204" pitchFamily="34" charset="0"/>
                        <a:cs typeface="Calibri" panose="020F0502020204030204" pitchFamily="34" charset="0"/>
                      </a:endParaRPr>
                    </a:p>
                  </a:txBody>
                  <a:tcPr marL="3810" marR="3810" marT="3810" marB="0" anchor="ctr"/>
                </a:tc>
                <a:tc>
                  <a:txBody>
                    <a:bodyPr/>
                    <a:lstStyle/>
                    <a:p>
                      <a:pPr algn="ctr" fontAlgn="b"/>
                      <a:r>
                        <a:rPr lang="en-US" sz="1100" b="0" u="none" strike="noStrike" dirty="0">
                          <a:solidFill>
                            <a:schemeClr val="tx1"/>
                          </a:solidFill>
                          <a:effectLst/>
                          <a:latin typeface="Calibri" panose="020F0502020204030204" pitchFamily="34" charset="0"/>
                          <a:cs typeface="Calibri" panose="020F0502020204030204" pitchFamily="34" charset="0"/>
                        </a:rPr>
                        <a:t>N*</a:t>
                      </a:r>
                      <a:endParaRPr lang="en-US" sz="1100" b="0" i="0" u="none" strike="noStrike" dirty="0">
                        <a:solidFill>
                          <a:schemeClr val="tx1"/>
                        </a:solidFill>
                        <a:effectLst/>
                        <a:latin typeface="Calibri" panose="020F0502020204030204" pitchFamily="34" charset="0"/>
                        <a:cs typeface="Calibri" panose="020F0502020204030204" pitchFamily="34" charset="0"/>
                      </a:endParaRPr>
                    </a:p>
                  </a:txBody>
                  <a:tcPr marL="3810" marR="3810" marT="3810" marB="0" anchor="ctr"/>
                </a:tc>
                <a:extLst>
                  <a:ext uri="{0D108BD9-81ED-4DB2-BD59-A6C34878D82A}">
                    <a16:rowId xmlns:a16="http://schemas.microsoft.com/office/drawing/2014/main" val="1629982019"/>
                  </a:ext>
                </a:extLst>
              </a:tr>
              <a:tr h="265895">
                <a:tc>
                  <a:txBody>
                    <a:bodyPr/>
                    <a:lstStyle/>
                    <a:p>
                      <a:pPr algn="ctr" fontAlgn="b"/>
                      <a:r>
                        <a:rPr lang="en-US" sz="1100" b="0" u="none" strike="noStrike" dirty="0">
                          <a:solidFill>
                            <a:schemeClr val="bg1"/>
                          </a:solidFill>
                          <a:effectLst/>
                          <a:latin typeface="Calibri" panose="020F0502020204030204" pitchFamily="34" charset="0"/>
                          <a:cs typeface="Calibri" panose="020F0502020204030204" pitchFamily="34" charset="0"/>
                        </a:rPr>
                        <a:t>R 4</a:t>
                      </a:r>
                      <a:endParaRPr lang="en-US" sz="1100" b="0" i="0" u="none" strike="noStrike" dirty="0">
                        <a:solidFill>
                          <a:schemeClr val="bg1"/>
                        </a:solidFill>
                        <a:effectLst/>
                        <a:latin typeface="Calibri" panose="020F0502020204030204" pitchFamily="34" charset="0"/>
                        <a:cs typeface="Calibri" panose="020F0502020204030204" pitchFamily="34" charset="0"/>
                      </a:endParaRPr>
                    </a:p>
                  </a:txBody>
                  <a:tcPr marL="3810" marR="3810" marT="3810" marB="0" anchor="b"/>
                </a:tc>
                <a:tc>
                  <a:txBody>
                    <a:bodyPr/>
                    <a:lstStyle/>
                    <a:p>
                      <a:pPr algn="ctr" fontAlgn="b"/>
                      <a:r>
                        <a:rPr lang="en-US" sz="1100" b="0" u="none" strike="noStrike">
                          <a:solidFill>
                            <a:schemeClr val="bg1"/>
                          </a:solidFill>
                          <a:effectLst/>
                          <a:latin typeface="Calibri" panose="020F0502020204030204" pitchFamily="34" charset="0"/>
                          <a:cs typeface="Calibri" panose="020F0502020204030204" pitchFamily="34" charset="0"/>
                        </a:rPr>
                        <a:t>0.368</a:t>
                      </a:r>
                      <a:endParaRPr lang="en-US" sz="1100" b="0" i="0" u="none" strike="noStrike">
                        <a:solidFill>
                          <a:schemeClr val="bg1"/>
                        </a:solidFill>
                        <a:effectLst/>
                        <a:latin typeface="Calibri" panose="020F0502020204030204" pitchFamily="34" charset="0"/>
                        <a:cs typeface="Calibri" panose="020F0502020204030204" pitchFamily="34" charset="0"/>
                      </a:endParaRPr>
                    </a:p>
                  </a:txBody>
                  <a:tcPr marL="3810" marR="3810" marT="3810" marB="0" anchor="b"/>
                </a:tc>
                <a:tc>
                  <a:txBody>
                    <a:bodyPr/>
                    <a:lstStyle/>
                    <a:p>
                      <a:pPr algn="ctr" fontAlgn="b"/>
                      <a:r>
                        <a:rPr lang="en-US" sz="1100" b="0" u="none" strike="noStrike">
                          <a:solidFill>
                            <a:schemeClr val="bg1"/>
                          </a:solidFill>
                          <a:effectLst/>
                          <a:latin typeface="Calibri" panose="020F0502020204030204" pitchFamily="34" charset="0"/>
                          <a:cs typeface="Calibri" panose="020F0502020204030204" pitchFamily="34" charset="0"/>
                        </a:rPr>
                        <a:t>34</a:t>
                      </a:r>
                      <a:endParaRPr lang="en-US" sz="1100" b="0" i="0" u="none" strike="noStrike">
                        <a:solidFill>
                          <a:schemeClr val="bg1"/>
                        </a:solidFill>
                        <a:effectLst/>
                        <a:latin typeface="Calibri" panose="020F0502020204030204" pitchFamily="34" charset="0"/>
                        <a:cs typeface="Calibri" panose="020F0502020204030204" pitchFamily="34" charset="0"/>
                      </a:endParaRPr>
                    </a:p>
                  </a:txBody>
                  <a:tcPr marL="3810" marR="3810" marT="3810" marB="0" anchor="b"/>
                </a:tc>
                <a:extLst>
                  <a:ext uri="{0D108BD9-81ED-4DB2-BD59-A6C34878D82A}">
                    <a16:rowId xmlns:a16="http://schemas.microsoft.com/office/drawing/2014/main" val="4012445507"/>
                  </a:ext>
                </a:extLst>
              </a:tr>
              <a:tr h="265895">
                <a:tc>
                  <a:txBody>
                    <a:bodyPr/>
                    <a:lstStyle/>
                    <a:p>
                      <a:pPr algn="ctr" fontAlgn="b"/>
                      <a:r>
                        <a:rPr lang="en-US" sz="1100" b="0" u="none" strike="noStrike" dirty="0">
                          <a:solidFill>
                            <a:schemeClr val="bg1"/>
                          </a:solidFill>
                          <a:effectLst/>
                          <a:latin typeface="Calibri" panose="020F0502020204030204" pitchFamily="34" charset="0"/>
                          <a:cs typeface="Calibri" panose="020F0502020204030204" pitchFamily="34" charset="0"/>
                        </a:rPr>
                        <a:t>R 4i</a:t>
                      </a:r>
                      <a:endParaRPr lang="en-US" sz="1100" b="0" i="0" u="none" strike="noStrike" dirty="0">
                        <a:solidFill>
                          <a:schemeClr val="bg1"/>
                        </a:solidFill>
                        <a:effectLst/>
                        <a:latin typeface="Calibri" panose="020F0502020204030204" pitchFamily="34" charset="0"/>
                        <a:cs typeface="Calibri" panose="020F0502020204030204" pitchFamily="34" charset="0"/>
                      </a:endParaRPr>
                    </a:p>
                  </a:txBody>
                  <a:tcPr marL="3810" marR="3810" marT="3810" marB="0" anchor="b"/>
                </a:tc>
                <a:tc>
                  <a:txBody>
                    <a:bodyPr/>
                    <a:lstStyle/>
                    <a:p>
                      <a:pPr algn="ctr" fontAlgn="b"/>
                      <a:r>
                        <a:rPr lang="en-US" sz="1100" b="0" u="none" strike="noStrike" dirty="0">
                          <a:solidFill>
                            <a:schemeClr val="bg1"/>
                          </a:solidFill>
                          <a:effectLst/>
                          <a:latin typeface="Calibri" panose="020F0502020204030204" pitchFamily="34" charset="0"/>
                          <a:cs typeface="Calibri" panose="020F0502020204030204" pitchFamily="34" charset="0"/>
                        </a:rPr>
                        <a:t>0.367</a:t>
                      </a:r>
                      <a:endParaRPr lang="en-US" sz="1100" b="0" i="0" u="none" strike="noStrike" dirty="0">
                        <a:solidFill>
                          <a:schemeClr val="bg1"/>
                        </a:solidFill>
                        <a:effectLst/>
                        <a:latin typeface="Calibri" panose="020F0502020204030204" pitchFamily="34" charset="0"/>
                        <a:cs typeface="Calibri" panose="020F0502020204030204" pitchFamily="34" charset="0"/>
                      </a:endParaRPr>
                    </a:p>
                  </a:txBody>
                  <a:tcPr marL="3810" marR="3810" marT="3810" marB="0" anchor="b"/>
                </a:tc>
                <a:tc>
                  <a:txBody>
                    <a:bodyPr/>
                    <a:lstStyle/>
                    <a:p>
                      <a:pPr algn="ctr" fontAlgn="b"/>
                      <a:r>
                        <a:rPr lang="en-US" sz="1100" b="0" u="none" strike="noStrike">
                          <a:solidFill>
                            <a:schemeClr val="bg1"/>
                          </a:solidFill>
                          <a:effectLst/>
                          <a:latin typeface="Calibri" panose="020F0502020204030204" pitchFamily="34" charset="0"/>
                          <a:cs typeface="Calibri" panose="020F0502020204030204" pitchFamily="34" charset="0"/>
                        </a:rPr>
                        <a:t>58</a:t>
                      </a:r>
                      <a:endParaRPr lang="en-US" sz="1100" b="0" i="0" u="none" strike="noStrike">
                        <a:solidFill>
                          <a:schemeClr val="bg1"/>
                        </a:solidFill>
                        <a:effectLst/>
                        <a:latin typeface="Calibri" panose="020F0502020204030204" pitchFamily="34" charset="0"/>
                        <a:cs typeface="Calibri" panose="020F0502020204030204" pitchFamily="34" charset="0"/>
                      </a:endParaRPr>
                    </a:p>
                  </a:txBody>
                  <a:tcPr marL="3810" marR="3810" marT="3810" marB="0" anchor="b"/>
                </a:tc>
                <a:extLst>
                  <a:ext uri="{0D108BD9-81ED-4DB2-BD59-A6C34878D82A}">
                    <a16:rowId xmlns:a16="http://schemas.microsoft.com/office/drawing/2014/main" val="1079684631"/>
                  </a:ext>
                </a:extLst>
              </a:tr>
              <a:tr h="265895">
                <a:tc>
                  <a:txBody>
                    <a:bodyPr/>
                    <a:lstStyle/>
                    <a:p>
                      <a:pPr algn="ctr" fontAlgn="b"/>
                      <a:r>
                        <a:rPr lang="en-US" sz="1100" b="0" u="none" strike="noStrike" dirty="0">
                          <a:solidFill>
                            <a:schemeClr val="bg1"/>
                          </a:solidFill>
                          <a:effectLst/>
                          <a:latin typeface="Calibri" panose="020F0502020204030204" pitchFamily="34" charset="0"/>
                          <a:cs typeface="Calibri" panose="020F0502020204030204" pitchFamily="34" charset="0"/>
                        </a:rPr>
                        <a:t>L 2i</a:t>
                      </a:r>
                      <a:endParaRPr lang="en-US" sz="1100" b="0" i="0" u="none" strike="noStrike" dirty="0">
                        <a:solidFill>
                          <a:schemeClr val="bg1"/>
                        </a:solidFill>
                        <a:effectLst/>
                        <a:latin typeface="Calibri" panose="020F0502020204030204" pitchFamily="34" charset="0"/>
                        <a:cs typeface="Calibri" panose="020F0502020204030204" pitchFamily="34" charset="0"/>
                      </a:endParaRPr>
                    </a:p>
                  </a:txBody>
                  <a:tcPr marL="3810" marR="3810" marT="3810" marB="0" anchor="b"/>
                </a:tc>
                <a:tc>
                  <a:txBody>
                    <a:bodyPr/>
                    <a:lstStyle/>
                    <a:p>
                      <a:pPr algn="ctr" fontAlgn="b"/>
                      <a:r>
                        <a:rPr lang="en-US" sz="1100" b="0" u="none" strike="noStrike" dirty="0">
                          <a:solidFill>
                            <a:schemeClr val="bg1"/>
                          </a:solidFill>
                          <a:effectLst/>
                          <a:latin typeface="Calibri" panose="020F0502020204030204" pitchFamily="34" charset="0"/>
                          <a:cs typeface="Calibri" panose="020F0502020204030204" pitchFamily="34" charset="0"/>
                        </a:rPr>
                        <a:t>0.347</a:t>
                      </a:r>
                      <a:endParaRPr lang="en-US" sz="1100" b="0" i="0" u="none" strike="noStrike" dirty="0">
                        <a:solidFill>
                          <a:schemeClr val="bg1"/>
                        </a:solidFill>
                        <a:effectLst/>
                        <a:latin typeface="Calibri" panose="020F0502020204030204" pitchFamily="34" charset="0"/>
                        <a:cs typeface="Calibri" panose="020F0502020204030204" pitchFamily="34" charset="0"/>
                      </a:endParaRPr>
                    </a:p>
                  </a:txBody>
                  <a:tcPr marL="3810" marR="3810" marT="3810" marB="0" anchor="b"/>
                </a:tc>
                <a:tc>
                  <a:txBody>
                    <a:bodyPr/>
                    <a:lstStyle/>
                    <a:p>
                      <a:pPr algn="ctr" fontAlgn="b"/>
                      <a:r>
                        <a:rPr lang="en-US" sz="1100" b="0" u="none" strike="noStrike">
                          <a:solidFill>
                            <a:schemeClr val="bg1"/>
                          </a:solidFill>
                          <a:effectLst/>
                          <a:latin typeface="Calibri" panose="020F0502020204030204" pitchFamily="34" charset="0"/>
                          <a:cs typeface="Calibri" panose="020F0502020204030204" pitchFamily="34" charset="0"/>
                        </a:rPr>
                        <a:t>51</a:t>
                      </a:r>
                      <a:endParaRPr lang="en-US" sz="1100" b="0" i="0" u="none" strike="noStrike">
                        <a:solidFill>
                          <a:schemeClr val="bg1"/>
                        </a:solidFill>
                        <a:effectLst/>
                        <a:latin typeface="Calibri" panose="020F0502020204030204" pitchFamily="34" charset="0"/>
                        <a:cs typeface="Calibri" panose="020F0502020204030204" pitchFamily="34" charset="0"/>
                      </a:endParaRPr>
                    </a:p>
                  </a:txBody>
                  <a:tcPr marL="3810" marR="3810" marT="3810" marB="0" anchor="b"/>
                </a:tc>
                <a:extLst>
                  <a:ext uri="{0D108BD9-81ED-4DB2-BD59-A6C34878D82A}">
                    <a16:rowId xmlns:a16="http://schemas.microsoft.com/office/drawing/2014/main" val="340830825"/>
                  </a:ext>
                </a:extLst>
              </a:tr>
              <a:tr h="265895">
                <a:tc>
                  <a:txBody>
                    <a:bodyPr/>
                    <a:lstStyle/>
                    <a:p>
                      <a:pPr algn="ctr" fontAlgn="b"/>
                      <a:r>
                        <a:rPr lang="en-US" sz="1100" b="0" u="none" strike="noStrike">
                          <a:solidFill>
                            <a:schemeClr val="bg1"/>
                          </a:solidFill>
                          <a:effectLst/>
                          <a:latin typeface="Calibri" panose="020F0502020204030204" pitchFamily="34" charset="0"/>
                          <a:cs typeface="Calibri" panose="020F0502020204030204" pitchFamily="34" charset="0"/>
                        </a:rPr>
                        <a:t>L 4</a:t>
                      </a:r>
                      <a:endParaRPr lang="en-US" sz="1100" b="0" i="0" u="none" strike="noStrike">
                        <a:solidFill>
                          <a:schemeClr val="bg1"/>
                        </a:solidFill>
                        <a:effectLst/>
                        <a:latin typeface="Calibri" panose="020F0502020204030204" pitchFamily="34" charset="0"/>
                        <a:cs typeface="Calibri" panose="020F0502020204030204" pitchFamily="34" charset="0"/>
                      </a:endParaRPr>
                    </a:p>
                  </a:txBody>
                  <a:tcPr marL="3810" marR="3810" marT="3810" marB="0" anchor="b"/>
                </a:tc>
                <a:tc>
                  <a:txBody>
                    <a:bodyPr/>
                    <a:lstStyle/>
                    <a:p>
                      <a:pPr algn="ctr" fontAlgn="b"/>
                      <a:r>
                        <a:rPr lang="en-US" sz="1100" b="0" u="none" strike="noStrike" dirty="0">
                          <a:solidFill>
                            <a:schemeClr val="bg1"/>
                          </a:solidFill>
                          <a:effectLst/>
                          <a:latin typeface="Calibri" panose="020F0502020204030204" pitchFamily="34" charset="0"/>
                          <a:cs typeface="Calibri" panose="020F0502020204030204" pitchFamily="34" charset="0"/>
                        </a:rPr>
                        <a:t>0.323</a:t>
                      </a:r>
                      <a:endParaRPr lang="en-US" sz="1100" b="0" i="0" u="none" strike="noStrike" dirty="0">
                        <a:solidFill>
                          <a:schemeClr val="bg1"/>
                        </a:solidFill>
                        <a:effectLst/>
                        <a:latin typeface="Calibri" panose="020F0502020204030204" pitchFamily="34" charset="0"/>
                        <a:cs typeface="Calibri" panose="020F0502020204030204" pitchFamily="34" charset="0"/>
                      </a:endParaRPr>
                    </a:p>
                  </a:txBody>
                  <a:tcPr marL="3810" marR="3810" marT="3810" marB="0" anchor="b"/>
                </a:tc>
                <a:tc>
                  <a:txBody>
                    <a:bodyPr/>
                    <a:lstStyle/>
                    <a:p>
                      <a:pPr algn="ctr" fontAlgn="b"/>
                      <a:r>
                        <a:rPr lang="en-US" sz="1100" b="0" u="none" strike="noStrike">
                          <a:solidFill>
                            <a:schemeClr val="bg1"/>
                          </a:solidFill>
                          <a:effectLst/>
                          <a:latin typeface="Calibri" panose="020F0502020204030204" pitchFamily="34" charset="0"/>
                          <a:cs typeface="Calibri" panose="020F0502020204030204" pitchFamily="34" charset="0"/>
                        </a:rPr>
                        <a:t>36</a:t>
                      </a:r>
                      <a:endParaRPr lang="en-US" sz="1100" b="0" i="0" u="none" strike="noStrike">
                        <a:solidFill>
                          <a:schemeClr val="bg1"/>
                        </a:solidFill>
                        <a:effectLst/>
                        <a:latin typeface="Calibri" panose="020F0502020204030204" pitchFamily="34" charset="0"/>
                        <a:cs typeface="Calibri" panose="020F0502020204030204" pitchFamily="34" charset="0"/>
                      </a:endParaRPr>
                    </a:p>
                  </a:txBody>
                  <a:tcPr marL="3810" marR="3810" marT="3810" marB="0" anchor="b"/>
                </a:tc>
                <a:extLst>
                  <a:ext uri="{0D108BD9-81ED-4DB2-BD59-A6C34878D82A}">
                    <a16:rowId xmlns:a16="http://schemas.microsoft.com/office/drawing/2014/main" val="1537116924"/>
                  </a:ext>
                </a:extLst>
              </a:tr>
              <a:tr h="265895">
                <a:tc>
                  <a:txBody>
                    <a:bodyPr/>
                    <a:lstStyle/>
                    <a:p>
                      <a:pPr algn="ctr" fontAlgn="b"/>
                      <a:r>
                        <a:rPr lang="en-US" sz="1100" b="0" u="none" strike="noStrike">
                          <a:solidFill>
                            <a:schemeClr val="bg1"/>
                          </a:solidFill>
                          <a:effectLst/>
                          <a:latin typeface="Calibri" panose="020F0502020204030204" pitchFamily="34" charset="0"/>
                          <a:cs typeface="Calibri" panose="020F0502020204030204" pitchFamily="34" charset="0"/>
                        </a:rPr>
                        <a:t>L 7</a:t>
                      </a:r>
                      <a:endParaRPr lang="en-US" sz="1100" b="0" i="0" u="none" strike="noStrike">
                        <a:solidFill>
                          <a:schemeClr val="bg1"/>
                        </a:solidFill>
                        <a:effectLst/>
                        <a:latin typeface="Calibri" panose="020F0502020204030204" pitchFamily="34" charset="0"/>
                        <a:cs typeface="Calibri" panose="020F0502020204030204" pitchFamily="34" charset="0"/>
                      </a:endParaRPr>
                    </a:p>
                  </a:txBody>
                  <a:tcPr marL="3810" marR="3810" marT="3810" marB="0" anchor="b"/>
                </a:tc>
                <a:tc>
                  <a:txBody>
                    <a:bodyPr/>
                    <a:lstStyle/>
                    <a:p>
                      <a:pPr algn="ctr" fontAlgn="b"/>
                      <a:r>
                        <a:rPr lang="en-US" sz="1100" b="0" u="none" strike="noStrike" dirty="0">
                          <a:solidFill>
                            <a:schemeClr val="bg1"/>
                          </a:solidFill>
                          <a:effectLst/>
                          <a:latin typeface="Calibri" panose="020F0502020204030204" pitchFamily="34" charset="0"/>
                          <a:cs typeface="Calibri" panose="020F0502020204030204" pitchFamily="34" charset="0"/>
                        </a:rPr>
                        <a:t>0.322</a:t>
                      </a:r>
                      <a:endParaRPr lang="en-US" sz="1100" b="0" i="0" u="none" strike="noStrike" dirty="0">
                        <a:solidFill>
                          <a:schemeClr val="bg1"/>
                        </a:solidFill>
                        <a:effectLst/>
                        <a:latin typeface="Calibri" panose="020F0502020204030204" pitchFamily="34" charset="0"/>
                        <a:cs typeface="Calibri" panose="020F0502020204030204" pitchFamily="34" charset="0"/>
                      </a:endParaRPr>
                    </a:p>
                  </a:txBody>
                  <a:tcPr marL="3810" marR="3810" marT="3810" marB="0" anchor="b"/>
                </a:tc>
                <a:tc>
                  <a:txBody>
                    <a:bodyPr/>
                    <a:lstStyle/>
                    <a:p>
                      <a:pPr algn="ctr" fontAlgn="b"/>
                      <a:r>
                        <a:rPr lang="en-US" sz="1100" b="0" u="none" strike="noStrike">
                          <a:solidFill>
                            <a:schemeClr val="bg1"/>
                          </a:solidFill>
                          <a:effectLst/>
                          <a:latin typeface="Calibri" panose="020F0502020204030204" pitchFamily="34" charset="0"/>
                          <a:cs typeface="Calibri" panose="020F0502020204030204" pitchFamily="34" charset="0"/>
                        </a:rPr>
                        <a:t>51</a:t>
                      </a:r>
                      <a:endParaRPr lang="en-US" sz="1100" b="0" i="0" u="none" strike="noStrike">
                        <a:solidFill>
                          <a:schemeClr val="bg1"/>
                        </a:solidFill>
                        <a:effectLst/>
                        <a:latin typeface="Calibri" panose="020F0502020204030204" pitchFamily="34" charset="0"/>
                        <a:cs typeface="Calibri" panose="020F0502020204030204" pitchFamily="34" charset="0"/>
                      </a:endParaRPr>
                    </a:p>
                  </a:txBody>
                  <a:tcPr marL="3810" marR="3810" marT="3810" marB="0" anchor="b"/>
                </a:tc>
                <a:extLst>
                  <a:ext uri="{0D108BD9-81ED-4DB2-BD59-A6C34878D82A}">
                    <a16:rowId xmlns:a16="http://schemas.microsoft.com/office/drawing/2014/main" val="13002098"/>
                  </a:ext>
                </a:extLst>
              </a:tr>
              <a:tr h="265895">
                <a:tc>
                  <a:txBody>
                    <a:bodyPr/>
                    <a:lstStyle/>
                    <a:p>
                      <a:pPr algn="ctr" fontAlgn="b"/>
                      <a:r>
                        <a:rPr lang="en-US" sz="1100" b="0" u="none" strike="noStrike">
                          <a:solidFill>
                            <a:schemeClr val="bg1"/>
                          </a:solidFill>
                          <a:effectLst/>
                          <a:latin typeface="Calibri" panose="020F0502020204030204" pitchFamily="34" charset="0"/>
                          <a:cs typeface="Calibri" panose="020F0502020204030204" pitchFamily="34" charset="0"/>
                        </a:rPr>
                        <a:t>R 5</a:t>
                      </a:r>
                      <a:endParaRPr lang="en-US" sz="1100" b="0" i="0" u="none" strike="noStrike">
                        <a:solidFill>
                          <a:schemeClr val="bg1"/>
                        </a:solidFill>
                        <a:effectLst/>
                        <a:latin typeface="Calibri" panose="020F0502020204030204" pitchFamily="34" charset="0"/>
                        <a:cs typeface="Calibri" panose="020F0502020204030204" pitchFamily="34" charset="0"/>
                      </a:endParaRPr>
                    </a:p>
                  </a:txBody>
                  <a:tcPr marL="3810" marR="3810" marT="3810" marB="0" anchor="b"/>
                </a:tc>
                <a:tc>
                  <a:txBody>
                    <a:bodyPr/>
                    <a:lstStyle/>
                    <a:p>
                      <a:pPr algn="ctr" fontAlgn="b"/>
                      <a:r>
                        <a:rPr lang="en-US" sz="1100" b="0" u="none" strike="noStrike" dirty="0">
                          <a:solidFill>
                            <a:schemeClr val="bg1"/>
                          </a:solidFill>
                          <a:effectLst/>
                          <a:latin typeface="Calibri" panose="020F0502020204030204" pitchFamily="34" charset="0"/>
                          <a:cs typeface="Calibri" panose="020F0502020204030204" pitchFamily="34" charset="0"/>
                        </a:rPr>
                        <a:t>0.314</a:t>
                      </a:r>
                      <a:endParaRPr lang="en-US" sz="1100" b="0" i="0" u="none" strike="noStrike" dirty="0">
                        <a:solidFill>
                          <a:schemeClr val="bg1"/>
                        </a:solidFill>
                        <a:effectLst/>
                        <a:latin typeface="Calibri" panose="020F0502020204030204" pitchFamily="34" charset="0"/>
                        <a:cs typeface="Calibri" panose="020F0502020204030204" pitchFamily="34" charset="0"/>
                      </a:endParaRPr>
                    </a:p>
                  </a:txBody>
                  <a:tcPr marL="3810" marR="3810" marT="3810" marB="0" anchor="b"/>
                </a:tc>
                <a:tc>
                  <a:txBody>
                    <a:bodyPr/>
                    <a:lstStyle/>
                    <a:p>
                      <a:pPr algn="ctr" fontAlgn="b"/>
                      <a:r>
                        <a:rPr lang="en-US" sz="1100" b="0" u="none" strike="noStrike">
                          <a:solidFill>
                            <a:schemeClr val="bg1"/>
                          </a:solidFill>
                          <a:effectLst/>
                          <a:latin typeface="Calibri" panose="020F0502020204030204" pitchFamily="34" charset="0"/>
                          <a:cs typeface="Calibri" panose="020F0502020204030204" pitchFamily="34" charset="0"/>
                        </a:rPr>
                        <a:t>63</a:t>
                      </a:r>
                      <a:endParaRPr lang="en-US" sz="1100" b="0" i="0" u="none" strike="noStrike">
                        <a:solidFill>
                          <a:schemeClr val="bg1"/>
                        </a:solidFill>
                        <a:effectLst/>
                        <a:latin typeface="Calibri" panose="020F0502020204030204" pitchFamily="34" charset="0"/>
                        <a:cs typeface="Calibri" panose="020F0502020204030204" pitchFamily="34" charset="0"/>
                      </a:endParaRPr>
                    </a:p>
                  </a:txBody>
                  <a:tcPr marL="3810" marR="3810" marT="3810" marB="0" anchor="b"/>
                </a:tc>
                <a:extLst>
                  <a:ext uri="{0D108BD9-81ED-4DB2-BD59-A6C34878D82A}">
                    <a16:rowId xmlns:a16="http://schemas.microsoft.com/office/drawing/2014/main" val="1379776728"/>
                  </a:ext>
                </a:extLst>
              </a:tr>
              <a:tr h="265895">
                <a:tc>
                  <a:txBody>
                    <a:bodyPr/>
                    <a:lstStyle/>
                    <a:p>
                      <a:pPr algn="ctr" fontAlgn="b"/>
                      <a:r>
                        <a:rPr lang="en-US" sz="1100" b="0" u="none" strike="noStrike">
                          <a:solidFill>
                            <a:schemeClr val="bg1"/>
                          </a:solidFill>
                          <a:effectLst/>
                          <a:latin typeface="Calibri" panose="020F0502020204030204" pitchFamily="34" charset="0"/>
                          <a:cs typeface="Calibri" panose="020F0502020204030204" pitchFamily="34" charset="0"/>
                        </a:rPr>
                        <a:t>R 2i</a:t>
                      </a:r>
                      <a:endParaRPr lang="en-US" sz="1100" b="0" i="0" u="none" strike="noStrike">
                        <a:solidFill>
                          <a:schemeClr val="bg1"/>
                        </a:solidFill>
                        <a:effectLst/>
                        <a:latin typeface="Calibri" panose="020F0502020204030204" pitchFamily="34" charset="0"/>
                        <a:cs typeface="Calibri" panose="020F0502020204030204" pitchFamily="34" charset="0"/>
                      </a:endParaRPr>
                    </a:p>
                  </a:txBody>
                  <a:tcPr marL="3810" marR="3810" marT="3810" marB="0" anchor="b"/>
                </a:tc>
                <a:tc>
                  <a:txBody>
                    <a:bodyPr/>
                    <a:lstStyle/>
                    <a:p>
                      <a:pPr algn="ctr" fontAlgn="b"/>
                      <a:r>
                        <a:rPr lang="en-US" sz="1100" b="0" u="none" strike="noStrike" dirty="0">
                          <a:solidFill>
                            <a:schemeClr val="bg1"/>
                          </a:solidFill>
                          <a:effectLst/>
                          <a:latin typeface="Calibri" panose="020F0502020204030204" pitchFamily="34" charset="0"/>
                          <a:cs typeface="Calibri" panose="020F0502020204030204" pitchFamily="34" charset="0"/>
                        </a:rPr>
                        <a:t>0.312</a:t>
                      </a:r>
                      <a:endParaRPr lang="en-US" sz="1100" b="0" i="0" u="none" strike="noStrike" dirty="0">
                        <a:solidFill>
                          <a:schemeClr val="bg1"/>
                        </a:solidFill>
                        <a:effectLst/>
                        <a:latin typeface="Calibri" panose="020F0502020204030204" pitchFamily="34" charset="0"/>
                        <a:cs typeface="Calibri" panose="020F0502020204030204" pitchFamily="34" charset="0"/>
                      </a:endParaRPr>
                    </a:p>
                  </a:txBody>
                  <a:tcPr marL="3810" marR="3810" marT="3810" marB="0" anchor="b"/>
                </a:tc>
                <a:tc>
                  <a:txBody>
                    <a:bodyPr/>
                    <a:lstStyle/>
                    <a:p>
                      <a:pPr algn="ctr" fontAlgn="b"/>
                      <a:r>
                        <a:rPr lang="en-US" sz="1100" b="0" u="none" strike="noStrike">
                          <a:solidFill>
                            <a:schemeClr val="bg1"/>
                          </a:solidFill>
                          <a:effectLst/>
                          <a:latin typeface="Calibri" panose="020F0502020204030204" pitchFamily="34" charset="0"/>
                          <a:cs typeface="Calibri" panose="020F0502020204030204" pitchFamily="34" charset="0"/>
                        </a:rPr>
                        <a:t>67</a:t>
                      </a:r>
                      <a:endParaRPr lang="en-US" sz="1100" b="0" i="0" u="none" strike="noStrike">
                        <a:solidFill>
                          <a:schemeClr val="bg1"/>
                        </a:solidFill>
                        <a:effectLst/>
                        <a:latin typeface="Calibri" panose="020F0502020204030204" pitchFamily="34" charset="0"/>
                        <a:cs typeface="Calibri" panose="020F0502020204030204" pitchFamily="34" charset="0"/>
                      </a:endParaRPr>
                    </a:p>
                  </a:txBody>
                  <a:tcPr marL="3810" marR="3810" marT="3810" marB="0" anchor="b"/>
                </a:tc>
                <a:extLst>
                  <a:ext uri="{0D108BD9-81ED-4DB2-BD59-A6C34878D82A}">
                    <a16:rowId xmlns:a16="http://schemas.microsoft.com/office/drawing/2014/main" val="1971231773"/>
                  </a:ext>
                </a:extLst>
              </a:tr>
              <a:tr h="265895">
                <a:tc>
                  <a:txBody>
                    <a:bodyPr/>
                    <a:lstStyle/>
                    <a:p>
                      <a:pPr algn="ctr" fontAlgn="b"/>
                      <a:r>
                        <a:rPr lang="en-US" sz="1100" b="0" u="none" strike="noStrike" dirty="0">
                          <a:solidFill>
                            <a:schemeClr val="bg1"/>
                          </a:solidFill>
                          <a:effectLst/>
                          <a:latin typeface="Calibri" panose="020F0502020204030204" pitchFamily="34" charset="0"/>
                          <a:cs typeface="Calibri" panose="020F0502020204030204" pitchFamily="34" charset="0"/>
                        </a:rPr>
                        <a:t>0</a:t>
                      </a:r>
                      <a:endParaRPr lang="en-US" sz="1100" b="0" i="0" u="none" strike="noStrike" dirty="0">
                        <a:solidFill>
                          <a:schemeClr val="bg1"/>
                        </a:solidFill>
                        <a:effectLst/>
                        <a:latin typeface="Calibri" panose="020F0502020204030204" pitchFamily="34" charset="0"/>
                        <a:cs typeface="Calibri" panose="020F0502020204030204" pitchFamily="34" charset="0"/>
                      </a:endParaRPr>
                    </a:p>
                  </a:txBody>
                  <a:tcPr marL="3810" marR="3810" marT="3810" marB="0" anchor="b"/>
                </a:tc>
                <a:tc>
                  <a:txBody>
                    <a:bodyPr/>
                    <a:lstStyle/>
                    <a:p>
                      <a:pPr algn="ctr" fontAlgn="b"/>
                      <a:r>
                        <a:rPr lang="en-US" sz="1100" b="0" u="none" strike="noStrike" dirty="0">
                          <a:solidFill>
                            <a:schemeClr val="bg1"/>
                          </a:solidFill>
                          <a:effectLst/>
                          <a:latin typeface="Calibri" panose="020F0502020204030204" pitchFamily="34" charset="0"/>
                          <a:cs typeface="Calibri" panose="020F0502020204030204" pitchFamily="34" charset="0"/>
                        </a:rPr>
                        <a:t>0.305</a:t>
                      </a:r>
                      <a:endParaRPr lang="en-US" sz="1100" b="0" i="0" u="none" strike="noStrike" dirty="0">
                        <a:solidFill>
                          <a:schemeClr val="bg1"/>
                        </a:solidFill>
                        <a:effectLst/>
                        <a:latin typeface="Calibri" panose="020F0502020204030204" pitchFamily="34" charset="0"/>
                        <a:cs typeface="Calibri" panose="020F0502020204030204" pitchFamily="34" charset="0"/>
                      </a:endParaRPr>
                    </a:p>
                  </a:txBody>
                  <a:tcPr marL="3810" marR="3810" marT="3810" marB="0" anchor="b"/>
                </a:tc>
                <a:tc>
                  <a:txBody>
                    <a:bodyPr/>
                    <a:lstStyle/>
                    <a:p>
                      <a:pPr algn="ctr" fontAlgn="b"/>
                      <a:r>
                        <a:rPr lang="en-US" sz="1100" b="0" u="none" strike="noStrike" dirty="0">
                          <a:solidFill>
                            <a:schemeClr val="bg1"/>
                          </a:solidFill>
                          <a:effectLst/>
                          <a:latin typeface="Calibri" panose="020F0502020204030204" pitchFamily="34" charset="0"/>
                          <a:cs typeface="Calibri" panose="020F0502020204030204" pitchFamily="34" charset="0"/>
                        </a:rPr>
                        <a:t>70</a:t>
                      </a:r>
                      <a:endParaRPr lang="en-US" sz="1100" b="0" i="0" u="none" strike="noStrike" dirty="0">
                        <a:solidFill>
                          <a:schemeClr val="bg1"/>
                        </a:solidFill>
                        <a:effectLst/>
                        <a:latin typeface="Calibri" panose="020F0502020204030204" pitchFamily="34" charset="0"/>
                        <a:cs typeface="Calibri" panose="020F0502020204030204" pitchFamily="34" charset="0"/>
                      </a:endParaRPr>
                    </a:p>
                  </a:txBody>
                  <a:tcPr marL="3810" marR="3810" marT="3810" marB="0" anchor="b"/>
                </a:tc>
                <a:extLst>
                  <a:ext uri="{0D108BD9-81ED-4DB2-BD59-A6C34878D82A}">
                    <a16:rowId xmlns:a16="http://schemas.microsoft.com/office/drawing/2014/main" val="941632466"/>
                  </a:ext>
                </a:extLst>
              </a:tr>
              <a:tr h="265895">
                <a:tc>
                  <a:txBody>
                    <a:bodyPr/>
                    <a:lstStyle/>
                    <a:p>
                      <a:pPr algn="ctr" fontAlgn="b"/>
                      <a:r>
                        <a:rPr lang="en-US" sz="1100" b="0" u="none" strike="noStrike" dirty="0">
                          <a:solidFill>
                            <a:schemeClr val="bg1"/>
                          </a:solidFill>
                          <a:effectLst/>
                          <a:latin typeface="Calibri" panose="020F0502020204030204" pitchFamily="34" charset="0"/>
                          <a:cs typeface="Calibri" panose="020F0502020204030204" pitchFamily="34" charset="0"/>
                        </a:rPr>
                        <a:t>L 9</a:t>
                      </a:r>
                      <a:endParaRPr lang="en-US" sz="1100" b="0" i="0" u="none" strike="noStrike" dirty="0">
                        <a:solidFill>
                          <a:schemeClr val="bg1"/>
                        </a:solidFill>
                        <a:effectLst/>
                        <a:latin typeface="Calibri" panose="020F0502020204030204" pitchFamily="34" charset="0"/>
                        <a:cs typeface="Calibri" panose="020F0502020204030204" pitchFamily="34" charset="0"/>
                      </a:endParaRPr>
                    </a:p>
                  </a:txBody>
                  <a:tcPr marL="3810" marR="3810" marT="3810" marB="0" anchor="b"/>
                </a:tc>
                <a:tc>
                  <a:txBody>
                    <a:bodyPr/>
                    <a:lstStyle/>
                    <a:p>
                      <a:pPr algn="ctr" fontAlgn="b"/>
                      <a:r>
                        <a:rPr lang="en-US" sz="1100" b="0" u="none" strike="noStrike" dirty="0">
                          <a:solidFill>
                            <a:schemeClr val="bg1"/>
                          </a:solidFill>
                          <a:effectLst/>
                          <a:latin typeface="Calibri" panose="020F0502020204030204" pitchFamily="34" charset="0"/>
                          <a:cs typeface="Calibri" panose="020F0502020204030204" pitchFamily="34" charset="0"/>
                        </a:rPr>
                        <a:t>0.300</a:t>
                      </a:r>
                      <a:endParaRPr lang="en-US" sz="1100" b="0" i="0" u="none" strike="noStrike" dirty="0">
                        <a:solidFill>
                          <a:schemeClr val="bg1"/>
                        </a:solidFill>
                        <a:effectLst/>
                        <a:latin typeface="Calibri" panose="020F0502020204030204" pitchFamily="34" charset="0"/>
                        <a:cs typeface="Calibri" panose="020F0502020204030204" pitchFamily="34" charset="0"/>
                      </a:endParaRPr>
                    </a:p>
                  </a:txBody>
                  <a:tcPr marL="3810" marR="3810" marT="3810" marB="0" anchor="b"/>
                </a:tc>
                <a:tc>
                  <a:txBody>
                    <a:bodyPr/>
                    <a:lstStyle/>
                    <a:p>
                      <a:pPr algn="ctr" fontAlgn="b"/>
                      <a:r>
                        <a:rPr lang="en-US" sz="1100" b="0" u="none" strike="noStrike" dirty="0">
                          <a:solidFill>
                            <a:schemeClr val="bg1"/>
                          </a:solidFill>
                          <a:effectLst/>
                          <a:latin typeface="Calibri" panose="020F0502020204030204" pitchFamily="34" charset="0"/>
                          <a:cs typeface="Calibri" panose="020F0502020204030204" pitchFamily="34" charset="0"/>
                        </a:rPr>
                        <a:t>80</a:t>
                      </a:r>
                      <a:endParaRPr lang="en-US" sz="1100" b="0" i="0" u="none" strike="noStrike" dirty="0">
                        <a:solidFill>
                          <a:schemeClr val="bg1"/>
                        </a:solidFill>
                        <a:effectLst/>
                        <a:latin typeface="Calibri" panose="020F0502020204030204" pitchFamily="34" charset="0"/>
                        <a:cs typeface="Calibri" panose="020F0502020204030204" pitchFamily="34" charset="0"/>
                      </a:endParaRPr>
                    </a:p>
                  </a:txBody>
                  <a:tcPr marL="3810" marR="3810" marT="3810" marB="0" anchor="b"/>
                </a:tc>
                <a:extLst>
                  <a:ext uri="{0D108BD9-81ED-4DB2-BD59-A6C34878D82A}">
                    <a16:rowId xmlns:a16="http://schemas.microsoft.com/office/drawing/2014/main" val="4169321269"/>
                  </a:ext>
                </a:extLst>
              </a:tr>
              <a:tr h="265895">
                <a:tc>
                  <a:txBody>
                    <a:bodyPr/>
                    <a:lstStyle/>
                    <a:p>
                      <a:pPr algn="ctr" fontAlgn="b"/>
                      <a:r>
                        <a:rPr lang="en-US" sz="1100" b="0" u="none" strike="noStrike">
                          <a:solidFill>
                            <a:schemeClr val="bg1"/>
                          </a:solidFill>
                          <a:effectLst/>
                          <a:latin typeface="Calibri" panose="020F0502020204030204" pitchFamily="34" charset="0"/>
                          <a:cs typeface="Calibri" panose="020F0502020204030204" pitchFamily="34" charset="0"/>
                        </a:rPr>
                        <a:t>R 7</a:t>
                      </a:r>
                      <a:endParaRPr lang="en-US" sz="1100" b="0" i="0" u="none" strike="noStrike">
                        <a:solidFill>
                          <a:schemeClr val="bg1"/>
                        </a:solidFill>
                        <a:effectLst/>
                        <a:latin typeface="Calibri" panose="020F0502020204030204" pitchFamily="34" charset="0"/>
                        <a:cs typeface="Calibri" panose="020F0502020204030204" pitchFamily="34" charset="0"/>
                      </a:endParaRPr>
                    </a:p>
                  </a:txBody>
                  <a:tcPr marL="3810" marR="3810" marT="3810" marB="0" anchor="b"/>
                </a:tc>
                <a:tc>
                  <a:txBody>
                    <a:bodyPr/>
                    <a:lstStyle/>
                    <a:p>
                      <a:pPr algn="ctr" fontAlgn="b"/>
                      <a:r>
                        <a:rPr lang="en-US" sz="1100" b="0" u="none" strike="noStrike" dirty="0">
                          <a:solidFill>
                            <a:schemeClr val="bg1"/>
                          </a:solidFill>
                          <a:effectLst/>
                          <a:latin typeface="Calibri" panose="020F0502020204030204" pitchFamily="34" charset="0"/>
                          <a:cs typeface="Calibri" panose="020F0502020204030204" pitchFamily="34" charset="0"/>
                        </a:rPr>
                        <a:t>0.300</a:t>
                      </a:r>
                      <a:endParaRPr lang="en-US" sz="1100" b="0" i="0" u="none" strike="noStrike" dirty="0">
                        <a:solidFill>
                          <a:schemeClr val="bg1"/>
                        </a:solidFill>
                        <a:effectLst/>
                        <a:latin typeface="Calibri" panose="020F0502020204030204" pitchFamily="34" charset="0"/>
                        <a:cs typeface="Calibri" panose="020F0502020204030204" pitchFamily="34" charset="0"/>
                      </a:endParaRPr>
                    </a:p>
                  </a:txBody>
                  <a:tcPr marL="3810" marR="3810" marT="3810" marB="0" anchor="b"/>
                </a:tc>
                <a:tc>
                  <a:txBody>
                    <a:bodyPr/>
                    <a:lstStyle/>
                    <a:p>
                      <a:pPr algn="ctr" fontAlgn="b"/>
                      <a:r>
                        <a:rPr lang="en-US" sz="1100" b="0" u="none" strike="noStrike" dirty="0">
                          <a:solidFill>
                            <a:schemeClr val="bg1"/>
                          </a:solidFill>
                          <a:effectLst/>
                          <a:latin typeface="Calibri" panose="020F0502020204030204" pitchFamily="34" charset="0"/>
                          <a:cs typeface="Calibri" panose="020F0502020204030204" pitchFamily="34" charset="0"/>
                        </a:rPr>
                        <a:t>55</a:t>
                      </a:r>
                      <a:endParaRPr lang="en-US" sz="1100" b="0" i="0" u="none" strike="noStrike" dirty="0">
                        <a:solidFill>
                          <a:schemeClr val="bg1"/>
                        </a:solidFill>
                        <a:effectLst/>
                        <a:latin typeface="Calibri" panose="020F0502020204030204" pitchFamily="34" charset="0"/>
                        <a:cs typeface="Calibri" panose="020F0502020204030204" pitchFamily="34" charset="0"/>
                      </a:endParaRPr>
                    </a:p>
                  </a:txBody>
                  <a:tcPr marL="3810" marR="3810" marT="3810" marB="0" anchor="b"/>
                </a:tc>
                <a:extLst>
                  <a:ext uri="{0D108BD9-81ED-4DB2-BD59-A6C34878D82A}">
                    <a16:rowId xmlns:a16="http://schemas.microsoft.com/office/drawing/2014/main" val="4193371007"/>
                  </a:ext>
                </a:extLst>
              </a:tr>
              <a:tr h="265895">
                <a:tc>
                  <a:txBody>
                    <a:bodyPr/>
                    <a:lstStyle/>
                    <a:p>
                      <a:pPr algn="ctr" fontAlgn="b"/>
                      <a:r>
                        <a:rPr lang="en-US" sz="1100" b="0" u="none" strike="noStrike">
                          <a:solidFill>
                            <a:schemeClr val="bg1"/>
                          </a:solidFill>
                          <a:effectLst/>
                          <a:latin typeface="Calibri" panose="020F0502020204030204" pitchFamily="34" charset="0"/>
                          <a:cs typeface="Calibri" panose="020F0502020204030204" pitchFamily="34" charset="0"/>
                        </a:rPr>
                        <a:t>R 9</a:t>
                      </a:r>
                      <a:endParaRPr lang="en-US" sz="1100" b="0" i="0" u="none" strike="noStrike">
                        <a:solidFill>
                          <a:schemeClr val="bg1"/>
                        </a:solidFill>
                        <a:effectLst/>
                        <a:latin typeface="Calibri" panose="020F0502020204030204" pitchFamily="34" charset="0"/>
                        <a:cs typeface="Calibri" panose="020F0502020204030204" pitchFamily="34" charset="0"/>
                      </a:endParaRPr>
                    </a:p>
                  </a:txBody>
                  <a:tcPr marL="3810" marR="3810" marT="3810" marB="0" anchor="b"/>
                </a:tc>
                <a:tc>
                  <a:txBody>
                    <a:bodyPr/>
                    <a:lstStyle/>
                    <a:p>
                      <a:pPr algn="ctr" fontAlgn="b"/>
                      <a:r>
                        <a:rPr lang="en-US" sz="1100" b="0" u="none" strike="noStrike" dirty="0">
                          <a:solidFill>
                            <a:schemeClr val="bg1"/>
                          </a:solidFill>
                          <a:effectLst/>
                          <a:latin typeface="Calibri" panose="020F0502020204030204" pitchFamily="34" charset="0"/>
                          <a:cs typeface="Calibri" panose="020F0502020204030204" pitchFamily="34" charset="0"/>
                        </a:rPr>
                        <a:t>0.299</a:t>
                      </a:r>
                      <a:endParaRPr lang="en-US" sz="1100" b="0" i="0" u="none" strike="noStrike" dirty="0">
                        <a:solidFill>
                          <a:schemeClr val="bg1"/>
                        </a:solidFill>
                        <a:effectLst/>
                        <a:latin typeface="Calibri" panose="020F0502020204030204" pitchFamily="34" charset="0"/>
                        <a:cs typeface="Calibri" panose="020F0502020204030204" pitchFamily="34" charset="0"/>
                      </a:endParaRPr>
                    </a:p>
                  </a:txBody>
                  <a:tcPr marL="3810" marR="3810" marT="3810" marB="0" anchor="b"/>
                </a:tc>
                <a:tc>
                  <a:txBody>
                    <a:bodyPr/>
                    <a:lstStyle/>
                    <a:p>
                      <a:pPr algn="ctr" fontAlgn="b"/>
                      <a:r>
                        <a:rPr lang="en-US" sz="1100" b="0" u="none" strike="noStrike" dirty="0">
                          <a:solidFill>
                            <a:schemeClr val="bg1"/>
                          </a:solidFill>
                          <a:effectLst/>
                          <a:latin typeface="Calibri" panose="020F0502020204030204" pitchFamily="34" charset="0"/>
                          <a:cs typeface="Calibri" panose="020F0502020204030204" pitchFamily="34" charset="0"/>
                        </a:rPr>
                        <a:t>70</a:t>
                      </a:r>
                      <a:endParaRPr lang="en-US" sz="1100" b="0" i="0" u="none" strike="noStrike" dirty="0">
                        <a:solidFill>
                          <a:schemeClr val="bg1"/>
                        </a:solidFill>
                        <a:effectLst/>
                        <a:latin typeface="Calibri" panose="020F0502020204030204" pitchFamily="34" charset="0"/>
                        <a:cs typeface="Calibri" panose="020F0502020204030204" pitchFamily="34" charset="0"/>
                      </a:endParaRPr>
                    </a:p>
                  </a:txBody>
                  <a:tcPr marL="3810" marR="3810" marT="3810" marB="0" anchor="b"/>
                </a:tc>
                <a:extLst>
                  <a:ext uri="{0D108BD9-81ED-4DB2-BD59-A6C34878D82A}">
                    <a16:rowId xmlns:a16="http://schemas.microsoft.com/office/drawing/2014/main" val="1303549000"/>
                  </a:ext>
                </a:extLst>
              </a:tr>
              <a:tr h="265895">
                <a:tc>
                  <a:txBody>
                    <a:bodyPr/>
                    <a:lstStyle/>
                    <a:p>
                      <a:pPr algn="ctr" fontAlgn="b"/>
                      <a:r>
                        <a:rPr lang="en-US" sz="1100" b="0" u="none" strike="noStrike">
                          <a:solidFill>
                            <a:schemeClr val="bg1"/>
                          </a:solidFill>
                          <a:effectLst/>
                          <a:latin typeface="Calibri" panose="020F0502020204030204" pitchFamily="34" charset="0"/>
                          <a:cs typeface="Calibri" panose="020F0502020204030204" pitchFamily="34" charset="0"/>
                        </a:rPr>
                        <a:t>R 6</a:t>
                      </a:r>
                      <a:endParaRPr lang="en-US" sz="1100" b="0" i="0" u="none" strike="noStrike">
                        <a:solidFill>
                          <a:schemeClr val="bg1"/>
                        </a:solidFill>
                        <a:effectLst/>
                        <a:latin typeface="Calibri" panose="020F0502020204030204" pitchFamily="34" charset="0"/>
                        <a:cs typeface="Calibri" panose="020F0502020204030204" pitchFamily="34" charset="0"/>
                      </a:endParaRPr>
                    </a:p>
                  </a:txBody>
                  <a:tcPr marL="3810" marR="3810" marT="3810" marB="0" anchor="b"/>
                </a:tc>
                <a:tc>
                  <a:txBody>
                    <a:bodyPr/>
                    <a:lstStyle/>
                    <a:p>
                      <a:pPr algn="ctr" fontAlgn="b"/>
                      <a:r>
                        <a:rPr lang="en-US" sz="1100" b="0" u="none" strike="noStrike" dirty="0">
                          <a:solidFill>
                            <a:schemeClr val="bg1"/>
                          </a:solidFill>
                          <a:effectLst/>
                          <a:latin typeface="Calibri" panose="020F0502020204030204" pitchFamily="34" charset="0"/>
                          <a:cs typeface="Calibri" panose="020F0502020204030204" pitchFamily="34" charset="0"/>
                        </a:rPr>
                        <a:t>0.277</a:t>
                      </a:r>
                      <a:endParaRPr lang="en-US" sz="1100" b="0" i="0" u="none" strike="noStrike" dirty="0">
                        <a:solidFill>
                          <a:schemeClr val="bg1"/>
                        </a:solidFill>
                        <a:effectLst/>
                        <a:latin typeface="Calibri" panose="020F0502020204030204" pitchFamily="34" charset="0"/>
                        <a:cs typeface="Calibri" panose="020F0502020204030204" pitchFamily="34" charset="0"/>
                      </a:endParaRPr>
                    </a:p>
                  </a:txBody>
                  <a:tcPr marL="3810" marR="3810" marT="3810" marB="0" anchor="b"/>
                </a:tc>
                <a:tc>
                  <a:txBody>
                    <a:bodyPr/>
                    <a:lstStyle/>
                    <a:p>
                      <a:pPr algn="ctr" fontAlgn="b"/>
                      <a:r>
                        <a:rPr lang="en-US" sz="1100" b="0" u="none" strike="noStrike" dirty="0">
                          <a:solidFill>
                            <a:schemeClr val="bg1"/>
                          </a:solidFill>
                          <a:effectLst/>
                          <a:latin typeface="Calibri" panose="020F0502020204030204" pitchFamily="34" charset="0"/>
                          <a:cs typeface="Calibri" panose="020F0502020204030204" pitchFamily="34" charset="0"/>
                        </a:rPr>
                        <a:t>34</a:t>
                      </a:r>
                      <a:endParaRPr lang="en-US" sz="1100" b="0" i="0" u="none" strike="noStrike" dirty="0">
                        <a:solidFill>
                          <a:schemeClr val="bg1"/>
                        </a:solidFill>
                        <a:effectLst/>
                        <a:latin typeface="Calibri" panose="020F0502020204030204" pitchFamily="34" charset="0"/>
                        <a:cs typeface="Calibri" panose="020F0502020204030204" pitchFamily="34" charset="0"/>
                      </a:endParaRPr>
                    </a:p>
                  </a:txBody>
                  <a:tcPr marL="3810" marR="3810" marT="3810" marB="0" anchor="b"/>
                </a:tc>
                <a:extLst>
                  <a:ext uri="{0D108BD9-81ED-4DB2-BD59-A6C34878D82A}">
                    <a16:rowId xmlns:a16="http://schemas.microsoft.com/office/drawing/2014/main" val="284192062"/>
                  </a:ext>
                </a:extLst>
              </a:tr>
              <a:tr h="265895">
                <a:tc>
                  <a:txBody>
                    <a:bodyPr/>
                    <a:lstStyle/>
                    <a:p>
                      <a:pPr algn="ctr" fontAlgn="b"/>
                      <a:r>
                        <a:rPr lang="en-US" sz="1100" b="0" u="none" strike="noStrike">
                          <a:solidFill>
                            <a:schemeClr val="bg1"/>
                          </a:solidFill>
                          <a:effectLst/>
                          <a:latin typeface="Calibri" panose="020F0502020204030204" pitchFamily="34" charset="0"/>
                          <a:cs typeface="Calibri" panose="020F0502020204030204" pitchFamily="34" charset="0"/>
                        </a:rPr>
                        <a:t>L 4i</a:t>
                      </a:r>
                      <a:endParaRPr lang="en-US" sz="1100" b="0" i="0" u="none" strike="noStrike">
                        <a:solidFill>
                          <a:schemeClr val="bg1"/>
                        </a:solidFill>
                        <a:effectLst/>
                        <a:latin typeface="Calibri" panose="020F0502020204030204" pitchFamily="34" charset="0"/>
                        <a:cs typeface="Calibri" panose="020F0502020204030204" pitchFamily="34" charset="0"/>
                      </a:endParaRPr>
                    </a:p>
                  </a:txBody>
                  <a:tcPr marL="3810" marR="3810" marT="3810" marB="0" anchor="b"/>
                </a:tc>
                <a:tc>
                  <a:txBody>
                    <a:bodyPr/>
                    <a:lstStyle/>
                    <a:p>
                      <a:pPr algn="ctr" fontAlgn="b"/>
                      <a:r>
                        <a:rPr lang="en-US" sz="1100" b="0" u="none" strike="noStrike" dirty="0">
                          <a:solidFill>
                            <a:schemeClr val="bg1"/>
                          </a:solidFill>
                          <a:effectLst/>
                          <a:latin typeface="Calibri" panose="020F0502020204030204" pitchFamily="34" charset="0"/>
                          <a:cs typeface="Calibri" panose="020F0502020204030204" pitchFamily="34" charset="0"/>
                        </a:rPr>
                        <a:t>0.268</a:t>
                      </a:r>
                      <a:endParaRPr lang="en-US" sz="1100" b="0" i="0" u="none" strike="noStrike" dirty="0">
                        <a:solidFill>
                          <a:schemeClr val="bg1"/>
                        </a:solidFill>
                        <a:effectLst/>
                        <a:latin typeface="Calibri" panose="020F0502020204030204" pitchFamily="34" charset="0"/>
                        <a:cs typeface="Calibri" panose="020F0502020204030204" pitchFamily="34" charset="0"/>
                      </a:endParaRPr>
                    </a:p>
                  </a:txBody>
                  <a:tcPr marL="3810" marR="3810" marT="3810" marB="0" anchor="b"/>
                </a:tc>
                <a:tc>
                  <a:txBody>
                    <a:bodyPr/>
                    <a:lstStyle/>
                    <a:p>
                      <a:pPr algn="ctr" fontAlgn="b"/>
                      <a:r>
                        <a:rPr lang="en-US" sz="1100" b="0" u="none" strike="noStrike" dirty="0">
                          <a:solidFill>
                            <a:schemeClr val="bg1"/>
                          </a:solidFill>
                          <a:effectLst/>
                          <a:latin typeface="Calibri" panose="020F0502020204030204" pitchFamily="34" charset="0"/>
                          <a:cs typeface="Calibri" panose="020F0502020204030204" pitchFamily="34" charset="0"/>
                        </a:rPr>
                        <a:t>69</a:t>
                      </a:r>
                      <a:endParaRPr lang="en-US" sz="1100" b="0" i="0" u="none" strike="noStrike" dirty="0">
                        <a:solidFill>
                          <a:schemeClr val="bg1"/>
                        </a:solidFill>
                        <a:effectLst/>
                        <a:latin typeface="Calibri" panose="020F0502020204030204" pitchFamily="34" charset="0"/>
                        <a:cs typeface="Calibri" panose="020F0502020204030204" pitchFamily="34" charset="0"/>
                      </a:endParaRPr>
                    </a:p>
                  </a:txBody>
                  <a:tcPr marL="3810" marR="3810" marT="3810" marB="0" anchor="b"/>
                </a:tc>
                <a:extLst>
                  <a:ext uri="{0D108BD9-81ED-4DB2-BD59-A6C34878D82A}">
                    <a16:rowId xmlns:a16="http://schemas.microsoft.com/office/drawing/2014/main" val="3110162670"/>
                  </a:ext>
                </a:extLst>
              </a:tr>
              <a:tr h="265895">
                <a:tc>
                  <a:txBody>
                    <a:bodyPr/>
                    <a:lstStyle/>
                    <a:p>
                      <a:pPr algn="ctr" fontAlgn="b"/>
                      <a:r>
                        <a:rPr lang="en-US" sz="1100" b="0" u="none" strike="noStrike">
                          <a:solidFill>
                            <a:schemeClr val="bg1"/>
                          </a:solidFill>
                          <a:effectLst/>
                          <a:latin typeface="Calibri" panose="020F0502020204030204" pitchFamily="34" charset="0"/>
                          <a:cs typeface="Calibri" panose="020F0502020204030204" pitchFamily="34" charset="0"/>
                        </a:rPr>
                        <a:t>L 5</a:t>
                      </a:r>
                      <a:endParaRPr lang="en-US" sz="1100" b="0" i="0" u="none" strike="noStrike">
                        <a:solidFill>
                          <a:schemeClr val="bg1"/>
                        </a:solidFill>
                        <a:effectLst/>
                        <a:latin typeface="Calibri" panose="020F0502020204030204" pitchFamily="34" charset="0"/>
                        <a:cs typeface="Calibri" panose="020F0502020204030204" pitchFamily="34" charset="0"/>
                      </a:endParaRPr>
                    </a:p>
                  </a:txBody>
                  <a:tcPr marL="3810" marR="3810" marT="3810" marB="0" anchor="b"/>
                </a:tc>
                <a:tc>
                  <a:txBody>
                    <a:bodyPr/>
                    <a:lstStyle/>
                    <a:p>
                      <a:pPr algn="ctr" fontAlgn="b"/>
                      <a:r>
                        <a:rPr lang="en-US" sz="1100" b="0" u="none" strike="noStrike" dirty="0">
                          <a:solidFill>
                            <a:schemeClr val="bg1"/>
                          </a:solidFill>
                          <a:effectLst/>
                          <a:latin typeface="Calibri" panose="020F0502020204030204" pitchFamily="34" charset="0"/>
                          <a:cs typeface="Calibri" panose="020F0502020204030204" pitchFamily="34" charset="0"/>
                        </a:rPr>
                        <a:t>0.267</a:t>
                      </a:r>
                      <a:endParaRPr lang="en-US" sz="1100" b="0" i="0" u="none" strike="noStrike" dirty="0">
                        <a:solidFill>
                          <a:schemeClr val="bg1"/>
                        </a:solidFill>
                        <a:effectLst/>
                        <a:latin typeface="Calibri" panose="020F0502020204030204" pitchFamily="34" charset="0"/>
                        <a:cs typeface="Calibri" panose="020F0502020204030204" pitchFamily="34" charset="0"/>
                      </a:endParaRPr>
                    </a:p>
                  </a:txBody>
                  <a:tcPr marL="3810" marR="3810" marT="3810" marB="0" anchor="b"/>
                </a:tc>
                <a:tc>
                  <a:txBody>
                    <a:bodyPr/>
                    <a:lstStyle/>
                    <a:p>
                      <a:pPr algn="ctr" fontAlgn="b"/>
                      <a:r>
                        <a:rPr lang="en-US" sz="1100" b="0" u="none" strike="noStrike" dirty="0">
                          <a:solidFill>
                            <a:schemeClr val="bg1"/>
                          </a:solidFill>
                          <a:effectLst/>
                          <a:latin typeface="Calibri" panose="020F0502020204030204" pitchFamily="34" charset="0"/>
                          <a:cs typeface="Calibri" panose="020F0502020204030204" pitchFamily="34" charset="0"/>
                        </a:rPr>
                        <a:t>55</a:t>
                      </a:r>
                      <a:endParaRPr lang="en-US" sz="1100" b="0" i="0" u="none" strike="noStrike" dirty="0">
                        <a:solidFill>
                          <a:schemeClr val="bg1"/>
                        </a:solidFill>
                        <a:effectLst/>
                        <a:latin typeface="Calibri" panose="020F0502020204030204" pitchFamily="34" charset="0"/>
                        <a:cs typeface="Calibri" panose="020F0502020204030204" pitchFamily="34" charset="0"/>
                      </a:endParaRPr>
                    </a:p>
                  </a:txBody>
                  <a:tcPr marL="3810" marR="3810" marT="3810" marB="0" anchor="b"/>
                </a:tc>
                <a:extLst>
                  <a:ext uri="{0D108BD9-81ED-4DB2-BD59-A6C34878D82A}">
                    <a16:rowId xmlns:a16="http://schemas.microsoft.com/office/drawing/2014/main" val="360616503"/>
                  </a:ext>
                </a:extLst>
              </a:tr>
              <a:tr h="265895">
                <a:tc>
                  <a:txBody>
                    <a:bodyPr/>
                    <a:lstStyle/>
                    <a:p>
                      <a:pPr algn="ctr" fontAlgn="b"/>
                      <a:r>
                        <a:rPr lang="en-US" sz="1100" b="0" u="none" strike="noStrike">
                          <a:solidFill>
                            <a:schemeClr val="bg1"/>
                          </a:solidFill>
                          <a:effectLst/>
                          <a:latin typeface="Calibri" panose="020F0502020204030204" pitchFamily="34" charset="0"/>
                          <a:cs typeface="Calibri" panose="020F0502020204030204" pitchFamily="34" charset="0"/>
                        </a:rPr>
                        <a:t>R 3</a:t>
                      </a:r>
                      <a:endParaRPr lang="en-US" sz="1100" b="0" i="0" u="none" strike="noStrike">
                        <a:solidFill>
                          <a:schemeClr val="bg1"/>
                        </a:solidFill>
                        <a:effectLst/>
                        <a:latin typeface="Calibri" panose="020F0502020204030204" pitchFamily="34" charset="0"/>
                        <a:cs typeface="Calibri" panose="020F0502020204030204" pitchFamily="34" charset="0"/>
                      </a:endParaRPr>
                    </a:p>
                  </a:txBody>
                  <a:tcPr marL="3810" marR="3810" marT="3810" marB="0" anchor="b"/>
                </a:tc>
                <a:tc>
                  <a:txBody>
                    <a:bodyPr/>
                    <a:lstStyle/>
                    <a:p>
                      <a:pPr algn="ctr" fontAlgn="b"/>
                      <a:r>
                        <a:rPr lang="en-US" sz="1100" b="0" u="none" strike="noStrike" dirty="0">
                          <a:solidFill>
                            <a:schemeClr val="bg1"/>
                          </a:solidFill>
                          <a:effectLst/>
                          <a:latin typeface="Calibri" panose="020F0502020204030204" pitchFamily="34" charset="0"/>
                          <a:cs typeface="Calibri" panose="020F0502020204030204" pitchFamily="34" charset="0"/>
                        </a:rPr>
                        <a:t>0.257</a:t>
                      </a:r>
                      <a:endParaRPr lang="en-US" sz="1100" b="0" i="0" u="none" strike="noStrike" dirty="0">
                        <a:solidFill>
                          <a:schemeClr val="bg1"/>
                        </a:solidFill>
                        <a:effectLst/>
                        <a:latin typeface="Calibri" panose="020F0502020204030204" pitchFamily="34" charset="0"/>
                        <a:cs typeface="Calibri" panose="020F0502020204030204" pitchFamily="34" charset="0"/>
                      </a:endParaRPr>
                    </a:p>
                  </a:txBody>
                  <a:tcPr marL="3810" marR="3810" marT="3810" marB="0" anchor="b"/>
                </a:tc>
                <a:tc>
                  <a:txBody>
                    <a:bodyPr/>
                    <a:lstStyle/>
                    <a:p>
                      <a:pPr algn="ctr" fontAlgn="b"/>
                      <a:r>
                        <a:rPr lang="en-US" sz="1100" b="0" u="none" strike="noStrike" dirty="0">
                          <a:solidFill>
                            <a:schemeClr val="bg1"/>
                          </a:solidFill>
                          <a:effectLst/>
                          <a:latin typeface="Calibri" panose="020F0502020204030204" pitchFamily="34" charset="0"/>
                          <a:cs typeface="Calibri" panose="020F0502020204030204" pitchFamily="34" charset="0"/>
                        </a:rPr>
                        <a:t>139</a:t>
                      </a:r>
                      <a:endParaRPr lang="en-US" sz="1100" b="0" i="0" u="none" strike="noStrike" dirty="0">
                        <a:solidFill>
                          <a:schemeClr val="bg1"/>
                        </a:solidFill>
                        <a:effectLst/>
                        <a:latin typeface="Calibri" panose="020F0502020204030204" pitchFamily="34" charset="0"/>
                        <a:cs typeface="Calibri" panose="020F0502020204030204" pitchFamily="34" charset="0"/>
                      </a:endParaRPr>
                    </a:p>
                  </a:txBody>
                  <a:tcPr marL="3810" marR="3810" marT="3810" marB="0" anchor="b"/>
                </a:tc>
                <a:extLst>
                  <a:ext uri="{0D108BD9-81ED-4DB2-BD59-A6C34878D82A}">
                    <a16:rowId xmlns:a16="http://schemas.microsoft.com/office/drawing/2014/main" val="2851345257"/>
                  </a:ext>
                </a:extLst>
              </a:tr>
              <a:tr h="265895">
                <a:tc>
                  <a:txBody>
                    <a:bodyPr/>
                    <a:lstStyle/>
                    <a:p>
                      <a:pPr algn="ctr" fontAlgn="b"/>
                      <a:r>
                        <a:rPr lang="en-US" sz="1100" b="0" u="none" strike="noStrike">
                          <a:solidFill>
                            <a:schemeClr val="bg1"/>
                          </a:solidFill>
                          <a:effectLst/>
                          <a:latin typeface="Calibri" panose="020F0502020204030204" pitchFamily="34" charset="0"/>
                          <a:cs typeface="Calibri" panose="020F0502020204030204" pitchFamily="34" charset="0"/>
                        </a:rPr>
                        <a:t>R 1</a:t>
                      </a:r>
                      <a:endParaRPr lang="en-US" sz="1100" b="0" i="0" u="none" strike="noStrike">
                        <a:solidFill>
                          <a:schemeClr val="bg1"/>
                        </a:solidFill>
                        <a:effectLst/>
                        <a:latin typeface="Calibri" panose="020F0502020204030204" pitchFamily="34" charset="0"/>
                        <a:cs typeface="Calibri" panose="020F0502020204030204" pitchFamily="34" charset="0"/>
                      </a:endParaRPr>
                    </a:p>
                  </a:txBody>
                  <a:tcPr marL="3810" marR="3810" marT="3810" marB="0" anchor="b"/>
                </a:tc>
                <a:tc>
                  <a:txBody>
                    <a:bodyPr/>
                    <a:lstStyle/>
                    <a:p>
                      <a:pPr algn="ctr" fontAlgn="b"/>
                      <a:r>
                        <a:rPr lang="en-US" sz="1100" b="0" u="none" strike="noStrike" dirty="0">
                          <a:solidFill>
                            <a:schemeClr val="bg1"/>
                          </a:solidFill>
                          <a:effectLst/>
                          <a:latin typeface="Calibri" panose="020F0502020204030204" pitchFamily="34" charset="0"/>
                          <a:cs typeface="Calibri" panose="020F0502020204030204" pitchFamily="34" charset="0"/>
                        </a:rPr>
                        <a:t>0.253</a:t>
                      </a:r>
                      <a:endParaRPr lang="en-US" sz="1100" b="0" i="0" u="none" strike="noStrike" dirty="0">
                        <a:solidFill>
                          <a:schemeClr val="bg1"/>
                        </a:solidFill>
                        <a:effectLst/>
                        <a:latin typeface="Calibri" panose="020F0502020204030204" pitchFamily="34" charset="0"/>
                        <a:cs typeface="Calibri" panose="020F0502020204030204" pitchFamily="34" charset="0"/>
                      </a:endParaRPr>
                    </a:p>
                  </a:txBody>
                  <a:tcPr marL="3810" marR="3810" marT="3810" marB="0" anchor="b"/>
                </a:tc>
                <a:tc>
                  <a:txBody>
                    <a:bodyPr/>
                    <a:lstStyle/>
                    <a:p>
                      <a:pPr algn="ctr" fontAlgn="b"/>
                      <a:r>
                        <a:rPr lang="en-US" sz="1100" b="0" u="none" strike="noStrike" dirty="0">
                          <a:solidFill>
                            <a:schemeClr val="bg1"/>
                          </a:solidFill>
                          <a:effectLst/>
                          <a:latin typeface="Calibri" panose="020F0502020204030204" pitchFamily="34" charset="0"/>
                          <a:cs typeface="Calibri" panose="020F0502020204030204" pitchFamily="34" charset="0"/>
                        </a:rPr>
                        <a:t>89</a:t>
                      </a:r>
                      <a:endParaRPr lang="en-US" sz="1100" b="0" i="0" u="none" strike="noStrike" dirty="0">
                        <a:solidFill>
                          <a:schemeClr val="bg1"/>
                        </a:solidFill>
                        <a:effectLst/>
                        <a:latin typeface="Calibri" panose="020F0502020204030204" pitchFamily="34" charset="0"/>
                        <a:cs typeface="Calibri" panose="020F0502020204030204" pitchFamily="34" charset="0"/>
                      </a:endParaRPr>
                    </a:p>
                  </a:txBody>
                  <a:tcPr marL="3810" marR="3810" marT="3810" marB="0" anchor="b"/>
                </a:tc>
                <a:extLst>
                  <a:ext uri="{0D108BD9-81ED-4DB2-BD59-A6C34878D82A}">
                    <a16:rowId xmlns:a16="http://schemas.microsoft.com/office/drawing/2014/main" val="4285348330"/>
                  </a:ext>
                </a:extLst>
              </a:tr>
              <a:tr h="265895">
                <a:tc>
                  <a:txBody>
                    <a:bodyPr/>
                    <a:lstStyle/>
                    <a:p>
                      <a:pPr algn="ctr" fontAlgn="b"/>
                      <a:r>
                        <a:rPr lang="en-US" sz="1100" b="0" u="none" strike="noStrike">
                          <a:solidFill>
                            <a:schemeClr val="bg1"/>
                          </a:solidFill>
                          <a:effectLst/>
                          <a:latin typeface="Calibri" panose="020F0502020204030204" pitchFamily="34" charset="0"/>
                          <a:cs typeface="Calibri" panose="020F0502020204030204" pitchFamily="34" charset="0"/>
                        </a:rPr>
                        <a:t>L 6</a:t>
                      </a:r>
                      <a:endParaRPr lang="en-US" sz="1100" b="0" i="0" u="none" strike="noStrike">
                        <a:solidFill>
                          <a:schemeClr val="bg1"/>
                        </a:solidFill>
                        <a:effectLst/>
                        <a:latin typeface="Calibri" panose="020F0502020204030204" pitchFamily="34" charset="0"/>
                        <a:cs typeface="Calibri" panose="020F0502020204030204" pitchFamily="34" charset="0"/>
                      </a:endParaRPr>
                    </a:p>
                  </a:txBody>
                  <a:tcPr marL="3810" marR="3810" marT="3810" marB="0" anchor="b"/>
                </a:tc>
                <a:tc>
                  <a:txBody>
                    <a:bodyPr/>
                    <a:lstStyle/>
                    <a:p>
                      <a:pPr algn="ctr" fontAlgn="b"/>
                      <a:r>
                        <a:rPr lang="en-US" sz="1100" b="0" u="none" strike="noStrike" dirty="0">
                          <a:solidFill>
                            <a:schemeClr val="bg1"/>
                          </a:solidFill>
                          <a:effectLst/>
                          <a:latin typeface="Calibri" panose="020F0502020204030204" pitchFamily="34" charset="0"/>
                          <a:cs typeface="Calibri" panose="020F0502020204030204" pitchFamily="34" charset="0"/>
                        </a:rPr>
                        <a:t>0.252</a:t>
                      </a:r>
                      <a:endParaRPr lang="en-US" sz="1100" b="0" i="0" u="none" strike="noStrike" dirty="0">
                        <a:solidFill>
                          <a:schemeClr val="bg1"/>
                        </a:solidFill>
                        <a:effectLst/>
                        <a:latin typeface="Calibri" panose="020F0502020204030204" pitchFamily="34" charset="0"/>
                        <a:cs typeface="Calibri" panose="020F0502020204030204" pitchFamily="34" charset="0"/>
                      </a:endParaRPr>
                    </a:p>
                  </a:txBody>
                  <a:tcPr marL="3810" marR="3810" marT="3810" marB="0" anchor="b"/>
                </a:tc>
                <a:tc>
                  <a:txBody>
                    <a:bodyPr/>
                    <a:lstStyle/>
                    <a:p>
                      <a:pPr algn="ctr" fontAlgn="b"/>
                      <a:r>
                        <a:rPr lang="en-US" sz="1100" b="0" u="none" strike="noStrike" dirty="0">
                          <a:solidFill>
                            <a:schemeClr val="bg1"/>
                          </a:solidFill>
                          <a:effectLst/>
                          <a:latin typeface="Calibri" panose="020F0502020204030204" pitchFamily="34" charset="0"/>
                          <a:cs typeface="Calibri" panose="020F0502020204030204" pitchFamily="34" charset="0"/>
                        </a:rPr>
                        <a:t>43</a:t>
                      </a:r>
                      <a:endParaRPr lang="en-US" sz="1100" b="0" i="0" u="none" strike="noStrike" dirty="0">
                        <a:solidFill>
                          <a:schemeClr val="bg1"/>
                        </a:solidFill>
                        <a:effectLst/>
                        <a:latin typeface="Calibri" panose="020F0502020204030204" pitchFamily="34" charset="0"/>
                        <a:cs typeface="Calibri" panose="020F0502020204030204" pitchFamily="34" charset="0"/>
                      </a:endParaRPr>
                    </a:p>
                  </a:txBody>
                  <a:tcPr marL="3810" marR="3810" marT="3810" marB="0" anchor="b"/>
                </a:tc>
                <a:extLst>
                  <a:ext uri="{0D108BD9-81ED-4DB2-BD59-A6C34878D82A}">
                    <a16:rowId xmlns:a16="http://schemas.microsoft.com/office/drawing/2014/main" val="2886737444"/>
                  </a:ext>
                </a:extLst>
              </a:tr>
              <a:tr h="265895">
                <a:tc>
                  <a:txBody>
                    <a:bodyPr/>
                    <a:lstStyle/>
                    <a:p>
                      <a:pPr algn="ctr" fontAlgn="b"/>
                      <a:r>
                        <a:rPr lang="en-US" sz="1100" b="0" u="none" strike="noStrike">
                          <a:solidFill>
                            <a:schemeClr val="bg1"/>
                          </a:solidFill>
                          <a:effectLst/>
                          <a:latin typeface="Calibri" panose="020F0502020204030204" pitchFamily="34" charset="0"/>
                          <a:cs typeface="Calibri" panose="020F0502020204030204" pitchFamily="34" charset="0"/>
                        </a:rPr>
                        <a:t>L 1</a:t>
                      </a:r>
                      <a:endParaRPr lang="en-US" sz="1100" b="0" i="0" u="none" strike="noStrike">
                        <a:solidFill>
                          <a:schemeClr val="bg1"/>
                        </a:solidFill>
                        <a:effectLst/>
                        <a:latin typeface="Calibri" panose="020F0502020204030204" pitchFamily="34" charset="0"/>
                        <a:cs typeface="Calibri" panose="020F0502020204030204" pitchFamily="34" charset="0"/>
                      </a:endParaRPr>
                    </a:p>
                  </a:txBody>
                  <a:tcPr marL="3810" marR="3810" marT="3810" marB="0" anchor="b"/>
                </a:tc>
                <a:tc>
                  <a:txBody>
                    <a:bodyPr/>
                    <a:lstStyle/>
                    <a:p>
                      <a:pPr algn="ctr" fontAlgn="b"/>
                      <a:r>
                        <a:rPr lang="en-US" sz="1100" b="0" u="none" strike="noStrike" dirty="0">
                          <a:solidFill>
                            <a:schemeClr val="bg1"/>
                          </a:solidFill>
                          <a:effectLst/>
                          <a:latin typeface="Calibri" panose="020F0502020204030204" pitchFamily="34" charset="0"/>
                          <a:cs typeface="Calibri" panose="020F0502020204030204" pitchFamily="34" charset="0"/>
                        </a:rPr>
                        <a:t>0.250</a:t>
                      </a:r>
                      <a:endParaRPr lang="en-US" sz="1100" b="0" i="0" u="none" strike="noStrike" dirty="0">
                        <a:solidFill>
                          <a:schemeClr val="bg1"/>
                        </a:solidFill>
                        <a:effectLst/>
                        <a:latin typeface="Calibri" panose="020F0502020204030204" pitchFamily="34" charset="0"/>
                        <a:cs typeface="Calibri" panose="020F0502020204030204" pitchFamily="34" charset="0"/>
                      </a:endParaRPr>
                    </a:p>
                  </a:txBody>
                  <a:tcPr marL="3810" marR="3810" marT="3810" marB="0" anchor="b"/>
                </a:tc>
                <a:tc>
                  <a:txBody>
                    <a:bodyPr/>
                    <a:lstStyle/>
                    <a:p>
                      <a:pPr algn="ctr" fontAlgn="b"/>
                      <a:r>
                        <a:rPr lang="en-US" sz="1100" b="0" u="none" strike="noStrike" dirty="0">
                          <a:solidFill>
                            <a:schemeClr val="bg1"/>
                          </a:solidFill>
                          <a:effectLst/>
                          <a:latin typeface="Calibri" panose="020F0502020204030204" pitchFamily="34" charset="0"/>
                          <a:cs typeface="Calibri" panose="020F0502020204030204" pitchFamily="34" charset="0"/>
                        </a:rPr>
                        <a:t>84</a:t>
                      </a:r>
                      <a:endParaRPr lang="en-US" sz="1100" b="0" i="0" u="none" strike="noStrike" dirty="0">
                        <a:solidFill>
                          <a:schemeClr val="bg1"/>
                        </a:solidFill>
                        <a:effectLst/>
                        <a:latin typeface="Calibri" panose="020F0502020204030204" pitchFamily="34" charset="0"/>
                        <a:cs typeface="Calibri" panose="020F0502020204030204" pitchFamily="34" charset="0"/>
                      </a:endParaRPr>
                    </a:p>
                  </a:txBody>
                  <a:tcPr marL="3810" marR="3810" marT="3810" marB="0" anchor="b"/>
                </a:tc>
                <a:extLst>
                  <a:ext uri="{0D108BD9-81ED-4DB2-BD59-A6C34878D82A}">
                    <a16:rowId xmlns:a16="http://schemas.microsoft.com/office/drawing/2014/main" val="620271418"/>
                  </a:ext>
                </a:extLst>
              </a:tr>
              <a:tr h="265895">
                <a:tc>
                  <a:txBody>
                    <a:bodyPr/>
                    <a:lstStyle/>
                    <a:p>
                      <a:pPr algn="ctr" fontAlgn="b"/>
                      <a:r>
                        <a:rPr lang="en-US" sz="1100" b="0" u="none" strike="noStrike">
                          <a:solidFill>
                            <a:schemeClr val="bg1"/>
                          </a:solidFill>
                          <a:effectLst/>
                          <a:latin typeface="Calibri" panose="020F0502020204030204" pitchFamily="34" charset="0"/>
                          <a:cs typeface="Calibri" panose="020F0502020204030204" pitchFamily="34" charset="0"/>
                        </a:rPr>
                        <a:t>L 3</a:t>
                      </a:r>
                      <a:endParaRPr lang="en-US" sz="1100" b="0" i="0" u="none" strike="noStrike">
                        <a:solidFill>
                          <a:schemeClr val="bg1"/>
                        </a:solidFill>
                        <a:effectLst/>
                        <a:latin typeface="Calibri" panose="020F0502020204030204" pitchFamily="34" charset="0"/>
                        <a:cs typeface="Calibri" panose="020F0502020204030204" pitchFamily="34" charset="0"/>
                      </a:endParaRPr>
                    </a:p>
                  </a:txBody>
                  <a:tcPr marL="3810" marR="3810" marT="3810" marB="0" anchor="b"/>
                </a:tc>
                <a:tc>
                  <a:txBody>
                    <a:bodyPr/>
                    <a:lstStyle/>
                    <a:p>
                      <a:pPr algn="ctr" fontAlgn="b"/>
                      <a:r>
                        <a:rPr lang="en-US" sz="1100" b="0" u="none" strike="noStrike">
                          <a:solidFill>
                            <a:schemeClr val="bg1"/>
                          </a:solidFill>
                          <a:effectLst/>
                          <a:latin typeface="Calibri" panose="020F0502020204030204" pitchFamily="34" charset="0"/>
                          <a:cs typeface="Calibri" panose="020F0502020204030204" pitchFamily="34" charset="0"/>
                        </a:rPr>
                        <a:t>0.246</a:t>
                      </a:r>
                      <a:endParaRPr lang="en-US" sz="1100" b="0" i="0" u="none" strike="noStrike">
                        <a:solidFill>
                          <a:schemeClr val="bg1"/>
                        </a:solidFill>
                        <a:effectLst/>
                        <a:latin typeface="Calibri" panose="020F0502020204030204" pitchFamily="34" charset="0"/>
                        <a:cs typeface="Calibri" panose="020F0502020204030204" pitchFamily="34" charset="0"/>
                      </a:endParaRPr>
                    </a:p>
                  </a:txBody>
                  <a:tcPr marL="3810" marR="3810" marT="3810" marB="0" anchor="b"/>
                </a:tc>
                <a:tc>
                  <a:txBody>
                    <a:bodyPr/>
                    <a:lstStyle/>
                    <a:p>
                      <a:pPr algn="ctr" fontAlgn="b"/>
                      <a:r>
                        <a:rPr lang="en-US" sz="1100" b="0" u="none" strike="noStrike" dirty="0">
                          <a:solidFill>
                            <a:schemeClr val="bg1"/>
                          </a:solidFill>
                          <a:effectLst/>
                          <a:latin typeface="Calibri" panose="020F0502020204030204" pitchFamily="34" charset="0"/>
                          <a:cs typeface="Calibri" panose="020F0502020204030204" pitchFamily="34" charset="0"/>
                        </a:rPr>
                        <a:t>135</a:t>
                      </a:r>
                      <a:endParaRPr lang="en-US" sz="1100" b="0" i="0" u="none" strike="noStrike" dirty="0">
                        <a:solidFill>
                          <a:schemeClr val="bg1"/>
                        </a:solidFill>
                        <a:effectLst/>
                        <a:latin typeface="Calibri" panose="020F0502020204030204" pitchFamily="34" charset="0"/>
                        <a:cs typeface="Calibri" panose="020F0502020204030204" pitchFamily="34" charset="0"/>
                      </a:endParaRPr>
                    </a:p>
                  </a:txBody>
                  <a:tcPr marL="3810" marR="3810" marT="3810" marB="0" anchor="b"/>
                </a:tc>
                <a:extLst>
                  <a:ext uri="{0D108BD9-81ED-4DB2-BD59-A6C34878D82A}">
                    <a16:rowId xmlns:a16="http://schemas.microsoft.com/office/drawing/2014/main" val="387668374"/>
                  </a:ext>
                </a:extLst>
              </a:tr>
              <a:tr h="265895">
                <a:tc>
                  <a:txBody>
                    <a:bodyPr/>
                    <a:lstStyle/>
                    <a:p>
                      <a:pPr algn="ctr" fontAlgn="b"/>
                      <a:r>
                        <a:rPr lang="en-US" sz="1100" b="0" u="none" strike="noStrike">
                          <a:solidFill>
                            <a:schemeClr val="bg1"/>
                          </a:solidFill>
                          <a:effectLst/>
                          <a:latin typeface="Calibri" panose="020F0502020204030204" pitchFamily="34" charset="0"/>
                          <a:cs typeface="Calibri" panose="020F0502020204030204" pitchFamily="34" charset="0"/>
                        </a:rPr>
                        <a:t>R 2</a:t>
                      </a:r>
                      <a:endParaRPr lang="en-US" sz="1100" b="0" i="0" u="none" strike="noStrike">
                        <a:solidFill>
                          <a:schemeClr val="bg1"/>
                        </a:solidFill>
                        <a:effectLst/>
                        <a:latin typeface="Calibri" panose="020F0502020204030204" pitchFamily="34" charset="0"/>
                        <a:cs typeface="Calibri" panose="020F0502020204030204" pitchFamily="34" charset="0"/>
                      </a:endParaRPr>
                    </a:p>
                  </a:txBody>
                  <a:tcPr marL="3810" marR="3810" marT="3810" marB="0" anchor="b"/>
                </a:tc>
                <a:tc>
                  <a:txBody>
                    <a:bodyPr/>
                    <a:lstStyle/>
                    <a:p>
                      <a:pPr algn="ctr" fontAlgn="b"/>
                      <a:r>
                        <a:rPr lang="en-US" sz="1100" b="0" u="none" strike="noStrike">
                          <a:solidFill>
                            <a:schemeClr val="bg1"/>
                          </a:solidFill>
                          <a:effectLst/>
                          <a:latin typeface="Calibri" panose="020F0502020204030204" pitchFamily="34" charset="0"/>
                          <a:cs typeface="Calibri" panose="020F0502020204030204" pitchFamily="34" charset="0"/>
                        </a:rPr>
                        <a:t>0.229</a:t>
                      </a:r>
                      <a:endParaRPr lang="en-US" sz="1100" b="0" i="0" u="none" strike="noStrike">
                        <a:solidFill>
                          <a:schemeClr val="bg1"/>
                        </a:solidFill>
                        <a:effectLst/>
                        <a:latin typeface="Calibri" panose="020F0502020204030204" pitchFamily="34" charset="0"/>
                        <a:cs typeface="Calibri" panose="020F0502020204030204" pitchFamily="34" charset="0"/>
                      </a:endParaRPr>
                    </a:p>
                  </a:txBody>
                  <a:tcPr marL="3810" marR="3810" marT="3810" marB="0" anchor="b"/>
                </a:tc>
                <a:tc>
                  <a:txBody>
                    <a:bodyPr/>
                    <a:lstStyle/>
                    <a:p>
                      <a:pPr algn="ctr" fontAlgn="b"/>
                      <a:r>
                        <a:rPr lang="en-US" sz="1100" b="0" u="none" strike="noStrike" dirty="0">
                          <a:solidFill>
                            <a:schemeClr val="bg1"/>
                          </a:solidFill>
                          <a:effectLst/>
                          <a:latin typeface="Calibri" panose="020F0502020204030204" pitchFamily="34" charset="0"/>
                          <a:cs typeface="Calibri" panose="020F0502020204030204" pitchFamily="34" charset="0"/>
                        </a:rPr>
                        <a:t>23</a:t>
                      </a:r>
                      <a:endParaRPr lang="en-US" sz="1100" b="0" i="0" u="none" strike="noStrike" dirty="0">
                        <a:solidFill>
                          <a:schemeClr val="bg1"/>
                        </a:solidFill>
                        <a:effectLst/>
                        <a:latin typeface="Calibri" panose="020F0502020204030204" pitchFamily="34" charset="0"/>
                        <a:cs typeface="Calibri" panose="020F0502020204030204" pitchFamily="34" charset="0"/>
                      </a:endParaRPr>
                    </a:p>
                  </a:txBody>
                  <a:tcPr marL="3810" marR="3810" marT="3810" marB="0" anchor="b"/>
                </a:tc>
                <a:extLst>
                  <a:ext uri="{0D108BD9-81ED-4DB2-BD59-A6C34878D82A}">
                    <a16:rowId xmlns:a16="http://schemas.microsoft.com/office/drawing/2014/main" val="2518001071"/>
                  </a:ext>
                </a:extLst>
              </a:tr>
              <a:tr h="265895">
                <a:tc>
                  <a:txBody>
                    <a:bodyPr/>
                    <a:lstStyle/>
                    <a:p>
                      <a:pPr algn="ctr" fontAlgn="b"/>
                      <a:r>
                        <a:rPr lang="en-US" sz="1100" b="0" u="none" strike="noStrike" dirty="0">
                          <a:solidFill>
                            <a:schemeClr val="bg1"/>
                          </a:solidFill>
                          <a:effectLst/>
                          <a:latin typeface="Calibri" panose="020F0502020204030204" pitchFamily="34" charset="0"/>
                          <a:cs typeface="Calibri" panose="020F0502020204030204" pitchFamily="34" charset="0"/>
                        </a:rPr>
                        <a:t>L 2</a:t>
                      </a:r>
                      <a:endParaRPr lang="en-US" sz="1100" b="0" i="0" u="none" strike="noStrike" dirty="0">
                        <a:solidFill>
                          <a:schemeClr val="bg1"/>
                        </a:solidFill>
                        <a:effectLst/>
                        <a:latin typeface="Calibri" panose="020F0502020204030204" pitchFamily="34" charset="0"/>
                        <a:cs typeface="Calibri" panose="020F0502020204030204" pitchFamily="34" charset="0"/>
                      </a:endParaRPr>
                    </a:p>
                  </a:txBody>
                  <a:tcPr marL="3810" marR="3810" marT="3810" marB="0" anchor="b"/>
                </a:tc>
                <a:tc>
                  <a:txBody>
                    <a:bodyPr/>
                    <a:lstStyle/>
                    <a:p>
                      <a:pPr algn="ctr" fontAlgn="b"/>
                      <a:r>
                        <a:rPr lang="en-US" sz="1100" b="0" u="none" strike="noStrike">
                          <a:solidFill>
                            <a:schemeClr val="bg1"/>
                          </a:solidFill>
                          <a:effectLst/>
                          <a:latin typeface="Calibri" panose="020F0502020204030204" pitchFamily="34" charset="0"/>
                          <a:cs typeface="Calibri" panose="020F0502020204030204" pitchFamily="34" charset="0"/>
                        </a:rPr>
                        <a:t>0.221</a:t>
                      </a:r>
                      <a:endParaRPr lang="en-US" sz="1100" b="0" i="0" u="none" strike="noStrike">
                        <a:solidFill>
                          <a:schemeClr val="bg1"/>
                        </a:solidFill>
                        <a:effectLst/>
                        <a:latin typeface="Calibri" panose="020F0502020204030204" pitchFamily="34" charset="0"/>
                        <a:cs typeface="Calibri" panose="020F0502020204030204" pitchFamily="34" charset="0"/>
                      </a:endParaRPr>
                    </a:p>
                  </a:txBody>
                  <a:tcPr marL="3810" marR="3810" marT="3810" marB="0" anchor="b"/>
                </a:tc>
                <a:tc>
                  <a:txBody>
                    <a:bodyPr/>
                    <a:lstStyle/>
                    <a:p>
                      <a:pPr algn="ctr" fontAlgn="b"/>
                      <a:r>
                        <a:rPr lang="en-US" sz="1100" b="0" u="none" strike="noStrike" dirty="0">
                          <a:solidFill>
                            <a:schemeClr val="bg1"/>
                          </a:solidFill>
                          <a:effectLst/>
                          <a:latin typeface="Calibri" panose="020F0502020204030204" pitchFamily="34" charset="0"/>
                          <a:cs typeface="Calibri" panose="020F0502020204030204" pitchFamily="34" charset="0"/>
                        </a:rPr>
                        <a:t>23</a:t>
                      </a:r>
                      <a:endParaRPr lang="en-US" sz="1100" b="0" i="0" u="none" strike="noStrike" dirty="0">
                        <a:solidFill>
                          <a:schemeClr val="bg1"/>
                        </a:solidFill>
                        <a:effectLst/>
                        <a:latin typeface="Calibri" panose="020F0502020204030204" pitchFamily="34" charset="0"/>
                        <a:cs typeface="Calibri" panose="020F0502020204030204" pitchFamily="34" charset="0"/>
                      </a:endParaRPr>
                    </a:p>
                  </a:txBody>
                  <a:tcPr marL="3810" marR="3810" marT="3810" marB="0" anchor="b"/>
                </a:tc>
                <a:extLst>
                  <a:ext uri="{0D108BD9-81ED-4DB2-BD59-A6C34878D82A}">
                    <a16:rowId xmlns:a16="http://schemas.microsoft.com/office/drawing/2014/main" val="740653374"/>
                  </a:ext>
                </a:extLst>
              </a:tr>
            </a:tbl>
          </a:graphicData>
        </a:graphic>
      </p:graphicFrame>
      <p:sp>
        <p:nvSpPr>
          <p:cNvPr id="15" name="TextBox 14">
            <a:extLst>
              <a:ext uri="{FF2B5EF4-FFF2-40B4-BE49-F238E27FC236}">
                <a16:creationId xmlns:a16="http://schemas.microsoft.com/office/drawing/2014/main" id="{F60CDD65-CC10-4233-9B43-6F4FD722B932}"/>
              </a:ext>
            </a:extLst>
          </p:cNvPr>
          <p:cNvSpPr txBox="1"/>
          <p:nvPr/>
        </p:nvSpPr>
        <p:spPr>
          <a:xfrm>
            <a:off x="9226123" y="6467404"/>
            <a:ext cx="2965877" cy="246221"/>
          </a:xfrm>
          <a:prstGeom prst="rect">
            <a:avLst/>
          </a:prstGeom>
          <a:noFill/>
        </p:spPr>
        <p:txBody>
          <a:bodyPr wrap="none" rtlCol="0">
            <a:spAutoFit/>
          </a:bodyPr>
          <a:lstStyle/>
          <a:p>
            <a:r>
              <a:rPr lang="en-US" sz="1000" dirty="0"/>
              <a:t>* N = # of players that took 10+ snaps at that position</a:t>
            </a:r>
          </a:p>
        </p:txBody>
      </p:sp>
      <p:sp>
        <p:nvSpPr>
          <p:cNvPr id="16" name="Title 1">
            <a:extLst>
              <a:ext uri="{FF2B5EF4-FFF2-40B4-BE49-F238E27FC236}">
                <a16:creationId xmlns:a16="http://schemas.microsoft.com/office/drawing/2014/main" id="{0B5B1787-2C28-4FDE-9ED3-301DF87906FF}"/>
              </a:ext>
            </a:extLst>
          </p:cNvPr>
          <p:cNvSpPr>
            <a:spLocks noGrp="1"/>
          </p:cNvSpPr>
          <p:nvPr>
            <p:ph type="title"/>
          </p:nvPr>
        </p:nvSpPr>
        <p:spPr>
          <a:xfrm>
            <a:off x="213064" y="390596"/>
            <a:ext cx="9013059" cy="1325563"/>
          </a:xfrm>
        </p:spPr>
        <p:txBody>
          <a:bodyPr>
            <a:noAutofit/>
          </a:bodyPr>
          <a:lstStyle/>
          <a:p>
            <a:r>
              <a:rPr lang="en-US" sz="4000" dirty="0">
                <a:latin typeface="Calibri" panose="020F0502020204030204" pitchFamily="34" charset="0"/>
                <a:cs typeface="Calibri" panose="020F0502020204030204" pitchFamily="34" charset="0"/>
              </a:rPr>
              <a:t>2. What is the nature of the distribution of talent between D Line positions?</a:t>
            </a:r>
          </a:p>
        </p:txBody>
      </p:sp>
      <p:sp>
        <p:nvSpPr>
          <p:cNvPr id="17" name="Content Placeholder 2">
            <a:extLst>
              <a:ext uri="{FF2B5EF4-FFF2-40B4-BE49-F238E27FC236}">
                <a16:creationId xmlns:a16="http://schemas.microsoft.com/office/drawing/2014/main" id="{D8004329-33E9-467D-8324-A7AC0310250D}"/>
              </a:ext>
            </a:extLst>
          </p:cNvPr>
          <p:cNvSpPr txBox="1">
            <a:spLocks/>
          </p:cNvSpPr>
          <p:nvPr/>
        </p:nvSpPr>
        <p:spPr>
          <a:xfrm>
            <a:off x="288022" y="1825625"/>
            <a:ext cx="893810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Calibri" panose="020F0502020204030204" pitchFamily="34" charset="0"/>
                <a:cs typeface="Calibri" panose="020F0502020204030204" pitchFamily="34" charset="0"/>
              </a:rPr>
              <a:t>I looked at the EPA per play of individual players playing individual positions on the D Line and looked at the standard deviation to judge the spread of talent at the position </a:t>
            </a:r>
          </a:p>
          <a:p>
            <a:pPr lvl="1"/>
            <a:r>
              <a:rPr lang="en-US" sz="2000" dirty="0">
                <a:latin typeface="Calibri" panose="020F0502020204030204" pitchFamily="34" charset="0"/>
                <a:cs typeface="Calibri" panose="020F0502020204030204" pitchFamily="34" charset="0"/>
              </a:rPr>
              <a:t>A higher SD should indicate a wider spread between the best and the worst of those who regularly line up at any given position</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There appears to be little pattern in terms of side of the field, but a significant portion of the lower SDs are from the interior</a:t>
            </a:r>
          </a:p>
          <a:p>
            <a:pPr lvl="1"/>
            <a:r>
              <a:rPr lang="en-US" sz="2000" dirty="0">
                <a:latin typeface="Calibri" panose="020F0502020204030204" pitchFamily="34" charset="0"/>
                <a:cs typeface="Calibri" panose="020F0502020204030204" pitchFamily="34" charset="0"/>
              </a:rPr>
              <a:t>This indicates that it is less important to acquire high-quality players for the interior since replacement level players are likely to produce similar numbers</a:t>
            </a:r>
          </a:p>
          <a:p>
            <a:pPr lvl="1"/>
            <a:r>
              <a:rPr lang="en-US" sz="2000" dirty="0">
                <a:latin typeface="Calibri" panose="020F0502020204030204" pitchFamily="34" charset="0"/>
                <a:cs typeface="Calibri" panose="020F0502020204030204" pitchFamily="34" charset="0"/>
              </a:rPr>
              <a:t>Conversely, techniques such as R 4 and L 4 may benefit more from high-end talent since they seem more likely to produce results further from average</a:t>
            </a:r>
          </a:p>
          <a:p>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77821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5CC3F-32CE-43C1-AF81-5531F77EB45C}"/>
              </a:ext>
            </a:extLst>
          </p:cNvPr>
          <p:cNvSpPr>
            <a:spLocks noGrp="1"/>
          </p:cNvSpPr>
          <p:nvPr>
            <p:ph type="title"/>
          </p:nvPr>
        </p:nvSpPr>
        <p:spPr>
          <a:xfrm>
            <a:off x="159798" y="365125"/>
            <a:ext cx="11194002" cy="1325563"/>
          </a:xfrm>
        </p:spPr>
        <p:txBody>
          <a:bodyPr>
            <a:normAutofit fontScale="90000"/>
          </a:bodyPr>
          <a:lstStyle/>
          <a:p>
            <a:r>
              <a:rPr lang="en-US" dirty="0">
                <a:latin typeface="Calibri" panose="020F0502020204030204" pitchFamily="34" charset="0"/>
                <a:cs typeface="Calibri" panose="020F0502020204030204" pitchFamily="34" charset="0"/>
              </a:rPr>
              <a:t>3. Situations that can change the most important D Line position</a:t>
            </a:r>
          </a:p>
        </p:txBody>
      </p:sp>
      <p:sp>
        <p:nvSpPr>
          <p:cNvPr id="4" name="Content Placeholder 2">
            <a:extLst>
              <a:ext uri="{FF2B5EF4-FFF2-40B4-BE49-F238E27FC236}">
                <a16:creationId xmlns:a16="http://schemas.microsoft.com/office/drawing/2014/main" id="{A439238C-C272-428F-AF19-CBE5436134AC}"/>
              </a:ext>
            </a:extLst>
          </p:cNvPr>
          <p:cNvSpPr txBox="1">
            <a:spLocks/>
          </p:cNvSpPr>
          <p:nvPr/>
        </p:nvSpPr>
        <p:spPr>
          <a:xfrm>
            <a:off x="288022" y="1825625"/>
            <a:ext cx="1141274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Calibri" panose="020F0502020204030204" pitchFamily="34" charset="0"/>
                <a:cs typeface="Calibri" panose="020F0502020204030204" pitchFamily="34" charset="0"/>
              </a:rPr>
              <a:t>I am going to look at three factors that may influence which D Line technique/ position is most important: pass vs rush, the presence of outside linebackers, and the number of defensive linemen on a given play</a:t>
            </a:r>
          </a:p>
          <a:p>
            <a:endParaRPr lang="en-US" sz="20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For each of these situations I will compare the relative rankings of EPA on/off splits under the new circumstances vs how I answered Question 1 with no additional filters</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For example, to look at EPA per play on/off splits for rushing plays, EPA per play “on” will be rushing plays where a given technique is filled, while EPA per play “off” will still be only rushing plays, where the given technique is not filled</a:t>
            </a:r>
          </a:p>
          <a:p>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753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218AB37-8771-479D-807E-3659D106FBB9}"/>
              </a:ext>
            </a:extLst>
          </p:cNvPr>
          <p:cNvSpPr txBox="1"/>
          <p:nvPr/>
        </p:nvSpPr>
        <p:spPr>
          <a:xfrm>
            <a:off x="150921" y="108495"/>
            <a:ext cx="4192558" cy="584775"/>
          </a:xfrm>
          <a:prstGeom prst="rect">
            <a:avLst/>
          </a:prstGeom>
          <a:noFill/>
        </p:spPr>
        <p:txBody>
          <a:bodyPr wrap="none" rtlCol="0">
            <a:spAutoFit/>
          </a:bodyPr>
          <a:lstStyle/>
          <a:p>
            <a:r>
              <a:rPr lang="en-US" sz="3200" dirty="0">
                <a:latin typeface="Calibri" panose="020F0502020204030204" pitchFamily="34" charset="0"/>
                <a:cs typeface="Calibri" panose="020F0502020204030204" pitchFamily="34" charset="0"/>
              </a:rPr>
              <a:t>Passing vs Rushing Plays</a:t>
            </a:r>
          </a:p>
        </p:txBody>
      </p:sp>
      <p:sp>
        <p:nvSpPr>
          <p:cNvPr id="8" name="TextBox 7">
            <a:extLst>
              <a:ext uri="{FF2B5EF4-FFF2-40B4-BE49-F238E27FC236}">
                <a16:creationId xmlns:a16="http://schemas.microsoft.com/office/drawing/2014/main" id="{553A128F-81A5-4903-BF14-81E31CBED02B}"/>
              </a:ext>
            </a:extLst>
          </p:cNvPr>
          <p:cNvSpPr txBox="1"/>
          <p:nvPr/>
        </p:nvSpPr>
        <p:spPr>
          <a:xfrm>
            <a:off x="349188" y="693270"/>
            <a:ext cx="11691891" cy="2062103"/>
          </a:xfrm>
          <a:prstGeom prst="rect">
            <a:avLst/>
          </a:prstGeom>
          <a:noFill/>
        </p:spPr>
        <p:txBody>
          <a:bodyPr wrap="square" rtlCol="0">
            <a:spAutoFit/>
          </a:bodyPr>
          <a:lstStyle/>
          <a:p>
            <a:pPr marL="285750" indent="-285750">
              <a:buFontTx/>
              <a:buChar char="-"/>
            </a:pPr>
            <a:r>
              <a:rPr lang="en-US" dirty="0">
                <a:latin typeface="Calibri" panose="020F0502020204030204" pitchFamily="34" charset="0"/>
                <a:cs typeface="Calibri" panose="020F0502020204030204" pitchFamily="34" charset="0"/>
              </a:rPr>
              <a:t>Passing plays position rankings stayed relatively stable compared to the original rankings in terms of EPA per play splits</a:t>
            </a:r>
          </a:p>
          <a:p>
            <a:pPr marL="285750" indent="-285750">
              <a:buFontTx/>
              <a:buChar char="-"/>
            </a:pPr>
            <a:r>
              <a:rPr lang="en-US" dirty="0">
                <a:latin typeface="Calibri" panose="020F0502020204030204" pitchFamily="34" charset="0"/>
                <a:cs typeface="Calibri" panose="020F0502020204030204" pitchFamily="34" charset="0"/>
              </a:rPr>
              <a:t>Rushing plays showed no discernable pattern to how the position ranks changed, but they did change significantly</a:t>
            </a:r>
          </a:p>
          <a:p>
            <a:pPr marL="285750" indent="-285750">
              <a:buFontTx/>
              <a:buChar char="-"/>
            </a:pPr>
            <a:endParaRPr lang="en-US" dirty="0">
              <a:latin typeface="Calibri" panose="020F0502020204030204" pitchFamily="34" charset="0"/>
              <a:cs typeface="Calibri" panose="020F0502020204030204" pitchFamily="34" charset="0"/>
            </a:endParaRPr>
          </a:p>
          <a:p>
            <a:pPr marL="285750" indent="-285750">
              <a:buFontTx/>
              <a:buChar char="-"/>
            </a:pPr>
            <a:r>
              <a:rPr lang="en-US" dirty="0">
                <a:latin typeface="Calibri" panose="020F0502020204030204" pitchFamily="34" charset="0"/>
                <a:cs typeface="Calibri" panose="020F0502020204030204" pitchFamily="34" charset="0"/>
              </a:rPr>
              <a:t>In addition, the Standard Deviation of EPA splits on passing plays was 0.053 while on rushing plays it was 0.034</a:t>
            </a:r>
          </a:p>
          <a:p>
            <a:pPr marL="742950" lvl="1" indent="-285750">
              <a:buFontTx/>
              <a:buChar char="-"/>
            </a:pPr>
            <a:r>
              <a:rPr lang="en-US" sz="1400" dirty="0">
                <a:latin typeface="Calibri" panose="020F0502020204030204" pitchFamily="34" charset="0"/>
                <a:cs typeface="Calibri" panose="020F0502020204030204" pitchFamily="34" charset="0"/>
              </a:rPr>
              <a:t>The greater spread on passing plays indicates that the defensive front selected on passing downs matters to the expected outcome of the play much more than on rushing downs</a:t>
            </a:r>
          </a:p>
          <a:p>
            <a:pPr marL="742950" lvl="1" indent="-285750">
              <a:buFontTx/>
              <a:buChar char="-"/>
            </a:pPr>
            <a:r>
              <a:rPr lang="en-US" sz="1400" dirty="0">
                <a:latin typeface="Calibri" panose="020F0502020204030204" pitchFamily="34" charset="0"/>
                <a:cs typeface="Calibri" panose="020F0502020204030204" pitchFamily="34" charset="0"/>
              </a:rPr>
              <a:t>This may also explain why the original rankings and the passing rankings match so closely; the passing plays are doing the bulk of determining which D Line positions are most important</a:t>
            </a:r>
          </a:p>
        </p:txBody>
      </p:sp>
      <p:grpSp>
        <p:nvGrpSpPr>
          <p:cNvPr id="2" name="Group 1">
            <a:extLst>
              <a:ext uri="{FF2B5EF4-FFF2-40B4-BE49-F238E27FC236}">
                <a16:creationId xmlns:a16="http://schemas.microsoft.com/office/drawing/2014/main" id="{A9150E69-4D40-4F34-8E8F-6B0DD83CB2B4}"/>
              </a:ext>
            </a:extLst>
          </p:cNvPr>
          <p:cNvGrpSpPr/>
          <p:nvPr/>
        </p:nvGrpSpPr>
        <p:grpSpPr>
          <a:xfrm>
            <a:off x="150921" y="3032988"/>
            <a:ext cx="6422796" cy="3716517"/>
            <a:chOff x="150921" y="3032988"/>
            <a:chExt cx="6422796" cy="3716517"/>
          </a:xfrm>
        </p:grpSpPr>
        <p:graphicFrame>
          <p:nvGraphicFramePr>
            <p:cNvPr id="4" name="Chart 3">
              <a:extLst>
                <a:ext uri="{FF2B5EF4-FFF2-40B4-BE49-F238E27FC236}">
                  <a16:creationId xmlns:a16="http://schemas.microsoft.com/office/drawing/2014/main" id="{E37DD00D-B1B3-4562-8840-CDF32F2B56F0}"/>
                </a:ext>
              </a:extLst>
            </p:cNvPr>
            <p:cNvGraphicFramePr>
              <a:graphicFrameLocks/>
            </p:cNvGraphicFramePr>
            <p:nvPr>
              <p:extLst>
                <p:ext uri="{D42A27DB-BD31-4B8C-83A1-F6EECF244321}">
                  <p14:modId xmlns:p14="http://schemas.microsoft.com/office/powerpoint/2010/main" val="491068005"/>
                </p:ext>
              </p:extLst>
            </p:nvPr>
          </p:nvGraphicFramePr>
          <p:xfrm>
            <a:off x="150921" y="3032988"/>
            <a:ext cx="6422796" cy="371651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98A8B012-46A2-4303-96D4-0F98356C2329}"/>
                </a:ext>
              </a:extLst>
            </p:cNvPr>
            <p:cNvSpPr txBox="1"/>
            <p:nvPr/>
          </p:nvSpPr>
          <p:spPr>
            <a:xfrm>
              <a:off x="887768" y="3808520"/>
              <a:ext cx="1944210" cy="646331"/>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Points above the diagonal indicate an improved rank on passing plays</a:t>
              </a:r>
            </a:p>
          </p:txBody>
        </p:sp>
        <p:cxnSp>
          <p:nvCxnSpPr>
            <p:cNvPr id="9" name="Straight Connector 8">
              <a:extLst>
                <a:ext uri="{FF2B5EF4-FFF2-40B4-BE49-F238E27FC236}">
                  <a16:creationId xmlns:a16="http://schemas.microsoft.com/office/drawing/2014/main" id="{7EBE3419-E029-4C12-BF37-71F8C2005A02}"/>
                </a:ext>
              </a:extLst>
            </p:cNvPr>
            <p:cNvCxnSpPr/>
            <p:nvPr/>
          </p:nvCxnSpPr>
          <p:spPr>
            <a:xfrm>
              <a:off x="1553592" y="4454851"/>
              <a:ext cx="62144" cy="3124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EC08ED1-E08D-4019-BD9D-96AD557A63BB}"/>
                </a:ext>
              </a:extLst>
            </p:cNvPr>
            <p:cNvCxnSpPr/>
            <p:nvPr/>
          </p:nvCxnSpPr>
          <p:spPr>
            <a:xfrm flipV="1">
              <a:off x="2618913" y="4003829"/>
              <a:ext cx="719091" cy="710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5" name="Chart 4">
            <a:extLst>
              <a:ext uri="{FF2B5EF4-FFF2-40B4-BE49-F238E27FC236}">
                <a16:creationId xmlns:a16="http://schemas.microsoft.com/office/drawing/2014/main" id="{2D2AC85C-EB1C-4CA1-93F3-3D3E11C90DC2}"/>
              </a:ext>
            </a:extLst>
          </p:cNvPr>
          <p:cNvGraphicFramePr>
            <a:graphicFrameLocks/>
          </p:cNvGraphicFramePr>
          <p:nvPr>
            <p:extLst>
              <p:ext uri="{D42A27DB-BD31-4B8C-83A1-F6EECF244321}">
                <p14:modId xmlns:p14="http://schemas.microsoft.com/office/powerpoint/2010/main" val="604787418"/>
              </p:ext>
            </p:extLst>
          </p:nvPr>
        </p:nvGraphicFramePr>
        <p:xfrm>
          <a:off x="5726098" y="3032988"/>
          <a:ext cx="6347608" cy="371651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12121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218AB37-8771-479D-807E-3659D106FBB9}"/>
              </a:ext>
            </a:extLst>
          </p:cNvPr>
          <p:cNvSpPr txBox="1"/>
          <p:nvPr/>
        </p:nvSpPr>
        <p:spPr>
          <a:xfrm>
            <a:off x="150921" y="108495"/>
            <a:ext cx="6276142" cy="58477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The Presence</a:t>
            </a:r>
            <a:r>
              <a:rPr lang="en-US" sz="3200" dirty="0">
                <a:solidFill>
                  <a:prstClr val="white"/>
                </a:solidFill>
                <a:latin typeface="Calibri" panose="020F0502020204030204" pitchFamily="34" charset="0"/>
                <a:cs typeface="Calibri" panose="020F0502020204030204" pitchFamily="34" charset="0"/>
              </a:rPr>
              <a:t> of Outside Linebackers</a:t>
            </a:r>
            <a:endParaRPr kumimoji="0" lang="en-US" sz="32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8" name="TextBox 7">
            <a:extLst>
              <a:ext uri="{FF2B5EF4-FFF2-40B4-BE49-F238E27FC236}">
                <a16:creationId xmlns:a16="http://schemas.microsoft.com/office/drawing/2014/main" id="{553A128F-81A5-4903-BF14-81E31CBED02B}"/>
              </a:ext>
            </a:extLst>
          </p:cNvPr>
          <p:cNvSpPr txBox="1"/>
          <p:nvPr/>
        </p:nvSpPr>
        <p:spPr>
          <a:xfrm>
            <a:off x="349188" y="693270"/>
            <a:ext cx="11691891" cy="2185214"/>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Tx/>
              <a:buChar char="-"/>
              <a:tabLst/>
              <a:defRPr/>
            </a:pPr>
            <a:r>
              <a:rPr lang="en-US" dirty="0">
                <a:solidFill>
                  <a:prstClr val="white"/>
                </a:solidFill>
                <a:latin typeface="Calibri" panose="020F0502020204030204" pitchFamily="34" charset="0"/>
                <a:cs typeface="Calibri" panose="020F0502020204030204" pitchFamily="34" charset="0"/>
              </a:rPr>
              <a:t>If we look at plays with an OLB on only one side of the line, we see that most of the techniques that improve are on the opposite side of the OLB</a:t>
            </a:r>
          </a:p>
          <a:p>
            <a:pPr marL="742950" lvl="1" indent="-285750">
              <a:buFontTx/>
              <a:buChar char="-"/>
              <a:defRPr/>
            </a:pPr>
            <a:r>
              <a:rPr lang="en-US" sz="1400" dirty="0">
                <a:solidFill>
                  <a:prstClr val="white"/>
                </a:solidFill>
                <a:latin typeface="Calibri" panose="020F0502020204030204" pitchFamily="34" charset="0"/>
                <a:cs typeface="Calibri" panose="020F0502020204030204" pitchFamily="34" charset="0"/>
              </a:rPr>
              <a:t>This would make sense as the O Line is now likely dealing with additional pressure from the other side and may slide to accommodate  </a:t>
            </a:r>
            <a:endParaRPr lang="en-US" sz="1100" dirty="0">
              <a:solidFill>
                <a:prstClr val="white"/>
              </a:solidFill>
              <a:latin typeface="Calibri" panose="020F0502020204030204" pitchFamily="34" charset="0"/>
              <a:cs typeface="Calibri" panose="020F0502020204030204" pitchFamily="34" charset="0"/>
            </a:endParaRPr>
          </a:p>
          <a:p>
            <a:pPr marL="285750" indent="-285750">
              <a:buFontTx/>
              <a:buChar char="-"/>
              <a:defRPr/>
            </a:pPr>
            <a:endParaRPr lang="en-US" sz="1400" dirty="0">
              <a:solidFill>
                <a:prstClr val="white"/>
              </a:solidFill>
              <a:latin typeface="Calibri" panose="020F0502020204030204" pitchFamily="34" charset="0"/>
              <a:cs typeface="Calibri" panose="020F0502020204030204" pitchFamily="34" charset="0"/>
            </a:endParaRPr>
          </a:p>
          <a:p>
            <a:pPr marL="285750" indent="-285750">
              <a:buFontTx/>
              <a:buChar char="-"/>
              <a:defRPr/>
            </a:pPr>
            <a:r>
              <a:rPr lang="en-US" dirty="0">
                <a:solidFill>
                  <a:prstClr val="white"/>
                </a:solidFill>
                <a:latin typeface="Calibri" panose="020F0502020204030204" pitchFamily="34" charset="0"/>
                <a:cs typeface="Calibri" panose="020F0502020204030204" pitchFamily="34" charset="0"/>
              </a:rPr>
              <a:t>Interestingly, with the presence of a ROLB the technique rankings that worsen are also on the left side</a:t>
            </a:r>
          </a:p>
          <a:p>
            <a:pPr marL="285750" indent="-285750">
              <a:buFontTx/>
              <a:buChar char="-"/>
              <a:defRPr/>
            </a:pPr>
            <a:endParaRPr lang="en-US" dirty="0">
              <a:solidFill>
                <a:prstClr val="white"/>
              </a:solidFill>
              <a:latin typeface="Calibri" panose="020F0502020204030204" pitchFamily="34" charset="0"/>
              <a:cs typeface="Calibri" panose="020F0502020204030204" pitchFamily="34" charset="0"/>
            </a:endParaRPr>
          </a:p>
          <a:p>
            <a:pPr marL="285750" indent="-285750">
              <a:buFontTx/>
              <a:buChar char="-"/>
              <a:defRPr/>
            </a:pPr>
            <a:r>
              <a:rPr lang="en-US" dirty="0">
                <a:solidFill>
                  <a:prstClr val="white"/>
                </a:solidFill>
                <a:latin typeface="Calibri" panose="020F0502020204030204" pitchFamily="34" charset="0"/>
                <a:cs typeface="Calibri" panose="020F0502020204030204" pitchFamily="34" charset="0"/>
              </a:rPr>
              <a:t>The outcome of the presence of a LOLB is a bit more expected as most of the technique rankings that fall are on the same side as the OLB, but there is still a healthy amount of techniques on the right side that worsen as well</a:t>
            </a:r>
          </a:p>
        </p:txBody>
      </p:sp>
      <p:grpSp>
        <p:nvGrpSpPr>
          <p:cNvPr id="22" name="Group 21">
            <a:extLst>
              <a:ext uri="{FF2B5EF4-FFF2-40B4-BE49-F238E27FC236}">
                <a16:creationId xmlns:a16="http://schemas.microsoft.com/office/drawing/2014/main" id="{1ACE00BD-92EF-4C8B-B6BD-1B809805E1DF}"/>
              </a:ext>
            </a:extLst>
          </p:cNvPr>
          <p:cNvGrpSpPr/>
          <p:nvPr/>
        </p:nvGrpSpPr>
        <p:grpSpPr>
          <a:xfrm>
            <a:off x="150921" y="3116062"/>
            <a:ext cx="6276142" cy="3555784"/>
            <a:chOff x="150921" y="3116062"/>
            <a:chExt cx="6276142" cy="3555784"/>
          </a:xfrm>
        </p:grpSpPr>
        <p:graphicFrame>
          <p:nvGraphicFramePr>
            <p:cNvPr id="11" name="Chart 10">
              <a:extLst>
                <a:ext uri="{FF2B5EF4-FFF2-40B4-BE49-F238E27FC236}">
                  <a16:creationId xmlns:a16="http://schemas.microsoft.com/office/drawing/2014/main" id="{7AF96376-10F6-4031-B386-D1DA116FC6EB}"/>
                </a:ext>
              </a:extLst>
            </p:cNvPr>
            <p:cNvGraphicFramePr>
              <a:graphicFrameLocks/>
            </p:cNvGraphicFramePr>
            <p:nvPr>
              <p:extLst>
                <p:ext uri="{D42A27DB-BD31-4B8C-83A1-F6EECF244321}">
                  <p14:modId xmlns:p14="http://schemas.microsoft.com/office/powerpoint/2010/main" val="2806044341"/>
                </p:ext>
              </p:extLst>
            </p:nvPr>
          </p:nvGraphicFramePr>
          <p:xfrm>
            <a:off x="150921" y="3116062"/>
            <a:ext cx="6276142" cy="3555784"/>
          </p:xfrm>
          <a:graphic>
            <a:graphicData uri="http://schemas.openxmlformats.org/drawingml/2006/chart">
              <c:chart xmlns:c="http://schemas.openxmlformats.org/drawingml/2006/chart" xmlns:r="http://schemas.openxmlformats.org/officeDocument/2006/relationships" r:id="rId2"/>
            </a:graphicData>
          </a:graphic>
        </p:graphicFrame>
        <p:sp>
          <p:nvSpPr>
            <p:cNvPr id="13" name="Oval 12">
              <a:extLst>
                <a:ext uri="{FF2B5EF4-FFF2-40B4-BE49-F238E27FC236}">
                  <a16:creationId xmlns:a16="http://schemas.microsoft.com/office/drawing/2014/main" id="{E424B370-0BDD-41D4-8AC5-7677655B5966}"/>
                </a:ext>
              </a:extLst>
            </p:cNvPr>
            <p:cNvSpPr/>
            <p:nvPr/>
          </p:nvSpPr>
          <p:spPr>
            <a:xfrm rot="19320673">
              <a:off x="701778" y="3901083"/>
              <a:ext cx="2385276" cy="1477223"/>
            </a:xfrm>
            <a:prstGeom prst="ellipse">
              <a:avLst/>
            </a:prstGeom>
            <a:noFill/>
            <a:ln>
              <a:solidFill>
                <a:srgbClr val="3A59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42E0B7D-E92D-4130-9B09-3B4F95254D6C}"/>
                </a:ext>
              </a:extLst>
            </p:cNvPr>
            <p:cNvSpPr/>
            <p:nvPr/>
          </p:nvSpPr>
          <p:spPr>
            <a:xfrm rot="19944952">
              <a:off x="4114793" y="4402272"/>
              <a:ext cx="1547855" cy="129549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a:extLst>
              <a:ext uri="{FF2B5EF4-FFF2-40B4-BE49-F238E27FC236}">
                <a16:creationId xmlns:a16="http://schemas.microsoft.com/office/drawing/2014/main" id="{67ECA16A-1D9F-4EA9-9A41-058DA509A0C3}"/>
              </a:ext>
            </a:extLst>
          </p:cNvPr>
          <p:cNvGrpSpPr/>
          <p:nvPr/>
        </p:nvGrpSpPr>
        <p:grpSpPr>
          <a:xfrm>
            <a:off x="5764937" y="3116062"/>
            <a:ext cx="6276142" cy="3555784"/>
            <a:chOff x="5764937" y="3116062"/>
            <a:chExt cx="6276142" cy="3555784"/>
          </a:xfrm>
        </p:grpSpPr>
        <p:graphicFrame>
          <p:nvGraphicFramePr>
            <p:cNvPr id="12" name="Chart 11">
              <a:extLst>
                <a:ext uri="{FF2B5EF4-FFF2-40B4-BE49-F238E27FC236}">
                  <a16:creationId xmlns:a16="http://schemas.microsoft.com/office/drawing/2014/main" id="{DE63F555-4736-4748-96AC-A0A34DD89889}"/>
                </a:ext>
              </a:extLst>
            </p:cNvPr>
            <p:cNvGraphicFramePr>
              <a:graphicFrameLocks/>
            </p:cNvGraphicFramePr>
            <p:nvPr>
              <p:extLst>
                <p:ext uri="{D42A27DB-BD31-4B8C-83A1-F6EECF244321}">
                  <p14:modId xmlns:p14="http://schemas.microsoft.com/office/powerpoint/2010/main" val="3769434855"/>
                </p:ext>
              </p:extLst>
            </p:nvPr>
          </p:nvGraphicFramePr>
          <p:xfrm>
            <a:off x="5764937" y="3116062"/>
            <a:ext cx="6276142" cy="3555784"/>
          </p:xfrm>
          <a:graphic>
            <a:graphicData uri="http://schemas.openxmlformats.org/drawingml/2006/chart">
              <c:chart xmlns:c="http://schemas.openxmlformats.org/drawingml/2006/chart" xmlns:r="http://schemas.openxmlformats.org/officeDocument/2006/relationships" r:id="rId3"/>
            </a:graphicData>
          </a:graphic>
        </p:graphicFrame>
        <p:sp>
          <p:nvSpPr>
            <p:cNvPr id="15" name="Oval 14">
              <a:extLst>
                <a:ext uri="{FF2B5EF4-FFF2-40B4-BE49-F238E27FC236}">
                  <a16:creationId xmlns:a16="http://schemas.microsoft.com/office/drawing/2014/main" id="{4231AC52-6672-40C7-B417-25DC7FD2882C}"/>
                </a:ext>
              </a:extLst>
            </p:cNvPr>
            <p:cNvSpPr/>
            <p:nvPr/>
          </p:nvSpPr>
          <p:spPr>
            <a:xfrm rot="19944952">
              <a:off x="8815524" y="4362891"/>
              <a:ext cx="2921520" cy="129549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4308418-7025-43D0-B5BC-A3FAACBF1612}"/>
                </a:ext>
              </a:extLst>
            </p:cNvPr>
            <p:cNvSpPr/>
            <p:nvPr/>
          </p:nvSpPr>
          <p:spPr>
            <a:xfrm rot="20548678">
              <a:off x="6622881" y="3735127"/>
              <a:ext cx="2146903" cy="1269314"/>
            </a:xfrm>
            <a:prstGeom prst="ellipse">
              <a:avLst/>
            </a:prstGeom>
            <a:noFill/>
            <a:ln>
              <a:solidFill>
                <a:srgbClr val="3A59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3CC909C-8499-4547-958F-D4FD838299D9}"/>
                </a:ext>
              </a:extLst>
            </p:cNvPr>
            <p:cNvSpPr/>
            <p:nvPr/>
          </p:nvSpPr>
          <p:spPr>
            <a:xfrm rot="640935">
              <a:off x="7168681" y="5708326"/>
              <a:ext cx="1135113" cy="35427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83784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218AB37-8771-479D-807E-3659D106FBB9}"/>
              </a:ext>
            </a:extLst>
          </p:cNvPr>
          <p:cNvSpPr txBox="1"/>
          <p:nvPr/>
        </p:nvSpPr>
        <p:spPr>
          <a:xfrm>
            <a:off x="150921" y="108495"/>
            <a:ext cx="6276142" cy="58477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The Presence</a:t>
            </a:r>
            <a:r>
              <a:rPr lang="en-US" sz="3200" dirty="0">
                <a:solidFill>
                  <a:prstClr val="white"/>
                </a:solidFill>
                <a:latin typeface="Calibri" panose="020F0502020204030204" pitchFamily="34" charset="0"/>
                <a:cs typeface="Calibri" panose="020F0502020204030204" pitchFamily="34" charset="0"/>
              </a:rPr>
              <a:t> of Outside Linebackers</a:t>
            </a:r>
            <a:endParaRPr kumimoji="0" lang="en-US" sz="32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8" name="TextBox 7">
            <a:extLst>
              <a:ext uri="{FF2B5EF4-FFF2-40B4-BE49-F238E27FC236}">
                <a16:creationId xmlns:a16="http://schemas.microsoft.com/office/drawing/2014/main" id="{553A128F-81A5-4903-BF14-81E31CBED02B}"/>
              </a:ext>
            </a:extLst>
          </p:cNvPr>
          <p:cNvSpPr txBox="1"/>
          <p:nvPr/>
        </p:nvSpPr>
        <p:spPr>
          <a:xfrm>
            <a:off x="349188" y="693270"/>
            <a:ext cx="11691891" cy="2031325"/>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Tx/>
              <a:buChar char="-"/>
              <a:tabLst/>
              <a:defRPr/>
            </a:pPr>
            <a:r>
              <a:rPr lang="en-US" dirty="0">
                <a:solidFill>
                  <a:prstClr val="white"/>
                </a:solidFill>
                <a:latin typeface="Calibri" panose="020F0502020204030204" pitchFamily="34" charset="0"/>
                <a:cs typeface="Calibri" panose="020F0502020204030204" pitchFamily="34" charset="0"/>
              </a:rPr>
              <a:t>When comparing the changes associated with having two OLBs and no OLBs, the results are much more in line with common sense</a:t>
            </a:r>
          </a:p>
          <a:p>
            <a:pPr marL="285750" marR="0" lvl="0" indent="-285750" algn="l" defTabSz="457200" rtl="0" eaLnBrk="1" fontAlgn="auto" latinLnBrk="0" hangingPunct="1">
              <a:lnSpc>
                <a:spcPct val="100000"/>
              </a:lnSpc>
              <a:spcBef>
                <a:spcPts val="0"/>
              </a:spcBef>
              <a:spcAft>
                <a:spcPts val="0"/>
              </a:spcAft>
              <a:buClrTx/>
              <a:buSzTx/>
              <a:buFontTx/>
              <a:buChar char="-"/>
              <a:tabLst/>
              <a:defRPr/>
            </a:pPr>
            <a:endParaRPr lang="en-US" dirty="0">
              <a:solidFill>
                <a:prstClr val="white"/>
              </a:solidFill>
              <a:latin typeface="Calibri" panose="020F0502020204030204" pitchFamily="34" charset="0"/>
              <a:cs typeface="Calibri" panose="020F0502020204030204" pitchFamily="34" charset="0"/>
            </a:endParaRPr>
          </a:p>
          <a:p>
            <a:pPr marL="285750" marR="0" lvl="0" indent="-285750" algn="l" defTabSz="457200" rtl="0" eaLnBrk="1" fontAlgn="auto" latinLnBrk="0" hangingPunct="1">
              <a:lnSpc>
                <a:spcPct val="100000"/>
              </a:lnSpc>
              <a:spcBef>
                <a:spcPts val="0"/>
              </a:spcBef>
              <a:spcAft>
                <a:spcPts val="0"/>
              </a:spcAft>
              <a:buClrTx/>
              <a:buSzTx/>
              <a:buFontTx/>
              <a:buChar char="-"/>
              <a:tabLst/>
              <a:defRPr/>
            </a:pPr>
            <a:r>
              <a:rPr lang="en-US" dirty="0">
                <a:solidFill>
                  <a:prstClr val="white"/>
                </a:solidFill>
                <a:latin typeface="Calibri" panose="020F0502020204030204" pitchFamily="34" charset="0"/>
                <a:cs typeface="Calibri" panose="020F0502020204030204" pitchFamily="34" charset="0"/>
              </a:rPr>
              <a:t>In general, when we have OLBs on both sides, techniques inside the tackles benefitted while  those outside the tackles worsened</a:t>
            </a:r>
          </a:p>
          <a:p>
            <a:pPr marL="285750" marR="0" lvl="0" indent="-285750" algn="l" defTabSz="457200" rtl="0" eaLnBrk="1" fontAlgn="auto" latinLnBrk="0" hangingPunct="1">
              <a:lnSpc>
                <a:spcPct val="100000"/>
              </a:lnSpc>
              <a:spcBef>
                <a:spcPts val="0"/>
              </a:spcBef>
              <a:spcAft>
                <a:spcPts val="0"/>
              </a:spcAft>
              <a:buClrTx/>
              <a:buSzTx/>
              <a:buFontTx/>
              <a:buChar char="-"/>
              <a:tabLst/>
              <a:defRPr/>
            </a:pPr>
            <a:endParaRPr lang="en-US" dirty="0">
              <a:solidFill>
                <a:prstClr val="white"/>
              </a:solidFill>
              <a:latin typeface="Calibri" panose="020F0502020204030204" pitchFamily="34" charset="0"/>
              <a:cs typeface="Calibri" panose="020F0502020204030204" pitchFamily="34" charset="0"/>
            </a:endParaRPr>
          </a:p>
          <a:p>
            <a:pPr marL="285750" marR="0" lvl="0" indent="-285750" algn="l" defTabSz="457200" rtl="0" eaLnBrk="1" fontAlgn="auto" latinLnBrk="0" hangingPunct="1">
              <a:lnSpc>
                <a:spcPct val="100000"/>
              </a:lnSpc>
              <a:spcBef>
                <a:spcPts val="0"/>
              </a:spcBef>
              <a:spcAft>
                <a:spcPts val="0"/>
              </a:spcAft>
              <a:buClrTx/>
              <a:buSzTx/>
              <a:buFontTx/>
              <a:buChar char="-"/>
              <a:tabLst/>
              <a:defRPr/>
            </a:pPr>
            <a:r>
              <a:rPr lang="en-US" dirty="0">
                <a:solidFill>
                  <a:prstClr val="white"/>
                </a:solidFill>
                <a:latin typeface="Calibri" panose="020F0502020204030204" pitchFamily="34" charset="0"/>
                <a:cs typeface="Calibri" panose="020F0502020204030204" pitchFamily="34" charset="0"/>
              </a:rPr>
              <a:t>Additionally, when there is no OLB support, techniques outside the tackles improved while interior positions fell off </a:t>
            </a:r>
          </a:p>
        </p:txBody>
      </p:sp>
      <p:grpSp>
        <p:nvGrpSpPr>
          <p:cNvPr id="7" name="Group 6">
            <a:extLst>
              <a:ext uri="{FF2B5EF4-FFF2-40B4-BE49-F238E27FC236}">
                <a16:creationId xmlns:a16="http://schemas.microsoft.com/office/drawing/2014/main" id="{0BD5F3A1-6DB6-4F13-A370-2DEBDB4E0248}"/>
              </a:ext>
            </a:extLst>
          </p:cNvPr>
          <p:cNvGrpSpPr/>
          <p:nvPr/>
        </p:nvGrpSpPr>
        <p:grpSpPr>
          <a:xfrm>
            <a:off x="150921" y="3133817"/>
            <a:ext cx="6347534" cy="3582397"/>
            <a:chOff x="150921" y="3133817"/>
            <a:chExt cx="6347534" cy="3582397"/>
          </a:xfrm>
        </p:grpSpPr>
        <p:graphicFrame>
          <p:nvGraphicFramePr>
            <p:cNvPr id="14" name="Chart 13">
              <a:extLst>
                <a:ext uri="{FF2B5EF4-FFF2-40B4-BE49-F238E27FC236}">
                  <a16:creationId xmlns:a16="http://schemas.microsoft.com/office/drawing/2014/main" id="{481BCE28-A5C4-4F7B-87F4-5DA0C0BCA058}"/>
                </a:ext>
              </a:extLst>
            </p:cNvPr>
            <p:cNvGraphicFramePr>
              <a:graphicFrameLocks/>
            </p:cNvGraphicFramePr>
            <p:nvPr>
              <p:extLst>
                <p:ext uri="{D42A27DB-BD31-4B8C-83A1-F6EECF244321}">
                  <p14:modId xmlns:p14="http://schemas.microsoft.com/office/powerpoint/2010/main" val="2940675239"/>
                </p:ext>
              </p:extLst>
            </p:nvPr>
          </p:nvGraphicFramePr>
          <p:xfrm>
            <a:off x="150921" y="3133817"/>
            <a:ext cx="6347534" cy="3582397"/>
          </p:xfrm>
          <a:graphic>
            <a:graphicData uri="http://schemas.openxmlformats.org/drawingml/2006/chart">
              <c:chart xmlns:c="http://schemas.openxmlformats.org/drawingml/2006/chart" xmlns:r="http://schemas.openxmlformats.org/officeDocument/2006/relationships" r:id="rId2"/>
            </a:graphicData>
          </a:graphic>
        </p:graphicFrame>
        <p:sp>
          <p:nvSpPr>
            <p:cNvPr id="2" name="Oval 1">
              <a:extLst>
                <a:ext uri="{FF2B5EF4-FFF2-40B4-BE49-F238E27FC236}">
                  <a16:creationId xmlns:a16="http://schemas.microsoft.com/office/drawing/2014/main" id="{615682ED-1BE7-4944-A628-C5CF510AE5DC}"/>
                </a:ext>
              </a:extLst>
            </p:cNvPr>
            <p:cNvSpPr/>
            <p:nvPr/>
          </p:nvSpPr>
          <p:spPr>
            <a:xfrm rot="20164840">
              <a:off x="543049" y="3947536"/>
              <a:ext cx="2992846" cy="1504061"/>
            </a:xfrm>
            <a:prstGeom prst="ellipse">
              <a:avLst/>
            </a:prstGeom>
            <a:noFill/>
            <a:ln>
              <a:solidFill>
                <a:srgbClr val="3A59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6D8DCF9D-2D58-4A63-9337-442372CFE4C2}"/>
                </a:ext>
              </a:extLst>
            </p:cNvPr>
            <p:cNvSpPr/>
            <p:nvPr/>
          </p:nvSpPr>
          <p:spPr>
            <a:xfrm rot="19057307">
              <a:off x="4476219" y="4256766"/>
              <a:ext cx="1274291" cy="90339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a:extLst>
              <a:ext uri="{FF2B5EF4-FFF2-40B4-BE49-F238E27FC236}">
                <a16:creationId xmlns:a16="http://schemas.microsoft.com/office/drawing/2014/main" id="{7BC130ED-0DB1-4170-9688-B682F2D9ED93}"/>
              </a:ext>
            </a:extLst>
          </p:cNvPr>
          <p:cNvGrpSpPr/>
          <p:nvPr/>
        </p:nvGrpSpPr>
        <p:grpSpPr>
          <a:xfrm>
            <a:off x="5693545" y="3133816"/>
            <a:ext cx="6347534" cy="3582397"/>
            <a:chOff x="5693545" y="3133816"/>
            <a:chExt cx="6347534" cy="3582397"/>
          </a:xfrm>
        </p:grpSpPr>
        <p:graphicFrame>
          <p:nvGraphicFramePr>
            <p:cNvPr id="16" name="Chart 15">
              <a:extLst>
                <a:ext uri="{FF2B5EF4-FFF2-40B4-BE49-F238E27FC236}">
                  <a16:creationId xmlns:a16="http://schemas.microsoft.com/office/drawing/2014/main" id="{6BBFF21D-4919-4C97-AEA2-846CEA0C319C}"/>
                </a:ext>
              </a:extLst>
            </p:cNvPr>
            <p:cNvGraphicFramePr>
              <a:graphicFrameLocks/>
            </p:cNvGraphicFramePr>
            <p:nvPr>
              <p:extLst>
                <p:ext uri="{D42A27DB-BD31-4B8C-83A1-F6EECF244321}">
                  <p14:modId xmlns:p14="http://schemas.microsoft.com/office/powerpoint/2010/main" val="3636252497"/>
                </p:ext>
              </p:extLst>
            </p:nvPr>
          </p:nvGraphicFramePr>
          <p:xfrm>
            <a:off x="5693545" y="3133816"/>
            <a:ext cx="6347534" cy="3582397"/>
          </p:xfrm>
          <a:graphic>
            <a:graphicData uri="http://schemas.openxmlformats.org/drawingml/2006/chart">
              <c:chart xmlns:c="http://schemas.openxmlformats.org/drawingml/2006/chart" xmlns:r="http://schemas.openxmlformats.org/officeDocument/2006/relationships" r:id="rId3"/>
            </a:graphicData>
          </a:graphic>
        </p:graphicFrame>
        <p:sp>
          <p:nvSpPr>
            <p:cNvPr id="4" name="Oval 3">
              <a:extLst>
                <a:ext uri="{FF2B5EF4-FFF2-40B4-BE49-F238E27FC236}">
                  <a16:creationId xmlns:a16="http://schemas.microsoft.com/office/drawing/2014/main" id="{E22AD379-7271-4B22-85DE-F5A60D9FD2C2}"/>
                </a:ext>
              </a:extLst>
            </p:cNvPr>
            <p:cNvSpPr/>
            <p:nvPr/>
          </p:nvSpPr>
          <p:spPr>
            <a:xfrm rot="20529249">
              <a:off x="8141141" y="4607779"/>
              <a:ext cx="3818929" cy="131458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4087C3DB-AFE8-430C-A398-9F6707BEECC3}"/>
                </a:ext>
              </a:extLst>
            </p:cNvPr>
            <p:cNvSpPr/>
            <p:nvPr/>
          </p:nvSpPr>
          <p:spPr>
            <a:xfrm rot="20164840">
              <a:off x="6445047" y="4000421"/>
              <a:ext cx="1309690" cy="1264106"/>
            </a:xfrm>
            <a:prstGeom prst="ellipse">
              <a:avLst/>
            </a:prstGeom>
            <a:noFill/>
            <a:ln>
              <a:solidFill>
                <a:srgbClr val="3A59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25531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hart 12">
            <a:extLst>
              <a:ext uri="{FF2B5EF4-FFF2-40B4-BE49-F238E27FC236}">
                <a16:creationId xmlns:a16="http://schemas.microsoft.com/office/drawing/2014/main" id="{EF6D9508-3003-46A0-A861-4AEBFEF01453}"/>
              </a:ext>
            </a:extLst>
          </p:cNvPr>
          <p:cNvGraphicFramePr>
            <a:graphicFrameLocks/>
          </p:cNvGraphicFramePr>
          <p:nvPr>
            <p:extLst>
              <p:ext uri="{D42A27DB-BD31-4B8C-83A1-F6EECF244321}">
                <p14:modId xmlns:p14="http://schemas.microsoft.com/office/powerpoint/2010/main" val="286374406"/>
              </p:ext>
            </p:extLst>
          </p:nvPr>
        </p:nvGraphicFramePr>
        <p:xfrm>
          <a:off x="150921" y="3300253"/>
          <a:ext cx="4181289" cy="344925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A218AB37-8771-479D-807E-3659D106FBB9}"/>
              </a:ext>
            </a:extLst>
          </p:cNvPr>
          <p:cNvSpPr txBox="1"/>
          <p:nvPr/>
        </p:nvSpPr>
        <p:spPr>
          <a:xfrm>
            <a:off x="150921" y="108495"/>
            <a:ext cx="8033225" cy="58477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The </a:t>
            </a:r>
            <a:r>
              <a:rPr lang="en-US" sz="3200" dirty="0">
                <a:solidFill>
                  <a:prstClr val="white"/>
                </a:solidFill>
                <a:latin typeface="Calibri" panose="020F0502020204030204" pitchFamily="34" charset="0"/>
                <a:cs typeface="Calibri" panose="020F0502020204030204" pitchFamily="34" charset="0"/>
              </a:rPr>
              <a:t>Effects of Different Numbers of D Linemen </a:t>
            </a:r>
            <a:endParaRPr kumimoji="0" lang="en-US" sz="32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8" name="TextBox 7">
            <a:extLst>
              <a:ext uri="{FF2B5EF4-FFF2-40B4-BE49-F238E27FC236}">
                <a16:creationId xmlns:a16="http://schemas.microsoft.com/office/drawing/2014/main" id="{553A128F-81A5-4903-BF14-81E31CBED02B}"/>
              </a:ext>
            </a:extLst>
          </p:cNvPr>
          <p:cNvSpPr txBox="1"/>
          <p:nvPr/>
        </p:nvSpPr>
        <p:spPr>
          <a:xfrm>
            <a:off x="349188" y="693270"/>
            <a:ext cx="11691891" cy="2308324"/>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Tx/>
              <a:buChar char="-"/>
              <a:tabLst/>
              <a:defRPr/>
            </a:pPr>
            <a:r>
              <a:rPr lang="en-US" dirty="0">
                <a:solidFill>
                  <a:prstClr val="white"/>
                </a:solidFill>
                <a:latin typeface="Calibri" panose="020F0502020204030204" pitchFamily="34" charset="0"/>
                <a:cs typeface="Calibri" panose="020F0502020204030204" pitchFamily="34" charset="0"/>
              </a:rPr>
              <a:t>The most notable potential pattern is that it may be beneficial to load up on the right side in a 4-man front, but it is not conclusive</a:t>
            </a:r>
          </a:p>
          <a:p>
            <a:pPr marL="285750" marR="0" lvl="0" indent="-285750" algn="l" defTabSz="457200" rtl="0" eaLnBrk="1" fontAlgn="auto" latinLnBrk="0" hangingPunct="1">
              <a:lnSpc>
                <a:spcPct val="100000"/>
              </a:lnSpc>
              <a:spcBef>
                <a:spcPts val="0"/>
              </a:spcBef>
              <a:spcAft>
                <a:spcPts val="0"/>
              </a:spcAft>
              <a:buClrTx/>
              <a:buSzTx/>
              <a:buFontTx/>
              <a:buChar char="-"/>
              <a:tabLst/>
              <a:defRPr/>
            </a:pPr>
            <a:endParaRPr lang="en-US" dirty="0">
              <a:solidFill>
                <a:prstClr val="white"/>
              </a:solidFill>
              <a:latin typeface="Calibri" panose="020F0502020204030204" pitchFamily="34" charset="0"/>
              <a:cs typeface="Calibri" panose="020F0502020204030204" pitchFamily="34" charset="0"/>
            </a:endParaRPr>
          </a:p>
          <a:p>
            <a:pPr marL="285750" marR="0" lvl="0" indent="-285750" algn="l" defTabSz="457200" rtl="0" eaLnBrk="1" fontAlgn="auto" latinLnBrk="0" hangingPunct="1">
              <a:lnSpc>
                <a:spcPct val="100000"/>
              </a:lnSpc>
              <a:spcBef>
                <a:spcPts val="0"/>
              </a:spcBef>
              <a:spcAft>
                <a:spcPts val="0"/>
              </a:spcAft>
              <a:buClrTx/>
              <a:buSzTx/>
              <a:buFontTx/>
              <a:buChar char="-"/>
              <a:tabLst/>
              <a:defRPr/>
            </a:pPr>
            <a:r>
              <a:rPr lang="en-US" dirty="0">
                <a:solidFill>
                  <a:prstClr val="white"/>
                </a:solidFill>
                <a:latin typeface="Calibri" panose="020F0502020204030204" pitchFamily="34" charset="0"/>
                <a:cs typeface="Calibri" panose="020F0502020204030204" pitchFamily="34" charset="0"/>
              </a:rPr>
              <a:t>There does not appear to be a large pattern in terms of interior vs exterior, and I have a feeling that this may be heavily influenced by the presence of OLBs also rushing on the play</a:t>
            </a:r>
          </a:p>
          <a:p>
            <a:pPr marL="285750" marR="0" lvl="0" indent="-285750" algn="l" defTabSz="457200" rtl="0" eaLnBrk="1" fontAlgn="auto" latinLnBrk="0" hangingPunct="1">
              <a:lnSpc>
                <a:spcPct val="100000"/>
              </a:lnSpc>
              <a:spcBef>
                <a:spcPts val="0"/>
              </a:spcBef>
              <a:spcAft>
                <a:spcPts val="0"/>
              </a:spcAft>
              <a:buClrTx/>
              <a:buSzTx/>
              <a:buFontTx/>
              <a:buChar char="-"/>
              <a:tabLst/>
              <a:defRPr/>
            </a:pPr>
            <a:endParaRPr lang="en-US" dirty="0">
              <a:solidFill>
                <a:prstClr val="white"/>
              </a:solidFill>
              <a:latin typeface="Calibri" panose="020F0502020204030204" pitchFamily="34" charset="0"/>
              <a:cs typeface="Calibri" panose="020F0502020204030204" pitchFamily="34" charset="0"/>
            </a:endParaRPr>
          </a:p>
          <a:p>
            <a:pPr marL="285750" marR="0" lvl="0" indent="-285750" algn="l" defTabSz="457200" rtl="0" eaLnBrk="1" fontAlgn="auto" latinLnBrk="0" hangingPunct="1">
              <a:lnSpc>
                <a:spcPct val="100000"/>
              </a:lnSpc>
              <a:spcBef>
                <a:spcPts val="0"/>
              </a:spcBef>
              <a:spcAft>
                <a:spcPts val="0"/>
              </a:spcAft>
              <a:buClrTx/>
              <a:buSzTx/>
              <a:buFontTx/>
              <a:buChar char="-"/>
              <a:tabLst/>
              <a:defRPr/>
            </a:pPr>
            <a:r>
              <a:rPr lang="en-US" dirty="0">
                <a:solidFill>
                  <a:prstClr val="white"/>
                </a:solidFill>
                <a:latin typeface="Calibri" panose="020F0502020204030204" pitchFamily="34" charset="0"/>
                <a:cs typeface="Calibri" panose="020F0502020204030204" pitchFamily="34" charset="0"/>
              </a:rPr>
              <a:t>The 2-man front changed the most from the original rankings, likely due to being run less than the 3 and 4-man, and perhaps more inherent volatility involved in having fewer D Linemen </a:t>
            </a:r>
          </a:p>
        </p:txBody>
      </p:sp>
      <p:graphicFrame>
        <p:nvGraphicFramePr>
          <p:cNvPr id="17" name="Chart 16">
            <a:extLst>
              <a:ext uri="{FF2B5EF4-FFF2-40B4-BE49-F238E27FC236}">
                <a16:creationId xmlns:a16="http://schemas.microsoft.com/office/drawing/2014/main" id="{1BBF4BB3-C26C-45E9-B28D-31A96A46C208}"/>
              </a:ext>
            </a:extLst>
          </p:cNvPr>
          <p:cNvGraphicFramePr>
            <a:graphicFrameLocks/>
          </p:cNvGraphicFramePr>
          <p:nvPr>
            <p:extLst>
              <p:ext uri="{D42A27DB-BD31-4B8C-83A1-F6EECF244321}">
                <p14:modId xmlns:p14="http://schemas.microsoft.com/office/powerpoint/2010/main" val="1742861003"/>
              </p:ext>
            </p:extLst>
          </p:nvPr>
        </p:nvGraphicFramePr>
        <p:xfrm>
          <a:off x="3958375" y="3300253"/>
          <a:ext cx="4181290" cy="344925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Chart 18">
            <a:extLst>
              <a:ext uri="{FF2B5EF4-FFF2-40B4-BE49-F238E27FC236}">
                <a16:creationId xmlns:a16="http://schemas.microsoft.com/office/drawing/2014/main" id="{545C68B4-CEE2-44CB-9B06-AD9D902D0A17}"/>
              </a:ext>
            </a:extLst>
          </p:cNvPr>
          <p:cNvGraphicFramePr>
            <a:graphicFrameLocks/>
          </p:cNvGraphicFramePr>
          <p:nvPr>
            <p:extLst>
              <p:ext uri="{D42A27DB-BD31-4B8C-83A1-F6EECF244321}">
                <p14:modId xmlns:p14="http://schemas.microsoft.com/office/powerpoint/2010/main" val="4233115189"/>
              </p:ext>
            </p:extLst>
          </p:nvPr>
        </p:nvGraphicFramePr>
        <p:xfrm>
          <a:off x="7765830" y="3300253"/>
          <a:ext cx="4181289" cy="344925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19456063"/>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TM04033923[[fn=Depth]]</Template>
  <TotalTime>1787</TotalTime>
  <Words>1548</Words>
  <Application>Microsoft Office PowerPoint</Application>
  <PresentationFormat>Widescreen</PresentationFormat>
  <Paragraphs>225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Corbel</vt:lpstr>
      <vt:lpstr>Depth</vt:lpstr>
      <vt:lpstr>Evaluating the Defensive Line</vt:lpstr>
      <vt:lpstr>1. What is the most important D Line position?</vt:lpstr>
      <vt:lpstr>PowerPoint Presentation</vt:lpstr>
      <vt:lpstr>2. What is the nature of the distribution of talent between D Line positions?</vt:lpstr>
      <vt:lpstr>3. Situations that can change the most important D Line position</vt:lpstr>
      <vt:lpstr>PowerPoint Presentation</vt:lpstr>
      <vt:lpstr>PowerPoint Presentation</vt:lpstr>
      <vt:lpstr>PowerPoint Presentation</vt:lpstr>
      <vt:lpstr>PowerPoint Presentation</vt:lpstr>
      <vt:lpstr>Limitations and Future Analysis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Scott Fields</dc:creator>
  <cp:lastModifiedBy>Scott Fields</cp:lastModifiedBy>
  <cp:revision>39</cp:revision>
  <dcterms:created xsi:type="dcterms:W3CDTF">2020-07-15T21:11:57Z</dcterms:created>
  <dcterms:modified xsi:type="dcterms:W3CDTF">2020-07-20T01:08:25Z</dcterms:modified>
</cp:coreProperties>
</file>