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rts/chart19.xml" ContentType="application/vnd.openxmlformats-officedocument.drawingml.chart+xml"/>
  <Override PartName="/ppt/charts/chart28.xml" ContentType="application/vnd.openxmlformats-officedocument.drawingml.char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harts/chart17.xml" ContentType="application/vnd.openxmlformats-officedocument.drawingml.chart+xml"/>
  <Override PartName="/ppt/charts/chart26.xml" ContentType="application/vnd.openxmlformats-officedocument.drawingml.char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harts/chart13.xml" ContentType="application/vnd.openxmlformats-officedocument.drawingml.chart+xml"/>
  <Override PartName="/ppt/charts/chart15.xml" ContentType="application/vnd.openxmlformats-officedocument.drawingml.chart+xml"/>
  <Override PartName="/ppt/charts/chart24.xml" ContentType="application/vnd.openxmlformats-officedocument.drawingml.char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22.xml" ContentType="application/vnd.openxmlformats-officedocument.drawingml.chart+xml"/>
  <Override PartName="/ppt/charts/chart7.xml" ContentType="application/vnd.openxmlformats-officedocument.drawingml.chart+xml"/>
  <Override PartName="/ppt/charts/chart2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8.xml" ContentType="application/vnd.openxmlformats-officedocument.drawingml.chart+xml"/>
  <Override PartName="/ppt/charts/chart27.xml" ContentType="application/vnd.openxmlformats-officedocument.drawingml.char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charts/chart16.xml" ContentType="application/vnd.openxmlformats-officedocument.drawingml.chart+xml"/>
  <Override PartName="/ppt/charts/chart25.xml" ContentType="application/vnd.openxmlformats-officedocument.drawingml.char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charts/chart14.xml" ContentType="application/vnd.openxmlformats-officedocument.drawingml.chart+xml"/>
  <Override PartName="/ppt/charts/chart23.xml" ContentType="application/vnd.openxmlformats-officedocument.drawingml.char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charts/chart8.xml" ContentType="application/vnd.openxmlformats-officedocument.drawingml.chart+xml"/>
  <Override PartName="/ppt/charts/chart12.xml" ContentType="application/vnd.openxmlformats-officedocument.drawingml.chart+xml"/>
  <Override PartName="/ppt/charts/chart21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10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3" r:id="rId26"/>
    <p:sldId id="285" r:id="rId27"/>
    <p:sldId id="28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11" autoAdjust="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\Desktop\Schmerfeld%20SIS%20Presentation%20Chart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\Desktop\Schmerfeld%20SIS%20%20Charts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\Desktop\Schmerfeld%20SIS%20%20Charts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\Desktop\Schmerfeld%20SIS%20%20Charts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\Desktop\Schmerfeld%20SIS%20%20Charts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\Desktop\Schmerfeld%20SIS%20%20Charts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\Desktop\Schmerfeld%20SIS%20%20Charts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\Desktop\Schmerfeld%20SIS%20%20Charts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\Desktop\Schmerfeld%20SIS%20%20Charts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\Desktop\Schmerfeld%20SIS%20%20Charts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\Desktop\Schmerfeld%20SIS%20%20Char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\Desktop\Schmerfeld%20SIS%20Presentation%20Charts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\Desktop\Schmerfeld%20SIS%20%20Charts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\Desktop\Schmerfeld%20SIS%20%20Charts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\Desktop\Schmerfeld%20SIS%20%20Charts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\Desktop\Schmerfeld%20SIS%20%20Charts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\Desktop\Schmerfeld%20SIS%20%20Charts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\Desktop\Schmerfeld%20SIS%20%20Charts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\Desktop\Schmerfeld%20SIS%20%20Charts.xlsx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\Desktop\Schmerfeld%20SIS%20%20Charts.xlsx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\Desktop\Schmerfeld%20SIS%20%20Char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\Desktop\Schmerfeld%20SIS%20Presentation%20Char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\Desktop\Schmerfeld%20SIS%20Presentation%20Chart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\Desktop\Schmerfeld%20SIS%20%20Chart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\Desktop\Schmerfeld%20SIS%20%20Chart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\Desktop\Schmerfeld%20SIS%20Presentation%20Chart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\Desktop\Schmerfeld%20SIS%20Presentation%20Chart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\Desktop\Schmerfeld%20SIS%20Presentation%20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Solo Sacks</a:t>
            </a:r>
          </a:p>
          <a:p>
            <a:pPr>
              <a:defRPr/>
            </a:pPr>
            <a:r>
              <a:rPr lang="en-US" sz="1100" b="0" i="1"/>
              <a:t>per 10,000 plays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Solo Sacks</c:v>
                </c:pt>
              </c:strCache>
            </c:strRef>
          </c:tx>
          <c:spPr>
            <a:solidFill>
              <a:srgbClr val="92D050"/>
            </a:solidFill>
          </c:spPr>
          <c:dPt>
            <c:idx val="1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Pt>
            <c:idx val="2"/>
            <c:spPr>
              <a:solidFill>
                <a:schemeClr val="accent6">
                  <a:lumMod val="75000"/>
                </a:schemeClr>
              </a:solidFill>
            </c:spPr>
          </c:dPt>
          <c:dPt>
            <c:idx val="3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Lbls>
            <c:showVal val="1"/>
          </c:dLbls>
          <c:cat>
            <c:strRef>
              <c:f>Sheet1!$A$2:$A$6</c:f>
              <c:strCache>
                <c:ptCount val="5"/>
                <c:pt idx="0">
                  <c:v>LDE</c:v>
                </c:pt>
                <c:pt idx="1">
                  <c:v>LDT</c:v>
                </c:pt>
                <c:pt idx="2">
                  <c:v>NG</c:v>
                </c:pt>
                <c:pt idx="3">
                  <c:v>RDT</c:v>
                </c:pt>
                <c:pt idx="4">
                  <c:v>RDE</c:v>
                </c:pt>
              </c:strCache>
            </c:strRef>
          </c:cat>
          <c:val>
            <c:numRef>
              <c:f>Sheet1!$B$2:$B$6</c:f>
              <c:numCache>
                <c:formatCode>0</c:formatCode>
                <c:ptCount val="5"/>
                <c:pt idx="0" formatCode="General">
                  <c:v>68</c:v>
                </c:pt>
                <c:pt idx="1">
                  <c:v>49.2</c:v>
                </c:pt>
                <c:pt idx="2">
                  <c:v>28.9</c:v>
                </c:pt>
                <c:pt idx="3">
                  <c:v>43.9</c:v>
                </c:pt>
                <c:pt idx="4">
                  <c:v>77.599999999999994</c:v>
                </c:pt>
              </c:numCache>
            </c:numRef>
          </c:val>
        </c:ser>
        <c:axId val="103200256"/>
        <c:axId val="103201792"/>
      </c:barChart>
      <c:catAx>
        <c:axId val="103200256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 b="1" i="0" baseline="0"/>
            </a:pPr>
            <a:endParaRPr lang="en-US"/>
          </a:p>
        </c:txPr>
        <c:crossAx val="103201792"/>
        <c:crosses val="autoZero"/>
        <c:auto val="1"/>
        <c:lblAlgn val="ctr"/>
        <c:lblOffset val="100"/>
      </c:catAx>
      <c:valAx>
        <c:axId val="103201792"/>
        <c:scaling>
          <c:orientation val="minMax"/>
        </c:scaling>
        <c:axPos val="l"/>
        <c:majorGridlines/>
        <c:numFmt formatCode="General" sourceLinked="1"/>
        <c:tickLblPos val="nextTo"/>
        <c:crossAx val="103200256"/>
        <c:crosses val="autoZero"/>
        <c:crossBetween val="between"/>
      </c:valAx>
    </c:plotArea>
    <c:plotVisOnly val="1"/>
  </c:chart>
  <c:spPr>
    <a:ln>
      <a:solidFill>
        <a:schemeClr val="tx1"/>
      </a:solidFill>
    </a:ln>
  </c:sp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Position Values - Measurable Stats  </a:t>
            </a:r>
          </a:p>
          <a:p>
            <a:pPr>
              <a:defRPr/>
            </a:pPr>
            <a:r>
              <a:rPr lang="en-US" sz="1400" b="0" i="1"/>
              <a:t>EPA+ per 10,000 plays</a:t>
            </a:r>
          </a:p>
        </c:rich>
      </c:tx>
      <c:layout/>
    </c:title>
    <c:plotArea>
      <c:layout/>
      <c:barChart>
        <c:barDir val="col"/>
        <c:grouping val="stacked"/>
        <c:ser>
          <c:idx val="0"/>
          <c:order val="0"/>
          <c:tx>
            <c:strRef>
              <c:f>Sheet1!$B$62</c:f>
              <c:strCache>
                <c:ptCount val="1"/>
                <c:pt idx="0">
                  <c:v>Pass Rushing</c:v>
                </c:pt>
              </c:strCache>
            </c:strRef>
          </c:tx>
          <c:cat>
            <c:strRef>
              <c:f>Sheet1!$A$63:$A$67</c:f>
              <c:strCache>
                <c:ptCount val="5"/>
                <c:pt idx="0">
                  <c:v>LDE</c:v>
                </c:pt>
                <c:pt idx="1">
                  <c:v>LDT</c:v>
                </c:pt>
                <c:pt idx="2">
                  <c:v>NG</c:v>
                </c:pt>
                <c:pt idx="3">
                  <c:v>RDT</c:v>
                </c:pt>
                <c:pt idx="4">
                  <c:v>RDE</c:v>
                </c:pt>
              </c:strCache>
            </c:strRef>
          </c:cat>
          <c:val>
            <c:numRef>
              <c:f>Sheet1!$B$63:$B$67</c:f>
              <c:numCache>
                <c:formatCode>0</c:formatCode>
                <c:ptCount val="5"/>
                <c:pt idx="0">
                  <c:v>644.97110786000007</c:v>
                </c:pt>
                <c:pt idx="1">
                  <c:v>368.36224246400002</c:v>
                </c:pt>
                <c:pt idx="2">
                  <c:v>316.09566893999994</c:v>
                </c:pt>
                <c:pt idx="3">
                  <c:v>385.89368006000007</c:v>
                </c:pt>
                <c:pt idx="4">
                  <c:v>638.98252183999807</c:v>
                </c:pt>
              </c:numCache>
            </c:numRef>
          </c:val>
        </c:ser>
        <c:ser>
          <c:idx val="1"/>
          <c:order val="1"/>
          <c:tx>
            <c:strRef>
              <c:f>Sheet1!$C$62</c:f>
              <c:strCache>
                <c:ptCount val="1"/>
                <c:pt idx="0">
                  <c:v>Ending Plays</c:v>
                </c:pt>
              </c:strCache>
            </c:strRef>
          </c:tx>
          <c:cat>
            <c:strRef>
              <c:f>Sheet1!$A$63:$A$67</c:f>
              <c:strCache>
                <c:ptCount val="5"/>
                <c:pt idx="0">
                  <c:v>LDE</c:v>
                </c:pt>
                <c:pt idx="1">
                  <c:v>LDT</c:v>
                </c:pt>
                <c:pt idx="2">
                  <c:v>NG</c:v>
                </c:pt>
                <c:pt idx="3">
                  <c:v>RDT</c:v>
                </c:pt>
                <c:pt idx="4">
                  <c:v>RDE</c:v>
                </c:pt>
              </c:strCache>
            </c:strRef>
          </c:cat>
          <c:val>
            <c:numRef>
              <c:f>Sheet1!$C$63:$C$67</c:f>
              <c:numCache>
                <c:formatCode>0</c:formatCode>
                <c:ptCount val="5"/>
                <c:pt idx="0">
                  <c:v>245.5872315000004</c:v>
                </c:pt>
                <c:pt idx="1">
                  <c:v>284.63286690000001</c:v>
                </c:pt>
                <c:pt idx="2">
                  <c:v>291.06619929999891</c:v>
                </c:pt>
                <c:pt idx="3">
                  <c:v>275.18395919999995</c:v>
                </c:pt>
                <c:pt idx="4">
                  <c:v>240.04959149999962</c:v>
                </c:pt>
              </c:numCache>
            </c:numRef>
          </c:val>
        </c:ser>
        <c:ser>
          <c:idx val="2"/>
          <c:order val="2"/>
          <c:tx>
            <c:strRef>
              <c:f>Sheet1!$D$62</c:f>
              <c:strCache>
                <c:ptCount val="1"/>
                <c:pt idx="0">
                  <c:v>Turnovers</c:v>
                </c:pt>
              </c:strCache>
            </c:strRef>
          </c:tx>
          <c:cat>
            <c:strRef>
              <c:f>Sheet1!$A$63:$A$67</c:f>
              <c:strCache>
                <c:ptCount val="5"/>
                <c:pt idx="0">
                  <c:v>LDE</c:v>
                </c:pt>
                <c:pt idx="1">
                  <c:v>LDT</c:v>
                </c:pt>
                <c:pt idx="2">
                  <c:v>NG</c:v>
                </c:pt>
                <c:pt idx="3">
                  <c:v>RDT</c:v>
                </c:pt>
                <c:pt idx="4">
                  <c:v>RDE</c:v>
                </c:pt>
              </c:strCache>
            </c:strRef>
          </c:cat>
          <c:val>
            <c:numRef>
              <c:f>Sheet1!$D$63:$D$67</c:f>
              <c:numCache>
                <c:formatCode>0</c:formatCode>
                <c:ptCount val="5"/>
                <c:pt idx="0">
                  <c:v>98.593957450400012</c:v>
                </c:pt>
                <c:pt idx="1">
                  <c:v>75.863554604000214</c:v>
                </c:pt>
                <c:pt idx="2">
                  <c:v>51.508409474999993</c:v>
                </c:pt>
                <c:pt idx="3">
                  <c:v>61.587281489999825</c:v>
                </c:pt>
                <c:pt idx="4">
                  <c:v>117.9302307200002</c:v>
                </c:pt>
              </c:numCache>
            </c:numRef>
          </c:val>
        </c:ser>
        <c:overlap val="100"/>
        <c:axId val="103233408"/>
        <c:axId val="103234944"/>
      </c:barChart>
      <c:lineChart>
        <c:grouping val="stacked"/>
        <c:ser>
          <c:idx val="3"/>
          <c:order val="3"/>
          <c:tx>
            <c:v>Totals</c:v>
          </c:tx>
          <c:spPr>
            <a:ln>
              <a:noFill/>
            </a:ln>
          </c:spPr>
          <c:marker>
            <c:symbol val="none"/>
          </c:marker>
          <c:dLbls>
            <c:dLblPos val="t"/>
            <c:showVal val="1"/>
          </c:dLbls>
          <c:val>
            <c:numRef>
              <c:f>Sheet1!$E$63:$E$67</c:f>
              <c:numCache>
                <c:formatCode>0</c:formatCode>
                <c:ptCount val="5"/>
                <c:pt idx="0">
                  <c:v>989.15229681039796</c:v>
                </c:pt>
                <c:pt idx="1">
                  <c:v>728.85866396799997</c:v>
                </c:pt>
                <c:pt idx="2">
                  <c:v>658.670277715</c:v>
                </c:pt>
                <c:pt idx="3">
                  <c:v>722.66492075000008</c:v>
                </c:pt>
                <c:pt idx="4">
                  <c:v>996.96234406000008</c:v>
                </c:pt>
              </c:numCache>
            </c:numRef>
          </c:val>
        </c:ser>
        <c:marker val="1"/>
        <c:axId val="103233408"/>
        <c:axId val="103234944"/>
      </c:lineChart>
      <c:catAx>
        <c:axId val="103233408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 b="1"/>
            </a:pPr>
            <a:endParaRPr lang="en-US"/>
          </a:p>
        </c:txPr>
        <c:crossAx val="103234944"/>
        <c:crosses val="autoZero"/>
        <c:auto val="1"/>
        <c:lblAlgn val="ctr"/>
        <c:lblOffset val="100"/>
      </c:catAx>
      <c:valAx>
        <c:axId val="103234944"/>
        <c:scaling>
          <c:orientation val="minMax"/>
        </c:scaling>
        <c:axPos val="l"/>
        <c:majorGridlines/>
        <c:numFmt formatCode="0" sourceLinked="1"/>
        <c:tickLblPos val="nextTo"/>
        <c:crossAx val="103233408"/>
        <c:crosses val="autoZero"/>
        <c:crossBetween val="between"/>
      </c:valAx>
    </c:plotArea>
    <c:legend>
      <c:legendPos val="r"/>
      <c:legendEntry>
        <c:idx val="3"/>
        <c:delete val="1"/>
      </c:legendEntry>
      <c:layout/>
    </c:legend>
    <c:plotVisOnly val="1"/>
    <c:dispBlanksAs val="zero"/>
  </c:chart>
  <c:spPr>
    <a:ln>
      <a:solidFill>
        <a:sysClr val="windowText" lastClr="000000"/>
      </a:solidFill>
    </a:ln>
  </c:sp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Total # of Indirect-Impact Plays</a:t>
            </a:r>
          </a:p>
          <a:p>
            <a:pPr>
              <a:defRPr/>
            </a:pPr>
            <a:r>
              <a:rPr lang="en-US" sz="1100" b="0" i="1"/>
              <a:t>per 10,000 plays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Sheet1!$B$79</c:f>
              <c:strCache>
                <c:ptCount val="1"/>
                <c:pt idx="0">
                  <c:v>Indirect Plays</c:v>
                </c:pt>
              </c:strCache>
            </c:strRef>
          </c:tx>
          <c:spPr>
            <a:solidFill>
              <a:srgbClr val="92D050"/>
            </a:solidFill>
          </c:spPr>
          <c:dPt>
            <c:idx val="1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Pt>
            <c:idx val="2"/>
            <c:spPr>
              <a:solidFill>
                <a:schemeClr val="accent6">
                  <a:lumMod val="75000"/>
                </a:schemeClr>
              </a:solidFill>
            </c:spPr>
          </c:dPt>
          <c:dPt>
            <c:idx val="3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Lbls>
            <c:showVal val="1"/>
          </c:dLbls>
          <c:cat>
            <c:strRef>
              <c:f>Sheet1!$A$80:$A$84</c:f>
              <c:strCache>
                <c:ptCount val="5"/>
                <c:pt idx="0">
                  <c:v>LDE</c:v>
                </c:pt>
                <c:pt idx="1">
                  <c:v>LDT</c:v>
                </c:pt>
                <c:pt idx="2">
                  <c:v>NG</c:v>
                </c:pt>
                <c:pt idx="3">
                  <c:v>RDT</c:v>
                </c:pt>
                <c:pt idx="4">
                  <c:v>RDE</c:v>
                </c:pt>
              </c:strCache>
            </c:strRef>
          </c:cat>
          <c:val>
            <c:numRef>
              <c:f>Sheet1!$B$80:$B$84</c:f>
              <c:numCache>
                <c:formatCode>General</c:formatCode>
                <c:ptCount val="5"/>
                <c:pt idx="0">
                  <c:v>714</c:v>
                </c:pt>
                <c:pt idx="1">
                  <c:v>1203</c:v>
                </c:pt>
                <c:pt idx="2">
                  <c:v>1651</c:v>
                </c:pt>
                <c:pt idx="3">
                  <c:v>1041</c:v>
                </c:pt>
                <c:pt idx="4">
                  <c:v>724</c:v>
                </c:pt>
              </c:numCache>
            </c:numRef>
          </c:val>
        </c:ser>
        <c:axId val="105203200"/>
        <c:axId val="105204736"/>
      </c:barChart>
      <c:catAx>
        <c:axId val="105203200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 b="1" i="0" baseline="0"/>
            </a:pPr>
            <a:endParaRPr lang="en-US"/>
          </a:p>
        </c:txPr>
        <c:crossAx val="105204736"/>
        <c:crosses val="autoZero"/>
        <c:auto val="1"/>
        <c:lblAlgn val="ctr"/>
        <c:lblOffset val="100"/>
      </c:catAx>
      <c:valAx>
        <c:axId val="105204736"/>
        <c:scaling>
          <c:orientation val="minMax"/>
        </c:scaling>
        <c:axPos val="l"/>
        <c:majorGridlines/>
        <c:numFmt formatCode="General" sourceLinked="1"/>
        <c:tickLblPos val="nextTo"/>
        <c:crossAx val="105203200"/>
        <c:crosses val="autoZero"/>
        <c:crossBetween val="between"/>
      </c:valAx>
    </c:plotArea>
    <c:plotVisOnly val="1"/>
  </c:chart>
  <c:spPr>
    <a:ln>
      <a:solidFill>
        <a:schemeClr val="tx1"/>
      </a:solidFill>
    </a:ln>
  </c:sp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Average EPA on Indirect-Impact</a:t>
            </a:r>
            <a:r>
              <a:rPr lang="en-US" baseline="0"/>
              <a:t> Plays</a:t>
            </a:r>
            <a:endParaRPr lang="en-US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Sheet1!$D$96</c:f>
              <c:strCache>
                <c:ptCount val="1"/>
                <c:pt idx="0">
                  <c:v>EPA (avg)</c:v>
                </c:pt>
              </c:strCache>
            </c:strRef>
          </c:tx>
          <c:spPr>
            <a:solidFill>
              <a:srgbClr val="92D050"/>
            </a:solidFill>
          </c:spPr>
          <c:dPt>
            <c:idx val="1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Pt>
            <c:idx val="2"/>
            <c:spPr>
              <a:solidFill>
                <a:schemeClr val="accent6">
                  <a:lumMod val="75000"/>
                </a:schemeClr>
              </a:solidFill>
            </c:spPr>
          </c:dPt>
          <c:dPt>
            <c:idx val="3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Lbls>
            <c:showVal val="1"/>
          </c:dLbls>
          <c:cat>
            <c:strRef>
              <c:f>Sheet1!$A$97:$A$101</c:f>
              <c:strCache>
                <c:ptCount val="5"/>
                <c:pt idx="0">
                  <c:v>LDE</c:v>
                </c:pt>
                <c:pt idx="1">
                  <c:v>LDT</c:v>
                </c:pt>
                <c:pt idx="2">
                  <c:v>NG</c:v>
                </c:pt>
                <c:pt idx="3">
                  <c:v>RDT</c:v>
                </c:pt>
                <c:pt idx="4">
                  <c:v>RDE</c:v>
                </c:pt>
              </c:strCache>
            </c:strRef>
          </c:cat>
          <c:val>
            <c:numRef>
              <c:f>Sheet1!$D$97:$D$101</c:f>
              <c:numCache>
                <c:formatCode>0.00</c:formatCode>
                <c:ptCount val="5"/>
                <c:pt idx="0">
                  <c:v>-6.9600000000000023E-2</c:v>
                </c:pt>
                <c:pt idx="1">
                  <c:v>6.0600000000000003E-3</c:v>
                </c:pt>
                <c:pt idx="2">
                  <c:v>0.113</c:v>
                </c:pt>
                <c:pt idx="3">
                  <c:v>1.0500000000000021E-2</c:v>
                </c:pt>
                <c:pt idx="4">
                  <c:v>-4.5400000000000003E-2</c:v>
                </c:pt>
              </c:numCache>
            </c:numRef>
          </c:val>
        </c:ser>
        <c:axId val="105238528"/>
        <c:axId val="105240064"/>
      </c:barChart>
      <c:catAx>
        <c:axId val="105238528"/>
        <c:scaling>
          <c:orientation val="minMax"/>
        </c:scaling>
        <c:axPos val="b"/>
        <c:tickLblPos val="low"/>
        <c:txPr>
          <a:bodyPr/>
          <a:lstStyle/>
          <a:p>
            <a:pPr>
              <a:defRPr sz="1200" b="1" i="0" baseline="0"/>
            </a:pPr>
            <a:endParaRPr lang="en-US"/>
          </a:p>
        </c:txPr>
        <c:crossAx val="105240064"/>
        <c:crosses val="autoZero"/>
        <c:auto val="1"/>
        <c:lblAlgn val="ctr"/>
        <c:lblOffset val="100"/>
      </c:catAx>
      <c:valAx>
        <c:axId val="105240064"/>
        <c:scaling>
          <c:orientation val="minMax"/>
        </c:scaling>
        <c:axPos val="l"/>
        <c:majorGridlines/>
        <c:numFmt formatCode="0.00" sourceLinked="1"/>
        <c:tickLblPos val="nextTo"/>
        <c:crossAx val="105238528"/>
        <c:crosses val="autoZero"/>
        <c:crossBetween val="between"/>
      </c:valAx>
    </c:plotArea>
    <c:plotVisOnly val="1"/>
  </c:chart>
  <c:spPr>
    <a:ln>
      <a:solidFill>
        <a:schemeClr val="tx1"/>
      </a:solidFill>
    </a:ln>
  </c:sp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Position Values - Indirect-Impact </a:t>
            </a:r>
            <a:r>
              <a:rPr lang="en-US" baseline="0"/>
              <a:t>Plays</a:t>
            </a:r>
            <a:endParaRPr lang="en-US"/>
          </a:p>
          <a:p>
            <a:pPr>
              <a:defRPr/>
            </a:pPr>
            <a:r>
              <a:rPr lang="en-US" sz="1100" b="0" i="1"/>
              <a:t>per 10,000 plays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Sheet1!$B$113</c:f>
              <c:strCache>
                <c:ptCount val="1"/>
                <c:pt idx="0">
                  <c:v>EPA</c:v>
                </c:pt>
              </c:strCache>
            </c:strRef>
          </c:tx>
          <c:spPr>
            <a:solidFill>
              <a:srgbClr val="92D050"/>
            </a:solidFill>
          </c:spPr>
          <c:dPt>
            <c:idx val="1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Pt>
            <c:idx val="2"/>
            <c:spPr>
              <a:solidFill>
                <a:schemeClr val="accent6">
                  <a:lumMod val="75000"/>
                </a:schemeClr>
              </a:solidFill>
            </c:spPr>
          </c:dPt>
          <c:dPt>
            <c:idx val="3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Lbls>
            <c:showVal val="1"/>
          </c:dLbls>
          <c:cat>
            <c:strRef>
              <c:f>Sheet1!$A$114:$A$118</c:f>
              <c:strCache>
                <c:ptCount val="5"/>
                <c:pt idx="0">
                  <c:v>LDE</c:v>
                </c:pt>
                <c:pt idx="1">
                  <c:v>LDT</c:v>
                </c:pt>
                <c:pt idx="2">
                  <c:v>NG</c:v>
                </c:pt>
                <c:pt idx="3">
                  <c:v>RDT</c:v>
                </c:pt>
                <c:pt idx="4">
                  <c:v>RDE</c:v>
                </c:pt>
              </c:strCache>
            </c:strRef>
          </c:cat>
          <c:val>
            <c:numRef>
              <c:f>Sheet1!$B$114:$B$118</c:f>
              <c:numCache>
                <c:formatCode>0</c:formatCode>
                <c:ptCount val="5"/>
                <c:pt idx="0">
                  <c:v>-49.694400000000009</c:v>
                </c:pt>
                <c:pt idx="1">
                  <c:v>7.2901799999999986</c:v>
                </c:pt>
                <c:pt idx="2">
                  <c:v>186.56300000000002</c:v>
                </c:pt>
                <c:pt idx="3">
                  <c:v>10.9305</c:v>
                </c:pt>
                <c:pt idx="4">
                  <c:v>-32.869600000000005</c:v>
                </c:pt>
              </c:numCache>
            </c:numRef>
          </c:val>
        </c:ser>
        <c:axId val="105269888"/>
        <c:axId val="105275776"/>
      </c:barChart>
      <c:catAx>
        <c:axId val="105269888"/>
        <c:scaling>
          <c:orientation val="minMax"/>
        </c:scaling>
        <c:axPos val="b"/>
        <c:tickLblPos val="low"/>
        <c:txPr>
          <a:bodyPr/>
          <a:lstStyle/>
          <a:p>
            <a:pPr>
              <a:defRPr sz="1200" b="1" i="0" baseline="0"/>
            </a:pPr>
            <a:endParaRPr lang="en-US"/>
          </a:p>
        </c:txPr>
        <c:crossAx val="105275776"/>
        <c:crosses val="autoZero"/>
        <c:auto val="1"/>
        <c:lblAlgn val="ctr"/>
        <c:lblOffset val="100"/>
      </c:catAx>
      <c:valAx>
        <c:axId val="105275776"/>
        <c:scaling>
          <c:orientation val="minMax"/>
        </c:scaling>
        <c:axPos val="l"/>
        <c:majorGridlines/>
        <c:numFmt formatCode="0" sourceLinked="1"/>
        <c:tickLblPos val="nextTo"/>
        <c:crossAx val="105269888"/>
        <c:crosses val="autoZero"/>
        <c:crossBetween val="between"/>
      </c:valAx>
    </c:plotArea>
    <c:plotVisOnly val="1"/>
  </c:chart>
  <c:spPr>
    <a:ln>
      <a:solidFill>
        <a:schemeClr val="tx1"/>
      </a:solidFill>
    </a:ln>
  </c:sp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Overall Position Values</a:t>
            </a:r>
          </a:p>
          <a:p>
            <a:pPr>
              <a:defRPr/>
            </a:pPr>
            <a:r>
              <a:rPr lang="en-US" sz="1400" b="0" i="1"/>
              <a:t>per 10,000 plays</a:t>
            </a:r>
          </a:p>
        </c:rich>
      </c:tx>
      <c:layout/>
    </c:title>
    <c:plotArea>
      <c:layout/>
      <c:barChart>
        <c:barDir val="col"/>
        <c:grouping val="stacked"/>
        <c:ser>
          <c:idx val="0"/>
          <c:order val="0"/>
          <c:tx>
            <c:strRef>
              <c:f>Sheet1!$B$129</c:f>
              <c:strCache>
                <c:ptCount val="1"/>
                <c:pt idx="0">
                  <c:v>Measurable Impact</c:v>
                </c:pt>
              </c:strCache>
            </c:strRef>
          </c:tx>
          <c:cat>
            <c:strRef>
              <c:f>Sheet1!$A$63:$A$67</c:f>
              <c:strCache>
                <c:ptCount val="5"/>
                <c:pt idx="0">
                  <c:v>LDE</c:v>
                </c:pt>
                <c:pt idx="1">
                  <c:v>LDT</c:v>
                </c:pt>
                <c:pt idx="2">
                  <c:v>NG</c:v>
                </c:pt>
                <c:pt idx="3">
                  <c:v>RDT</c:v>
                </c:pt>
                <c:pt idx="4">
                  <c:v>RDE</c:v>
                </c:pt>
              </c:strCache>
            </c:strRef>
          </c:cat>
          <c:val>
            <c:numRef>
              <c:f>Sheet1!$B$130:$B$134</c:f>
              <c:numCache>
                <c:formatCode>0</c:formatCode>
                <c:ptCount val="5"/>
                <c:pt idx="0">
                  <c:v>989.15229681039796</c:v>
                </c:pt>
                <c:pt idx="1">
                  <c:v>728.85866396799997</c:v>
                </c:pt>
                <c:pt idx="2">
                  <c:v>658.670277715</c:v>
                </c:pt>
                <c:pt idx="3">
                  <c:v>722.66492075000008</c:v>
                </c:pt>
                <c:pt idx="4">
                  <c:v>996.96234406000008</c:v>
                </c:pt>
              </c:numCache>
            </c:numRef>
          </c:val>
        </c:ser>
        <c:ser>
          <c:idx val="1"/>
          <c:order val="1"/>
          <c:tx>
            <c:strRef>
              <c:f>Sheet1!$C$129</c:f>
              <c:strCache>
                <c:ptCount val="1"/>
                <c:pt idx="0">
                  <c:v>Indirect Impact</c:v>
                </c:pt>
              </c:strCache>
            </c:strRef>
          </c:tx>
          <c:cat>
            <c:strRef>
              <c:f>Sheet1!$A$63:$A$67</c:f>
              <c:strCache>
                <c:ptCount val="5"/>
                <c:pt idx="0">
                  <c:v>LDE</c:v>
                </c:pt>
                <c:pt idx="1">
                  <c:v>LDT</c:v>
                </c:pt>
                <c:pt idx="2">
                  <c:v>NG</c:v>
                </c:pt>
                <c:pt idx="3">
                  <c:v>RDT</c:v>
                </c:pt>
                <c:pt idx="4">
                  <c:v>RDE</c:v>
                </c:pt>
              </c:strCache>
            </c:strRef>
          </c:cat>
          <c:val>
            <c:numRef>
              <c:f>Sheet1!$C$130:$C$134</c:f>
              <c:numCache>
                <c:formatCode>0</c:formatCode>
                <c:ptCount val="5"/>
                <c:pt idx="0">
                  <c:v>-49.694400000000009</c:v>
                </c:pt>
                <c:pt idx="1">
                  <c:v>7.2901799999999986</c:v>
                </c:pt>
                <c:pt idx="2">
                  <c:v>186.56300000000002</c:v>
                </c:pt>
                <c:pt idx="3">
                  <c:v>10.9305</c:v>
                </c:pt>
                <c:pt idx="4">
                  <c:v>-32.869600000000005</c:v>
                </c:pt>
              </c:numCache>
            </c:numRef>
          </c:val>
        </c:ser>
        <c:overlap val="100"/>
        <c:axId val="105470208"/>
        <c:axId val="105484288"/>
      </c:barChart>
      <c:lineChart>
        <c:grouping val="stacked"/>
        <c:ser>
          <c:idx val="3"/>
          <c:order val="2"/>
          <c:tx>
            <c:strRef>
              <c:f>Sheet1!$D$129</c:f>
              <c:strCache>
                <c:ptCount val="1"/>
                <c:pt idx="0">
                  <c:v>Total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dLblPos val="t"/>
            <c:showVal val="1"/>
          </c:dLbls>
          <c:val>
            <c:numRef>
              <c:f>Sheet1!$D$130:$D$134</c:f>
              <c:numCache>
                <c:formatCode>0</c:formatCode>
                <c:ptCount val="5"/>
                <c:pt idx="0">
                  <c:v>939.45789681039946</c:v>
                </c:pt>
                <c:pt idx="1">
                  <c:v>736.14884396800244</c:v>
                </c:pt>
                <c:pt idx="2">
                  <c:v>845.23327771499999</c:v>
                </c:pt>
                <c:pt idx="3">
                  <c:v>733.59542075000013</c:v>
                </c:pt>
                <c:pt idx="4">
                  <c:v>964.09274406000054</c:v>
                </c:pt>
              </c:numCache>
            </c:numRef>
          </c:val>
        </c:ser>
        <c:marker val="1"/>
        <c:axId val="105470208"/>
        <c:axId val="105484288"/>
      </c:lineChart>
      <c:catAx>
        <c:axId val="105470208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 b="1"/>
            </a:pPr>
            <a:endParaRPr lang="en-US"/>
          </a:p>
        </c:txPr>
        <c:crossAx val="105484288"/>
        <c:crosses val="autoZero"/>
        <c:auto val="1"/>
        <c:lblAlgn val="ctr"/>
        <c:lblOffset val="100"/>
      </c:catAx>
      <c:valAx>
        <c:axId val="105484288"/>
        <c:scaling>
          <c:orientation val="minMax"/>
        </c:scaling>
        <c:axPos val="l"/>
        <c:majorGridlines/>
        <c:numFmt formatCode="0" sourceLinked="1"/>
        <c:tickLblPos val="nextTo"/>
        <c:crossAx val="105470208"/>
        <c:crosses val="autoZero"/>
        <c:crossBetween val="between"/>
      </c:valAx>
    </c:plotArea>
    <c:legend>
      <c:legendPos val="r"/>
      <c:legendEntry>
        <c:idx val="2"/>
        <c:delete val="1"/>
      </c:legendEntry>
      <c:layout/>
    </c:legend>
    <c:plotVisOnly val="1"/>
    <c:dispBlanksAs val="zero"/>
  </c:chart>
  <c:spPr>
    <a:ln>
      <a:solidFill>
        <a:sysClr val="windowText" lastClr="000000"/>
      </a:solidFill>
    </a:ln>
  </c:sp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Top 5 DEs</a:t>
            </a:r>
          </a:p>
          <a:p>
            <a:pPr>
              <a:defRPr/>
            </a:pPr>
            <a:r>
              <a:rPr lang="en-US" sz="1400" b="0" i="1"/>
              <a:t>Weeks 9</a:t>
            </a:r>
            <a:r>
              <a:rPr lang="en-US" sz="1400" b="0" i="0" u="none" strike="noStrike" baseline="0"/>
              <a:t>–</a:t>
            </a:r>
            <a:r>
              <a:rPr lang="en-US" sz="1400" b="0" i="1"/>
              <a:t>17</a:t>
            </a:r>
            <a:r>
              <a:rPr lang="en-US" sz="1400" b="0" i="1" baseline="0"/>
              <a:t> (2019)</a:t>
            </a:r>
            <a:endParaRPr lang="en-US" sz="1400" b="0" i="1"/>
          </a:p>
        </c:rich>
      </c:tx>
      <c:layout/>
    </c:title>
    <c:plotArea>
      <c:layout/>
      <c:barChart>
        <c:barDir val="col"/>
        <c:grouping val="stacked"/>
        <c:ser>
          <c:idx val="0"/>
          <c:order val="0"/>
          <c:tx>
            <c:strRef>
              <c:f>'Question 2'!$J$1</c:f>
              <c:strCache>
                <c:ptCount val="1"/>
                <c:pt idx="0">
                  <c:v>Measurable Value</c:v>
                </c:pt>
              </c:strCache>
            </c:strRef>
          </c:tx>
          <c:cat>
            <c:strRef>
              <c:f>'Question 2'!$B$2:$B$6</c:f>
              <c:strCache>
                <c:ptCount val="5"/>
                <c:pt idx="0">
                  <c:v>Danielle Hunter</c:v>
                </c:pt>
                <c:pt idx="1">
                  <c:v>Robert Quinn</c:v>
                </c:pt>
                <c:pt idx="2">
                  <c:v>Justin Houston</c:v>
                </c:pt>
                <c:pt idx="3">
                  <c:v>Carlos Dunlap</c:v>
                </c:pt>
                <c:pt idx="4">
                  <c:v>Nick Bosa</c:v>
                </c:pt>
              </c:strCache>
            </c:strRef>
          </c:cat>
          <c:val>
            <c:numRef>
              <c:f>'Question 2'!$J$2:$J$6</c:f>
              <c:numCache>
                <c:formatCode>General</c:formatCode>
                <c:ptCount val="5"/>
                <c:pt idx="0">
                  <c:v>61.202802000000013</c:v>
                </c:pt>
                <c:pt idx="1">
                  <c:v>53.462957000000003</c:v>
                </c:pt>
                <c:pt idx="2">
                  <c:v>53.834808999999993</c:v>
                </c:pt>
                <c:pt idx="3">
                  <c:v>57.183692000000001</c:v>
                </c:pt>
                <c:pt idx="4">
                  <c:v>59.981835999999994</c:v>
                </c:pt>
              </c:numCache>
            </c:numRef>
          </c:val>
        </c:ser>
        <c:ser>
          <c:idx val="1"/>
          <c:order val="1"/>
          <c:tx>
            <c:strRef>
              <c:f>'Question 2'!$K$1</c:f>
              <c:strCache>
                <c:ptCount val="1"/>
                <c:pt idx="0">
                  <c:v>Indirect Value</c:v>
                </c:pt>
              </c:strCache>
            </c:strRef>
          </c:tx>
          <c:cat>
            <c:strRef>
              <c:f>'Question 2'!$B$2:$B$6</c:f>
              <c:strCache>
                <c:ptCount val="5"/>
                <c:pt idx="0">
                  <c:v>Danielle Hunter</c:v>
                </c:pt>
                <c:pt idx="1">
                  <c:v>Robert Quinn</c:v>
                </c:pt>
                <c:pt idx="2">
                  <c:v>Justin Houston</c:v>
                </c:pt>
                <c:pt idx="3">
                  <c:v>Carlos Dunlap</c:v>
                </c:pt>
                <c:pt idx="4">
                  <c:v>Nick Bosa</c:v>
                </c:pt>
              </c:strCache>
            </c:strRef>
          </c:cat>
          <c:val>
            <c:numRef>
              <c:f>'Question 2'!$K$2:$K$6</c:f>
              <c:numCache>
                <c:formatCode>General</c:formatCode>
                <c:ptCount val="5"/>
                <c:pt idx="0">
                  <c:v>0.92376100000000005</c:v>
                </c:pt>
                <c:pt idx="1">
                  <c:v>4.5124230000000001</c:v>
                </c:pt>
                <c:pt idx="2">
                  <c:v>3.8274319999999999</c:v>
                </c:pt>
                <c:pt idx="3">
                  <c:v>0.44404400000000005</c:v>
                </c:pt>
                <c:pt idx="4">
                  <c:v>-4.5725579999999955</c:v>
                </c:pt>
              </c:numCache>
            </c:numRef>
          </c:val>
        </c:ser>
        <c:overlap val="100"/>
        <c:axId val="105627648"/>
        <c:axId val="105629184"/>
      </c:barChart>
      <c:lineChart>
        <c:grouping val="stacked"/>
        <c:ser>
          <c:idx val="3"/>
          <c:order val="2"/>
          <c:tx>
            <c:strRef>
              <c:f>'Question 2'!$L$1</c:f>
              <c:strCache>
                <c:ptCount val="1"/>
                <c:pt idx="0">
                  <c:v>Total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dLblPos val="t"/>
            <c:showVal val="1"/>
          </c:dLbls>
          <c:val>
            <c:numRef>
              <c:f>'Question 2'!$L$2:$L$6</c:f>
              <c:numCache>
                <c:formatCode>0.0</c:formatCode>
                <c:ptCount val="5"/>
                <c:pt idx="0">
                  <c:v>62.126563000000012</c:v>
                </c:pt>
                <c:pt idx="1">
                  <c:v>57.975380000000001</c:v>
                </c:pt>
                <c:pt idx="2">
                  <c:v>57.662241000000002</c:v>
                </c:pt>
                <c:pt idx="3">
                  <c:v>57.627736000000013</c:v>
                </c:pt>
                <c:pt idx="4">
                  <c:v>55.409278</c:v>
                </c:pt>
              </c:numCache>
            </c:numRef>
          </c:val>
        </c:ser>
        <c:marker val="1"/>
        <c:axId val="105627648"/>
        <c:axId val="105629184"/>
      </c:lineChart>
      <c:catAx>
        <c:axId val="105627648"/>
        <c:scaling>
          <c:orientation val="minMax"/>
        </c:scaling>
        <c:axPos val="b"/>
        <c:tickLblPos val="nextTo"/>
        <c:txPr>
          <a:bodyPr rot="-1920000" vert="horz"/>
          <a:lstStyle/>
          <a:p>
            <a:pPr>
              <a:defRPr sz="1200" b="1"/>
            </a:pPr>
            <a:endParaRPr lang="en-US"/>
          </a:p>
        </c:txPr>
        <c:crossAx val="105629184"/>
        <c:crosses val="autoZero"/>
        <c:lblAlgn val="ctr"/>
        <c:lblOffset val="100"/>
      </c:catAx>
      <c:valAx>
        <c:axId val="105629184"/>
        <c:scaling>
          <c:orientation val="minMax"/>
        </c:scaling>
        <c:axPos val="l"/>
        <c:majorGridlines/>
        <c:numFmt formatCode="General" sourceLinked="1"/>
        <c:tickLblPos val="nextTo"/>
        <c:crossAx val="105627648"/>
        <c:crosses val="autoZero"/>
        <c:crossBetween val="between"/>
      </c:valAx>
    </c:plotArea>
    <c:legend>
      <c:legendPos val="r"/>
      <c:legendEntry>
        <c:idx val="2"/>
        <c:delete val="1"/>
      </c:legendEntry>
      <c:layout/>
    </c:legend>
    <c:plotVisOnly val="1"/>
    <c:dispBlanksAs val="zero"/>
  </c:chart>
  <c:spPr>
    <a:ln>
      <a:solidFill>
        <a:sysClr val="windowText" lastClr="000000"/>
      </a:solidFill>
    </a:ln>
  </c:spPr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Top 5 DTs</a:t>
            </a:r>
          </a:p>
          <a:p>
            <a:pPr>
              <a:defRPr/>
            </a:pPr>
            <a:r>
              <a:rPr lang="en-US" sz="1400" b="0" i="1"/>
              <a:t>Weeks 9</a:t>
            </a:r>
            <a:r>
              <a:rPr lang="en-US" sz="1400" b="0" i="0" u="none" strike="noStrike" baseline="0"/>
              <a:t>–</a:t>
            </a:r>
            <a:r>
              <a:rPr lang="en-US" sz="1400" b="0" i="1"/>
              <a:t>17</a:t>
            </a:r>
            <a:r>
              <a:rPr lang="en-US" sz="1400" b="0" i="1" baseline="0"/>
              <a:t> (2019)</a:t>
            </a:r>
            <a:endParaRPr lang="en-US" sz="1400" b="0" i="1"/>
          </a:p>
        </c:rich>
      </c:tx>
      <c:layout/>
    </c:title>
    <c:plotArea>
      <c:layout/>
      <c:barChart>
        <c:barDir val="col"/>
        <c:grouping val="stacked"/>
        <c:ser>
          <c:idx val="0"/>
          <c:order val="0"/>
          <c:tx>
            <c:strRef>
              <c:f>'Question 2'!$J$18</c:f>
              <c:strCache>
                <c:ptCount val="1"/>
                <c:pt idx="0">
                  <c:v>Measurable Value</c:v>
                </c:pt>
              </c:strCache>
            </c:strRef>
          </c:tx>
          <c:cat>
            <c:strRef>
              <c:f>'Question 2'!$B$19:$B$23</c:f>
              <c:strCache>
                <c:ptCount val="5"/>
                <c:pt idx="0">
                  <c:v>Aaron Donald</c:v>
                </c:pt>
                <c:pt idx="1">
                  <c:v>DeForest Buckner</c:v>
                </c:pt>
                <c:pt idx="2">
                  <c:v>Cameron Heyward</c:v>
                </c:pt>
                <c:pt idx="3">
                  <c:v>Maurice Hurst</c:v>
                </c:pt>
                <c:pt idx="4">
                  <c:v>Davon Godchaux</c:v>
                </c:pt>
              </c:strCache>
            </c:strRef>
          </c:cat>
          <c:val>
            <c:numRef>
              <c:f>'Question 2'!$J$19:$J$23</c:f>
              <c:numCache>
                <c:formatCode>General</c:formatCode>
                <c:ptCount val="5"/>
                <c:pt idx="0">
                  <c:v>30.970622999999943</c:v>
                </c:pt>
                <c:pt idx="1">
                  <c:v>48.857341999999996</c:v>
                </c:pt>
                <c:pt idx="2">
                  <c:v>34.530303000000011</c:v>
                </c:pt>
                <c:pt idx="3">
                  <c:v>28.925642999999916</c:v>
                </c:pt>
                <c:pt idx="4">
                  <c:v>18.791052000000001</c:v>
                </c:pt>
              </c:numCache>
            </c:numRef>
          </c:val>
        </c:ser>
        <c:ser>
          <c:idx val="1"/>
          <c:order val="1"/>
          <c:tx>
            <c:strRef>
              <c:f>'Question 2'!$K$18</c:f>
              <c:strCache>
                <c:ptCount val="1"/>
                <c:pt idx="0">
                  <c:v>Indirect Value</c:v>
                </c:pt>
              </c:strCache>
            </c:strRef>
          </c:tx>
          <c:cat>
            <c:strRef>
              <c:f>'Question 2'!$B$19:$B$23</c:f>
              <c:strCache>
                <c:ptCount val="5"/>
                <c:pt idx="0">
                  <c:v>Aaron Donald</c:v>
                </c:pt>
                <c:pt idx="1">
                  <c:v>DeForest Buckner</c:v>
                </c:pt>
                <c:pt idx="2">
                  <c:v>Cameron Heyward</c:v>
                </c:pt>
                <c:pt idx="3">
                  <c:v>Maurice Hurst</c:v>
                </c:pt>
                <c:pt idx="4">
                  <c:v>Davon Godchaux</c:v>
                </c:pt>
              </c:strCache>
            </c:strRef>
          </c:cat>
          <c:val>
            <c:numRef>
              <c:f>'Question 2'!$K$19:$K$23</c:f>
              <c:numCache>
                <c:formatCode>General</c:formatCode>
                <c:ptCount val="5"/>
                <c:pt idx="0">
                  <c:v>15.558188000000001</c:v>
                </c:pt>
                <c:pt idx="1">
                  <c:v>-8.5562490000000047</c:v>
                </c:pt>
                <c:pt idx="2">
                  <c:v>0.47389700000000001</c:v>
                </c:pt>
                <c:pt idx="3">
                  <c:v>4.4319400000000089</c:v>
                </c:pt>
                <c:pt idx="4">
                  <c:v>13.361158</c:v>
                </c:pt>
              </c:numCache>
            </c:numRef>
          </c:val>
        </c:ser>
        <c:overlap val="100"/>
        <c:axId val="105584512"/>
        <c:axId val="105586048"/>
      </c:barChart>
      <c:lineChart>
        <c:grouping val="stacked"/>
        <c:ser>
          <c:idx val="3"/>
          <c:order val="2"/>
          <c:tx>
            <c:strRef>
              <c:f>'Question 2'!$L$18</c:f>
              <c:strCache>
                <c:ptCount val="1"/>
                <c:pt idx="0">
                  <c:v>Total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dLbl>
              <c:idx val="1"/>
              <c:layout>
                <c:manualLayout>
                  <c:x val="-4.102145126596006E-2"/>
                  <c:y val="-8.6462450258233944E-2"/>
                </c:manualLayout>
              </c:layout>
              <c:dLblPos val="r"/>
              <c:showVal val="1"/>
            </c:dLbl>
            <c:dLblPos val="t"/>
            <c:showVal val="1"/>
          </c:dLbls>
          <c:val>
            <c:numRef>
              <c:f>'Question 2'!$L$19:$L$23</c:f>
              <c:numCache>
                <c:formatCode>0.0</c:formatCode>
                <c:ptCount val="5"/>
                <c:pt idx="0">
                  <c:v>46.528811000000012</c:v>
                </c:pt>
                <c:pt idx="1">
                  <c:v>40.301093000000002</c:v>
                </c:pt>
                <c:pt idx="2">
                  <c:v>35.004200000000004</c:v>
                </c:pt>
                <c:pt idx="3">
                  <c:v>33.357582999999998</c:v>
                </c:pt>
                <c:pt idx="4">
                  <c:v>32.152210000000011</c:v>
                </c:pt>
              </c:numCache>
            </c:numRef>
          </c:val>
        </c:ser>
        <c:marker val="1"/>
        <c:axId val="105584512"/>
        <c:axId val="105586048"/>
      </c:lineChart>
      <c:catAx>
        <c:axId val="105584512"/>
        <c:scaling>
          <c:orientation val="minMax"/>
        </c:scaling>
        <c:axPos val="b"/>
        <c:tickLblPos val="nextTo"/>
        <c:txPr>
          <a:bodyPr rot="-1920000" vert="horz"/>
          <a:lstStyle/>
          <a:p>
            <a:pPr>
              <a:defRPr sz="1200" b="1"/>
            </a:pPr>
            <a:endParaRPr lang="en-US"/>
          </a:p>
        </c:txPr>
        <c:crossAx val="105586048"/>
        <c:crosses val="autoZero"/>
        <c:lblAlgn val="ctr"/>
        <c:lblOffset val="100"/>
      </c:catAx>
      <c:valAx>
        <c:axId val="105586048"/>
        <c:scaling>
          <c:orientation val="minMax"/>
        </c:scaling>
        <c:axPos val="l"/>
        <c:majorGridlines/>
        <c:numFmt formatCode="General" sourceLinked="1"/>
        <c:tickLblPos val="nextTo"/>
        <c:crossAx val="105584512"/>
        <c:crosses val="autoZero"/>
        <c:crossBetween val="between"/>
      </c:valAx>
    </c:plotArea>
    <c:legend>
      <c:legendPos val="r"/>
      <c:legendEntry>
        <c:idx val="2"/>
        <c:delete val="1"/>
      </c:legendEntry>
      <c:layout/>
    </c:legend>
    <c:plotVisOnly val="1"/>
    <c:dispBlanksAs val="zero"/>
  </c:chart>
  <c:spPr>
    <a:ln>
      <a:solidFill>
        <a:sysClr val="windowText" lastClr="000000"/>
      </a:solidFill>
    </a:ln>
  </c:spPr>
  <c:externalData r:id="rId1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Top 5 NGs</a:t>
            </a:r>
          </a:p>
          <a:p>
            <a:pPr>
              <a:defRPr/>
            </a:pPr>
            <a:r>
              <a:rPr lang="en-US" sz="1400" b="0" i="1"/>
              <a:t>Weeks 9</a:t>
            </a:r>
            <a:r>
              <a:rPr lang="en-US" sz="1400" b="0" i="0" u="none" strike="noStrike" baseline="0"/>
              <a:t>–</a:t>
            </a:r>
            <a:r>
              <a:rPr lang="en-US" sz="1400" b="0" i="1"/>
              <a:t>17</a:t>
            </a:r>
            <a:r>
              <a:rPr lang="en-US" sz="1400" b="0" i="1" baseline="0"/>
              <a:t> (2019)</a:t>
            </a:r>
            <a:endParaRPr lang="en-US" sz="1400" b="0" i="1"/>
          </a:p>
        </c:rich>
      </c:tx>
      <c:layout/>
    </c:title>
    <c:plotArea>
      <c:layout/>
      <c:barChart>
        <c:barDir val="col"/>
        <c:grouping val="stacked"/>
        <c:ser>
          <c:idx val="0"/>
          <c:order val="0"/>
          <c:tx>
            <c:strRef>
              <c:f>'Question 2'!$J$35</c:f>
              <c:strCache>
                <c:ptCount val="1"/>
                <c:pt idx="0">
                  <c:v>Measurable Value</c:v>
                </c:pt>
              </c:strCache>
            </c:strRef>
          </c:tx>
          <c:cat>
            <c:strRef>
              <c:f>'Question 2'!$B$36:$B$40</c:f>
              <c:strCache>
                <c:ptCount val="5"/>
                <c:pt idx="0">
                  <c:v>Poona Ford</c:v>
                </c:pt>
                <c:pt idx="1">
                  <c:v>Danny Shelton</c:v>
                </c:pt>
                <c:pt idx="2">
                  <c:v>Larry Ogunjobi</c:v>
                </c:pt>
                <c:pt idx="3">
                  <c:v>Sebastian Joseph-Day</c:v>
                </c:pt>
                <c:pt idx="4">
                  <c:v>Damon Harrison</c:v>
                </c:pt>
              </c:strCache>
            </c:strRef>
          </c:cat>
          <c:val>
            <c:numRef>
              <c:f>'Question 2'!$J$36:$J$40</c:f>
              <c:numCache>
                <c:formatCode>General</c:formatCode>
                <c:ptCount val="5"/>
                <c:pt idx="0">
                  <c:v>22.300164100000035</c:v>
                </c:pt>
                <c:pt idx="1">
                  <c:v>21.212614199999987</c:v>
                </c:pt>
                <c:pt idx="2">
                  <c:v>20.859851800000047</c:v>
                </c:pt>
                <c:pt idx="3">
                  <c:v>18.42901159999996</c:v>
                </c:pt>
                <c:pt idx="4">
                  <c:v>13.010365500000001</c:v>
                </c:pt>
              </c:numCache>
            </c:numRef>
          </c:val>
        </c:ser>
        <c:ser>
          <c:idx val="1"/>
          <c:order val="1"/>
          <c:tx>
            <c:strRef>
              <c:f>'Question 2'!$K$35</c:f>
              <c:strCache>
                <c:ptCount val="1"/>
                <c:pt idx="0">
                  <c:v>Indirect Value</c:v>
                </c:pt>
              </c:strCache>
            </c:strRef>
          </c:tx>
          <c:cat>
            <c:strRef>
              <c:f>'Question 2'!$B$36:$B$40</c:f>
              <c:strCache>
                <c:ptCount val="5"/>
                <c:pt idx="0">
                  <c:v>Poona Ford</c:v>
                </c:pt>
                <c:pt idx="1">
                  <c:v>Danny Shelton</c:v>
                </c:pt>
                <c:pt idx="2">
                  <c:v>Larry Ogunjobi</c:v>
                </c:pt>
                <c:pt idx="3">
                  <c:v>Sebastian Joseph-Day</c:v>
                </c:pt>
                <c:pt idx="4">
                  <c:v>Damon Harrison</c:v>
                </c:pt>
              </c:strCache>
            </c:strRef>
          </c:cat>
          <c:val>
            <c:numRef>
              <c:f>'Question 2'!$K$36:$K$40</c:f>
              <c:numCache>
                <c:formatCode>General</c:formatCode>
                <c:ptCount val="5"/>
                <c:pt idx="0">
                  <c:v>7.091513</c:v>
                </c:pt>
                <c:pt idx="1">
                  <c:v>6.6041219999999887</c:v>
                </c:pt>
                <c:pt idx="2">
                  <c:v>5.7873580000000002</c:v>
                </c:pt>
                <c:pt idx="3">
                  <c:v>7.4092560000000098</c:v>
                </c:pt>
                <c:pt idx="4">
                  <c:v>10.338203</c:v>
                </c:pt>
              </c:numCache>
            </c:numRef>
          </c:val>
        </c:ser>
        <c:overlap val="100"/>
        <c:axId val="105731200"/>
        <c:axId val="105732736"/>
      </c:barChart>
      <c:lineChart>
        <c:grouping val="stacked"/>
        <c:ser>
          <c:idx val="3"/>
          <c:order val="2"/>
          <c:tx>
            <c:strRef>
              <c:f>'Question 2'!$L$35</c:f>
              <c:strCache>
                <c:ptCount val="1"/>
                <c:pt idx="0">
                  <c:v>Total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dLbl>
              <c:idx val="1"/>
              <c:layout>
                <c:manualLayout>
                  <c:x val="-4.1021451265960046E-2"/>
                  <c:y val="-8.6462450258233944E-2"/>
                </c:manualLayout>
              </c:layout>
              <c:dLblPos val="r"/>
              <c:showVal val="1"/>
            </c:dLbl>
            <c:dLblPos val="t"/>
            <c:showVal val="1"/>
          </c:dLbls>
          <c:cat>
            <c:strRef>
              <c:f>'Question 2'!$B$36:$B$40</c:f>
              <c:strCache>
                <c:ptCount val="5"/>
                <c:pt idx="0">
                  <c:v>Poona Ford</c:v>
                </c:pt>
                <c:pt idx="1">
                  <c:v>Danny Shelton</c:v>
                </c:pt>
                <c:pt idx="2">
                  <c:v>Larry Ogunjobi</c:v>
                </c:pt>
                <c:pt idx="3">
                  <c:v>Sebastian Joseph-Day</c:v>
                </c:pt>
                <c:pt idx="4">
                  <c:v>Damon Harrison</c:v>
                </c:pt>
              </c:strCache>
            </c:strRef>
          </c:cat>
          <c:val>
            <c:numRef>
              <c:f>'Question 2'!$L$36:$L$40</c:f>
              <c:numCache>
                <c:formatCode>0.0</c:formatCode>
                <c:ptCount val="5"/>
                <c:pt idx="0">
                  <c:v>29.391677099999999</c:v>
                </c:pt>
                <c:pt idx="1">
                  <c:v>27.816736199999987</c:v>
                </c:pt>
                <c:pt idx="2">
                  <c:v>26.647209800000002</c:v>
                </c:pt>
                <c:pt idx="3">
                  <c:v>25.838267599999988</c:v>
                </c:pt>
                <c:pt idx="4">
                  <c:v>23.348568499999999</c:v>
                </c:pt>
              </c:numCache>
            </c:numRef>
          </c:val>
        </c:ser>
        <c:marker val="1"/>
        <c:axId val="105731200"/>
        <c:axId val="105732736"/>
      </c:lineChart>
      <c:catAx>
        <c:axId val="105731200"/>
        <c:scaling>
          <c:orientation val="minMax"/>
        </c:scaling>
        <c:axPos val="b"/>
        <c:tickLblPos val="nextTo"/>
        <c:txPr>
          <a:bodyPr rot="-1920000" vert="horz"/>
          <a:lstStyle/>
          <a:p>
            <a:pPr>
              <a:defRPr sz="1200" b="1"/>
            </a:pPr>
            <a:endParaRPr lang="en-US"/>
          </a:p>
        </c:txPr>
        <c:crossAx val="105732736"/>
        <c:crosses val="autoZero"/>
        <c:lblAlgn val="ctr"/>
        <c:lblOffset val="100"/>
      </c:catAx>
      <c:valAx>
        <c:axId val="105732736"/>
        <c:scaling>
          <c:orientation val="minMax"/>
        </c:scaling>
        <c:axPos val="l"/>
        <c:majorGridlines/>
        <c:numFmt formatCode="General" sourceLinked="1"/>
        <c:tickLblPos val="nextTo"/>
        <c:crossAx val="105731200"/>
        <c:crosses val="autoZero"/>
        <c:crossBetween val="between"/>
      </c:valAx>
    </c:plotArea>
    <c:legend>
      <c:legendPos val="r"/>
      <c:legendEntry>
        <c:idx val="2"/>
        <c:delete val="1"/>
      </c:legendEntry>
      <c:layout/>
    </c:legend>
    <c:plotVisOnly val="1"/>
    <c:dispBlanksAs val="zero"/>
  </c:chart>
  <c:spPr>
    <a:ln>
      <a:solidFill>
        <a:sysClr val="windowText" lastClr="000000"/>
      </a:solidFill>
    </a:ln>
  </c:spPr>
  <c:externalData r:id="rId1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Value by Score Difference</a:t>
            </a:r>
            <a:r>
              <a:rPr lang="en-US" baseline="0"/>
              <a:t> (</a:t>
            </a:r>
            <a:r>
              <a:rPr lang="en-US"/>
              <a:t>DEs)</a:t>
            </a:r>
          </a:p>
        </c:rich>
      </c:tx>
      <c:layout>
        <c:manualLayout>
          <c:xMode val="edge"/>
          <c:yMode val="edge"/>
          <c:x val="0.25695503882327209"/>
          <c:y val="2.1276595744680847E-2"/>
        </c:manualLayout>
      </c:layout>
    </c:title>
    <c:plotArea>
      <c:layout/>
      <c:scatterChart>
        <c:scatterStyle val="lineMarker"/>
        <c:ser>
          <c:idx val="0"/>
          <c:order val="0"/>
          <c:tx>
            <c:v>DE</c:v>
          </c:tx>
          <c:spPr>
            <a:ln w="28575">
              <a:noFill/>
            </a:ln>
          </c:spPr>
          <c:marker>
            <c:spPr>
              <a:solidFill>
                <a:srgbClr val="9BBB59">
                  <a:lumMod val="75000"/>
                </a:srgbClr>
              </a:solidFill>
              <a:ln>
                <a:solidFill>
                  <a:srgbClr val="9BBB59">
                    <a:lumMod val="75000"/>
                  </a:srgbClr>
                </a:solidFill>
              </a:ln>
            </c:spPr>
          </c:marker>
          <c:trendline>
            <c:spPr>
              <a:ln w="44450"/>
            </c:spPr>
            <c:trendlineType val="linear"/>
          </c:trendline>
          <c:xVal>
            <c:numRef>
              <c:f>'Question 3 (score diff)'!$A$4:$A$75</c:f>
              <c:numCache>
                <c:formatCode>General</c:formatCode>
                <c:ptCount val="72"/>
                <c:pt idx="0">
                  <c:v>-39</c:v>
                </c:pt>
                <c:pt idx="1">
                  <c:v>-36</c:v>
                </c:pt>
                <c:pt idx="2">
                  <c:v>-35</c:v>
                </c:pt>
                <c:pt idx="3">
                  <c:v>-34</c:v>
                </c:pt>
                <c:pt idx="4">
                  <c:v>-32</c:v>
                </c:pt>
                <c:pt idx="5">
                  <c:v>-31</c:v>
                </c:pt>
                <c:pt idx="6">
                  <c:v>-30</c:v>
                </c:pt>
                <c:pt idx="7">
                  <c:v>-29</c:v>
                </c:pt>
                <c:pt idx="8">
                  <c:v>-28</c:v>
                </c:pt>
                <c:pt idx="9">
                  <c:v>-27</c:v>
                </c:pt>
                <c:pt idx="10">
                  <c:v>-26</c:v>
                </c:pt>
                <c:pt idx="11">
                  <c:v>-25</c:v>
                </c:pt>
                <c:pt idx="12">
                  <c:v>-24</c:v>
                </c:pt>
                <c:pt idx="13">
                  <c:v>-23</c:v>
                </c:pt>
                <c:pt idx="14">
                  <c:v>-22</c:v>
                </c:pt>
                <c:pt idx="15">
                  <c:v>-21</c:v>
                </c:pt>
                <c:pt idx="16">
                  <c:v>-20</c:v>
                </c:pt>
                <c:pt idx="17">
                  <c:v>-19</c:v>
                </c:pt>
                <c:pt idx="18">
                  <c:v>-18</c:v>
                </c:pt>
                <c:pt idx="19">
                  <c:v>-17</c:v>
                </c:pt>
                <c:pt idx="20">
                  <c:v>-16</c:v>
                </c:pt>
                <c:pt idx="21">
                  <c:v>-15</c:v>
                </c:pt>
                <c:pt idx="22">
                  <c:v>-14</c:v>
                </c:pt>
                <c:pt idx="23">
                  <c:v>-13</c:v>
                </c:pt>
                <c:pt idx="24">
                  <c:v>-12</c:v>
                </c:pt>
                <c:pt idx="25">
                  <c:v>-11</c:v>
                </c:pt>
                <c:pt idx="26">
                  <c:v>-10</c:v>
                </c:pt>
                <c:pt idx="27">
                  <c:v>-9</c:v>
                </c:pt>
                <c:pt idx="28">
                  <c:v>-8</c:v>
                </c:pt>
                <c:pt idx="29">
                  <c:v>-7</c:v>
                </c:pt>
                <c:pt idx="30">
                  <c:v>-6</c:v>
                </c:pt>
                <c:pt idx="31">
                  <c:v>-5</c:v>
                </c:pt>
                <c:pt idx="32">
                  <c:v>-4</c:v>
                </c:pt>
                <c:pt idx="33">
                  <c:v>-3</c:v>
                </c:pt>
                <c:pt idx="34">
                  <c:v>-2</c:v>
                </c:pt>
                <c:pt idx="35">
                  <c:v>-1</c:v>
                </c:pt>
                <c:pt idx="36">
                  <c:v>0</c:v>
                </c:pt>
                <c:pt idx="37">
                  <c:v>1</c:v>
                </c:pt>
                <c:pt idx="38">
                  <c:v>2</c:v>
                </c:pt>
                <c:pt idx="39">
                  <c:v>3</c:v>
                </c:pt>
                <c:pt idx="40">
                  <c:v>4</c:v>
                </c:pt>
                <c:pt idx="41">
                  <c:v>5</c:v>
                </c:pt>
                <c:pt idx="42">
                  <c:v>6</c:v>
                </c:pt>
                <c:pt idx="43">
                  <c:v>7</c:v>
                </c:pt>
                <c:pt idx="44">
                  <c:v>8</c:v>
                </c:pt>
                <c:pt idx="45">
                  <c:v>9</c:v>
                </c:pt>
                <c:pt idx="46">
                  <c:v>10</c:v>
                </c:pt>
                <c:pt idx="47">
                  <c:v>11</c:v>
                </c:pt>
                <c:pt idx="48">
                  <c:v>12</c:v>
                </c:pt>
                <c:pt idx="49">
                  <c:v>13</c:v>
                </c:pt>
                <c:pt idx="50">
                  <c:v>14</c:v>
                </c:pt>
                <c:pt idx="51">
                  <c:v>15</c:v>
                </c:pt>
                <c:pt idx="52">
                  <c:v>16</c:v>
                </c:pt>
                <c:pt idx="53">
                  <c:v>17</c:v>
                </c:pt>
                <c:pt idx="54">
                  <c:v>18</c:v>
                </c:pt>
                <c:pt idx="55">
                  <c:v>19</c:v>
                </c:pt>
                <c:pt idx="56">
                  <c:v>20</c:v>
                </c:pt>
                <c:pt idx="57">
                  <c:v>21</c:v>
                </c:pt>
                <c:pt idx="58">
                  <c:v>22</c:v>
                </c:pt>
                <c:pt idx="59">
                  <c:v>23</c:v>
                </c:pt>
                <c:pt idx="60">
                  <c:v>24</c:v>
                </c:pt>
                <c:pt idx="61">
                  <c:v>25</c:v>
                </c:pt>
                <c:pt idx="62">
                  <c:v>26</c:v>
                </c:pt>
                <c:pt idx="63">
                  <c:v>27</c:v>
                </c:pt>
                <c:pt idx="64">
                  <c:v>28</c:v>
                </c:pt>
                <c:pt idx="65">
                  <c:v>29</c:v>
                </c:pt>
                <c:pt idx="66">
                  <c:v>31</c:v>
                </c:pt>
                <c:pt idx="67">
                  <c:v>32</c:v>
                </c:pt>
                <c:pt idx="68">
                  <c:v>34</c:v>
                </c:pt>
                <c:pt idx="69">
                  <c:v>35</c:v>
                </c:pt>
                <c:pt idx="70">
                  <c:v>36</c:v>
                </c:pt>
                <c:pt idx="71">
                  <c:v>39</c:v>
                </c:pt>
              </c:numCache>
            </c:numRef>
          </c:xVal>
          <c:yVal>
            <c:numRef>
              <c:f>'Question 3 (score diff)'!$B$4:$B$75</c:f>
              <c:numCache>
                <c:formatCode>General</c:formatCode>
                <c:ptCount val="72"/>
                <c:pt idx="0">
                  <c:v>7.0126086000000004E-2</c:v>
                </c:pt>
                <c:pt idx="1">
                  <c:v>0</c:v>
                </c:pt>
                <c:pt idx="2">
                  <c:v>0.12032245300000002</c:v>
                </c:pt>
                <c:pt idx="3">
                  <c:v>0.18911125800000017</c:v>
                </c:pt>
                <c:pt idx="4">
                  <c:v>9.703371199999998E-2</c:v>
                </c:pt>
                <c:pt idx="5">
                  <c:v>0.125110791</c:v>
                </c:pt>
                <c:pt idx="6">
                  <c:v>0</c:v>
                </c:pt>
                <c:pt idx="7">
                  <c:v>0.113573298</c:v>
                </c:pt>
                <c:pt idx="8">
                  <c:v>5.3041934999999998E-2</c:v>
                </c:pt>
                <c:pt idx="9">
                  <c:v>7.8699702999999996E-2</c:v>
                </c:pt>
                <c:pt idx="10">
                  <c:v>0.15740975200000018</c:v>
                </c:pt>
                <c:pt idx="11">
                  <c:v>0.14075268299999999</c:v>
                </c:pt>
                <c:pt idx="12">
                  <c:v>0.13004249000000023</c:v>
                </c:pt>
                <c:pt idx="13">
                  <c:v>0.11244377200000007</c:v>
                </c:pt>
                <c:pt idx="14">
                  <c:v>0.10654516200000007</c:v>
                </c:pt>
                <c:pt idx="15">
                  <c:v>9.4126501000000085E-2</c:v>
                </c:pt>
                <c:pt idx="16">
                  <c:v>0.14914500999999999</c:v>
                </c:pt>
                <c:pt idx="17">
                  <c:v>8.5127898000000132E-2</c:v>
                </c:pt>
                <c:pt idx="18">
                  <c:v>0.115216997</c:v>
                </c:pt>
                <c:pt idx="19">
                  <c:v>9.6663573000000003E-2</c:v>
                </c:pt>
                <c:pt idx="20">
                  <c:v>0.11130127400000002</c:v>
                </c:pt>
                <c:pt idx="21">
                  <c:v>0.13027166199999987</c:v>
                </c:pt>
                <c:pt idx="22">
                  <c:v>0.10014381</c:v>
                </c:pt>
                <c:pt idx="23">
                  <c:v>7.1439774999999997E-2</c:v>
                </c:pt>
                <c:pt idx="24">
                  <c:v>0.18534266199999999</c:v>
                </c:pt>
                <c:pt idx="25">
                  <c:v>9.8780814000000022E-2</c:v>
                </c:pt>
                <c:pt idx="26">
                  <c:v>9.5978968000000067E-2</c:v>
                </c:pt>
                <c:pt idx="27">
                  <c:v>8.0810804E-2</c:v>
                </c:pt>
                <c:pt idx="28">
                  <c:v>0.12243552700000007</c:v>
                </c:pt>
                <c:pt idx="29">
                  <c:v>0.11525472000000009</c:v>
                </c:pt>
                <c:pt idx="30">
                  <c:v>8.5453283999999977E-2</c:v>
                </c:pt>
                <c:pt idx="31">
                  <c:v>8.2095502000000084E-2</c:v>
                </c:pt>
                <c:pt idx="32">
                  <c:v>9.1502339000000044E-2</c:v>
                </c:pt>
                <c:pt idx="33">
                  <c:v>0.10340005200000002</c:v>
                </c:pt>
                <c:pt idx="34">
                  <c:v>0.23761027000000001</c:v>
                </c:pt>
                <c:pt idx="35">
                  <c:v>5.8181932000000013E-2</c:v>
                </c:pt>
                <c:pt idx="36">
                  <c:v>9.2350667000000025E-2</c:v>
                </c:pt>
                <c:pt idx="37">
                  <c:v>0.129502273</c:v>
                </c:pt>
                <c:pt idx="38">
                  <c:v>0.19543647200000014</c:v>
                </c:pt>
                <c:pt idx="39">
                  <c:v>0.12192576400000012</c:v>
                </c:pt>
                <c:pt idx="40">
                  <c:v>0.12367915400000007</c:v>
                </c:pt>
                <c:pt idx="41">
                  <c:v>3.9525413000000002E-2</c:v>
                </c:pt>
                <c:pt idx="42">
                  <c:v>9.3062754000000011E-2</c:v>
                </c:pt>
                <c:pt idx="43">
                  <c:v>8.8911607000000017E-2</c:v>
                </c:pt>
                <c:pt idx="44">
                  <c:v>9.2552076000000025E-2</c:v>
                </c:pt>
                <c:pt idx="45">
                  <c:v>6.9568065999999998E-2</c:v>
                </c:pt>
                <c:pt idx="46">
                  <c:v>0.130601731</c:v>
                </c:pt>
                <c:pt idx="47">
                  <c:v>8.4956181000000006E-2</c:v>
                </c:pt>
                <c:pt idx="48">
                  <c:v>5.9625070000000002E-2</c:v>
                </c:pt>
                <c:pt idx="49">
                  <c:v>8.952099700000013E-2</c:v>
                </c:pt>
                <c:pt idx="50">
                  <c:v>0.10821632900000007</c:v>
                </c:pt>
                <c:pt idx="51">
                  <c:v>0.13672084500000001</c:v>
                </c:pt>
                <c:pt idx="52">
                  <c:v>6.3488491999999994E-2</c:v>
                </c:pt>
                <c:pt idx="53">
                  <c:v>0.102346377</c:v>
                </c:pt>
                <c:pt idx="54">
                  <c:v>0.12253871099999999</c:v>
                </c:pt>
                <c:pt idx="55">
                  <c:v>0.2815506990000004</c:v>
                </c:pt>
                <c:pt idx="56">
                  <c:v>7.1956833999999997E-2</c:v>
                </c:pt>
                <c:pt idx="57">
                  <c:v>3.0398343000000001E-2</c:v>
                </c:pt>
                <c:pt idx="58">
                  <c:v>2.3545239999999999E-2</c:v>
                </c:pt>
                <c:pt idx="59">
                  <c:v>5.2844447000000003E-2</c:v>
                </c:pt>
                <c:pt idx="60">
                  <c:v>0.19275864100000001</c:v>
                </c:pt>
                <c:pt idx="61">
                  <c:v>-7.2504910000000047E-3</c:v>
                </c:pt>
                <c:pt idx="62">
                  <c:v>0</c:v>
                </c:pt>
                <c:pt idx="63">
                  <c:v>4.5848041999999985E-2</c:v>
                </c:pt>
                <c:pt idx="64">
                  <c:v>7.5896528000000074E-2</c:v>
                </c:pt>
                <c:pt idx="65">
                  <c:v>8.4295587000000005E-2</c:v>
                </c:pt>
                <c:pt idx="66">
                  <c:v>9.9326615000000007E-2</c:v>
                </c:pt>
                <c:pt idx="67">
                  <c:v>0.10515384899999999</c:v>
                </c:pt>
                <c:pt idx="68">
                  <c:v>5.5777409000000014E-2</c:v>
                </c:pt>
                <c:pt idx="69">
                  <c:v>-0.14288590000000001</c:v>
                </c:pt>
                <c:pt idx="70">
                  <c:v>0.19049969000000014</c:v>
                </c:pt>
                <c:pt idx="71">
                  <c:v>7.7505813000000007E-2</c:v>
                </c:pt>
              </c:numCache>
            </c:numRef>
          </c:yVal>
        </c:ser>
        <c:axId val="105802368"/>
        <c:axId val="105808640"/>
      </c:scatterChart>
      <c:valAx>
        <c:axId val="105802368"/>
        <c:scaling>
          <c:orientation val="minMax"/>
          <c:max val="40"/>
          <c:min val="-40"/>
        </c:scaling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Score Difference</a:t>
                </a:r>
              </a:p>
            </c:rich>
          </c:tx>
          <c:layout/>
        </c:title>
        <c:numFmt formatCode="General" sourceLinked="1"/>
        <c:majorTickMark val="none"/>
        <c:tickLblPos val="low"/>
        <c:txPr>
          <a:bodyPr/>
          <a:lstStyle/>
          <a:p>
            <a:pPr>
              <a:defRPr sz="1100"/>
            </a:pPr>
            <a:endParaRPr lang="en-US"/>
          </a:p>
        </c:txPr>
        <c:crossAx val="105808640"/>
        <c:crosses val="autoZero"/>
        <c:crossBetween val="midCat"/>
        <c:majorUnit val="10"/>
      </c:valAx>
      <c:valAx>
        <c:axId val="105808640"/>
        <c:scaling>
          <c:orientation val="minMax"/>
          <c:max val="0.30000000000000032"/>
          <c:min val="-0.2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Average EP</a:t>
                </a:r>
                <a:r>
                  <a:rPr lang="en-US" sz="1200" baseline="0"/>
                  <a:t> Value per Play</a:t>
                </a:r>
                <a:endParaRPr lang="en-US" sz="1200"/>
              </a:p>
            </c:rich>
          </c:tx>
          <c:layout/>
        </c:title>
        <c:numFmt formatCode="General" sourceLinked="1"/>
        <c:tickLblPos val="low"/>
        <c:txPr>
          <a:bodyPr/>
          <a:lstStyle/>
          <a:p>
            <a:pPr>
              <a:defRPr sz="1100"/>
            </a:pPr>
            <a:endParaRPr lang="en-US"/>
          </a:p>
        </c:txPr>
        <c:crossAx val="105802368"/>
        <c:crosses val="autoZero"/>
        <c:crossBetween val="midCat"/>
        <c:majorUnit val="0.1"/>
      </c:valAx>
    </c:plotArea>
    <c:plotVisOnly val="1"/>
  </c:chart>
  <c:spPr>
    <a:ln>
      <a:solidFill>
        <a:sysClr val="windowText" lastClr="000000">
          <a:shade val="95000"/>
          <a:satMod val="105000"/>
        </a:sysClr>
      </a:solidFill>
    </a:ln>
  </c:spPr>
  <c:externalData r:id="rId1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Value by Score Difference</a:t>
            </a:r>
            <a:r>
              <a:rPr lang="en-US" baseline="0"/>
              <a:t> (</a:t>
            </a:r>
            <a:r>
              <a:rPr lang="en-US"/>
              <a:t>DTs)</a:t>
            </a:r>
          </a:p>
        </c:rich>
      </c:tx>
      <c:layout/>
    </c:title>
    <c:plotArea>
      <c:layout/>
      <c:scatterChart>
        <c:scatterStyle val="lineMarker"/>
        <c:ser>
          <c:idx val="0"/>
          <c:order val="0"/>
          <c:tx>
            <c:v>DT</c:v>
          </c:tx>
          <c:spPr>
            <a:ln w="28575">
              <a:noFill/>
            </a:ln>
          </c:spPr>
          <c:marker>
            <c:symbol val="diamond"/>
            <c:size val="7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</c:spPr>
          </c:marker>
          <c:trendline>
            <c:spPr>
              <a:ln w="44450"/>
            </c:spPr>
            <c:trendlineType val="linear"/>
          </c:trendline>
          <c:xVal>
            <c:numRef>
              <c:f>'Question 3 (score diff)'!$D$4:$D$75</c:f>
              <c:numCache>
                <c:formatCode>General</c:formatCode>
                <c:ptCount val="72"/>
                <c:pt idx="0">
                  <c:v>-39</c:v>
                </c:pt>
                <c:pt idx="1">
                  <c:v>-36</c:v>
                </c:pt>
                <c:pt idx="2">
                  <c:v>-35</c:v>
                </c:pt>
                <c:pt idx="3">
                  <c:v>-34</c:v>
                </c:pt>
                <c:pt idx="4">
                  <c:v>-32</c:v>
                </c:pt>
                <c:pt idx="5">
                  <c:v>-31</c:v>
                </c:pt>
                <c:pt idx="6">
                  <c:v>-30</c:v>
                </c:pt>
                <c:pt idx="7">
                  <c:v>-29</c:v>
                </c:pt>
                <c:pt idx="8">
                  <c:v>-28</c:v>
                </c:pt>
                <c:pt idx="9">
                  <c:v>-27</c:v>
                </c:pt>
                <c:pt idx="10">
                  <c:v>-26</c:v>
                </c:pt>
                <c:pt idx="11">
                  <c:v>-25</c:v>
                </c:pt>
                <c:pt idx="12">
                  <c:v>-24</c:v>
                </c:pt>
                <c:pt idx="13">
                  <c:v>-23</c:v>
                </c:pt>
                <c:pt idx="14">
                  <c:v>-22</c:v>
                </c:pt>
                <c:pt idx="15">
                  <c:v>-21</c:v>
                </c:pt>
                <c:pt idx="16">
                  <c:v>-20</c:v>
                </c:pt>
                <c:pt idx="17">
                  <c:v>-19</c:v>
                </c:pt>
                <c:pt idx="18">
                  <c:v>-18</c:v>
                </c:pt>
                <c:pt idx="19">
                  <c:v>-17</c:v>
                </c:pt>
                <c:pt idx="20">
                  <c:v>-16</c:v>
                </c:pt>
                <c:pt idx="21">
                  <c:v>-15</c:v>
                </c:pt>
                <c:pt idx="22">
                  <c:v>-14</c:v>
                </c:pt>
                <c:pt idx="23">
                  <c:v>-13</c:v>
                </c:pt>
                <c:pt idx="24">
                  <c:v>-12</c:v>
                </c:pt>
                <c:pt idx="25">
                  <c:v>-11</c:v>
                </c:pt>
                <c:pt idx="26">
                  <c:v>-10</c:v>
                </c:pt>
                <c:pt idx="27">
                  <c:v>-9</c:v>
                </c:pt>
                <c:pt idx="28">
                  <c:v>-8</c:v>
                </c:pt>
                <c:pt idx="29">
                  <c:v>-7</c:v>
                </c:pt>
                <c:pt idx="30">
                  <c:v>-6</c:v>
                </c:pt>
                <c:pt idx="31">
                  <c:v>-5</c:v>
                </c:pt>
                <c:pt idx="32">
                  <c:v>-4</c:v>
                </c:pt>
                <c:pt idx="33">
                  <c:v>-3</c:v>
                </c:pt>
                <c:pt idx="34">
                  <c:v>-2</c:v>
                </c:pt>
                <c:pt idx="35">
                  <c:v>-1</c:v>
                </c:pt>
                <c:pt idx="36">
                  <c:v>0</c:v>
                </c:pt>
                <c:pt idx="37">
                  <c:v>1</c:v>
                </c:pt>
                <c:pt idx="38">
                  <c:v>2</c:v>
                </c:pt>
                <c:pt idx="39">
                  <c:v>3</c:v>
                </c:pt>
                <c:pt idx="40">
                  <c:v>4</c:v>
                </c:pt>
                <c:pt idx="41">
                  <c:v>5</c:v>
                </c:pt>
                <c:pt idx="42">
                  <c:v>6</c:v>
                </c:pt>
                <c:pt idx="43">
                  <c:v>7</c:v>
                </c:pt>
                <c:pt idx="44">
                  <c:v>8</c:v>
                </c:pt>
                <c:pt idx="45">
                  <c:v>9</c:v>
                </c:pt>
                <c:pt idx="46">
                  <c:v>10</c:v>
                </c:pt>
                <c:pt idx="47">
                  <c:v>11</c:v>
                </c:pt>
                <c:pt idx="48">
                  <c:v>12</c:v>
                </c:pt>
                <c:pt idx="49">
                  <c:v>13</c:v>
                </c:pt>
                <c:pt idx="50">
                  <c:v>14</c:v>
                </c:pt>
                <c:pt idx="51">
                  <c:v>15</c:v>
                </c:pt>
                <c:pt idx="52">
                  <c:v>16</c:v>
                </c:pt>
                <c:pt idx="53">
                  <c:v>17</c:v>
                </c:pt>
                <c:pt idx="54">
                  <c:v>18</c:v>
                </c:pt>
                <c:pt idx="55">
                  <c:v>19</c:v>
                </c:pt>
                <c:pt idx="56">
                  <c:v>20</c:v>
                </c:pt>
                <c:pt idx="57">
                  <c:v>21</c:v>
                </c:pt>
                <c:pt idx="58">
                  <c:v>22</c:v>
                </c:pt>
                <c:pt idx="59">
                  <c:v>23</c:v>
                </c:pt>
                <c:pt idx="60">
                  <c:v>24</c:v>
                </c:pt>
                <c:pt idx="61">
                  <c:v>25</c:v>
                </c:pt>
                <c:pt idx="62">
                  <c:v>26</c:v>
                </c:pt>
                <c:pt idx="63">
                  <c:v>27</c:v>
                </c:pt>
                <c:pt idx="64">
                  <c:v>28</c:v>
                </c:pt>
                <c:pt idx="65">
                  <c:v>29</c:v>
                </c:pt>
                <c:pt idx="66">
                  <c:v>31</c:v>
                </c:pt>
                <c:pt idx="67">
                  <c:v>32</c:v>
                </c:pt>
                <c:pt idx="68">
                  <c:v>34</c:v>
                </c:pt>
                <c:pt idx="69">
                  <c:v>35</c:v>
                </c:pt>
                <c:pt idx="70">
                  <c:v>36</c:v>
                </c:pt>
                <c:pt idx="71">
                  <c:v>39</c:v>
                </c:pt>
              </c:numCache>
            </c:numRef>
          </c:xVal>
          <c:yVal>
            <c:numRef>
              <c:f>'Question 3 (score diff)'!$E$4:$E$75</c:f>
              <c:numCache>
                <c:formatCode>General</c:formatCode>
                <c:ptCount val="72"/>
                <c:pt idx="0">
                  <c:v>0.18953696300000014</c:v>
                </c:pt>
                <c:pt idx="1">
                  <c:v>6.4575822000000005E-2</c:v>
                </c:pt>
                <c:pt idx="2">
                  <c:v>0.10269190600000007</c:v>
                </c:pt>
                <c:pt idx="3">
                  <c:v>3.6885223000000043E-2</c:v>
                </c:pt>
                <c:pt idx="4">
                  <c:v>1.7745001000000003E-2</c:v>
                </c:pt>
                <c:pt idx="5">
                  <c:v>9.3186587000000001E-2</c:v>
                </c:pt>
                <c:pt idx="6">
                  <c:v>0</c:v>
                </c:pt>
                <c:pt idx="7">
                  <c:v>0.10374562200000011</c:v>
                </c:pt>
                <c:pt idx="8">
                  <c:v>0.13902035700000001</c:v>
                </c:pt>
                <c:pt idx="9">
                  <c:v>9.9072930000000028E-3</c:v>
                </c:pt>
                <c:pt idx="10">
                  <c:v>0.11572188300000007</c:v>
                </c:pt>
                <c:pt idx="11">
                  <c:v>0.10730849599999998</c:v>
                </c:pt>
                <c:pt idx="12">
                  <c:v>0.10653423300000012</c:v>
                </c:pt>
                <c:pt idx="13">
                  <c:v>9.26979200000001E-2</c:v>
                </c:pt>
                <c:pt idx="14">
                  <c:v>0.13433783399999999</c:v>
                </c:pt>
                <c:pt idx="15">
                  <c:v>7.0759394000000003E-2</c:v>
                </c:pt>
                <c:pt idx="16">
                  <c:v>8.386512800000015E-2</c:v>
                </c:pt>
                <c:pt idx="17">
                  <c:v>7.3006540000000009E-2</c:v>
                </c:pt>
                <c:pt idx="18">
                  <c:v>0.116131497</c:v>
                </c:pt>
                <c:pt idx="19">
                  <c:v>7.0241229000000002E-2</c:v>
                </c:pt>
                <c:pt idx="20">
                  <c:v>9.9849904000000003E-2</c:v>
                </c:pt>
                <c:pt idx="21">
                  <c:v>6.0792345000000032E-2</c:v>
                </c:pt>
                <c:pt idx="22">
                  <c:v>8.4793713999999992E-2</c:v>
                </c:pt>
                <c:pt idx="23">
                  <c:v>7.0700889000000003E-2</c:v>
                </c:pt>
                <c:pt idx="24">
                  <c:v>7.6426591000000071E-2</c:v>
                </c:pt>
                <c:pt idx="25">
                  <c:v>0.12525343300000014</c:v>
                </c:pt>
                <c:pt idx="26">
                  <c:v>8.3936301000000116E-2</c:v>
                </c:pt>
                <c:pt idx="27">
                  <c:v>0.12695221200000001</c:v>
                </c:pt>
                <c:pt idx="28">
                  <c:v>0.114279301</c:v>
                </c:pt>
                <c:pt idx="29">
                  <c:v>9.8003166000000044E-2</c:v>
                </c:pt>
                <c:pt idx="30">
                  <c:v>0.12801953199999999</c:v>
                </c:pt>
                <c:pt idx="31">
                  <c:v>5.3314133000000034E-2</c:v>
                </c:pt>
                <c:pt idx="32">
                  <c:v>9.801241400000002E-2</c:v>
                </c:pt>
                <c:pt idx="33">
                  <c:v>6.5561278000000001E-2</c:v>
                </c:pt>
                <c:pt idx="34">
                  <c:v>0.104089372</c:v>
                </c:pt>
                <c:pt idx="35">
                  <c:v>8.4608686000000002E-2</c:v>
                </c:pt>
                <c:pt idx="36">
                  <c:v>8.8726270000000135E-2</c:v>
                </c:pt>
                <c:pt idx="37">
                  <c:v>0.12864936699999999</c:v>
                </c:pt>
                <c:pt idx="38">
                  <c:v>0.15629430500000024</c:v>
                </c:pt>
                <c:pt idx="39">
                  <c:v>5.6719794000000039E-2</c:v>
                </c:pt>
                <c:pt idx="40">
                  <c:v>0.102092998</c:v>
                </c:pt>
                <c:pt idx="41">
                  <c:v>6.3313084000000117E-2</c:v>
                </c:pt>
                <c:pt idx="42">
                  <c:v>3.444741400000001E-2</c:v>
                </c:pt>
                <c:pt idx="43">
                  <c:v>7.6152645000000005E-2</c:v>
                </c:pt>
                <c:pt idx="44">
                  <c:v>0.1075040730000001</c:v>
                </c:pt>
                <c:pt idx="45">
                  <c:v>2.5932324E-2</c:v>
                </c:pt>
                <c:pt idx="46">
                  <c:v>0.10664227200000011</c:v>
                </c:pt>
                <c:pt idx="47">
                  <c:v>9.4148810000000041E-2</c:v>
                </c:pt>
                <c:pt idx="48">
                  <c:v>0.111106391</c:v>
                </c:pt>
                <c:pt idx="49">
                  <c:v>5.7574169999999956E-3</c:v>
                </c:pt>
                <c:pt idx="50">
                  <c:v>4.5909230000000023E-2</c:v>
                </c:pt>
                <c:pt idx="51">
                  <c:v>-1.3944981000000011E-2</c:v>
                </c:pt>
                <c:pt idx="52">
                  <c:v>7.3961263999999999E-2</c:v>
                </c:pt>
                <c:pt idx="53">
                  <c:v>8.3431767000000004E-2</c:v>
                </c:pt>
                <c:pt idx="54">
                  <c:v>5.4154988000000022E-2</c:v>
                </c:pt>
                <c:pt idx="55">
                  <c:v>8.5956333000000121E-2</c:v>
                </c:pt>
                <c:pt idx="56">
                  <c:v>2.4922149999999997E-2</c:v>
                </c:pt>
                <c:pt idx="57">
                  <c:v>4.5361077000000034E-2</c:v>
                </c:pt>
                <c:pt idx="58">
                  <c:v>0.15095679600000017</c:v>
                </c:pt>
                <c:pt idx="59">
                  <c:v>2.3886134E-2</c:v>
                </c:pt>
                <c:pt idx="60">
                  <c:v>0.18622798900000023</c:v>
                </c:pt>
                <c:pt idx="61">
                  <c:v>0.25168826700000041</c:v>
                </c:pt>
                <c:pt idx="62">
                  <c:v>0.18688242099999999</c:v>
                </c:pt>
                <c:pt idx="63">
                  <c:v>0.19130823199999999</c:v>
                </c:pt>
                <c:pt idx="64">
                  <c:v>-0.10557596499999999</c:v>
                </c:pt>
                <c:pt idx="65">
                  <c:v>0.11779834300000007</c:v>
                </c:pt>
                <c:pt idx="66">
                  <c:v>0.15209263600000014</c:v>
                </c:pt>
                <c:pt idx="67">
                  <c:v>0.14225396100000001</c:v>
                </c:pt>
                <c:pt idx="68">
                  <c:v>0.15460357399999997</c:v>
                </c:pt>
                <c:pt idx="69">
                  <c:v>4.8431867000000003E-2</c:v>
                </c:pt>
                <c:pt idx="70">
                  <c:v>0.206037573</c:v>
                </c:pt>
                <c:pt idx="71">
                  <c:v>-8.4858526000000115E-2</c:v>
                </c:pt>
              </c:numCache>
            </c:numRef>
          </c:yVal>
        </c:ser>
        <c:axId val="105833600"/>
        <c:axId val="105835520"/>
      </c:scatterChart>
      <c:valAx>
        <c:axId val="105833600"/>
        <c:scaling>
          <c:orientation val="minMax"/>
          <c:max val="40"/>
          <c:min val="-40"/>
        </c:scaling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Score Difference</a:t>
                </a:r>
              </a:p>
            </c:rich>
          </c:tx>
          <c:layout/>
        </c:title>
        <c:numFmt formatCode="General" sourceLinked="1"/>
        <c:majorTickMark val="none"/>
        <c:tickLblPos val="low"/>
        <c:txPr>
          <a:bodyPr/>
          <a:lstStyle/>
          <a:p>
            <a:pPr>
              <a:defRPr sz="1100"/>
            </a:pPr>
            <a:endParaRPr lang="en-US"/>
          </a:p>
        </c:txPr>
        <c:crossAx val="105835520"/>
        <c:crosses val="autoZero"/>
        <c:crossBetween val="midCat"/>
        <c:majorUnit val="10"/>
      </c:valAx>
      <c:valAx>
        <c:axId val="105835520"/>
        <c:scaling>
          <c:orientation val="minMax"/>
          <c:max val="0.30000000000000032"/>
          <c:min val="-0.2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Average EP</a:t>
                </a:r>
                <a:r>
                  <a:rPr lang="en-US" sz="1200" baseline="0"/>
                  <a:t> Value per Play</a:t>
                </a:r>
                <a:endParaRPr lang="en-US" sz="1200"/>
              </a:p>
            </c:rich>
          </c:tx>
          <c:layout/>
        </c:title>
        <c:numFmt formatCode="General" sourceLinked="1"/>
        <c:tickLblPos val="low"/>
        <c:txPr>
          <a:bodyPr/>
          <a:lstStyle/>
          <a:p>
            <a:pPr>
              <a:defRPr sz="1100"/>
            </a:pPr>
            <a:endParaRPr lang="en-US"/>
          </a:p>
        </c:txPr>
        <c:crossAx val="105833600"/>
        <c:crosses val="autoZero"/>
        <c:crossBetween val="midCat"/>
        <c:majorUnit val="0.1"/>
      </c:valAx>
    </c:plotArea>
    <c:plotVisOnly val="1"/>
  </c:chart>
  <c:spPr>
    <a:ln>
      <a:solidFill>
        <a:sysClr val="windowText" lastClr="000000">
          <a:shade val="95000"/>
          <a:satMod val="105000"/>
        </a:sysClr>
      </a:solidFill>
    </a:ln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Assisted Sacks</a:t>
            </a:r>
          </a:p>
          <a:p>
            <a:pPr>
              <a:defRPr/>
            </a:pPr>
            <a:r>
              <a:rPr lang="en-US" sz="1100" b="0" i="1"/>
              <a:t>per 10,000 plays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Sheet1!$C$1</c:f>
              <c:strCache>
                <c:ptCount val="1"/>
                <c:pt idx="0">
                  <c:v>Assisted Sacks</c:v>
                </c:pt>
              </c:strCache>
            </c:strRef>
          </c:tx>
          <c:spPr>
            <a:solidFill>
              <a:srgbClr val="92D050"/>
            </a:solidFill>
          </c:spPr>
          <c:dPt>
            <c:idx val="1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Pt>
            <c:idx val="2"/>
            <c:spPr>
              <a:solidFill>
                <a:schemeClr val="accent6">
                  <a:lumMod val="75000"/>
                </a:schemeClr>
              </a:solidFill>
            </c:spPr>
          </c:dPt>
          <c:dPt>
            <c:idx val="3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Lbls>
            <c:showVal val="1"/>
          </c:dLbls>
          <c:cat>
            <c:strRef>
              <c:f>Sheet1!$A$2:$A$6</c:f>
              <c:strCache>
                <c:ptCount val="5"/>
                <c:pt idx="0">
                  <c:v>LDE</c:v>
                </c:pt>
                <c:pt idx="1">
                  <c:v>LDT</c:v>
                </c:pt>
                <c:pt idx="2">
                  <c:v>NG</c:v>
                </c:pt>
                <c:pt idx="3">
                  <c:v>RDT</c:v>
                </c:pt>
                <c:pt idx="4">
                  <c:v>RDE</c:v>
                </c:pt>
              </c:strCache>
            </c:strRef>
          </c:cat>
          <c:val>
            <c:numRef>
              <c:f>Sheet1!$C$2:$C$6</c:f>
              <c:numCache>
                <c:formatCode>0</c:formatCode>
                <c:ptCount val="5"/>
                <c:pt idx="0">
                  <c:v>17.7</c:v>
                </c:pt>
                <c:pt idx="1">
                  <c:v>9.23</c:v>
                </c:pt>
                <c:pt idx="2">
                  <c:v>16.7</c:v>
                </c:pt>
                <c:pt idx="3" formatCode="0.0">
                  <c:v>5.35</c:v>
                </c:pt>
                <c:pt idx="4">
                  <c:v>12.9</c:v>
                </c:pt>
              </c:numCache>
            </c:numRef>
          </c:val>
        </c:ser>
        <c:axId val="103575552"/>
        <c:axId val="103577088"/>
      </c:barChart>
      <c:catAx>
        <c:axId val="103575552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 b="1" i="0" baseline="0"/>
            </a:pPr>
            <a:endParaRPr lang="en-US"/>
          </a:p>
        </c:txPr>
        <c:crossAx val="103577088"/>
        <c:crosses val="autoZero"/>
        <c:auto val="1"/>
        <c:lblAlgn val="ctr"/>
        <c:lblOffset val="100"/>
      </c:catAx>
      <c:valAx>
        <c:axId val="103577088"/>
        <c:scaling>
          <c:orientation val="minMax"/>
        </c:scaling>
        <c:axPos val="l"/>
        <c:majorGridlines/>
        <c:numFmt formatCode="0" sourceLinked="1"/>
        <c:tickLblPos val="nextTo"/>
        <c:crossAx val="103575552"/>
        <c:crosses val="autoZero"/>
        <c:crossBetween val="between"/>
      </c:valAx>
    </c:plotArea>
    <c:plotVisOnly val="1"/>
  </c:chart>
  <c:spPr>
    <a:ln>
      <a:solidFill>
        <a:sysClr val="windowText" lastClr="000000"/>
      </a:solidFill>
    </a:ln>
  </c:spPr>
  <c:externalData r:id="rId1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Value by Score Difference</a:t>
            </a:r>
            <a:r>
              <a:rPr lang="en-US" baseline="0"/>
              <a:t> (</a:t>
            </a:r>
            <a:r>
              <a:rPr lang="en-US"/>
              <a:t>NGs)</a:t>
            </a:r>
          </a:p>
        </c:rich>
      </c:tx>
      <c:layout/>
    </c:title>
    <c:plotArea>
      <c:layout/>
      <c:scatterChart>
        <c:scatterStyle val="lineMarker"/>
        <c:ser>
          <c:idx val="0"/>
          <c:order val="0"/>
          <c:tx>
            <c:v>NG</c:v>
          </c:tx>
          <c:spPr>
            <a:ln w="28575">
              <a:noFill/>
            </a:ln>
          </c:spPr>
          <c:marker>
            <c:symbol val="diamond"/>
            <c:size val="7"/>
            <c:spPr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c:spPr>
          </c:marker>
          <c:trendline>
            <c:spPr>
              <a:ln w="44450"/>
            </c:spPr>
            <c:trendlineType val="linear"/>
          </c:trendline>
          <c:xVal>
            <c:numRef>
              <c:f>'Question 3 (score diff)'!$G$4:$G$74</c:f>
              <c:numCache>
                <c:formatCode>General</c:formatCode>
                <c:ptCount val="71"/>
                <c:pt idx="0">
                  <c:v>-39</c:v>
                </c:pt>
                <c:pt idx="1">
                  <c:v>-36</c:v>
                </c:pt>
                <c:pt idx="2">
                  <c:v>-35</c:v>
                </c:pt>
                <c:pt idx="3">
                  <c:v>-34</c:v>
                </c:pt>
                <c:pt idx="4">
                  <c:v>-32</c:v>
                </c:pt>
                <c:pt idx="5">
                  <c:v>-31</c:v>
                </c:pt>
                <c:pt idx="6">
                  <c:v>-30</c:v>
                </c:pt>
                <c:pt idx="7">
                  <c:v>-29</c:v>
                </c:pt>
                <c:pt idx="8">
                  <c:v>-28</c:v>
                </c:pt>
                <c:pt idx="9">
                  <c:v>-27</c:v>
                </c:pt>
                <c:pt idx="10">
                  <c:v>-26</c:v>
                </c:pt>
                <c:pt idx="11">
                  <c:v>-25</c:v>
                </c:pt>
                <c:pt idx="12">
                  <c:v>-24</c:v>
                </c:pt>
                <c:pt idx="13">
                  <c:v>-23</c:v>
                </c:pt>
                <c:pt idx="14">
                  <c:v>-22</c:v>
                </c:pt>
                <c:pt idx="15">
                  <c:v>-21</c:v>
                </c:pt>
                <c:pt idx="16">
                  <c:v>-20</c:v>
                </c:pt>
                <c:pt idx="17">
                  <c:v>-19</c:v>
                </c:pt>
                <c:pt idx="18">
                  <c:v>-18</c:v>
                </c:pt>
                <c:pt idx="19">
                  <c:v>-17</c:v>
                </c:pt>
                <c:pt idx="20">
                  <c:v>-16</c:v>
                </c:pt>
                <c:pt idx="21">
                  <c:v>-15</c:v>
                </c:pt>
                <c:pt idx="22">
                  <c:v>-14</c:v>
                </c:pt>
                <c:pt idx="23">
                  <c:v>-13</c:v>
                </c:pt>
                <c:pt idx="24">
                  <c:v>-12</c:v>
                </c:pt>
                <c:pt idx="25">
                  <c:v>-11</c:v>
                </c:pt>
                <c:pt idx="26">
                  <c:v>-10</c:v>
                </c:pt>
                <c:pt idx="27">
                  <c:v>-9</c:v>
                </c:pt>
                <c:pt idx="28">
                  <c:v>-8</c:v>
                </c:pt>
                <c:pt idx="29">
                  <c:v>-7</c:v>
                </c:pt>
                <c:pt idx="30">
                  <c:v>-6</c:v>
                </c:pt>
                <c:pt idx="31">
                  <c:v>-5</c:v>
                </c:pt>
                <c:pt idx="32">
                  <c:v>-4</c:v>
                </c:pt>
                <c:pt idx="33">
                  <c:v>-3</c:v>
                </c:pt>
                <c:pt idx="34">
                  <c:v>-2</c:v>
                </c:pt>
                <c:pt idx="35">
                  <c:v>-1</c:v>
                </c:pt>
                <c:pt idx="36">
                  <c:v>0</c:v>
                </c:pt>
                <c:pt idx="37">
                  <c:v>1</c:v>
                </c:pt>
                <c:pt idx="38">
                  <c:v>2</c:v>
                </c:pt>
                <c:pt idx="39">
                  <c:v>3</c:v>
                </c:pt>
                <c:pt idx="40">
                  <c:v>4</c:v>
                </c:pt>
                <c:pt idx="41">
                  <c:v>5</c:v>
                </c:pt>
                <c:pt idx="42">
                  <c:v>6</c:v>
                </c:pt>
                <c:pt idx="43">
                  <c:v>7</c:v>
                </c:pt>
                <c:pt idx="44">
                  <c:v>8</c:v>
                </c:pt>
                <c:pt idx="45">
                  <c:v>9</c:v>
                </c:pt>
                <c:pt idx="46">
                  <c:v>10</c:v>
                </c:pt>
                <c:pt idx="47">
                  <c:v>11</c:v>
                </c:pt>
                <c:pt idx="48">
                  <c:v>12</c:v>
                </c:pt>
                <c:pt idx="49">
                  <c:v>13</c:v>
                </c:pt>
                <c:pt idx="50">
                  <c:v>14</c:v>
                </c:pt>
                <c:pt idx="51">
                  <c:v>15</c:v>
                </c:pt>
                <c:pt idx="52">
                  <c:v>16</c:v>
                </c:pt>
                <c:pt idx="53">
                  <c:v>17</c:v>
                </c:pt>
                <c:pt idx="54">
                  <c:v>18</c:v>
                </c:pt>
                <c:pt idx="55">
                  <c:v>20</c:v>
                </c:pt>
                <c:pt idx="56">
                  <c:v>21</c:v>
                </c:pt>
                <c:pt idx="57">
                  <c:v>22</c:v>
                </c:pt>
                <c:pt idx="58">
                  <c:v>23</c:v>
                </c:pt>
                <c:pt idx="59">
                  <c:v>24</c:v>
                </c:pt>
                <c:pt idx="60">
                  <c:v>25</c:v>
                </c:pt>
                <c:pt idx="61">
                  <c:v>26</c:v>
                </c:pt>
                <c:pt idx="62">
                  <c:v>27</c:v>
                </c:pt>
                <c:pt idx="63">
                  <c:v>28</c:v>
                </c:pt>
                <c:pt idx="64">
                  <c:v>29</c:v>
                </c:pt>
                <c:pt idx="65">
                  <c:v>31</c:v>
                </c:pt>
                <c:pt idx="66">
                  <c:v>32</c:v>
                </c:pt>
                <c:pt idx="67">
                  <c:v>34</c:v>
                </c:pt>
                <c:pt idx="68">
                  <c:v>35</c:v>
                </c:pt>
                <c:pt idx="69">
                  <c:v>36</c:v>
                </c:pt>
                <c:pt idx="70">
                  <c:v>39</c:v>
                </c:pt>
              </c:numCache>
            </c:numRef>
          </c:xVal>
          <c:yVal>
            <c:numRef>
              <c:f>'Question 3 (score diff)'!$H$4:$H$74</c:f>
              <c:numCache>
                <c:formatCode>General</c:formatCode>
                <c:ptCount val="71"/>
                <c:pt idx="0">
                  <c:v>2.2670371000000033E-2</c:v>
                </c:pt>
                <c:pt idx="1">
                  <c:v>0</c:v>
                </c:pt>
                <c:pt idx="2">
                  <c:v>7.9202462000000071E-2</c:v>
                </c:pt>
                <c:pt idx="3">
                  <c:v>-3.5897310000000049E-3</c:v>
                </c:pt>
                <c:pt idx="4">
                  <c:v>2.8173999000000002E-2</c:v>
                </c:pt>
                <c:pt idx="5">
                  <c:v>0.10500256299999999</c:v>
                </c:pt>
                <c:pt idx="6">
                  <c:v>0</c:v>
                </c:pt>
                <c:pt idx="7">
                  <c:v>-0.16903299999999999</c:v>
                </c:pt>
                <c:pt idx="8">
                  <c:v>4.7748388000000003E-2</c:v>
                </c:pt>
                <c:pt idx="9">
                  <c:v>3.6688251000000005E-2</c:v>
                </c:pt>
                <c:pt idx="10">
                  <c:v>0</c:v>
                </c:pt>
                <c:pt idx="11">
                  <c:v>7.7794889000000034E-2</c:v>
                </c:pt>
                <c:pt idx="12">
                  <c:v>5.0894132000000022E-2</c:v>
                </c:pt>
                <c:pt idx="13">
                  <c:v>3.7058261000000002E-2</c:v>
                </c:pt>
                <c:pt idx="14">
                  <c:v>0.19043064000000001</c:v>
                </c:pt>
                <c:pt idx="15">
                  <c:v>4.6965114999999995E-2</c:v>
                </c:pt>
                <c:pt idx="16">
                  <c:v>0.18753815600000023</c:v>
                </c:pt>
                <c:pt idx="17">
                  <c:v>6.0974403000000003E-2</c:v>
                </c:pt>
                <c:pt idx="18">
                  <c:v>0.1236601290000001</c:v>
                </c:pt>
                <c:pt idx="19">
                  <c:v>0.15635136599999999</c:v>
                </c:pt>
                <c:pt idx="20">
                  <c:v>0.12826646600000013</c:v>
                </c:pt>
                <c:pt idx="21">
                  <c:v>9.1850049000000114E-2</c:v>
                </c:pt>
                <c:pt idx="22">
                  <c:v>6.9766828000000086E-2</c:v>
                </c:pt>
                <c:pt idx="23">
                  <c:v>0.122257696</c:v>
                </c:pt>
                <c:pt idx="24">
                  <c:v>7.8737126000000004E-2</c:v>
                </c:pt>
                <c:pt idx="25">
                  <c:v>8.3037256000000004E-2</c:v>
                </c:pt>
                <c:pt idx="26">
                  <c:v>6.4278449000000001E-2</c:v>
                </c:pt>
                <c:pt idx="27">
                  <c:v>7.5512585000000063E-2</c:v>
                </c:pt>
                <c:pt idx="28">
                  <c:v>0.170188216</c:v>
                </c:pt>
                <c:pt idx="29">
                  <c:v>8.184456800000009E-2</c:v>
                </c:pt>
                <c:pt idx="30">
                  <c:v>4.025838299999996E-2</c:v>
                </c:pt>
                <c:pt idx="31">
                  <c:v>4.6312558000000004E-2</c:v>
                </c:pt>
                <c:pt idx="32">
                  <c:v>8.3839615000000006E-2</c:v>
                </c:pt>
                <c:pt idx="33">
                  <c:v>0.12485139499999998</c:v>
                </c:pt>
                <c:pt idx="34">
                  <c:v>0.149378812</c:v>
                </c:pt>
                <c:pt idx="35">
                  <c:v>8.7936360000000116E-2</c:v>
                </c:pt>
                <c:pt idx="36">
                  <c:v>8.6713646000000033E-2</c:v>
                </c:pt>
                <c:pt idx="37">
                  <c:v>1.408103E-2</c:v>
                </c:pt>
                <c:pt idx="38">
                  <c:v>0.223137219</c:v>
                </c:pt>
                <c:pt idx="39">
                  <c:v>0.113250356</c:v>
                </c:pt>
                <c:pt idx="40">
                  <c:v>4.6020641000000001E-2</c:v>
                </c:pt>
                <c:pt idx="41">
                  <c:v>0.166705979</c:v>
                </c:pt>
                <c:pt idx="42">
                  <c:v>7.4414284000000094E-2</c:v>
                </c:pt>
                <c:pt idx="43">
                  <c:v>9.6753387000000024E-2</c:v>
                </c:pt>
                <c:pt idx="44">
                  <c:v>7.5581752000000002E-2</c:v>
                </c:pt>
                <c:pt idx="45">
                  <c:v>-4.8996539000000054E-2</c:v>
                </c:pt>
                <c:pt idx="46">
                  <c:v>0.1111868</c:v>
                </c:pt>
                <c:pt idx="47">
                  <c:v>2.2394575999999999E-2</c:v>
                </c:pt>
                <c:pt idx="48">
                  <c:v>9.8679987000000025E-2</c:v>
                </c:pt>
                <c:pt idx="49">
                  <c:v>0.11988756699999993</c:v>
                </c:pt>
                <c:pt idx="50">
                  <c:v>9.9999177000000022E-2</c:v>
                </c:pt>
                <c:pt idx="51">
                  <c:v>0.121617567</c:v>
                </c:pt>
                <c:pt idx="52">
                  <c:v>0.13314989999999999</c:v>
                </c:pt>
                <c:pt idx="53">
                  <c:v>0.162020198</c:v>
                </c:pt>
                <c:pt idx="54">
                  <c:v>0.15881532700000017</c:v>
                </c:pt>
                <c:pt idx="55">
                  <c:v>0.13268761699999987</c:v>
                </c:pt>
                <c:pt idx="56">
                  <c:v>0.25087486500000056</c:v>
                </c:pt>
                <c:pt idx="57">
                  <c:v>0.10729164500000014</c:v>
                </c:pt>
                <c:pt idx="58">
                  <c:v>0.13694605400000023</c:v>
                </c:pt>
                <c:pt idx="59">
                  <c:v>1.0989818000000005E-2</c:v>
                </c:pt>
                <c:pt idx="60">
                  <c:v>-6.2156090000000046E-2</c:v>
                </c:pt>
                <c:pt idx="61">
                  <c:v>0.35575883300000027</c:v>
                </c:pt>
                <c:pt idx="62">
                  <c:v>6.7839399999999994E-2</c:v>
                </c:pt>
                <c:pt idx="63">
                  <c:v>0.1094939750000001</c:v>
                </c:pt>
                <c:pt idx="64">
                  <c:v>0.16204598200000017</c:v>
                </c:pt>
                <c:pt idx="65">
                  <c:v>0.36389647200000047</c:v>
                </c:pt>
                <c:pt idx="66">
                  <c:v>0.21903768200000023</c:v>
                </c:pt>
                <c:pt idx="67">
                  <c:v>-0.11179437500000007</c:v>
                </c:pt>
                <c:pt idx="68">
                  <c:v>0.18809354000000014</c:v>
                </c:pt>
                <c:pt idx="69">
                  <c:v>3.0457243000000023E-2</c:v>
                </c:pt>
                <c:pt idx="70">
                  <c:v>0.37009336800000026</c:v>
                </c:pt>
              </c:numCache>
            </c:numRef>
          </c:yVal>
        </c:ser>
        <c:axId val="105864576"/>
        <c:axId val="105879040"/>
      </c:scatterChart>
      <c:valAx>
        <c:axId val="105864576"/>
        <c:scaling>
          <c:orientation val="minMax"/>
          <c:max val="40"/>
          <c:min val="-40"/>
        </c:scaling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Score Difference</a:t>
                </a:r>
              </a:p>
            </c:rich>
          </c:tx>
          <c:layout/>
        </c:title>
        <c:numFmt formatCode="General" sourceLinked="1"/>
        <c:majorTickMark val="none"/>
        <c:tickLblPos val="low"/>
        <c:txPr>
          <a:bodyPr/>
          <a:lstStyle/>
          <a:p>
            <a:pPr>
              <a:defRPr sz="1100"/>
            </a:pPr>
            <a:endParaRPr lang="en-US"/>
          </a:p>
        </c:txPr>
        <c:crossAx val="105879040"/>
        <c:crosses val="autoZero"/>
        <c:crossBetween val="midCat"/>
        <c:majorUnit val="10"/>
      </c:valAx>
      <c:valAx>
        <c:axId val="105879040"/>
        <c:scaling>
          <c:orientation val="minMax"/>
          <c:max val="0.30000000000000032"/>
          <c:min val="-0.2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Average EP</a:t>
                </a:r>
                <a:r>
                  <a:rPr lang="en-US" sz="1200" baseline="0"/>
                  <a:t> Value per Play</a:t>
                </a:r>
                <a:endParaRPr lang="en-US" sz="1200"/>
              </a:p>
            </c:rich>
          </c:tx>
          <c:layout/>
        </c:title>
        <c:numFmt formatCode="General" sourceLinked="1"/>
        <c:tickLblPos val="low"/>
        <c:txPr>
          <a:bodyPr/>
          <a:lstStyle/>
          <a:p>
            <a:pPr>
              <a:defRPr sz="1100"/>
            </a:pPr>
            <a:endParaRPr lang="en-US"/>
          </a:p>
        </c:txPr>
        <c:crossAx val="105864576"/>
        <c:crosses val="autoZero"/>
        <c:crossBetween val="midCat"/>
        <c:majorUnit val="0.1"/>
      </c:valAx>
    </c:plotArea>
    <c:plotVisOnly val="1"/>
  </c:chart>
  <c:spPr>
    <a:ln>
      <a:solidFill>
        <a:sysClr val="windowText" lastClr="000000">
          <a:shade val="95000"/>
          <a:satMod val="105000"/>
        </a:sysClr>
      </a:solidFill>
    </a:ln>
  </c:spPr>
  <c:externalData r:id="rId1"/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Value by Score Difference</a:t>
            </a:r>
          </a:p>
        </c:rich>
      </c:tx>
      <c:layout/>
    </c:title>
    <c:plotArea>
      <c:layout/>
      <c:scatterChart>
        <c:scatterStyle val="lineMarker"/>
        <c:ser>
          <c:idx val="0"/>
          <c:order val="0"/>
          <c:tx>
            <c:v>DE</c:v>
          </c:tx>
          <c:spPr>
            <a:ln w="28575">
              <a:noFill/>
            </a:ln>
          </c:spPr>
          <c:marker>
            <c:symbol val="none"/>
          </c:marker>
          <c:trendline>
            <c:name>DE</c:name>
            <c:spPr>
              <a:ln w="44450">
                <a:solidFill>
                  <a:schemeClr val="accent3">
                    <a:lumMod val="75000"/>
                  </a:schemeClr>
                </a:solidFill>
              </a:ln>
            </c:spPr>
            <c:trendlineType val="linear"/>
          </c:trendline>
          <c:xVal>
            <c:numRef>
              <c:f>'Question 3 (score diff)'!$A$4:$A$75</c:f>
              <c:numCache>
                <c:formatCode>General</c:formatCode>
                <c:ptCount val="72"/>
                <c:pt idx="0">
                  <c:v>-39</c:v>
                </c:pt>
                <c:pt idx="1">
                  <c:v>-36</c:v>
                </c:pt>
                <c:pt idx="2">
                  <c:v>-35</c:v>
                </c:pt>
                <c:pt idx="3">
                  <c:v>-34</c:v>
                </c:pt>
                <c:pt idx="4">
                  <c:v>-32</c:v>
                </c:pt>
                <c:pt idx="5">
                  <c:v>-31</c:v>
                </c:pt>
                <c:pt idx="6">
                  <c:v>-30</c:v>
                </c:pt>
                <c:pt idx="7">
                  <c:v>-29</c:v>
                </c:pt>
                <c:pt idx="8">
                  <c:v>-28</c:v>
                </c:pt>
                <c:pt idx="9">
                  <c:v>-27</c:v>
                </c:pt>
                <c:pt idx="10">
                  <c:v>-26</c:v>
                </c:pt>
                <c:pt idx="11">
                  <c:v>-25</c:v>
                </c:pt>
                <c:pt idx="12">
                  <c:v>-24</c:v>
                </c:pt>
                <c:pt idx="13">
                  <c:v>-23</c:v>
                </c:pt>
                <c:pt idx="14">
                  <c:v>-22</c:v>
                </c:pt>
                <c:pt idx="15">
                  <c:v>-21</c:v>
                </c:pt>
                <c:pt idx="16">
                  <c:v>-20</c:v>
                </c:pt>
                <c:pt idx="17">
                  <c:v>-19</c:v>
                </c:pt>
                <c:pt idx="18">
                  <c:v>-18</c:v>
                </c:pt>
                <c:pt idx="19">
                  <c:v>-17</c:v>
                </c:pt>
                <c:pt idx="20">
                  <c:v>-16</c:v>
                </c:pt>
                <c:pt idx="21">
                  <c:v>-15</c:v>
                </c:pt>
                <c:pt idx="22">
                  <c:v>-14</c:v>
                </c:pt>
                <c:pt idx="23">
                  <c:v>-13</c:v>
                </c:pt>
                <c:pt idx="24">
                  <c:v>-12</c:v>
                </c:pt>
                <c:pt idx="25">
                  <c:v>-11</c:v>
                </c:pt>
                <c:pt idx="26">
                  <c:v>-10</c:v>
                </c:pt>
                <c:pt idx="27">
                  <c:v>-9</c:v>
                </c:pt>
                <c:pt idx="28">
                  <c:v>-8</c:v>
                </c:pt>
                <c:pt idx="29">
                  <c:v>-7</c:v>
                </c:pt>
                <c:pt idx="30">
                  <c:v>-6</c:v>
                </c:pt>
                <c:pt idx="31">
                  <c:v>-5</c:v>
                </c:pt>
                <c:pt idx="32">
                  <c:v>-4</c:v>
                </c:pt>
                <c:pt idx="33">
                  <c:v>-3</c:v>
                </c:pt>
                <c:pt idx="34">
                  <c:v>-2</c:v>
                </c:pt>
                <c:pt idx="35">
                  <c:v>-1</c:v>
                </c:pt>
                <c:pt idx="36">
                  <c:v>0</c:v>
                </c:pt>
                <c:pt idx="37">
                  <c:v>1</c:v>
                </c:pt>
                <c:pt idx="38">
                  <c:v>2</c:v>
                </c:pt>
                <c:pt idx="39">
                  <c:v>3</c:v>
                </c:pt>
                <c:pt idx="40">
                  <c:v>4</c:v>
                </c:pt>
                <c:pt idx="41">
                  <c:v>5</c:v>
                </c:pt>
                <c:pt idx="42">
                  <c:v>6</c:v>
                </c:pt>
                <c:pt idx="43">
                  <c:v>7</c:v>
                </c:pt>
                <c:pt idx="44">
                  <c:v>8</c:v>
                </c:pt>
                <c:pt idx="45">
                  <c:v>9</c:v>
                </c:pt>
                <c:pt idx="46">
                  <c:v>10</c:v>
                </c:pt>
                <c:pt idx="47">
                  <c:v>11</c:v>
                </c:pt>
                <c:pt idx="48">
                  <c:v>12</c:v>
                </c:pt>
                <c:pt idx="49">
                  <c:v>13</c:v>
                </c:pt>
                <c:pt idx="50">
                  <c:v>14</c:v>
                </c:pt>
                <c:pt idx="51">
                  <c:v>15</c:v>
                </c:pt>
                <c:pt idx="52">
                  <c:v>16</c:v>
                </c:pt>
                <c:pt idx="53">
                  <c:v>17</c:v>
                </c:pt>
                <c:pt idx="54">
                  <c:v>18</c:v>
                </c:pt>
                <c:pt idx="55">
                  <c:v>19</c:v>
                </c:pt>
                <c:pt idx="56">
                  <c:v>20</c:v>
                </c:pt>
                <c:pt idx="57">
                  <c:v>21</c:v>
                </c:pt>
                <c:pt idx="58">
                  <c:v>22</c:v>
                </c:pt>
                <c:pt idx="59">
                  <c:v>23</c:v>
                </c:pt>
                <c:pt idx="60">
                  <c:v>24</c:v>
                </c:pt>
                <c:pt idx="61">
                  <c:v>25</c:v>
                </c:pt>
                <c:pt idx="62">
                  <c:v>26</c:v>
                </c:pt>
                <c:pt idx="63">
                  <c:v>27</c:v>
                </c:pt>
                <c:pt idx="64">
                  <c:v>28</c:v>
                </c:pt>
                <c:pt idx="65">
                  <c:v>29</c:v>
                </c:pt>
                <c:pt idx="66">
                  <c:v>31</c:v>
                </c:pt>
                <c:pt idx="67">
                  <c:v>32</c:v>
                </c:pt>
                <c:pt idx="68">
                  <c:v>34</c:v>
                </c:pt>
                <c:pt idx="69">
                  <c:v>35</c:v>
                </c:pt>
                <c:pt idx="70">
                  <c:v>36</c:v>
                </c:pt>
                <c:pt idx="71">
                  <c:v>39</c:v>
                </c:pt>
              </c:numCache>
            </c:numRef>
          </c:xVal>
          <c:yVal>
            <c:numRef>
              <c:f>'Question 3 (score diff)'!$B$4:$B$75</c:f>
              <c:numCache>
                <c:formatCode>General</c:formatCode>
                <c:ptCount val="72"/>
                <c:pt idx="0">
                  <c:v>7.0126086000000004E-2</c:v>
                </c:pt>
                <c:pt idx="1">
                  <c:v>0</c:v>
                </c:pt>
                <c:pt idx="2">
                  <c:v>0.12032245300000002</c:v>
                </c:pt>
                <c:pt idx="3">
                  <c:v>0.18911125800000017</c:v>
                </c:pt>
                <c:pt idx="4">
                  <c:v>9.703371199999998E-2</c:v>
                </c:pt>
                <c:pt idx="5">
                  <c:v>0.125110791</c:v>
                </c:pt>
                <c:pt idx="6">
                  <c:v>0</c:v>
                </c:pt>
                <c:pt idx="7">
                  <c:v>0.113573298</c:v>
                </c:pt>
                <c:pt idx="8">
                  <c:v>5.3041934999999998E-2</c:v>
                </c:pt>
                <c:pt idx="9">
                  <c:v>7.8699702999999996E-2</c:v>
                </c:pt>
                <c:pt idx="10">
                  <c:v>0.15740975200000018</c:v>
                </c:pt>
                <c:pt idx="11">
                  <c:v>0.14075268299999999</c:v>
                </c:pt>
                <c:pt idx="12">
                  <c:v>0.13004249000000023</c:v>
                </c:pt>
                <c:pt idx="13">
                  <c:v>0.11244377200000007</c:v>
                </c:pt>
                <c:pt idx="14">
                  <c:v>0.10654516200000007</c:v>
                </c:pt>
                <c:pt idx="15">
                  <c:v>9.4126501000000085E-2</c:v>
                </c:pt>
                <c:pt idx="16">
                  <c:v>0.14914500999999999</c:v>
                </c:pt>
                <c:pt idx="17">
                  <c:v>8.5127898000000132E-2</c:v>
                </c:pt>
                <c:pt idx="18">
                  <c:v>0.115216997</c:v>
                </c:pt>
                <c:pt idx="19">
                  <c:v>9.6663573000000003E-2</c:v>
                </c:pt>
                <c:pt idx="20">
                  <c:v>0.11130127400000002</c:v>
                </c:pt>
                <c:pt idx="21">
                  <c:v>0.13027166199999987</c:v>
                </c:pt>
                <c:pt idx="22">
                  <c:v>0.10014381</c:v>
                </c:pt>
                <c:pt idx="23">
                  <c:v>7.1439774999999997E-2</c:v>
                </c:pt>
                <c:pt idx="24">
                  <c:v>0.18534266199999999</c:v>
                </c:pt>
                <c:pt idx="25">
                  <c:v>9.8780814000000022E-2</c:v>
                </c:pt>
                <c:pt idx="26">
                  <c:v>9.5978968000000067E-2</c:v>
                </c:pt>
                <c:pt idx="27">
                  <c:v>8.0810804E-2</c:v>
                </c:pt>
                <c:pt idx="28">
                  <c:v>0.12243552700000007</c:v>
                </c:pt>
                <c:pt idx="29">
                  <c:v>0.11525472000000009</c:v>
                </c:pt>
                <c:pt idx="30">
                  <c:v>8.5453283999999977E-2</c:v>
                </c:pt>
                <c:pt idx="31">
                  <c:v>8.2095502000000084E-2</c:v>
                </c:pt>
                <c:pt idx="32">
                  <c:v>9.1502339000000044E-2</c:v>
                </c:pt>
                <c:pt idx="33">
                  <c:v>0.10340005200000002</c:v>
                </c:pt>
                <c:pt idx="34">
                  <c:v>0.23761027000000001</c:v>
                </c:pt>
                <c:pt idx="35">
                  <c:v>5.8181932000000013E-2</c:v>
                </c:pt>
                <c:pt idx="36">
                  <c:v>9.2350667000000025E-2</c:v>
                </c:pt>
                <c:pt idx="37">
                  <c:v>0.129502273</c:v>
                </c:pt>
                <c:pt idx="38">
                  <c:v>0.19543647200000014</c:v>
                </c:pt>
                <c:pt idx="39">
                  <c:v>0.12192576400000012</c:v>
                </c:pt>
                <c:pt idx="40">
                  <c:v>0.12367915400000007</c:v>
                </c:pt>
                <c:pt idx="41">
                  <c:v>3.9525413000000002E-2</c:v>
                </c:pt>
                <c:pt idx="42">
                  <c:v>9.3062754000000011E-2</c:v>
                </c:pt>
                <c:pt idx="43">
                  <c:v>8.8911607000000017E-2</c:v>
                </c:pt>
                <c:pt idx="44">
                  <c:v>9.2552076000000025E-2</c:v>
                </c:pt>
                <c:pt idx="45">
                  <c:v>6.9568065999999998E-2</c:v>
                </c:pt>
                <c:pt idx="46">
                  <c:v>0.130601731</c:v>
                </c:pt>
                <c:pt idx="47">
                  <c:v>8.4956181000000006E-2</c:v>
                </c:pt>
                <c:pt idx="48">
                  <c:v>5.9625070000000002E-2</c:v>
                </c:pt>
                <c:pt idx="49">
                  <c:v>8.952099700000013E-2</c:v>
                </c:pt>
                <c:pt idx="50">
                  <c:v>0.10821632900000007</c:v>
                </c:pt>
                <c:pt idx="51">
                  <c:v>0.13672084500000001</c:v>
                </c:pt>
                <c:pt idx="52">
                  <c:v>6.3488491999999994E-2</c:v>
                </c:pt>
                <c:pt idx="53">
                  <c:v>0.102346377</c:v>
                </c:pt>
                <c:pt idx="54">
                  <c:v>0.12253871099999999</c:v>
                </c:pt>
                <c:pt idx="55">
                  <c:v>0.2815506990000004</c:v>
                </c:pt>
                <c:pt idx="56">
                  <c:v>7.1956833999999997E-2</c:v>
                </c:pt>
                <c:pt idx="57">
                  <c:v>3.0398343000000001E-2</c:v>
                </c:pt>
                <c:pt idx="58">
                  <c:v>2.3545239999999999E-2</c:v>
                </c:pt>
                <c:pt idx="59">
                  <c:v>5.2844447000000003E-2</c:v>
                </c:pt>
                <c:pt idx="60">
                  <c:v>0.19275864100000001</c:v>
                </c:pt>
                <c:pt idx="61">
                  <c:v>-7.2504910000000047E-3</c:v>
                </c:pt>
                <c:pt idx="62">
                  <c:v>0</c:v>
                </c:pt>
                <c:pt idx="63">
                  <c:v>4.5848041999999985E-2</c:v>
                </c:pt>
                <c:pt idx="64">
                  <c:v>7.5896528000000074E-2</c:v>
                </c:pt>
                <c:pt idx="65">
                  <c:v>8.4295587000000005E-2</c:v>
                </c:pt>
                <c:pt idx="66">
                  <c:v>9.9326615000000007E-2</c:v>
                </c:pt>
                <c:pt idx="67">
                  <c:v>0.10515384899999999</c:v>
                </c:pt>
                <c:pt idx="68">
                  <c:v>5.5777409000000014E-2</c:v>
                </c:pt>
                <c:pt idx="69">
                  <c:v>-0.14288590000000001</c:v>
                </c:pt>
                <c:pt idx="70">
                  <c:v>0.19049969000000014</c:v>
                </c:pt>
                <c:pt idx="71">
                  <c:v>7.7505813000000007E-2</c:v>
                </c:pt>
              </c:numCache>
            </c:numRef>
          </c:yVal>
        </c:ser>
        <c:ser>
          <c:idx val="1"/>
          <c:order val="1"/>
          <c:tx>
            <c:v>DT</c:v>
          </c:tx>
          <c:spPr>
            <a:ln w="28575">
              <a:noFill/>
            </a:ln>
          </c:spPr>
          <c:marker>
            <c:symbol val="none"/>
          </c:marker>
          <c:trendline>
            <c:name>DT</c:name>
            <c:spPr>
              <a:ln w="44450">
                <a:solidFill>
                  <a:srgbClr val="0070C0"/>
                </a:solidFill>
              </a:ln>
            </c:spPr>
            <c:trendlineType val="linear"/>
          </c:trendline>
          <c:xVal>
            <c:numRef>
              <c:f>'Question 3 (score diff)'!$D$4:$D$75</c:f>
              <c:numCache>
                <c:formatCode>General</c:formatCode>
                <c:ptCount val="72"/>
                <c:pt idx="0">
                  <c:v>-39</c:v>
                </c:pt>
                <c:pt idx="1">
                  <c:v>-36</c:v>
                </c:pt>
                <c:pt idx="2">
                  <c:v>-35</c:v>
                </c:pt>
                <c:pt idx="3">
                  <c:v>-34</c:v>
                </c:pt>
                <c:pt idx="4">
                  <c:v>-32</c:v>
                </c:pt>
                <c:pt idx="5">
                  <c:v>-31</c:v>
                </c:pt>
                <c:pt idx="6">
                  <c:v>-30</c:v>
                </c:pt>
                <c:pt idx="7">
                  <c:v>-29</c:v>
                </c:pt>
                <c:pt idx="8">
                  <c:v>-28</c:v>
                </c:pt>
                <c:pt idx="9">
                  <c:v>-27</c:v>
                </c:pt>
                <c:pt idx="10">
                  <c:v>-26</c:v>
                </c:pt>
                <c:pt idx="11">
                  <c:v>-25</c:v>
                </c:pt>
                <c:pt idx="12">
                  <c:v>-24</c:v>
                </c:pt>
                <c:pt idx="13">
                  <c:v>-23</c:v>
                </c:pt>
                <c:pt idx="14">
                  <c:v>-22</c:v>
                </c:pt>
                <c:pt idx="15">
                  <c:v>-21</c:v>
                </c:pt>
                <c:pt idx="16">
                  <c:v>-20</c:v>
                </c:pt>
                <c:pt idx="17">
                  <c:v>-19</c:v>
                </c:pt>
                <c:pt idx="18">
                  <c:v>-18</c:v>
                </c:pt>
                <c:pt idx="19">
                  <c:v>-17</c:v>
                </c:pt>
                <c:pt idx="20">
                  <c:v>-16</c:v>
                </c:pt>
                <c:pt idx="21">
                  <c:v>-15</c:v>
                </c:pt>
                <c:pt idx="22">
                  <c:v>-14</c:v>
                </c:pt>
                <c:pt idx="23">
                  <c:v>-13</c:v>
                </c:pt>
                <c:pt idx="24">
                  <c:v>-12</c:v>
                </c:pt>
                <c:pt idx="25">
                  <c:v>-11</c:v>
                </c:pt>
                <c:pt idx="26">
                  <c:v>-10</c:v>
                </c:pt>
                <c:pt idx="27">
                  <c:v>-9</c:v>
                </c:pt>
                <c:pt idx="28">
                  <c:v>-8</c:v>
                </c:pt>
                <c:pt idx="29">
                  <c:v>-7</c:v>
                </c:pt>
                <c:pt idx="30">
                  <c:v>-6</c:v>
                </c:pt>
                <c:pt idx="31">
                  <c:v>-5</c:v>
                </c:pt>
                <c:pt idx="32">
                  <c:v>-4</c:v>
                </c:pt>
                <c:pt idx="33">
                  <c:v>-3</c:v>
                </c:pt>
                <c:pt idx="34">
                  <c:v>-2</c:v>
                </c:pt>
                <c:pt idx="35">
                  <c:v>-1</c:v>
                </c:pt>
                <c:pt idx="36">
                  <c:v>0</c:v>
                </c:pt>
                <c:pt idx="37">
                  <c:v>1</c:v>
                </c:pt>
                <c:pt idx="38">
                  <c:v>2</c:v>
                </c:pt>
                <c:pt idx="39">
                  <c:v>3</c:v>
                </c:pt>
                <c:pt idx="40">
                  <c:v>4</c:v>
                </c:pt>
                <c:pt idx="41">
                  <c:v>5</c:v>
                </c:pt>
                <c:pt idx="42">
                  <c:v>6</c:v>
                </c:pt>
                <c:pt idx="43">
                  <c:v>7</c:v>
                </c:pt>
                <c:pt idx="44">
                  <c:v>8</c:v>
                </c:pt>
                <c:pt idx="45">
                  <c:v>9</c:v>
                </c:pt>
                <c:pt idx="46">
                  <c:v>10</c:v>
                </c:pt>
                <c:pt idx="47">
                  <c:v>11</c:v>
                </c:pt>
                <c:pt idx="48">
                  <c:v>12</c:v>
                </c:pt>
                <c:pt idx="49">
                  <c:v>13</c:v>
                </c:pt>
                <c:pt idx="50">
                  <c:v>14</c:v>
                </c:pt>
                <c:pt idx="51">
                  <c:v>15</c:v>
                </c:pt>
                <c:pt idx="52">
                  <c:v>16</c:v>
                </c:pt>
                <c:pt idx="53">
                  <c:v>17</c:v>
                </c:pt>
                <c:pt idx="54">
                  <c:v>18</c:v>
                </c:pt>
                <c:pt idx="55">
                  <c:v>19</c:v>
                </c:pt>
                <c:pt idx="56">
                  <c:v>20</c:v>
                </c:pt>
                <c:pt idx="57">
                  <c:v>21</c:v>
                </c:pt>
                <c:pt idx="58">
                  <c:v>22</c:v>
                </c:pt>
                <c:pt idx="59">
                  <c:v>23</c:v>
                </c:pt>
                <c:pt idx="60">
                  <c:v>24</c:v>
                </c:pt>
                <c:pt idx="61">
                  <c:v>25</c:v>
                </c:pt>
                <c:pt idx="62">
                  <c:v>26</c:v>
                </c:pt>
                <c:pt idx="63">
                  <c:v>27</c:v>
                </c:pt>
                <c:pt idx="64">
                  <c:v>28</c:v>
                </c:pt>
                <c:pt idx="65">
                  <c:v>29</c:v>
                </c:pt>
                <c:pt idx="66">
                  <c:v>31</c:v>
                </c:pt>
                <c:pt idx="67">
                  <c:v>32</c:v>
                </c:pt>
                <c:pt idx="68">
                  <c:v>34</c:v>
                </c:pt>
                <c:pt idx="69">
                  <c:v>35</c:v>
                </c:pt>
                <c:pt idx="70">
                  <c:v>36</c:v>
                </c:pt>
                <c:pt idx="71">
                  <c:v>39</c:v>
                </c:pt>
              </c:numCache>
            </c:numRef>
          </c:xVal>
          <c:yVal>
            <c:numRef>
              <c:f>'Question 3 (score diff)'!$E$4:$E$75</c:f>
              <c:numCache>
                <c:formatCode>General</c:formatCode>
                <c:ptCount val="72"/>
                <c:pt idx="0">
                  <c:v>0.18953696300000014</c:v>
                </c:pt>
                <c:pt idx="1">
                  <c:v>6.4575822000000005E-2</c:v>
                </c:pt>
                <c:pt idx="2">
                  <c:v>0.10269190600000007</c:v>
                </c:pt>
                <c:pt idx="3">
                  <c:v>3.6885223000000043E-2</c:v>
                </c:pt>
                <c:pt idx="4">
                  <c:v>1.7745001000000003E-2</c:v>
                </c:pt>
                <c:pt idx="5">
                  <c:v>9.3186587000000001E-2</c:v>
                </c:pt>
                <c:pt idx="6">
                  <c:v>0</c:v>
                </c:pt>
                <c:pt idx="7">
                  <c:v>0.10374562200000011</c:v>
                </c:pt>
                <c:pt idx="8">
                  <c:v>0.13902035700000001</c:v>
                </c:pt>
                <c:pt idx="9">
                  <c:v>9.9072930000000028E-3</c:v>
                </c:pt>
                <c:pt idx="10">
                  <c:v>0.11572188300000007</c:v>
                </c:pt>
                <c:pt idx="11">
                  <c:v>0.10730849599999998</c:v>
                </c:pt>
                <c:pt idx="12">
                  <c:v>0.10653423300000012</c:v>
                </c:pt>
                <c:pt idx="13">
                  <c:v>9.26979200000001E-2</c:v>
                </c:pt>
                <c:pt idx="14">
                  <c:v>0.13433783399999999</c:v>
                </c:pt>
                <c:pt idx="15">
                  <c:v>7.0759394000000003E-2</c:v>
                </c:pt>
                <c:pt idx="16">
                  <c:v>8.386512800000015E-2</c:v>
                </c:pt>
                <c:pt idx="17">
                  <c:v>7.3006540000000009E-2</c:v>
                </c:pt>
                <c:pt idx="18">
                  <c:v>0.116131497</c:v>
                </c:pt>
                <c:pt idx="19">
                  <c:v>7.0241229000000002E-2</c:v>
                </c:pt>
                <c:pt idx="20">
                  <c:v>9.9849904000000003E-2</c:v>
                </c:pt>
                <c:pt idx="21">
                  <c:v>6.0792345000000032E-2</c:v>
                </c:pt>
                <c:pt idx="22">
                  <c:v>8.4793713999999992E-2</c:v>
                </c:pt>
                <c:pt idx="23">
                  <c:v>7.0700889000000003E-2</c:v>
                </c:pt>
                <c:pt idx="24">
                  <c:v>7.6426591000000071E-2</c:v>
                </c:pt>
                <c:pt idx="25">
                  <c:v>0.12525343300000014</c:v>
                </c:pt>
                <c:pt idx="26">
                  <c:v>8.3936301000000116E-2</c:v>
                </c:pt>
                <c:pt idx="27">
                  <c:v>0.12695221200000001</c:v>
                </c:pt>
                <c:pt idx="28">
                  <c:v>0.114279301</c:v>
                </c:pt>
                <c:pt idx="29">
                  <c:v>9.8003166000000044E-2</c:v>
                </c:pt>
                <c:pt idx="30">
                  <c:v>0.12801953199999999</c:v>
                </c:pt>
                <c:pt idx="31">
                  <c:v>5.3314133000000034E-2</c:v>
                </c:pt>
                <c:pt idx="32">
                  <c:v>9.801241400000002E-2</c:v>
                </c:pt>
                <c:pt idx="33">
                  <c:v>6.5561278000000001E-2</c:v>
                </c:pt>
                <c:pt idx="34">
                  <c:v>0.104089372</c:v>
                </c:pt>
                <c:pt idx="35">
                  <c:v>8.4608686000000002E-2</c:v>
                </c:pt>
                <c:pt idx="36">
                  <c:v>8.8726270000000135E-2</c:v>
                </c:pt>
                <c:pt idx="37">
                  <c:v>0.12864936699999999</c:v>
                </c:pt>
                <c:pt idx="38">
                  <c:v>0.15629430500000024</c:v>
                </c:pt>
                <c:pt idx="39">
                  <c:v>5.6719794000000039E-2</c:v>
                </c:pt>
                <c:pt idx="40">
                  <c:v>0.102092998</c:v>
                </c:pt>
                <c:pt idx="41">
                  <c:v>6.3313084000000117E-2</c:v>
                </c:pt>
                <c:pt idx="42">
                  <c:v>3.444741400000001E-2</c:v>
                </c:pt>
                <c:pt idx="43">
                  <c:v>7.6152645000000005E-2</c:v>
                </c:pt>
                <c:pt idx="44">
                  <c:v>0.1075040730000001</c:v>
                </c:pt>
                <c:pt idx="45">
                  <c:v>2.5932324E-2</c:v>
                </c:pt>
                <c:pt idx="46">
                  <c:v>0.10664227200000011</c:v>
                </c:pt>
                <c:pt idx="47">
                  <c:v>9.4148810000000041E-2</c:v>
                </c:pt>
                <c:pt idx="48">
                  <c:v>0.111106391</c:v>
                </c:pt>
                <c:pt idx="49">
                  <c:v>5.7574169999999956E-3</c:v>
                </c:pt>
                <c:pt idx="50">
                  <c:v>4.5909230000000023E-2</c:v>
                </c:pt>
                <c:pt idx="51">
                  <c:v>-1.3944981000000011E-2</c:v>
                </c:pt>
                <c:pt idx="52">
                  <c:v>7.3961263999999999E-2</c:v>
                </c:pt>
                <c:pt idx="53">
                  <c:v>8.3431767000000004E-2</c:v>
                </c:pt>
                <c:pt idx="54">
                  <c:v>5.4154988000000022E-2</c:v>
                </c:pt>
                <c:pt idx="55">
                  <c:v>8.5956333000000121E-2</c:v>
                </c:pt>
                <c:pt idx="56">
                  <c:v>2.4922149999999997E-2</c:v>
                </c:pt>
                <c:pt idx="57">
                  <c:v>4.5361077000000034E-2</c:v>
                </c:pt>
                <c:pt idx="58">
                  <c:v>0.15095679600000017</c:v>
                </c:pt>
                <c:pt idx="59">
                  <c:v>2.3886134E-2</c:v>
                </c:pt>
                <c:pt idx="60">
                  <c:v>0.18622798900000023</c:v>
                </c:pt>
                <c:pt idx="61">
                  <c:v>0.25168826700000041</c:v>
                </c:pt>
                <c:pt idx="62">
                  <c:v>0.18688242099999999</c:v>
                </c:pt>
                <c:pt idx="63">
                  <c:v>0.19130823199999999</c:v>
                </c:pt>
                <c:pt idx="64">
                  <c:v>-0.10557596499999999</c:v>
                </c:pt>
                <c:pt idx="65">
                  <c:v>0.11779834300000007</c:v>
                </c:pt>
                <c:pt idx="66">
                  <c:v>0.15209263600000014</c:v>
                </c:pt>
                <c:pt idx="67">
                  <c:v>0.14225396100000001</c:v>
                </c:pt>
                <c:pt idx="68">
                  <c:v>0.15460357399999997</c:v>
                </c:pt>
                <c:pt idx="69">
                  <c:v>4.8431867000000003E-2</c:v>
                </c:pt>
                <c:pt idx="70">
                  <c:v>0.206037573</c:v>
                </c:pt>
                <c:pt idx="71">
                  <c:v>-8.4858526000000115E-2</c:v>
                </c:pt>
              </c:numCache>
            </c:numRef>
          </c:yVal>
        </c:ser>
        <c:ser>
          <c:idx val="2"/>
          <c:order val="2"/>
          <c:tx>
            <c:v>NG</c:v>
          </c:tx>
          <c:spPr>
            <a:ln w="28575">
              <a:noFill/>
            </a:ln>
          </c:spPr>
          <c:marker>
            <c:symbol val="none"/>
          </c:marker>
          <c:trendline>
            <c:name>NG</c:name>
            <c:spPr>
              <a:ln w="44450">
                <a:solidFill>
                  <a:schemeClr val="accent6">
                    <a:lumMod val="75000"/>
                  </a:schemeClr>
                </a:solidFill>
              </a:ln>
            </c:spPr>
            <c:trendlineType val="linear"/>
          </c:trendline>
          <c:xVal>
            <c:numRef>
              <c:f>'Question 3 (score diff)'!$G$4:$G$74</c:f>
              <c:numCache>
                <c:formatCode>General</c:formatCode>
                <c:ptCount val="71"/>
                <c:pt idx="0">
                  <c:v>-39</c:v>
                </c:pt>
                <c:pt idx="1">
                  <c:v>-36</c:v>
                </c:pt>
                <c:pt idx="2">
                  <c:v>-35</c:v>
                </c:pt>
                <c:pt idx="3">
                  <c:v>-34</c:v>
                </c:pt>
                <c:pt idx="4">
                  <c:v>-32</c:v>
                </c:pt>
                <c:pt idx="5">
                  <c:v>-31</c:v>
                </c:pt>
                <c:pt idx="6">
                  <c:v>-30</c:v>
                </c:pt>
                <c:pt idx="7">
                  <c:v>-29</c:v>
                </c:pt>
                <c:pt idx="8">
                  <c:v>-28</c:v>
                </c:pt>
                <c:pt idx="9">
                  <c:v>-27</c:v>
                </c:pt>
                <c:pt idx="10">
                  <c:v>-26</c:v>
                </c:pt>
                <c:pt idx="11">
                  <c:v>-25</c:v>
                </c:pt>
                <c:pt idx="12">
                  <c:v>-24</c:v>
                </c:pt>
                <c:pt idx="13">
                  <c:v>-23</c:v>
                </c:pt>
                <c:pt idx="14">
                  <c:v>-22</c:v>
                </c:pt>
                <c:pt idx="15">
                  <c:v>-21</c:v>
                </c:pt>
                <c:pt idx="16">
                  <c:v>-20</c:v>
                </c:pt>
                <c:pt idx="17">
                  <c:v>-19</c:v>
                </c:pt>
                <c:pt idx="18">
                  <c:v>-18</c:v>
                </c:pt>
                <c:pt idx="19">
                  <c:v>-17</c:v>
                </c:pt>
                <c:pt idx="20">
                  <c:v>-16</c:v>
                </c:pt>
                <c:pt idx="21">
                  <c:v>-15</c:v>
                </c:pt>
                <c:pt idx="22">
                  <c:v>-14</c:v>
                </c:pt>
                <c:pt idx="23">
                  <c:v>-13</c:v>
                </c:pt>
                <c:pt idx="24">
                  <c:v>-12</c:v>
                </c:pt>
                <c:pt idx="25">
                  <c:v>-11</c:v>
                </c:pt>
                <c:pt idx="26">
                  <c:v>-10</c:v>
                </c:pt>
                <c:pt idx="27">
                  <c:v>-9</c:v>
                </c:pt>
                <c:pt idx="28">
                  <c:v>-8</c:v>
                </c:pt>
                <c:pt idx="29">
                  <c:v>-7</c:v>
                </c:pt>
                <c:pt idx="30">
                  <c:v>-6</c:v>
                </c:pt>
                <c:pt idx="31">
                  <c:v>-5</c:v>
                </c:pt>
                <c:pt idx="32">
                  <c:v>-4</c:v>
                </c:pt>
                <c:pt idx="33">
                  <c:v>-3</c:v>
                </c:pt>
                <c:pt idx="34">
                  <c:v>-2</c:v>
                </c:pt>
                <c:pt idx="35">
                  <c:v>-1</c:v>
                </c:pt>
                <c:pt idx="36">
                  <c:v>0</c:v>
                </c:pt>
                <c:pt idx="37">
                  <c:v>1</c:v>
                </c:pt>
                <c:pt idx="38">
                  <c:v>2</c:v>
                </c:pt>
                <c:pt idx="39">
                  <c:v>3</c:v>
                </c:pt>
                <c:pt idx="40">
                  <c:v>4</c:v>
                </c:pt>
                <c:pt idx="41">
                  <c:v>5</c:v>
                </c:pt>
                <c:pt idx="42">
                  <c:v>6</c:v>
                </c:pt>
                <c:pt idx="43">
                  <c:v>7</c:v>
                </c:pt>
                <c:pt idx="44">
                  <c:v>8</c:v>
                </c:pt>
                <c:pt idx="45">
                  <c:v>9</c:v>
                </c:pt>
                <c:pt idx="46">
                  <c:v>10</c:v>
                </c:pt>
                <c:pt idx="47">
                  <c:v>11</c:v>
                </c:pt>
                <c:pt idx="48">
                  <c:v>12</c:v>
                </c:pt>
                <c:pt idx="49">
                  <c:v>13</c:v>
                </c:pt>
                <c:pt idx="50">
                  <c:v>14</c:v>
                </c:pt>
                <c:pt idx="51">
                  <c:v>15</c:v>
                </c:pt>
                <c:pt idx="52">
                  <c:v>16</c:v>
                </c:pt>
                <c:pt idx="53">
                  <c:v>17</c:v>
                </c:pt>
                <c:pt idx="54">
                  <c:v>18</c:v>
                </c:pt>
                <c:pt idx="55">
                  <c:v>20</c:v>
                </c:pt>
                <c:pt idx="56">
                  <c:v>21</c:v>
                </c:pt>
                <c:pt idx="57">
                  <c:v>22</c:v>
                </c:pt>
                <c:pt idx="58">
                  <c:v>23</c:v>
                </c:pt>
                <c:pt idx="59">
                  <c:v>24</c:v>
                </c:pt>
                <c:pt idx="60">
                  <c:v>25</c:v>
                </c:pt>
                <c:pt idx="61">
                  <c:v>26</c:v>
                </c:pt>
                <c:pt idx="62">
                  <c:v>27</c:v>
                </c:pt>
                <c:pt idx="63">
                  <c:v>28</c:v>
                </c:pt>
                <c:pt idx="64">
                  <c:v>29</c:v>
                </c:pt>
                <c:pt idx="65">
                  <c:v>31</c:v>
                </c:pt>
                <c:pt idx="66">
                  <c:v>32</c:v>
                </c:pt>
                <c:pt idx="67">
                  <c:v>34</c:v>
                </c:pt>
                <c:pt idx="68">
                  <c:v>35</c:v>
                </c:pt>
                <c:pt idx="69">
                  <c:v>36</c:v>
                </c:pt>
                <c:pt idx="70">
                  <c:v>39</c:v>
                </c:pt>
              </c:numCache>
            </c:numRef>
          </c:xVal>
          <c:yVal>
            <c:numRef>
              <c:f>'Question 3 (score diff)'!$H$4:$H$74</c:f>
              <c:numCache>
                <c:formatCode>General</c:formatCode>
                <c:ptCount val="71"/>
                <c:pt idx="0">
                  <c:v>2.2670371000000033E-2</c:v>
                </c:pt>
                <c:pt idx="1">
                  <c:v>0</c:v>
                </c:pt>
                <c:pt idx="2">
                  <c:v>7.9202462000000071E-2</c:v>
                </c:pt>
                <c:pt idx="3">
                  <c:v>-3.5897310000000049E-3</c:v>
                </c:pt>
                <c:pt idx="4">
                  <c:v>2.8173999000000002E-2</c:v>
                </c:pt>
                <c:pt idx="5">
                  <c:v>0.10500256299999999</c:v>
                </c:pt>
                <c:pt idx="6">
                  <c:v>0</c:v>
                </c:pt>
                <c:pt idx="7">
                  <c:v>-0.16903299999999999</c:v>
                </c:pt>
                <c:pt idx="8">
                  <c:v>4.7748388000000003E-2</c:v>
                </c:pt>
                <c:pt idx="9">
                  <c:v>3.6688251000000005E-2</c:v>
                </c:pt>
                <c:pt idx="10">
                  <c:v>0</c:v>
                </c:pt>
                <c:pt idx="11">
                  <c:v>7.7794889000000034E-2</c:v>
                </c:pt>
                <c:pt idx="12">
                  <c:v>5.0894132000000022E-2</c:v>
                </c:pt>
                <c:pt idx="13">
                  <c:v>3.7058261000000002E-2</c:v>
                </c:pt>
                <c:pt idx="14">
                  <c:v>0.19043064000000001</c:v>
                </c:pt>
                <c:pt idx="15">
                  <c:v>4.6965114999999995E-2</c:v>
                </c:pt>
                <c:pt idx="16">
                  <c:v>0.18753815600000023</c:v>
                </c:pt>
                <c:pt idx="17">
                  <c:v>6.0974403000000003E-2</c:v>
                </c:pt>
                <c:pt idx="18">
                  <c:v>0.1236601290000001</c:v>
                </c:pt>
                <c:pt idx="19">
                  <c:v>0.15635136599999999</c:v>
                </c:pt>
                <c:pt idx="20">
                  <c:v>0.12826646600000013</c:v>
                </c:pt>
                <c:pt idx="21">
                  <c:v>9.1850049000000114E-2</c:v>
                </c:pt>
                <c:pt idx="22">
                  <c:v>6.9766828000000086E-2</c:v>
                </c:pt>
                <c:pt idx="23">
                  <c:v>0.122257696</c:v>
                </c:pt>
                <c:pt idx="24">
                  <c:v>7.8737126000000004E-2</c:v>
                </c:pt>
                <c:pt idx="25">
                  <c:v>8.3037256000000004E-2</c:v>
                </c:pt>
                <c:pt idx="26">
                  <c:v>6.4278449000000001E-2</c:v>
                </c:pt>
                <c:pt idx="27">
                  <c:v>7.5512585000000063E-2</c:v>
                </c:pt>
                <c:pt idx="28">
                  <c:v>0.170188216</c:v>
                </c:pt>
                <c:pt idx="29">
                  <c:v>8.184456800000009E-2</c:v>
                </c:pt>
                <c:pt idx="30">
                  <c:v>4.025838299999996E-2</c:v>
                </c:pt>
                <c:pt idx="31">
                  <c:v>4.6312558000000004E-2</c:v>
                </c:pt>
                <c:pt idx="32">
                  <c:v>8.3839615000000006E-2</c:v>
                </c:pt>
                <c:pt idx="33">
                  <c:v>0.12485139499999998</c:v>
                </c:pt>
                <c:pt idx="34">
                  <c:v>0.149378812</c:v>
                </c:pt>
                <c:pt idx="35">
                  <c:v>8.7936360000000116E-2</c:v>
                </c:pt>
                <c:pt idx="36">
                  <c:v>8.6713646000000033E-2</c:v>
                </c:pt>
                <c:pt idx="37">
                  <c:v>1.408103E-2</c:v>
                </c:pt>
                <c:pt idx="38">
                  <c:v>0.223137219</c:v>
                </c:pt>
                <c:pt idx="39">
                  <c:v>0.113250356</c:v>
                </c:pt>
                <c:pt idx="40">
                  <c:v>4.6020641000000001E-2</c:v>
                </c:pt>
                <c:pt idx="41">
                  <c:v>0.166705979</c:v>
                </c:pt>
                <c:pt idx="42">
                  <c:v>7.4414284000000094E-2</c:v>
                </c:pt>
                <c:pt idx="43">
                  <c:v>9.6753387000000024E-2</c:v>
                </c:pt>
                <c:pt idx="44">
                  <c:v>7.5581752000000002E-2</c:v>
                </c:pt>
                <c:pt idx="45">
                  <c:v>-4.8996539000000054E-2</c:v>
                </c:pt>
                <c:pt idx="46">
                  <c:v>0.1111868</c:v>
                </c:pt>
                <c:pt idx="47">
                  <c:v>2.2394575999999999E-2</c:v>
                </c:pt>
                <c:pt idx="48">
                  <c:v>9.8679987000000025E-2</c:v>
                </c:pt>
                <c:pt idx="49">
                  <c:v>0.11988756699999993</c:v>
                </c:pt>
                <c:pt idx="50">
                  <c:v>9.9999177000000022E-2</c:v>
                </c:pt>
                <c:pt idx="51">
                  <c:v>0.121617567</c:v>
                </c:pt>
                <c:pt idx="52">
                  <c:v>0.13314989999999999</c:v>
                </c:pt>
                <c:pt idx="53">
                  <c:v>0.162020198</c:v>
                </c:pt>
                <c:pt idx="54">
                  <c:v>0.15881532700000017</c:v>
                </c:pt>
                <c:pt idx="55">
                  <c:v>0.13268761699999987</c:v>
                </c:pt>
                <c:pt idx="56">
                  <c:v>0.25087486500000056</c:v>
                </c:pt>
                <c:pt idx="57">
                  <c:v>0.10729164500000014</c:v>
                </c:pt>
                <c:pt idx="58">
                  <c:v>0.13694605400000023</c:v>
                </c:pt>
                <c:pt idx="59">
                  <c:v>1.0989818000000005E-2</c:v>
                </c:pt>
                <c:pt idx="60">
                  <c:v>-6.2156090000000046E-2</c:v>
                </c:pt>
                <c:pt idx="61">
                  <c:v>0.35575883300000027</c:v>
                </c:pt>
                <c:pt idx="62">
                  <c:v>6.7839399999999994E-2</c:v>
                </c:pt>
                <c:pt idx="63">
                  <c:v>0.1094939750000001</c:v>
                </c:pt>
                <c:pt idx="64">
                  <c:v>0.16204598200000017</c:v>
                </c:pt>
                <c:pt idx="65">
                  <c:v>0.36389647200000047</c:v>
                </c:pt>
                <c:pt idx="66">
                  <c:v>0.21903768200000023</c:v>
                </c:pt>
                <c:pt idx="67">
                  <c:v>-0.11179437500000007</c:v>
                </c:pt>
                <c:pt idx="68">
                  <c:v>0.18809354000000014</c:v>
                </c:pt>
                <c:pt idx="69">
                  <c:v>3.0457243000000023E-2</c:v>
                </c:pt>
                <c:pt idx="70">
                  <c:v>0.37009336800000026</c:v>
                </c:pt>
              </c:numCache>
            </c:numRef>
          </c:yVal>
        </c:ser>
        <c:axId val="106248448"/>
        <c:axId val="106271104"/>
      </c:scatterChart>
      <c:valAx>
        <c:axId val="106248448"/>
        <c:scaling>
          <c:orientation val="minMax"/>
          <c:max val="40"/>
          <c:min val="-40"/>
        </c:scaling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Score Difference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06271104"/>
        <c:crosses val="autoZero"/>
        <c:crossBetween val="midCat"/>
        <c:majorUnit val="10"/>
      </c:valAx>
      <c:valAx>
        <c:axId val="106271104"/>
        <c:scaling>
          <c:orientation val="minMax"/>
          <c:max val="0.17"/>
          <c:min val="2.0000000000000011E-2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Average EP Value per Play</a:t>
                </a:r>
              </a:p>
            </c:rich>
          </c:tx>
          <c:layout/>
        </c:title>
        <c:numFmt formatCode="General" sourceLinked="1"/>
        <c:tickLblPos val="low"/>
        <c:txPr>
          <a:bodyPr/>
          <a:lstStyle/>
          <a:p>
            <a:pPr>
              <a:defRPr sz="1100"/>
            </a:pPr>
            <a:endParaRPr lang="en-US"/>
          </a:p>
        </c:txPr>
        <c:crossAx val="106248448"/>
        <c:crosses val="autoZero"/>
        <c:crossBetween val="midCat"/>
        <c:majorUnit val="0.05"/>
      </c:valAx>
    </c:plotArea>
    <c:legend>
      <c:legendPos val="r"/>
      <c:legendEntry>
        <c:idx val="0"/>
        <c:delete val="1"/>
      </c:legendEntry>
      <c:legendEntry>
        <c:idx val="1"/>
        <c:delete val="1"/>
      </c:legendEntry>
      <c:legendEntry>
        <c:idx val="2"/>
        <c:delete val="1"/>
      </c:legendEntry>
      <c:layout/>
      <c:txPr>
        <a:bodyPr/>
        <a:lstStyle/>
        <a:p>
          <a:pPr>
            <a:defRPr sz="1200" b="0"/>
          </a:pPr>
          <a:endParaRPr lang="en-US"/>
        </a:p>
      </c:txPr>
    </c:legend>
    <c:plotVisOnly val="1"/>
  </c:chart>
  <c:spPr>
    <a:ln>
      <a:solidFill>
        <a:schemeClr val="tx1"/>
      </a:solidFill>
    </a:ln>
  </c:spPr>
  <c:externalData r:id="rId1"/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Value by Yards-to-Go</a:t>
            </a:r>
            <a:r>
              <a:rPr lang="en-US" baseline="0"/>
              <a:t> (</a:t>
            </a:r>
            <a:r>
              <a:rPr lang="en-US"/>
              <a:t>DEs)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0.24303937007874021"/>
          <c:y val="0.19763888888888889"/>
          <c:w val="0.72421762904636855"/>
          <c:h val="0.5682717264508611"/>
        </c:manualLayout>
      </c:layout>
      <c:scatterChart>
        <c:scatterStyle val="lineMarker"/>
        <c:ser>
          <c:idx val="0"/>
          <c:order val="0"/>
          <c:tx>
            <c:v>DE</c:v>
          </c:tx>
          <c:spPr>
            <a:ln w="28575">
              <a:noFill/>
            </a:ln>
          </c:spPr>
          <c:marker>
            <c:spPr>
              <a:solidFill>
                <a:srgbClr val="9BBB59">
                  <a:lumMod val="75000"/>
                </a:srgbClr>
              </a:solidFill>
              <a:ln>
                <a:solidFill>
                  <a:srgbClr val="9BBB59">
                    <a:lumMod val="75000"/>
                  </a:srgbClr>
                </a:solidFill>
              </a:ln>
            </c:spPr>
          </c:marker>
          <c:trendline>
            <c:spPr>
              <a:ln w="44450"/>
            </c:spPr>
            <c:trendlineType val="linear"/>
          </c:trendline>
          <c:xVal>
            <c:numRef>
              <c:f>'Question 3 (ytg)'!$A$4:$A$35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34</c:v>
                </c:pt>
              </c:numCache>
            </c:numRef>
          </c:xVal>
          <c:yVal>
            <c:numRef>
              <c:f>'Question 3 (ytg)'!$B$4:$B$35</c:f>
              <c:numCache>
                <c:formatCode>General</c:formatCode>
                <c:ptCount val="32"/>
                <c:pt idx="0">
                  <c:v>5.9330000000000056E-2</c:v>
                </c:pt>
                <c:pt idx="1">
                  <c:v>0.10297123000000002</c:v>
                </c:pt>
                <c:pt idx="2">
                  <c:v>0.11726319000000006</c:v>
                </c:pt>
                <c:pt idx="3">
                  <c:v>0.10926213000000011</c:v>
                </c:pt>
                <c:pt idx="4">
                  <c:v>0.13767784</c:v>
                </c:pt>
                <c:pt idx="5">
                  <c:v>0.11594111</c:v>
                </c:pt>
                <c:pt idx="6">
                  <c:v>0.13106786000000001</c:v>
                </c:pt>
                <c:pt idx="7">
                  <c:v>0.13208753000000001</c:v>
                </c:pt>
                <c:pt idx="8">
                  <c:v>0.15911053000000011</c:v>
                </c:pt>
                <c:pt idx="9">
                  <c:v>8.8840750000000024E-2</c:v>
                </c:pt>
                <c:pt idx="10">
                  <c:v>9.2001310000000003E-2</c:v>
                </c:pt>
                <c:pt idx="11">
                  <c:v>0.12505595</c:v>
                </c:pt>
                <c:pt idx="12">
                  <c:v>0.10819434000000011</c:v>
                </c:pt>
                <c:pt idx="13">
                  <c:v>0.1019222500000001</c:v>
                </c:pt>
                <c:pt idx="14">
                  <c:v>8.9630620000000077E-2</c:v>
                </c:pt>
                <c:pt idx="15">
                  <c:v>0.19302540000000001</c:v>
                </c:pt>
                <c:pt idx="16">
                  <c:v>0.14073910000000012</c:v>
                </c:pt>
                <c:pt idx="17">
                  <c:v>0.15419216999999999</c:v>
                </c:pt>
                <c:pt idx="18">
                  <c:v>0.10608844000000002</c:v>
                </c:pt>
                <c:pt idx="19">
                  <c:v>9.1324890000000075E-2</c:v>
                </c:pt>
                <c:pt idx="20">
                  <c:v>0</c:v>
                </c:pt>
                <c:pt idx="21">
                  <c:v>2.6523270000000012E-2</c:v>
                </c:pt>
                <c:pt idx="22">
                  <c:v>2.2445820000000019E-2</c:v>
                </c:pt>
                <c:pt idx="23">
                  <c:v>0.13079025000000011</c:v>
                </c:pt>
                <c:pt idx="24">
                  <c:v>0.14259098000000012</c:v>
                </c:pt>
                <c:pt idx="25">
                  <c:v>7.1520719999999996E-2</c:v>
                </c:pt>
                <c:pt idx="26">
                  <c:v>0.19231830000000011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0.32053050000000022</c:v>
                </c:pt>
              </c:numCache>
            </c:numRef>
          </c:yVal>
        </c:ser>
        <c:axId val="105339520"/>
        <c:axId val="105353984"/>
      </c:scatterChart>
      <c:valAx>
        <c:axId val="105339520"/>
        <c:scaling>
          <c:orientation val="maxMin"/>
          <c:max val="35"/>
          <c:min val="0"/>
        </c:scaling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Yards-to-Go</a:t>
                </a:r>
              </a:p>
            </c:rich>
          </c:tx>
          <c:layout/>
        </c:title>
        <c:numFmt formatCode="General" sourceLinked="1"/>
        <c:majorTickMark val="none"/>
        <c:tickLblPos val="low"/>
        <c:txPr>
          <a:bodyPr/>
          <a:lstStyle/>
          <a:p>
            <a:pPr>
              <a:defRPr sz="1100"/>
            </a:pPr>
            <a:endParaRPr lang="en-US"/>
          </a:p>
        </c:txPr>
        <c:crossAx val="105353984"/>
        <c:crosses val="autoZero"/>
        <c:crossBetween val="midCat"/>
        <c:majorUnit val="5"/>
      </c:valAx>
      <c:valAx>
        <c:axId val="105353984"/>
        <c:scaling>
          <c:orientation val="minMax"/>
          <c:max val="0.2"/>
          <c:min val="0"/>
        </c:scaling>
        <c:axPos val="r"/>
        <c:majorGridlines/>
        <c:title>
          <c:tx>
            <c:rich>
              <a:bodyPr rot="-5400000" vert="horz" anchor="t" anchorCtr="0"/>
              <a:lstStyle/>
              <a:p>
                <a:pPr>
                  <a:defRPr sz="1200"/>
                </a:pPr>
                <a:r>
                  <a:rPr lang="en-US" sz="1200"/>
                  <a:t>Average EP</a:t>
                </a:r>
                <a:r>
                  <a:rPr lang="en-US" sz="1200" baseline="0"/>
                  <a:t> Value per Play</a:t>
                </a:r>
                <a:endParaRPr lang="en-US" sz="1200"/>
              </a:p>
            </c:rich>
          </c:tx>
          <c:layout>
            <c:manualLayout>
              <c:xMode val="edge"/>
              <c:yMode val="edge"/>
              <c:x val="2.3194444444444427E-2"/>
              <c:y val="0.16060185185185186"/>
            </c:manualLayout>
          </c:layout>
        </c:title>
        <c:numFmt formatCode="General" sourceLinked="1"/>
        <c:tickLblPos val="high"/>
        <c:txPr>
          <a:bodyPr/>
          <a:lstStyle/>
          <a:p>
            <a:pPr>
              <a:defRPr sz="1100"/>
            </a:pPr>
            <a:endParaRPr lang="en-US"/>
          </a:p>
        </c:txPr>
        <c:crossAx val="105339520"/>
        <c:crosses val="autoZero"/>
        <c:crossBetween val="midCat"/>
        <c:majorUnit val="0.05"/>
      </c:valAx>
    </c:plotArea>
    <c:plotVisOnly val="1"/>
  </c:chart>
  <c:spPr>
    <a:ln>
      <a:solidFill>
        <a:sysClr val="windowText" lastClr="000000">
          <a:shade val="95000"/>
          <a:satMod val="105000"/>
        </a:sysClr>
      </a:solidFill>
    </a:ln>
  </c:spPr>
  <c:externalData r:id="rId1"/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Value by Yards-to-Go</a:t>
            </a:r>
            <a:r>
              <a:rPr lang="en-US" baseline="0"/>
              <a:t> (</a:t>
            </a:r>
            <a:r>
              <a:rPr lang="en-US"/>
              <a:t>DTs)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0.25970603674540677"/>
          <c:y val="0.19763888888888889"/>
          <c:w val="0.71588429571303591"/>
          <c:h val="0.56827172645086133"/>
        </c:manualLayout>
      </c:layout>
      <c:scatterChart>
        <c:scatterStyle val="lineMarker"/>
        <c:ser>
          <c:idx val="0"/>
          <c:order val="0"/>
          <c:tx>
            <c:v>DT</c:v>
          </c:tx>
          <c:spPr>
            <a:ln w="28575">
              <a:noFill/>
            </a:ln>
          </c:spPr>
          <c:marker>
            <c:spPr>
              <a:solidFill>
                <a:schemeClr val="accent1">
                  <a:lumMod val="75000"/>
                </a:schemeClr>
              </a:solidFill>
              <a:ln>
                <a:solidFill>
                  <a:srgbClr val="0070C0"/>
                </a:solidFill>
              </a:ln>
            </c:spPr>
          </c:marker>
          <c:trendline>
            <c:spPr>
              <a:ln w="44450"/>
            </c:spPr>
            <c:trendlineType val="linear"/>
          </c:trendline>
          <c:xVal>
            <c:numRef>
              <c:f>'Question 3 (ytg)'!$D$4:$D$36</c:f>
              <c:numCache>
                <c:formatCode>General</c:formatCode>
                <c:ptCount val="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34</c:v>
                </c:pt>
              </c:numCache>
            </c:numRef>
          </c:xVal>
          <c:yVal>
            <c:numRef>
              <c:f>'Question 3 (ytg)'!$E$4:$E$36</c:f>
              <c:numCache>
                <c:formatCode>General</c:formatCode>
                <c:ptCount val="33"/>
                <c:pt idx="0">
                  <c:v>9.0358820000000048E-2</c:v>
                </c:pt>
                <c:pt idx="1">
                  <c:v>0.12869873000000001</c:v>
                </c:pt>
                <c:pt idx="2">
                  <c:v>0.11968945</c:v>
                </c:pt>
                <c:pt idx="3">
                  <c:v>8.0587080000000005E-2</c:v>
                </c:pt>
                <c:pt idx="4">
                  <c:v>7.8358250000000004E-2</c:v>
                </c:pt>
                <c:pt idx="5">
                  <c:v>8.7115810000000002E-2</c:v>
                </c:pt>
                <c:pt idx="6">
                  <c:v>8.5741510000000021E-2</c:v>
                </c:pt>
                <c:pt idx="7">
                  <c:v>8.835662000000008E-2</c:v>
                </c:pt>
                <c:pt idx="8">
                  <c:v>3.5522860000000003E-2</c:v>
                </c:pt>
                <c:pt idx="9">
                  <c:v>8.3209370000000046E-2</c:v>
                </c:pt>
                <c:pt idx="10">
                  <c:v>8.4792200000000026E-2</c:v>
                </c:pt>
                <c:pt idx="11">
                  <c:v>8.4933030000000007E-2</c:v>
                </c:pt>
                <c:pt idx="12">
                  <c:v>7.8308620000000051E-2</c:v>
                </c:pt>
                <c:pt idx="13">
                  <c:v>0.11539381999999998</c:v>
                </c:pt>
                <c:pt idx="14">
                  <c:v>8.9946300000000048E-2</c:v>
                </c:pt>
                <c:pt idx="15">
                  <c:v>0.13663889000000001</c:v>
                </c:pt>
                <c:pt idx="16">
                  <c:v>0.1278225399999999</c:v>
                </c:pt>
                <c:pt idx="17">
                  <c:v>3.9878300000000012E-2</c:v>
                </c:pt>
                <c:pt idx="18">
                  <c:v>4.6028179999999967E-2</c:v>
                </c:pt>
                <c:pt idx="19">
                  <c:v>5.6092000000000038E-2</c:v>
                </c:pt>
                <c:pt idx="20">
                  <c:v>3.698429000000001E-2</c:v>
                </c:pt>
                <c:pt idx="21">
                  <c:v>4.4495119999999999E-2</c:v>
                </c:pt>
                <c:pt idx="22">
                  <c:v>4.1374729999999998E-2</c:v>
                </c:pt>
                <c:pt idx="23">
                  <c:v>9.8870850000000066E-2</c:v>
                </c:pt>
                <c:pt idx="24">
                  <c:v>0.30183790000000027</c:v>
                </c:pt>
                <c:pt idx="25">
                  <c:v>0.11867490999999999</c:v>
                </c:pt>
                <c:pt idx="26">
                  <c:v>0</c:v>
                </c:pt>
                <c:pt idx="27">
                  <c:v>0.24039787000000001</c:v>
                </c:pt>
                <c:pt idx="28">
                  <c:v>0</c:v>
                </c:pt>
                <c:pt idx="29">
                  <c:v>0</c:v>
                </c:pt>
                <c:pt idx="30">
                  <c:v>-4.9401000000000014E-2</c:v>
                </c:pt>
                <c:pt idx="31">
                  <c:v>0</c:v>
                </c:pt>
                <c:pt idx="32">
                  <c:v>0</c:v>
                </c:pt>
              </c:numCache>
            </c:numRef>
          </c:yVal>
        </c:ser>
        <c:axId val="105371136"/>
        <c:axId val="105858944"/>
      </c:scatterChart>
      <c:valAx>
        <c:axId val="105371136"/>
        <c:scaling>
          <c:orientation val="maxMin"/>
          <c:max val="35"/>
          <c:min val="0"/>
        </c:scaling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Yards-to-Go</a:t>
                </a:r>
              </a:p>
            </c:rich>
          </c:tx>
          <c:layout/>
        </c:title>
        <c:numFmt formatCode="General" sourceLinked="1"/>
        <c:majorTickMark val="none"/>
        <c:tickLblPos val="low"/>
        <c:txPr>
          <a:bodyPr/>
          <a:lstStyle/>
          <a:p>
            <a:pPr>
              <a:defRPr sz="1100"/>
            </a:pPr>
            <a:endParaRPr lang="en-US"/>
          </a:p>
        </c:txPr>
        <c:crossAx val="105858944"/>
        <c:crosses val="autoZero"/>
        <c:crossBetween val="midCat"/>
        <c:majorUnit val="5"/>
      </c:valAx>
      <c:valAx>
        <c:axId val="105858944"/>
        <c:scaling>
          <c:orientation val="minMax"/>
          <c:max val="0.15000000000000022"/>
          <c:min val="0"/>
        </c:scaling>
        <c:axPos val="r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Average EP</a:t>
                </a:r>
                <a:r>
                  <a:rPr lang="en-US" sz="1200" baseline="0"/>
                  <a:t> Value per Play</a:t>
                </a:r>
                <a:endParaRPr lang="en-US" sz="1200"/>
              </a:p>
            </c:rich>
          </c:tx>
          <c:layout>
            <c:manualLayout>
              <c:xMode val="edge"/>
              <c:yMode val="edge"/>
              <c:x val="3.4305555555555554E-2"/>
              <c:y val="0.16060185185185186"/>
            </c:manualLayout>
          </c:layout>
        </c:title>
        <c:numFmt formatCode="General" sourceLinked="1"/>
        <c:tickLblPos val="high"/>
        <c:txPr>
          <a:bodyPr/>
          <a:lstStyle/>
          <a:p>
            <a:pPr>
              <a:defRPr sz="1100"/>
            </a:pPr>
            <a:endParaRPr lang="en-US"/>
          </a:p>
        </c:txPr>
        <c:crossAx val="105371136"/>
        <c:crosses val="autoZero"/>
        <c:crossBetween val="midCat"/>
        <c:majorUnit val="0.05"/>
      </c:valAx>
    </c:plotArea>
    <c:plotVisOnly val="1"/>
  </c:chart>
  <c:spPr>
    <a:ln>
      <a:solidFill>
        <a:sysClr val="windowText" lastClr="000000">
          <a:shade val="95000"/>
          <a:satMod val="105000"/>
        </a:sysClr>
      </a:solidFill>
    </a:ln>
  </c:spPr>
  <c:externalData r:id="rId1"/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Value by Yards-to-Go</a:t>
            </a:r>
            <a:r>
              <a:rPr lang="en-US" baseline="0"/>
              <a:t> (</a:t>
            </a:r>
            <a:r>
              <a:rPr lang="en-US"/>
              <a:t>NGs)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0.27081714785651795"/>
          <c:y val="0.19763888888888889"/>
          <c:w val="0.70477318460192451"/>
          <c:h val="0.56827172645086155"/>
        </c:manualLayout>
      </c:layout>
      <c:scatterChart>
        <c:scatterStyle val="lineMarker"/>
        <c:ser>
          <c:idx val="0"/>
          <c:order val="0"/>
          <c:tx>
            <c:v>NG</c:v>
          </c:tx>
          <c:spPr>
            <a:ln w="28575">
              <a:noFill/>
            </a:ln>
          </c:spPr>
          <c:marker>
            <c:spPr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c:spPr>
          </c:marker>
          <c:trendline>
            <c:spPr>
              <a:ln w="44450"/>
            </c:spPr>
            <c:trendlineType val="linear"/>
          </c:trendline>
          <c:xVal>
            <c:numRef>
              <c:f>'Question 3 (ytg)'!$G$4:$G$32</c:f>
              <c:numCache>
                <c:formatCode>General</c:formatCode>
                <c:ptCount val="2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32</c:v>
                </c:pt>
              </c:numCache>
            </c:numRef>
          </c:xVal>
          <c:yVal>
            <c:numRef>
              <c:f>'Question 3 (ytg)'!$H$4:$H$32</c:f>
              <c:numCache>
                <c:formatCode>General</c:formatCode>
                <c:ptCount val="29"/>
                <c:pt idx="0">
                  <c:v>2.6995810000000016E-2</c:v>
                </c:pt>
                <c:pt idx="1">
                  <c:v>7.2220779999999998E-2</c:v>
                </c:pt>
                <c:pt idx="2">
                  <c:v>7.8499210000000014E-2</c:v>
                </c:pt>
                <c:pt idx="3">
                  <c:v>4.6656879999999963E-2</c:v>
                </c:pt>
                <c:pt idx="4">
                  <c:v>6.3033140000000001E-2</c:v>
                </c:pt>
                <c:pt idx="5">
                  <c:v>0.12381212000000005</c:v>
                </c:pt>
                <c:pt idx="6">
                  <c:v>6.2994230000000054E-2</c:v>
                </c:pt>
                <c:pt idx="7">
                  <c:v>0.11083868999999998</c:v>
                </c:pt>
                <c:pt idx="8">
                  <c:v>0.10278640000000006</c:v>
                </c:pt>
                <c:pt idx="9">
                  <c:v>0.10070958000000002</c:v>
                </c:pt>
                <c:pt idx="10">
                  <c:v>0.27354969000000001</c:v>
                </c:pt>
                <c:pt idx="11">
                  <c:v>0.24074392999999999</c:v>
                </c:pt>
                <c:pt idx="12">
                  <c:v>0.14360421000000001</c:v>
                </c:pt>
                <c:pt idx="13">
                  <c:v>0.11462261000000006</c:v>
                </c:pt>
                <c:pt idx="14">
                  <c:v>5.9538290000000056E-2</c:v>
                </c:pt>
                <c:pt idx="15">
                  <c:v>0.13075100000000001</c:v>
                </c:pt>
                <c:pt idx="16">
                  <c:v>0.1196871</c:v>
                </c:pt>
                <c:pt idx="17">
                  <c:v>0.29260566000000021</c:v>
                </c:pt>
                <c:pt idx="18">
                  <c:v>0.10420743</c:v>
                </c:pt>
                <c:pt idx="19">
                  <c:v>7.2093660000000073E-2</c:v>
                </c:pt>
                <c:pt idx="20">
                  <c:v>0.23548274999999999</c:v>
                </c:pt>
                <c:pt idx="21">
                  <c:v>3.2135190000000029E-2</c:v>
                </c:pt>
                <c:pt idx="22">
                  <c:v>-0.14525080000000001</c:v>
                </c:pt>
                <c:pt idx="23">
                  <c:v>0</c:v>
                </c:pt>
                <c:pt idx="24">
                  <c:v>7.6972029999999997E-2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yVal>
        </c:ser>
        <c:axId val="106134912"/>
        <c:axId val="106145280"/>
      </c:scatterChart>
      <c:valAx>
        <c:axId val="106134912"/>
        <c:scaling>
          <c:orientation val="maxMin"/>
          <c:max val="35"/>
          <c:min val="0"/>
        </c:scaling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Yards-to-Go</a:t>
                </a:r>
              </a:p>
            </c:rich>
          </c:tx>
          <c:layout/>
        </c:title>
        <c:numFmt formatCode="General" sourceLinked="1"/>
        <c:majorTickMark val="none"/>
        <c:tickLblPos val="low"/>
        <c:txPr>
          <a:bodyPr/>
          <a:lstStyle/>
          <a:p>
            <a:pPr>
              <a:defRPr sz="1100"/>
            </a:pPr>
            <a:endParaRPr lang="en-US"/>
          </a:p>
        </c:txPr>
        <c:crossAx val="106145280"/>
        <c:crosses val="autoZero"/>
        <c:crossBetween val="midCat"/>
        <c:majorUnit val="5"/>
      </c:valAx>
      <c:valAx>
        <c:axId val="106145280"/>
        <c:scaling>
          <c:orientation val="minMax"/>
          <c:max val="0.15000000000000022"/>
          <c:min val="0"/>
        </c:scaling>
        <c:axPos val="r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Average EP</a:t>
                </a:r>
                <a:r>
                  <a:rPr lang="en-US" sz="1200" baseline="0"/>
                  <a:t> Value per Play</a:t>
                </a:r>
                <a:endParaRPr lang="en-US" sz="1200"/>
              </a:p>
            </c:rich>
          </c:tx>
          <c:layout>
            <c:manualLayout>
              <c:xMode val="edge"/>
              <c:yMode val="edge"/>
              <c:x val="3.1527777777777828E-2"/>
              <c:y val="0.16060185185185186"/>
            </c:manualLayout>
          </c:layout>
        </c:title>
        <c:numFmt formatCode="General" sourceLinked="1"/>
        <c:tickLblPos val="high"/>
        <c:txPr>
          <a:bodyPr/>
          <a:lstStyle/>
          <a:p>
            <a:pPr>
              <a:defRPr sz="1100"/>
            </a:pPr>
            <a:endParaRPr lang="en-US"/>
          </a:p>
        </c:txPr>
        <c:crossAx val="106134912"/>
        <c:crosses val="autoZero"/>
        <c:crossBetween val="midCat"/>
        <c:majorUnit val="0.05"/>
      </c:valAx>
    </c:plotArea>
    <c:plotVisOnly val="1"/>
  </c:chart>
  <c:spPr>
    <a:ln>
      <a:solidFill>
        <a:sysClr val="windowText" lastClr="000000">
          <a:shade val="95000"/>
          <a:satMod val="105000"/>
        </a:sysClr>
      </a:solidFill>
    </a:ln>
  </c:spPr>
  <c:externalData r:id="rId1"/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Value by Yards-to-Go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0.1616852580927384"/>
          <c:y val="0.19763888888888889"/>
          <c:w val="0.67730074365704285"/>
          <c:h val="0.5682717264508611"/>
        </c:manualLayout>
      </c:layout>
      <c:scatterChart>
        <c:scatterStyle val="lineMarker"/>
        <c:ser>
          <c:idx val="0"/>
          <c:order val="0"/>
          <c:tx>
            <c:v>DE</c:v>
          </c:tx>
          <c:spPr>
            <a:ln w="28575">
              <a:noFill/>
            </a:ln>
          </c:spPr>
          <c:marker>
            <c:symbol val="none"/>
          </c:marker>
          <c:trendline>
            <c:name>DE</c:name>
            <c:spPr>
              <a:ln w="44450">
                <a:solidFill>
                  <a:schemeClr val="accent3">
                    <a:lumMod val="75000"/>
                  </a:schemeClr>
                </a:solidFill>
              </a:ln>
            </c:spPr>
            <c:trendlineType val="linear"/>
          </c:trendline>
          <c:xVal>
            <c:numRef>
              <c:f>'Question 3 (ytg)'!$A$4:$A$35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34</c:v>
                </c:pt>
              </c:numCache>
            </c:numRef>
          </c:xVal>
          <c:yVal>
            <c:numRef>
              <c:f>'Question 3 (ytg)'!$B$4:$B$35</c:f>
              <c:numCache>
                <c:formatCode>General</c:formatCode>
                <c:ptCount val="32"/>
                <c:pt idx="0">
                  <c:v>5.9330000000000056E-2</c:v>
                </c:pt>
                <c:pt idx="1">
                  <c:v>0.10297123000000002</c:v>
                </c:pt>
                <c:pt idx="2">
                  <c:v>0.11726319000000006</c:v>
                </c:pt>
                <c:pt idx="3">
                  <c:v>0.10926213000000011</c:v>
                </c:pt>
                <c:pt idx="4">
                  <c:v>0.13767784</c:v>
                </c:pt>
                <c:pt idx="5">
                  <c:v>0.11594111</c:v>
                </c:pt>
                <c:pt idx="6">
                  <c:v>0.13106786000000001</c:v>
                </c:pt>
                <c:pt idx="7">
                  <c:v>0.13208753000000001</c:v>
                </c:pt>
                <c:pt idx="8">
                  <c:v>0.15911053000000011</c:v>
                </c:pt>
                <c:pt idx="9">
                  <c:v>8.8840750000000024E-2</c:v>
                </c:pt>
                <c:pt idx="10">
                  <c:v>9.2001310000000003E-2</c:v>
                </c:pt>
                <c:pt idx="11">
                  <c:v>0.12505595</c:v>
                </c:pt>
                <c:pt idx="12">
                  <c:v>0.10819434000000011</c:v>
                </c:pt>
                <c:pt idx="13">
                  <c:v>0.1019222500000001</c:v>
                </c:pt>
                <c:pt idx="14">
                  <c:v>8.9630620000000077E-2</c:v>
                </c:pt>
                <c:pt idx="15">
                  <c:v>0.19302540000000001</c:v>
                </c:pt>
                <c:pt idx="16">
                  <c:v>0.14073910000000012</c:v>
                </c:pt>
                <c:pt idx="17">
                  <c:v>0.15419216999999999</c:v>
                </c:pt>
                <c:pt idx="18">
                  <c:v>0.10608844000000002</c:v>
                </c:pt>
                <c:pt idx="19">
                  <c:v>9.1324890000000075E-2</c:v>
                </c:pt>
                <c:pt idx="20">
                  <c:v>0</c:v>
                </c:pt>
                <c:pt idx="21">
                  <c:v>2.6523270000000012E-2</c:v>
                </c:pt>
                <c:pt idx="22">
                  <c:v>2.2445820000000019E-2</c:v>
                </c:pt>
                <c:pt idx="23">
                  <c:v>0.13079025000000011</c:v>
                </c:pt>
                <c:pt idx="24">
                  <c:v>0.14259098000000012</c:v>
                </c:pt>
                <c:pt idx="25">
                  <c:v>7.1520719999999996E-2</c:v>
                </c:pt>
                <c:pt idx="26">
                  <c:v>0.19231830000000011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0.32053050000000022</c:v>
                </c:pt>
              </c:numCache>
            </c:numRef>
          </c:yVal>
        </c:ser>
        <c:ser>
          <c:idx val="1"/>
          <c:order val="1"/>
          <c:tx>
            <c:v>DT</c:v>
          </c:tx>
          <c:spPr>
            <a:ln w="28575">
              <a:noFill/>
            </a:ln>
          </c:spPr>
          <c:marker>
            <c:symbol val="none"/>
          </c:marker>
          <c:trendline>
            <c:name>DT</c:name>
            <c:spPr>
              <a:ln w="44450">
                <a:solidFill>
                  <a:srgbClr val="0070C0"/>
                </a:solidFill>
              </a:ln>
            </c:spPr>
            <c:trendlineType val="linear"/>
          </c:trendline>
          <c:xVal>
            <c:numRef>
              <c:f>'Question 3 (ytg)'!$D$4:$D$36</c:f>
              <c:numCache>
                <c:formatCode>General</c:formatCode>
                <c:ptCount val="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34</c:v>
                </c:pt>
              </c:numCache>
            </c:numRef>
          </c:xVal>
          <c:yVal>
            <c:numRef>
              <c:f>'Question 3 (ytg)'!$E$4:$E$36</c:f>
              <c:numCache>
                <c:formatCode>General</c:formatCode>
                <c:ptCount val="33"/>
                <c:pt idx="0">
                  <c:v>9.0358820000000048E-2</c:v>
                </c:pt>
                <c:pt idx="1">
                  <c:v>0.12869873000000001</c:v>
                </c:pt>
                <c:pt idx="2">
                  <c:v>0.11968945</c:v>
                </c:pt>
                <c:pt idx="3">
                  <c:v>8.0587080000000005E-2</c:v>
                </c:pt>
                <c:pt idx="4">
                  <c:v>7.8358250000000004E-2</c:v>
                </c:pt>
                <c:pt idx="5">
                  <c:v>8.7115810000000002E-2</c:v>
                </c:pt>
                <c:pt idx="6">
                  <c:v>8.5741510000000021E-2</c:v>
                </c:pt>
                <c:pt idx="7">
                  <c:v>8.835662000000008E-2</c:v>
                </c:pt>
                <c:pt idx="8">
                  <c:v>3.5522860000000003E-2</c:v>
                </c:pt>
                <c:pt idx="9">
                  <c:v>8.3209370000000046E-2</c:v>
                </c:pt>
                <c:pt idx="10">
                  <c:v>8.4792200000000026E-2</c:v>
                </c:pt>
                <c:pt idx="11">
                  <c:v>8.4933030000000007E-2</c:v>
                </c:pt>
                <c:pt idx="12">
                  <c:v>7.8308620000000051E-2</c:v>
                </c:pt>
                <c:pt idx="13">
                  <c:v>0.11539381999999998</c:v>
                </c:pt>
                <c:pt idx="14">
                  <c:v>8.9946300000000048E-2</c:v>
                </c:pt>
                <c:pt idx="15">
                  <c:v>0.13663889000000001</c:v>
                </c:pt>
                <c:pt idx="16">
                  <c:v>0.1278225399999999</c:v>
                </c:pt>
                <c:pt idx="17">
                  <c:v>3.9878300000000012E-2</c:v>
                </c:pt>
                <c:pt idx="18">
                  <c:v>4.6028179999999967E-2</c:v>
                </c:pt>
                <c:pt idx="19">
                  <c:v>5.6092000000000038E-2</c:v>
                </c:pt>
                <c:pt idx="20">
                  <c:v>3.698429000000001E-2</c:v>
                </c:pt>
                <c:pt idx="21">
                  <c:v>4.4495119999999999E-2</c:v>
                </c:pt>
                <c:pt idx="22">
                  <c:v>4.1374729999999998E-2</c:v>
                </c:pt>
                <c:pt idx="23">
                  <c:v>9.8870850000000066E-2</c:v>
                </c:pt>
                <c:pt idx="24">
                  <c:v>0.30183790000000027</c:v>
                </c:pt>
                <c:pt idx="25">
                  <c:v>0.11867490999999999</c:v>
                </c:pt>
                <c:pt idx="26">
                  <c:v>0</c:v>
                </c:pt>
                <c:pt idx="27">
                  <c:v>0.24039787000000001</c:v>
                </c:pt>
                <c:pt idx="28">
                  <c:v>0</c:v>
                </c:pt>
                <c:pt idx="29">
                  <c:v>0</c:v>
                </c:pt>
                <c:pt idx="30">
                  <c:v>-4.9401000000000014E-2</c:v>
                </c:pt>
                <c:pt idx="31">
                  <c:v>0</c:v>
                </c:pt>
                <c:pt idx="32">
                  <c:v>0</c:v>
                </c:pt>
              </c:numCache>
            </c:numRef>
          </c:yVal>
        </c:ser>
        <c:ser>
          <c:idx val="2"/>
          <c:order val="2"/>
          <c:tx>
            <c:v>NG</c:v>
          </c:tx>
          <c:spPr>
            <a:ln w="28575">
              <a:noFill/>
            </a:ln>
          </c:spPr>
          <c:marker>
            <c:symbol val="none"/>
          </c:marker>
          <c:trendline>
            <c:name>NG</c:name>
            <c:spPr>
              <a:ln w="44450">
                <a:solidFill>
                  <a:schemeClr val="accent6">
                    <a:lumMod val="75000"/>
                  </a:schemeClr>
                </a:solidFill>
              </a:ln>
            </c:spPr>
            <c:trendlineType val="linear"/>
          </c:trendline>
          <c:xVal>
            <c:numRef>
              <c:f>'Question 3 (ytg)'!$G$4:$G$32</c:f>
              <c:numCache>
                <c:formatCode>General</c:formatCode>
                <c:ptCount val="2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32</c:v>
                </c:pt>
              </c:numCache>
            </c:numRef>
          </c:xVal>
          <c:yVal>
            <c:numRef>
              <c:f>'Question 3 (ytg)'!$H$4:$H$32</c:f>
              <c:numCache>
                <c:formatCode>General</c:formatCode>
                <c:ptCount val="29"/>
                <c:pt idx="0">
                  <c:v>2.6995810000000016E-2</c:v>
                </c:pt>
                <c:pt idx="1">
                  <c:v>7.2220779999999998E-2</c:v>
                </c:pt>
                <c:pt idx="2">
                  <c:v>7.8499210000000014E-2</c:v>
                </c:pt>
                <c:pt idx="3">
                  <c:v>4.6656879999999963E-2</c:v>
                </c:pt>
                <c:pt idx="4">
                  <c:v>6.3033140000000001E-2</c:v>
                </c:pt>
                <c:pt idx="5">
                  <c:v>0.12381212000000005</c:v>
                </c:pt>
                <c:pt idx="6">
                  <c:v>6.2994230000000054E-2</c:v>
                </c:pt>
                <c:pt idx="7">
                  <c:v>0.11083868999999998</c:v>
                </c:pt>
                <c:pt idx="8">
                  <c:v>0.10278640000000006</c:v>
                </c:pt>
                <c:pt idx="9">
                  <c:v>0.10070958000000002</c:v>
                </c:pt>
                <c:pt idx="10">
                  <c:v>0.27354969000000001</c:v>
                </c:pt>
                <c:pt idx="11">
                  <c:v>0.24074392999999999</c:v>
                </c:pt>
                <c:pt idx="12">
                  <c:v>0.14360421000000001</c:v>
                </c:pt>
                <c:pt idx="13">
                  <c:v>0.11462261000000006</c:v>
                </c:pt>
                <c:pt idx="14">
                  <c:v>5.9538290000000056E-2</c:v>
                </c:pt>
                <c:pt idx="15">
                  <c:v>0.13075100000000001</c:v>
                </c:pt>
                <c:pt idx="16">
                  <c:v>0.1196871</c:v>
                </c:pt>
                <c:pt idx="17">
                  <c:v>0.29260566000000021</c:v>
                </c:pt>
                <c:pt idx="18">
                  <c:v>0.10420743</c:v>
                </c:pt>
                <c:pt idx="19">
                  <c:v>7.2093660000000073E-2</c:v>
                </c:pt>
                <c:pt idx="20">
                  <c:v>0.23548274999999999</c:v>
                </c:pt>
                <c:pt idx="21">
                  <c:v>3.2135190000000029E-2</c:v>
                </c:pt>
                <c:pt idx="22">
                  <c:v>-0.14525080000000001</c:v>
                </c:pt>
                <c:pt idx="23">
                  <c:v>0</c:v>
                </c:pt>
                <c:pt idx="24">
                  <c:v>7.6972029999999997E-2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yVal>
        </c:ser>
        <c:axId val="112907776"/>
        <c:axId val="112909696"/>
      </c:scatterChart>
      <c:valAx>
        <c:axId val="112907776"/>
        <c:scaling>
          <c:orientation val="maxMin"/>
          <c:max val="35"/>
          <c:min val="0"/>
        </c:scaling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Yards-to-Go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12909696"/>
        <c:crosses val="autoZero"/>
        <c:crossBetween val="midCat"/>
        <c:majorUnit val="5"/>
      </c:valAx>
      <c:valAx>
        <c:axId val="112909696"/>
        <c:scaling>
          <c:orientation val="minMax"/>
          <c:max val="0.15000000000000022"/>
          <c:min val="0"/>
        </c:scaling>
        <c:axPos val="r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Average EP Value per Play</a:t>
                </a:r>
              </a:p>
            </c:rich>
          </c:tx>
          <c:layout>
            <c:manualLayout>
              <c:xMode val="edge"/>
              <c:yMode val="edge"/>
              <c:x val="1.6763779527559114E-2"/>
              <c:y val="0.15597222222222248"/>
            </c:manualLayout>
          </c:layout>
        </c:title>
        <c:numFmt formatCode="General" sourceLinked="1"/>
        <c:tickLblPos val="high"/>
        <c:txPr>
          <a:bodyPr/>
          <a:lstStyle/>
          <a:p>
            <a:pPr>
              <a:defRPr sz="1100"/>
            </a:pPr>
            <a:endParaRPr lang="en-US"/>
          </a:p>
        </c:txPr>
        <c:crossAx val="112907776"/>
        <c:crosses val="autoZero"/>
        <c:crossBetween val="midCat"/>
        <c:majorUnit val="0.05"/>
      </c:valAx>
    </c:plotArea>
    <c:legend>
      <c:legendPos val="r"/>
      <c:legendEntry>
        <c:idx val="0"/>
        <c:delete val="1"/>
      </c:legendEntry>
      <c:legendEntry>
        <c:idx val="1"/>
        <c:delete val="1"/>
      </c:legendEntry>
      <c:legendEntry>
        <c:idx val="2"/>
        <c:delete val="1"/>
      </c:legendEntry>
      <c:layout/>
      <c:txPr>
        <a:bodyPr/>
        <a:lstStyle/>
        <a:p>
          <a:pPr>
            <a:defRPr sz="1200" b="0"/>
          </a:pPr>
          <a:endParaRPr lang="en-US"/>
        </a:p>
      </c:txPr>
    </c:legend>
    <c:plotVisOnly val="1"/>
  </c:chart>
  <c:spPr>
    <a:ln>
      <a:solidFill>
        <a:schemeClr val="tx1"/>
      </a:solidFill>
    </a:ln>
  </c:spPr>
  <c:externalData r:id="rId1"/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1400" dirty="0"/>
              <a:t>Overall Position Values</a:t>
            </a:r>
          </a:p>
          <a:p>
            <a:pPr>
              <a:defRPr/>
            </a:pPr>
            <a:r>
              <a:rPr lang="en-US" sz="1100" b="0" i="1" dirty="0"/>
              <a:t>per 10,000 plays</a:t>
            </a:r>
          </a:p>
        </c:rich>
      </c:tx>
      <c:layout/>
    </c:title>
    <c:plotArea>
      <c:layout/>
      <c:barChart>
        <c:barDir val="col"/>
        <c:grouping val="stacked"/>
        <c:ser>
          <c:idx val="0"/>
          <c:order val="0"/>
          <c:tx>
            <c:strRef>
              <c:f>Sheet1!$B$129</c:f>
              <c:strCache>
                <c:ptCount val="1"/>
                <c:pt idx="0">
                  <c:v>Measurable Impact</c:v>
                </c:pt>
              </c:strCache>
            </c:strRef>
          </c:tx>
          <c:cat>
            <c:strRef>
              <c:f>Sheet1!$A$63:$A$67</c:f>
              <c:strCache>
                <c:ptCount val="5"/>
                <c:pt idx="0">
                  <c:v>LDE</c:v>
                </c:pt>
                <c:pt idx="1">
                  <c:v>LDT</c:v>
                </c:pt>
                <c:pt idx="2">
                  <c:v>NG</c:v>
                </c:pt>
                <c:pt idx="3">
                  <c:v>RDT</c:v>
                </c:pt>
                <c:pt idx="4">
                  <c:v>RDE</c:v>
                </c:pt>
              </c:strCache>
            </c:strRef>
          </c:cat>
          <c:val>
            <c:numRef>
              <c:f>Sheet1!$B$130:$B$134</c:f>
              <c:numCache>
                <c:formatCode>0</c:formatCode>
                <c:ptCount val="5"/>
                <c:pt idx="0">
                  <c:v>989.15229681039796</c:v>
                </c:pt>
                <c:pt idx="1">
                  <c:v>728.85866396799997</c:v>
                </c:pt>
                <c:pt idx="2">
                  <c:v>658.670277715</c:v>
                </c:pt>
                <c:pt idx="3">
                  <c:v>722.66492075000008</c:v>
                </c:pt>
                <c:pt idx="4">
                  <c:v>996.96234406000008</c:v>
                </c:pt>
              </c:numCache>
            </c:numRef>
          </c:val>
        </c:ser>
        <c:ser>
          <c:idx val="1"/>
          <c:order val="1"/>
          <c:tx>
            <c:strRef>
              <c:f>Sheet1!$C$129</c:f>
              <c:strCache>
                <c:ptCount val="1"/>
                <c:pt idx="0">
                  <c:v>Indirect Impact</c:v>
                </c:pt>
              </c:strCache>
            </c:strRef>
          </c:tx>
          <c:cat>
            <c:strRef>
              <c:f>Sheet1!$A$63:$A$67</c:f>
              <c:strCache>
                <c:ptCount val="5"/>
                <c:pt idx="0">
                  <c:v>LDE</c:v>
                </c:pt>
                <c:pt idx="1">
                  <c:v>LDT</c:v>
                </c:pt>
                <c:pt idx="2">
                  <c:v>NG</c:v>
                </c:pt>
                <c:pt idx="3">
                  <c:v>RDT</c:v>
                </c:pt>
                <c:pt idx="4">
                  <c:v>RDE</c:v>
                </c:pt>
              </c:strCache>
            </c:strRef>
          </c:cat>
          <c:val>
            <c:numRef>
              <c:f>Sheet1!$C$130:$C$134</c:f>
              <c:numCache>
                <c:formatCode>0</c:formatCode>
                <c:ptCount val="5"/>
                <c:pt idx="0">
                  <c:v>-49.694400000000009</c:v>
                </c:pt>
                <c:pt idx="1">
                  <c:v>7.2901799999999986</c:v>
                </c:pt>
                <c:pt idx="2">
                  <c:v>186.56300000000002</c:v>
                </c:pt>
                <c:pt idx="3">
                  <c:v>10.9305</c:v>
                </c:pt>
                <c:pt idx="4">
                  <c:v>-32.869600000000005</c:v>
                </c:pt>
              </c:numCache>
            </c:numRef>
          </c:val>
        </c:ser>
        <c:overlap val="100"/>
        <c:axId val="112974848"/>
        <c:axId val="113050368"/>
      </c:barChart>
      <c:lineChart>
        <c:grouping val="stacked"/>
        <c:ser>
          <c:idx val="3"/>
          <c:order val="2"/>
          <c:tx>
            <c:strRef>
              <c:f>Sheet1!$D$129</c:f>
              <c:strCache>
                <c:ptCount val="1"/>
                <c:pt idx="0">
                  <c:v>Total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dLblPos val="t"/>
            <c:showVal val="1"/>
          </c:dLbls>
          <c:val>
            <c:numRef>
              <c:f>Sheet1!$D$130:$D$134</c:f>
              <c:numCache>
                <c:formatCode>0</c:formatCode>
                <c:ptCount val="5"/>
                <c:pt idx="0">
                  <c:v>939.45789681039946</c:v>
                </c:pt>
                <c:pt idx="1">
                  <c:v>736.14884396800289</c:v>
                </c:pt>
                <c:pt idx="2">
                  <c:v>845.23327771499999</c:v>
                </c:pt>
                <c:pt idx="3">
                  <c:v>733.59542075000013</c:v>
                </c:pt>
                <c:pt idx="4">
                  <c:v>964.09274406000054</c:v>
                </c:pt>
              </c:numCache>
            </c:numRef>
          </c:val>
        </c:ser>
        <c:marker val="1"/>
        <c:axId val="112974848"/>
        <c:axId val="113050368"/>
      </c:lineChart>
      <c:catAx>
        <c:axId val="112974848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 b="1"/>
            </a:pPr>
            <a:endParaRPr lang="en-US"/>
          </a:p>
        </c:txPr>
        <c:crossAx val="113050368"/>
        <c:crosses val="autoZero"/>
        <c:auto val="1"/>
        <c:lblAlgn val="ctr"/>
        <c:lblOffset val="100"/>
      </c:catAx>
      <c:valAx>
        <c:axId val="113050368"/>
        <c:scaling>
          <c:orientation val="minMax"/>
        </c:scaling>
        <c:axPos val="l"/>
        <c:majorGridlines/>
        <c:numFmt formatCode="0" sourceLinked="1"/>
        <c:tickLblPos val="nextTo"/>
        <c:crossAx val="112974848"/>
        <c:crosses val="autoZero"/>
        <c:crossBetween val="between"/>
      </c:valAx>
    </c:plotArea>
    <c:legend>
      <c:legendPos val="r"/>
      <c:legendEntry>
        <c:idx val="2"/>
        <c:delete val="1"/>
      </c:legendEntry>
      <c:layout/>
    </c:legend>
    <c:plotVisOnly val="1"/>
    <c:dispBlanksAs val="zero"/>
  </c:chart>
  <c:spPr>
    <a:ln>
      <a:solidFill>
        <a:sysClr val="windowText" lastClr="000000"/>
      </a:solidFill>
    </a:ln>
  </c:spPr>
  <c:externalData r:id="rId1"/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400"/>
            </a:pPr>
            <a:r>
              <a:rPr lang="en-US" sz="1400"/>
              <a:t>Value by Yards-to-Go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0.22835208098987628"/>
          <c:y val="0.19763884514435695"/>
          <c:w val="0.67730074365704285"/>
          <c:h val="0.56827172645086133"/>
        </c:manualLayout>
      </c:layout>
      <c:scatterChart>
        <c:scatterStyle val="lineMarker"/>
        <c:ser>
          <c:idx val="0"/>
          <c:order val="0"/>
          <c:tx>
            <c:v>DE</c:v>
          </c:tx>
          <c:spPr>
            <a:ln w="28575">
              <a:noFill/>
            </a:ln>
          </c:spPr>
          <c:marker>
            <c:symbol val="none"/>
          </c:marker>
          <c:trendline>
            <c:name>DE</c:name>
            <c:spPr>
              <a:ln w="44450">
                <a:solidFill>
                  <a:schemeClr val="accent3">
                    <a:lumMod val="75000"/>
                  </a:schemeClr>
                </a:solidFill>
              </a:ln>
            </c:spPr>
            <c:trendlineType val="linear"/>
          </c:trendline>
          <c:xVal>
            <c:numRef>
              <c:f>'Question 3 (ytg)'!$A$4:$A$35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34</c:v>
                </c:pt>
              </c:numCache>
            </c:numRef>
          </c:xVal>
          <c:yVal>
            <c:numRef>
              <c:f>'Question 3 (ytg)'!$B$4:$B$35</c:f>
              <c:numCache>
                <c:formatCode>General</c:formatCode>
                <c:ptCount val="32"/>
                <c:pt idx="0">
                  <c:v>5.9330000000000091E-2</c:v>
                </c:pt>
                <c:pt idx="1">
                  <c:v>0.10297123000000002</c:v>
                </c:pt>
                <c:pt idx="2">
                  <c:v>0.11726319000000009</c:v>
                </c:pt>
                <c:pt idx="3">
                  <c:v>0.10926213000000017</c:v>
                </c:pt>
                <c:pt idx="4">
                  <c:v>0.13767784</c:v>
                </c:pt>
                <c:pt idx="5">
                  <c:v>0.11594111</c:v>
                </c:pt>
                <c:pt idx="6">
                  <c:v>0.13106786000000001</c:v>
                </c:pt>
                <c:pt idx="7">
                  <c:v>0.13208753000000001</c:v>
                </c:pt>
                <c:pt idx="8">
                  <c:v>0.15911053000000017</c:v>
                </c:pt>
                <c:pt idx="9">
                  <c:v>8.8840750000000024E-2</c:v>
                </c:pt>
                <c:pt idx="10">
                  <c:v>9.2001310000000003E-2</c:v>
                </c:pt>
                <c:pt idx="11">
                  <c:v>0.12505595</c:v>
                </c:pt>
                <c:pt idx="12">
                  <c:v>0.10819434000000017</c:v>
                </c:pt>
                <c:pt idx="13">
                  <c:v>0.10192225000000013</c:v>
                </c:pt>
                <c:pt idx="14">
                  <c:v>8.9630620000000105E-2</c:v>
                </c:pt>
                <c:pt idx="15">
                  <c:v>0.19302540000000001</c:v>
                </c:pt>
                <c:pt idx="16">
                  <c:v>0.14073910000000023</c:v>
                </c:pt>
                <c:pt idx="17">
                  <c:v>0.15419216999999999</c:v>
                </c:pt>
                <c:pt idx="18">
                  <c:v>0.10608844000000002</c:v>
                </c:pt>
                <c:pt idx="19">
                  <c:v>9.1324890000000131E-2</c:v>
                </c:pt>
                <c:pt idx="20">
                  <c:v>0</c:v>
                </c:pt>
                <c:pt idx="21">
                  <c:v>2.6523270000000012E-2</c:v>
                </c:pt>
                <c:pt idx="22">
                  <c:v>2.2445820000000033E-2</c:v>
                </c:pt>
                <c:pt idx="23">
                  <c:v>0.13079025000000016</c:v>
                </c:pt>
                <c:pt idx="24">
                  <c:v>0.14259098000000023</c:v>
                </c:pt>
                <c:pt idx="25">
                  <c:v>7.1520719999999996E-2</c:v>
                </c:pt>
                <c:pt idx="26">
                  <c:v>0.19231830000000016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0.32053050000000033</c:v>
                </c:pt>
              </c:numCache>
            </c:numRef>
          </c:yVal>
        </c:ser>
        <c:ser>
          <c:idx val="1"/>
          <c:order val="1"/>
          <c:tx>
            <c:v>DT</c:v>
          </c:tx>
          <c:spPr>
            <a:ln w="28575">
              <a:noFill/>
            </a:ln>
          </c:spPr>
          <c:marker>
            <c:symbol val="none"/>
          </c:marker>
          <c:trendline>
            <c:name>DT</c:name>
            <c:spPr>
              <a:ln w="44450">
                <a:solidFill>
                  <a:srgbClr val="0070C0"/>
                </a:solidFill>
              </a:ln>
            </c:spPr>
            <c:trendlineType val="linear"/>
          </c:trendline>
          <c:xVal>
            <c:numRef>
              <c:f>'Question 3 (ytg)'!$D$4:$D$36</c:f>
              <c:numCache>
                <c:formatCode>General</c:formatCode>
                <c:ptCount val="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34</c:v>
                </c:pt>
              </c:numCache>
            </c:numRef>
          </c:xVal>
          <c:yVal>
            <c:numRef>
              <c:f>'Question 3 (ytg)'!$E$4:$E$36</c:f>
              <c:numCache>
                <c:formatCode>General</c:formatCode>
                <c:ptCount val="33"/>
                <c:pt idx="0">
                  <c:v>9.0358820000000048E-2</c:v>
                </c:pt>
                <c:pt idx="1">
                  <c:v>0.12869873000000001</c:v>
                </c:pt>
                <c:pt idx="2">
                  <c:v>0.11968945</c:v>
                </c:pt>
                <c:pt idx="3">
                  <c:v>8.0587080000000005E-2</c:v>
                </c:pt>
                <c:pt idx="4">
                  <c:v>7.8358250000000004E-2</c:v>
                </c:pt>
                <c:pt idx="5">
                  <c:v>8.7115810000000002E-2</c:v>
                </c:pt>
                <c:pt idx="6">
                  <c:v>8.5741510000000021E-2</c:v>
                </c:pt>
                <c:pt idx="7">
                  <c:v>8.8356620000000122E-2</c:v>
                </c:pt>
                <c:pt idx="8">
                  <c:v>3.5522860000000003E-2</c:v>
                </c:pt>
                <c:pt idx="9">
                  <c:v>8.3209370000000046E-2</c:v>
                </c:pt>
                <c:pt idx="10">
                  <c:v>8.4792200000000026E-2</c:v>
                </c:pt>
                <c:pt idx="11">
                  <c:v>8.4933030000000007E-2</c:v>
                </c:pt>
                <c:pt idx="12">
                  <c:v>7.8308620000000093E-2</c:v>
                </c:pt>
                <c:pt idx="13">
                  <c:v>0.11539381999999998</c:v>
                </c:pt>
                <c:pt idx="14">
                  <c:v>8.9946300000000048E-2</c:v>
                </c:pt>
                <c:pt idx="15">
                  <c:v>0.13663889000000001</c:v>
                </c:pt>
                <c:pt idx="16">
                  <c:v>0.12782253999999987</c:v>
                </c:pt>
                <c:pt idx="17">
                  <c:v>3.9878300000000012E-2</c:v>
                </c:pt>
                <c:pt idx="18">
                  <c:v>4.6028179999999953E-2</c:v>
                </c:pt>
                <c:pt idx="19">
                  <c:v>5.6092000000000065E-2</c:v>
                </c:pt>
                <c:pt idx="20">
                  <c:v>3.698429000000001E-2</c:v>
                </c:pt>
                <c:pt idx="21">
                  <c:v>4.4495119999999999E-2</c:v>
                </c:pt>
                <c:pt idx="22">
                  <c:v>4.1374729999999998E-2</c:v>
                </c:pt>
                <c:pt idx="23">
                  <c:v>9.8870850000000066E-2</c:v>
                </c:pt>
                <c:pt idx="24">
                  <c:v>0.30183790000000038</c:v>
                </c:pt>
                <c:pt idx="25">
                  <c:v>0.11867490999999999</c:v>
                </c:pt>
                <c:pt idx="26">
                  <c:v>0</c:v>
                </c:pt>
                <c:pt idx="27">
                  <c:v>0.24039787000000001</c:v>
                </c:pt>
                <c:pt idx="28">
                  <c:v>0</c:v>
                </c:pt>
                <c:pt idx="29">
                  <c:v>0</c:v>
                </c:pt>
                <c:pt idx="30">
                  <c:v>-4.9401000000000014E-2</c:v>
                </c:pt>
                <c:pt idx="31">
                  <c:v>0</c:v>
                </c:pt>
                <c:pt idx="32">
                  <c:v>0</c:v>
                </c:pt>
              </c:numCache>
            </c:numRef>
          </c:yVal>
        </c:ser>
        <c:ser>
          <c:idx val="2"/>
          <c:order val="2"/>
          <c:tx>
            <c:v>NG</c:v>
          </c:tx>
          <c:spPr>
            <a:ln w="28575">
              <a:noFill/>
            </a:ln>
          </c:spPr>
          <c:marker>
            <c:symbol val="none"/>
          </c:marker>
          <c:trendline>
            <c:name>NG</c:name>
            <c:spPr>
              <a:ln w="44450">
                <a:solidFill>
                  <a:schemeClr val="accent6">
                    <a:lumMod val="75000"/>
                  </a:schemeClr>
                </a:solidFill>
              </a:ln>
            </c:spPr>
            <c:trendlineType val="linear"/>
          </c:trendline>
          <c:xVal>
            <c:numRef>
              <c:f>'Question 3 (ytg)'!$G$4:$G$32</c:f>
              <c:numCache>
                <c:formatCode>General</c:formatCode>
                <c:ptCount val="2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32</c:v>
                </c:pt>
              </c:numCache>
            </c:numRef>
          </c:xVal>
          <c:yVal>
            <c:numRef>
              <c:f>'Question 3 (ytg)'!$H$4:$H$32</c:f>
              <c:numCache>
                <c:formatCode>General</c:formatCode>
                <c:ptCount val="29"/>
                <c:pt idx="0">
                  <c:v>2.6995810000000023E-2</c:v>
                </c:pt>
                <c:pt idx="1">
                  <c:v>7.2220779999999998E-2</c:v>
                </c:pt>
                <c:pt idx="2">
                  <c:v>7.8499210000000014E-2</c:v>
                </c:pt>
                <c:pt idx="3">
                  <c:v>4.6656879999999956E-2</c:v>
                </c:pt>
                <c:pt idx="4">
                  <c:v>6.3033140000000001E-2</c:v>
                </c:pt>
                <c:pt idx="5">
                  <c:v>0.12381212000000008</c:v>
                </c:pt>
                <c:pt idx="6">
                  <c:v>6.2994230000000082E-2</c:v>
                </c:pt>
                <c:pt idx="7">
                  <c:v>0.11083868999999998</c:v>
                </c:pt>
                <c:pt idx="8">
                  <c:v>0.10278640000000008</c:v>
                </c:pt>
                <c:pt idx="9">
                  <c:v>0.10070958000000002</c:v>
                </c:pt>
                <c:pt idx="10">
                  <c:v>0.27354969000000001</c:v>
                </c:pt>
                <c:pt idx="11">
                  <c:v>0.24074392999999999</c:v>
                </c:pt>
                <c:pt idx="12">
                  <c:v>0.14360421000000001</c:v>
                </c:pt>
                <c:pt idx="13">
                  <c:v>0.11462261000000008</c:v>
                </c:pt>
                <c:pt idx="14">
                  <c:v>5.9538290000000091E-2</c:v>
                </c:pt>
                <c:pt idx="15">
                  <c:v>0.13075100000000001</c:v>
                </c:pt>
                <c:pt idx="16">
                  <c:v>0.1196871</c:v>
                </c:pt>
                <c:pt idx="17">
                  <c:v>0.29260566000000032</c:v>
                </c:pt>
                <c:pt idx="18">
                  <c:v>0.10420743</c:v>
                </c:pt>
                <c:pt idx="19">
                  <c:v>7.2093660000000101E-2</c:v>
                </c:pt>
                <c:pt idx="20">
                  <c:v>0.23548274999999999</c:v>
                </c:pt>
                <c:pt idx="21">
                  <c:v>3.2135190000000043E-2</c:v>
                </c:pt>
                <c:pt idx="22">
                  <c:v>-0.14525080000000001</c:v>
                </c:pt>
                <c:pt idx="23">
                  <c:v>0</c:v>
                </c:pt>
                <c:pt idx="24">
                  <c:v>7.6972029999999997E-2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yVal>
        </c:ser>
        <c:axId val="113125248"/>
        <c:axId val="113127424"/>
      </c:scatterChart>
      <c:valAx>
        <c:axId val="113125248"/>
        <c:scaling>
          <c:orientation val="maxMin"/>
          <c:max val="35"/>
          <c:min val="0"/>
        </c:scaling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Yards-to-Go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13127424"/>
        <c:crosses val="autoZero"/>
        <c:crossBetween val="midCat"/>
        <c:majorUnit val="5"/>
      </c:valAx>
      <c:valAx>
        <c:axId val="113127424"/>
        <c:scaling>
          <c:orientation val="minMax"/>
          <c:max val="0.15000000000000024"/>
          <c:min val="0"/>
        </c:scaling>
        <c:axPos val="r"/>
        <c:majorGridlines/>
        <c:title>
          <c:tx>
            <c:rich>
              <a:bodyPr rot="-5400000" vert="horz"/>
              <a:lstStyle/>
              <a:p>
                <a:pPr>
                  <a:defRPr sz="1000"/>
                </a:pPr>
                <a:r>
                  <a:rPr lang="en-US" sz="1000"/>
                  <a:t>Average EP Value per Play</a:t>
                </a:r>
              </a:p>
            </c:rich>
          </c:tx>
          <c:layout>
            <c:manualLayout>
              <c:xMode val="edge"/>
              <c:yMode val="edge"/>
              <c:x val="1.6763779527559121E-2"/>
              <c:y val="0.15597222222222254"/>
            </c:manualLayout>
          </c:layout>
        </c:title>
        <c:numFmt formatCode="General" sourceLinked="1"/>
        <c:tickLblPos val="high"/>
        <c:txPr>
          <a:bodyPr/>
          <a:lstStyle/>
          <a:p>
            <a:pPr>
              <a:defRPr sz="1100"/>
            </a:pPr>
            <a:endParaRPr lang="en-US"/>
          </a:p>
        </c:txPr>
        <c:crossAx val="113125248"/>
        <c:crosses val="autoZero"/>
        <c:crossBetween val="midCat"/>
        <c:majorUnit val="0.05"/>
      </c:valAx>
    </c:plotArea>
    <c:legend>
      <c:legendPos val="r"/>
      <c:legendEntry>
        <c:idx val="0"/>
        <c:delete val="1"/>
      </c:legendEntry>
      <c:legendEntry>
        <c:idx val="1"/>
        <c:delete val="1"/>
      </c:legendEntry>
      <c:legendEntry>
        <c:idx val="2"/>
        <c:delete val="1"/>
      </c:legendEntry>
      <c:layout>
        <c:manualLayout>
          <c:xMode val="edge"/>
          <c:yMode val="edge"/>
          <c:x val="0.78421409823772026"/>
          <c:y val="0.39526456692913392"/>
          <c:w val="0.21578590176227974"/>
          <c:h val="0.41007086614173233"/>
        </c:manualLayout>
      </c:layout>
      <c:txPr>
        <a:bodyPr/>
        <a:lstStyle/>
        <a:p>
          <a:pPr>
            <a:defRPr sz="1200" b="0"/>
          </a:pPr>
          <a:endParaRPr lang="en-US"/>
        </a:p>
      </c:txPr>
    </c:legend>
    <c:plotVisOnly val="1"/>
  </c:chart>
  <c:spPr>
    <a:ln>
      <a:solidFill>
        <a:schemeClr val="tx1"/>
      </a:solidFill>
    </a:ln>
  </c:spPr>
  <c:externalData r:id="rId1"/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200"/>
            </a:pPr>
            <a:r>
              <a:rPr lang="en-US" sz="1200"/>
              <a:t>Value by Score Difference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0.32191012290563836"/>
          <c:y val="0.22172839506172848"/>
          <c:w val="0.58657492260801614"/>
          <c:h val="0.5217079809468258"/>
        </c:manualLayout>
      </c:layout>
      <c:scatterChart>
        <c:scatterStyle val="lineMarker"/>
        <c:ser>
          <c:idx val="0"/>
          <c:order val="0"/>
          <c:tx>
            <c:v>DE</c:v>
          </c:tx>
          <c:spPr>
            <a:ln w="28575">
              <a:noFill/>
            </a:ln>
          </c:spPr>
          <c:marker>
            <c:symbol val="none"/>
          </c:marker>
          <c:trendline>
            <c:name>DE</c:name>
            <c:spPr>
              <a:ln w="44450">
                <a:solidFill>
                  <a:schemeClr val="accent3">
                    <a:lumMod val="75000"/>
                  </a:schemeClr>
                </a:solidFill>
              </a:ln>
            </c:spPr>
            <c:trendlineType val="linear"/>
          </c:trendline>
          <c:xVal>
            <c:numRef>
              <c:f>'Question 3 (score diff)'!$A$4:$A$75</c:f>
              <c:numCache>
                <c:formatCode>General</c:formatCode>
                <c:ptCount val="72"/>
                <c:pt idx="0">
                  <c:v>-39</c:v>
                </c:pt>
                <c:pt idx="1">
                  <c:v>-36</c:v>
                </c:pt>
                <c:pt idx="2">
                  <c:v>-35</c:v>
                </c:pt>
                <c:pt idx="3">
                  <c:v>-34</c:v>
                </c:pt>
                <c:pt idx="4">
                  <c:v>-32</c:v>
                </c:pt>
                <c:pt idx="5">
                  <c:v>-31</c:v>
                </c:pt>
                <c:pt idx="6">
                  <c:v>-30</c:v>
                </c:pt>
                <c:pt idx="7">
                  <c:v>-29</c:v>
                </c:pt>
                <c:pt idx="8">
                  <c:v>-28</c:v>
                </c:pt>
                <c:pt idx="9">
                  <c:v>-27</c:v>
                </c:pt>
                <c:pt idx="10">
                  <c:v>-26</c:v>
                </c:pt>
                <c:pt idx="11">
                  <c:v>-25</c:v>
                </c:pt>
                <c:pt idx="12">
                  <c:v>-24</c:v>
                </c:pt>
                <c:pt idx="13">
                  <c:v>-23</c:v>
                </c:pt>
                <c:pt idx="14">
                  <c:v>-22</c:v>
                </c:pt>
                <c:pt idx="15">
                  <c:v>-21</c:v>
                </c:pt>
                <c:pt idx="16">
                  <c:v>-20</c:v>
                </c:pt>
                <c:pt idx="17">
                  <c:v>-19</c:v>
                </c:pt>
                <c:pt idx="18">
                  <c:v>-18</c:v>
                </c:pt>
                <c:pt idx="19">
                  <c:v>-17</c:v>
                </c:pt>
                <c:pt idx="20">
                  <c:v>-16</c:v>
                </c:pt>
                <c:pt idx="21">
                  <c:v>-15</c:v>
                </c:pt>
                <c:pt idx="22">
                  <c:v>-14</c:v>
                </c:pt>
                <c:pt idx="23">
                  <c:v>-13</c:v>
                </c:pt>
                <c:pt idx="24">
                  <c:v>-12</c:v>
                </c:pt>
                <c:pt idx="25">
                  <c:v>-11</c:v>
                </c:pt>
                <c:pt idx="26">
                  <c:v>-10</c:v>
                </c:pt>
                <c:pt idx="27">
                  <c:v>-9</c:v>
                </c:pt>
                <c:pt idx="28">
                  <c:v>-8</c:v>
                </c:pt>
                <c:pt idx="29">
                  <c:v>-7</c:v>
                </c:pt>
                <c:pt idx="30">
                  <c:v>-6</c:v>
                </c:pt>
                <c:pt idx="31">
                  <c:v>-5</c:v>
                </c:pt>
                <c:pt idx="32">
                  <c:v>-4</c:v>
                </c:pt>
                <c:pt idx="33">
                  <c:v>-3</c:v>
                </c:pt>
                <c:pt idx="34">
                  <c:v>-2</c:v>
                </c:pt>
                <c:pt idx="35">
                  <c:v>-1</c:v>
                </c:pt>
                <c:pt idx="36">
                  <c:v>0</c:v>
                </c:pt>
                <c:pt idx="37">
                  <c:v>1</c:v>
                </c:pt>
                <c:pt idx="38">
                  <c:v>2</c:v>
                </c:pt>
                <c:pt idx="39">
                  <c:v>3</c:v>
                </c:pt>
                <c:pt idx="40">
                  <c:v>4</c:v>
                </c:pt>
                <c:pt idx="41">
                  <c:v>5</c:v>
                </c:pt>
                <c:pt idx="42">
                  <c:v>6</c:v>
                </c:pt>
                <c:pt idx="43">
                  <c:v>7</c:v>
                </c:pt>
                <c:pt idx="44">
                  <c:v>8</c:v>
                </c:pt>
                <c:pt idx="45">
                  <c:v>9</c:v>
                </c:pt>
                <c:pt idx="46">
                  <c:v>10</c:v>
                </c:pt>
                <c:pt idx="47">
                  <c:v>11</c:v>
                </c:pt>
                <c:pt idx="48">
                  <c:v>12</c:v>
                </c:pt>
                <c:pt idx="49">
                  <c:v>13</c:v>
                </c:pt>
                <c:pt idx="50">
                  <c:v>14</c:v>
                </c:pt>
                <c:pt idx="51">
                  <c:v>15</c:v>
                </c:pt>
                <c:pt idx="52">
                  <c:v>16</c:v>
                </c:pt>
                <c:pt idx="53">
                  <c:v>17</c:v>
                </c:pt>
                <c:pt idx="54">
                  <c:v>18</c:v>
                </c:pt>
                <c:pt idx="55">
                  <c:v>19</c:v>
                </c:pt>
                <c:pt idx="56">
                  <c:v>20</c:v>
                </c:pt>
                <c:pt idx="57">
                  <c:v>21</c:v>
                </c:pt>
                <c:pt idx="58">
                  <c:v>22</c:v>
                </c:pt>
                <c:pt idx="59">
                  <c:v>23</c:v>
                </c:pt>
                <c:pt idx="60">
                  <c:v>24</c:v>
                </c:pt>
                <c:pt idx="61">
                  <c:v>25</c:v>
                </c:pt>
                <c:pt idx="62">
                  <c:v>26</c:v>
                </c:pt>
                <c:pt idx="63">
                  <c:v>27</c:v>
                </c:pt>
                <c:pt idx="64">
                  <c:v>28</c:v>
                </c:pt>
                <c:pt idx="65">
                  <c:v>29</c:v>
                </c:pt>
                <c:pt idx="66">
                  <c:v>31</c:v>
                </c:pt>
                <c:pt idx="67">
                  <c:v>32</c:v>
                </c:pt>
                <c:pt idx="68">
                  <c:v>34</c:v>
                </c:pt>
                <c:pt idx="69">
                  <c:v>35</c:v>
                </c:pt>
                <c:pt idx="70">
                  <c:v>36</c:v>
                </c:pt>
                <c:pt idx="71">
                  <c:v>39</c:v>
                </c:pt>
              </c:numCache>
            </c:numRef>
          </c:xVal>
          <c:yVal>
            <c:numRef>
              <c:f>'Question 3 (score diff)'!$B$4:$B$75</c:f>
              <c:numCache>
                <c:formatCode>General</c:formatCode>
                <c:ptCount val="72"/>
                <c:pt idx="0">
                  <c:v>7.0126086000000004E-2</c:v>
                </c:pt>
                <c:pt idx="1">
                  <c:v>0</c:v>
                </c:pt>
                <c:pt idx="2">
                  <c:v>0.12032245300000002</c:v>
                </c:pt>
                <c:pt idx="3">
                  <c:v>0.18911125800000025</c:v>
                </c:pt>
                <c:pt idx="4">
                  <c:v>9.703371199999998E-2</c:v>
                </c:pt>
                <c:pt idx="5">
                  <c:v>0.125110791</c:v>
                </c:pt>
                <c:pt idx="6">
                  <c:v>0</c:v>
                </c:pt>
                <c:pt idx="7">
                  <c:v>0.113573298</c:v>
                </c:pt>
                <c:pt idx="8">
                  <c:v>5.3041934999999998E-2</c:v>
                </c:pt>
                <c:pt idx="9">
                  <c:v>7.8699702999999996E-2</c:v>
                </c:pt>
                <c:pt idx="10">
                  <c:v>0.15740975200000026</c:v>
                </c:pt>
                <c:pt idx="11">
                  <c:v>0.14075268299999999</c:v>
                </c:pt>
                <c:pt idx="12">
                  <c:v>0.13004249000000029</c:v>
                </c:pt>
                <c:pt idx="13">
                  <c:v>0.11244377200000009</c:v>
                </c:pt>
                <c:pt idx="14">
                  <c:v>0.1065451620000001</c:v>
                </c:pt>
                <c:pt idx="15">
                  <c:v>9.4126501000000098E-2</c:v>
                </c:pt>
                <c:pt idx="16">
                  <c:v>0.14914500999999999</c:v>
                </c:pt>
                <c:pt idx="17">
                  <c:v>8.5127898000000202E-2</c:v>
                </c:pt>
                <c:pt idx="18">
                  <c:v>0.115216997</c:v>
                </c:pt>
                <c:pt idx="19">
                  <c:v>9.6663573000000003E-2</c:v>
                </c:pt>
                <c:pt idx="20">
                  <c:v>0.11130127400000002</c:v>
                </c:pt>
                <c:pt idx="21">
                  <c:v>0.13027166199999987</c:v>
                </c:pt>
                <c:pt idx="22">
                  <c:v>0.10014381</c:v>
                </c:pt>
                <c:pt idx="23">
                  <c:v>7.1439774999999997E-2</c:v>
                </c:pt>
                <c:pt idx="24">
                  <c:v>0.18534266199999999</c:v>
                </c:pt>
                <c:pt idx="25">
                  <c:v>9.8780814000000022E-2</c:v>
                </c:pt>
                <c:pt idx="26">
                  <c:v>9.5978968000000067E-2</c:v>
                </c:pt>
                <c:pt idx="27">
                  <c:v>8.0810804E-2</c:v>
                </c:pt>
                <c:pt idx="28">
                  <c:v>0.1224355270000001</c:v>
                </c:pt>
                <c:pt idx="29">
                  <c:v>0.11525472000000012</c:v>
                </c:pt>
                <c:pt idx="30">
                  <c:v>8.5453283999999977E-2</c:v>
                </c:pt>
                <c:pt idx="31">
                  <c:v>8.2095502000000098E-2</c:v>
                </c:pt>
                <c:pt idx="32">
                  <c:v>9.1502339000000044E-2</c:v>
                </c:pt>
                <c:pt idx="33">
                  <c:v>0.10340005200000002</c:v>
                </c:pt>
                <c:pt idx="34">
                  <c:v>0.23761027000000001</c:v>
                </c:pt>
                <c:pt idx="35">
                  <c:v>5.8181932000000013E-2</c:v>
                </c:pt>
                <c:pt idx="36">
                  <c:v>9.2350667000000025E-2</c:v>
                </c:pt>
                <c:pt idx="37">
                  <c:v>0.129502273</c:v>
                </c:pt>
                <c:pt idx="38">
                  <c:v>0.19543647200000022</c:v>
                </c:pt>
                <c:pt idx="39">
                  <c:v>0.12192576400000014</c:v>
                </c:pt>
                <c:pt idx="40">
                  <c:v>0.1236791540000001</c:v>
                </c:pt>
                <c:pt idx="41">
                  <c:v>3.9525413000000002E-2</c:v>
                </c:pt>
                <c:pt idx="42">
                  <c:v>9.3062754000000011E-2</c:v>
                </c:pt>
                <c:pt idx="43">
                  <c:v>8.8911607000000017E-2</c:v>
                </c:pt>
                <c:pt idx="44">
                  <c:v>9.2552076000000025E-2</c:v>
                </c:pt>
                <c:pt idx="45">
                  <c:v>6.9568065999999998E-2</c:v>
                </c:pt>
                <c:pt idx="46">
                  <c:v>0.130601731</c:v>
                </c:pt>
                <c:pt idx="47">
                  <c:v>8.4956181000000006E-2</c:v>
                </c:pt>
                <c:pt idx="48">
                  <c:v>5.9625070000000002E-2</c:v>
                </c:pt>
                <c:pt idx="49">
                  <c:v>8.9520997000000199E-2</c:v>
                </c:pt>
                <c:pt idx="50">
                  <c:v>0.1082163290000001</c:v>
                </c:pt>
                <c:pt idx="51">
                  <c:v>0.13672084500000001</c:v>
                </c:pt>
                <c:pt idx="52">
                  <c:v>6.3488491999999994E-2</c:v>
                </c:pt>
                <c:pt idx="53">
                  <c:v>0.102346377</c:v>
                </c:pt>
                <c:pt idx="54">
                  <c:v>0.12253871099999999</c:v>
                </c:pt>
                <c:pt idx="55">
                  <c:v>0.28155069900000051</c:v>
                </c:pt>
                <c:pt idx="56">
                  <c:v>7.1956833999999997E-2</c:v>
                </c:pt>
                <c:pt idx="57">
                  <c:v>3.0398343000000001E-2</c:v>
                </c:pt>
                <c:pt idx="58">
                  <c:v>2.3545239999999999E-2</c:v>
                </c:pt>
                <c:pt idx="59">
                  <c:v>5.2844447000000003E-2</c:v>
                </c:pt>
                <c:pt idx="60">
                  <c:v>0.19275864100000001</c:v>
                </c:pt>
                <c:pt idx="61">
                  <c:v>-7.2504910000000082E-3</c:v>
                </c:pt>
                <c:pt idx="62">
                  <c:v>0</c:v>
                </c:pt>
                <c:pt idx="63">
                  <c:v>4.5848041999999985E-2</c:v>
                </c:pt>
                <c:pt idx="64">
                  <c:v>7.5896528000000102E-2</c:v>
                </c:pt>
                <c:pt idx="65">
                  <c:v>8.4295587000000005E-2</c:v>
                </c:pt>
                <c:pt idx="66">
                  <c:v>9.9326615000000007E-2</c:v>
                </c:pt>
                <c:pt idx="67">
                  <c:v>0.10515384899999999</c:v>
                </c:pt>
                <c:pt idx="68">
                  <c:v>5.5777409000000014E-2</c:v>
                </c:pt>
                <c:pt idx="69">
                  <c:v>-0.14288590000000001</c:v>
                </c:pt>
                <c:pt idx="70">
                  <c:v>0.19049969000000022</c:v>
                </c:pt>
                <c:pt idx="71">
                  <c:v>7.7505813000000007E-2</c:v>
                </c:pt>
              </c:numCache>
            </c:numRef>
          </c:yVal>
        </c:ser>
        <c:ser>
          <c:idx val="1"/>
          <c:order val="1"/>
          <c:tx>
            <c:v>DT</c:v>
          </c:tx>
          <c:spPr>
            <a:ln w="28575">
              <a:noFill/>
            </a:ln>
          </c:spPr>
          <c:marker>
            <c:symbol val="none"/>
          </c:marker>
          <c:trendline>
            <c:name>DT</c:name>
            <c:spPr>
              <a:ln w="44450">
                <a:solidFill>
                  <a:srgbClr val="0070C0"/>
                </a:solidFill>
              </a:ln>
            </c:spPr>
            <c:trendlineType val="linear"/>
          </c:trendline>
          <c:xVal>
            <c:numRef>
              <c:f>'Question 3 (score diff)'!$D$4:$D$75</c:f>
              <c:numCache>
                <c:formatCode>General</c:formatCode>
                <c:ptCount val="72"/>
                <c:pt idx="0">
                  <c:v>-39</c:v>
                </c:pt>
                <c:pt idx="1">
                  <c:v>-36</c:v>
                </c:pt>
                <c:pt idx="2">
                  <c:v>-35</c:v>
                </c:pt>
                <c:pt idx="3">
                  <c:v>-34</c:v>
                </c:pt>
                <c:pt idx="4">
                  <c:v>-32</c:v>
                </c:pt>
                <c:pt idx="5">
                  <c:v>-31</c:v>
                </c:pt>
                <c:pt idx="6">
                  <c:v>-30</c:v>
                </c:pt>
                <c:pt idx="7">
                  <c:v>-29</c:v>
                </c:pt>
                <c:pt idx="8">
                  <c:v>-28</c:v>
                </c:pt>
                <c:pt idx="9">
                  <c:v>-27</c:v>
                </c:pt>
                <c:pt idx="10">
                  <c:v>-26</c:v>
                </c:pt>
                <c:pt idx="11">
                  <c:v>-25</c:v>
                </c:pt>
                <c:pt idx="12">
                  <c:v>-24</c:v>
                </c:pt>
                <c:pt idx="13">
                  <c:v>-23</c:v>
                </c:pt>
                <c:pt idx="14">
                  <c:v>-22</c:v>
                </c:pt>
                <c:pt idx="15">
                  <c:v>-21</c:v>
                </c:pt>
                <c:pt idx="16">
                  <c:v>-20</c:v>
                </c:pt>
                <c:pt idx="17">
                  <c:v>-19</c:v>
                </c:pt>
                <c:pt idx="18">
                  <c:v>-18</c:v>
                </c:pt>
                <c:pt idx="19">
                  <c:v>-17</c:v>
                </c:pt>
                <c:pt idx="20">
                  <c:v>-16</c:v>
                </c:pt>
                <c:pt idx="21">
                  <c:v>-15</c:v>
                </c:pt>
                <c:pt idx="22">
                  <c:v>-14</c:v>
                </c:pt>
                <c:pt idx="23">
                  <c:v>-13</c:v>
                </c:pt>
                <c:pt idx="24">
                  <c:v>-12</c:v>
                </c:pt>
                <c:pt idx="25">
                  <c:v>-11</c:v>
                </c:pt>
                <c:pt idx="26">
                  <c:v>-10</c:v>
                </c:pt>
                <c:pt idx="27">
                  <c:v>-9</c:v>
                </c:pt>
                <c:pt idx="28">
                  <c:v>-8</c:v>
                </c:pt>
                <c:pt idx="29">
                  <c:v>-7</c:v>
                </c:pt>
                <c:pt idx="30">
                  <c:v>-6</c:v>
                </c:pt>
                <c:pt idx="31">
                  <c:v>-5</c:v>
                </c:pt>
                <c:pt idx="32">
                  <c:v>-4</c:v>
                </c:pt>
                <c:pt idx="33">
                  <c:v>-3</c:v>
                </c:pt>
                <c:pt idx="34">
                  <c:v>-2</c:v>
                </c:pt>
                <c:pt idx="35">
                  <c:v>-1</c:v>
                </c:pt>
                <c:pt idx="36">
                  <c:v>0</c:v>
                </c:pt>
                <c:pt idx="37">
                  <c:v>1</c:v>
                </c:pt>
                <c:pt idx="38">
                  <c:v>2</c:v>
                </c:pt>
                <c:pt idx="39">
                  <c:v>3</c:v>
                </c:pt>
                <c:pt idx="40">
                  <c:v>4</c:v>
                </c:pt>
                <c:pt idx="41">
                  <c:v>5</c:v>
                </c:pt>
                <c:pt idx="42">
                  <c:v>6</c:v>
                </c:pt>
                <c:pt idx="43">
                  <c:v>7</c:v>
                </c:pt>
                <c:pt idx="44">
                  <c:v>8</c:v>
                </c:pt>
                <c:pt idx="45">
                  <c:v>9</c:v>
                </c:pt>
                <c:pt idx="46">
                  <c:v>10</c:v>
                </c:pt>
                <c:pt idx="47">
                  <c:v>11</c:v>
                </c:pt>
                <c:pt idx="48">
                  <c:v>12</c:v>
                </c:pt>
                <c:pt idx="49">
                  <c:v>13</c:v>
                </c:pt>
                <c:pt idx="50">
                  <c:v>14</c:v>
                </c:pt>
                <c:pt idx="51">
                  <c:v>15</c:v>
                </c:pt>
                <c:pt idx="52">
                  <c:v>16</c:v>
                </c:pt>
                <c:pt idx="53">
                  <c:v>17</c:v>
                </c:pt>
                <c:pt idx="54">
                  <c:v>18</c:v>
                </c:pt>
                <c:pt idx="55">
                  <c:v>19</c:v>
                </c:pt>
                <c:pt idx="56">
                  <c:v>20</c:v>
                </c:pt>
                <c:pt idx="57">
                  <c:v>21</c:v>
                </c:pt>
                <c:pt idx="58">
                  <c:v>22</c:v>
                </c:pt>
                <c:pt idx="59">
                  <c:v>23</c:v>
                </c:pt>
                <c:pt idx="60">
                  <c:v>24</c:v>
                </c:pt>
                <c:pt idx="61">
                  <c:v>25</c:v>
                </c:pt>
                <c:pt idx="62">
                  <c:v>26</c:v>
                </c:pt>
                <c:pt idx="63">
                  <c:v>27</c:v>
                </c:pt>
                <c:pt idx="64">
                  <c:v>28</c:v>
                </c:pt>
                <c:pt idx="65">
                  <c:v>29</c:v>
                </c:pt>
                <c:pt idx="66">
                  <c:v>31</c:v>
                </c:pt>
                <c:pt idx="67">
                  <c:v>32</c:v>
                </c:pt>
                <c:pt idx="68">
                  <c:v>34</c:v>
                </c:pt>
                <c:pt idx="69">
                  <c:v>35</c:v>
                </c:pt>
                <c:pt idx="70">
                  <c:v>36</c:v>
                </c:pt>
                <c:pt idx="71">
                  <c:v>39</c:v>
                </c:pt>
              </c:numCache>
            </c:numRef>
          </c:xVal>
          <c:yVal>
            <c:numRef>
              <c:f>'Question 3 (score diff)'!$E$4:$E$75</c:f>
              <c:numCache>
                <c:formatCode>General</c:formatCode>
                <c:ptCount val="72"/>
                <c:pt idx="0">
                  <c:v>0.18953696300000022</c:v>
                </c:pt>
                <c:pt idx="1">
                  <c:v>6.4575822000000005E-2</c:v>
                </c:pt>
                <c:pt idx="2">
                  <c:v>0.1026919060000001</c:v>
                </c:pt>
                <c:pt idx="3">
                  <c:v>3.6885223000000057E-2</c:v>
                </c:pt>
                <c:pt idx="4">
                  <c:v>1.7745001000000003E-2</c:v>
                </c:pt>
                <c:pt idx="5">
                  <c:v>9.3186587000000001E-2</c:v>
                </c:pt>
                <c:pt idx="6">
                  <c:v>0</c:v>
                </c:pt>
                <c:pt idx="7">
                  <c:v>0.10374562200000015</c:v>
                </c:pt>
                <c:pt idx="8">
                  <c:v>0.13902035700000001</c:v>
                </c:pt>
                <c:pt idx="9">
                  <c:v>9.9072930000000028E-3</c:v>
                </c:pt>
                <c:pt idx="10">
                  <c:v>0.11572188300000009</c:v>
                </c:pt>
                <c:pt idx="11">
                  <c:v>0.10730849599999998</c:v>
                </c:pt>
                <c:pt idx="12">
                  <c:v>0.10653423300000014</c:v>
                </c:pt>
                <c:pt idx="13">
                  <c:v>9.2697920000000142E-2</c:v>
                </c:pt>
                <c:pt idx="14">
                  <c:v>0.13433783399999999</c:v>
                </c:pt>
                <c:pt idx="15">
                  <c:v>7.0759394000000003E-2</c:v>
                </c:pt>
                <c:pt idx="16">
                  <c:v>8.3865128000000219E-2</c:v>
                </c:pt>
                <c:pt idx="17">
                  <c:v>7.3006540000000009E-2</c:v>
                </c:pt>
                <c:pt idx="18">
                  <c:v>0.116131497</c:v>
                </c:pt>
                <c:pt idx="19">
                  <c:v>7.0241229000000002E-2</c:v>
                </c:pt>
                <c:pt idx="20">
                  <c:v>9.9849904000000003E-2</c:v>
                </c:pt>
                <c:pt idx="21">
                  <c:v>6.0792345000000032E-2</c:v>
                </c:pt>
                <c:pt idx="22">
                  <c:v>8.4793713999999992E-2</c:v>
                </c:pt>
                <c:pt idx="23">
                  <c:v>7.0700889000000003E-2</c:v>
                </c:pt>
                <c:pt idx="24">
                  <c:v>7.6426591000000099E-2</c:v>
                </c:pt>
                <c:pt idx="25">
                  <c:v>0.12525343300000019</c:v>
                </c:pt>
                <c:pt idx="26">
                  <c:v>8.3936301000000157E-2</c:v>
                </c:pt>
                <c:pt idx="27">
                  <c:v>0.12695221200000001</c:v>
                </c:pt>
                <c:pt idx="28">
                  <c:v>0.114279301</c:v>
                </c:pt>
                <c:pt idx="29">
                  <c:v>9.8003166000000044E-2</c:v>
                </c:pt>
                <c:pt idx="30">
                  <c:v>0.12801953199999999</c:v>
                </c:pt>
                <c:pt idx="31">
                  <c:v>5.3314133000000034E-2</c:v>
                </c:pt>
                <c:pt idx="32">
                  <c:v>9.801241400000002E-2</c:v>
                </c:pt>
                <c:pt idx="33">
                  <c:v>6.5561278000000001E-2</c:v>
                </c:pt>
                <c:pt idx="34">
                  <c:v>0.104089372</c:v>
                </c:pt>
                <c:pt idx="35">
                  <c:v>8.4608686000000002E-2</c:v>
                </c:pt>
                <c:pt idx="36">
                  <c:v>8.872627000000019E-2</c:v>
                </c:pt>
                <c:pt idx="37">
                  <c:v>0.12864936699999999</c:v>
                </c:pt>
                <c:pt idx="38">
                  <c:v>0.15629430500000033</c:v>
                </c:pt>
                <c:pt idx="39">
                  <c:v>5.6719794000000066E-2</c:v>
                </c:pt>
                <c:pt idx="40">
                  <c:v>0.102092998</c:v>
                </c:pt>
                <c:pt idx="41">
                  <c:v>6.3313084000000144E-2</c:v>
                </c:pt>
                <c:pt idx="42">
                  <c:v>3.444741400000001E-2</c:v>
                </c:pt>
                <c:pt idx="43">
                  <c:v>7.6152645000000005E-2</c:v>
                </c:pt>
                <c:pt idx="44">
                  <c:v>0.10750407300000013</c:v>
                </c:pt>
                <c:pt idx="45">
                  <c:v>2.5932324E-2</c:v>
                </c:pt>
                <c:pt idx="46">
                  <c:v>0.10664227200000016</c:v>
                </c:pt>
                <c:pt idx="47">
                  <c:v>9.4148810000000041E-2</c:v>
                </c:pt>
                <c:pt idx="48">
                  <c:v>0.111106391</c:v>
                </c:pt>
                <c:pt idx="49">
                  <c:v>5.7574169999999956E-3</c:v>
                </c:pt>
                <c:pt idx="50">
                  <c:v>4.5909230000000023E-2</c:v>
                </c:pt>
                <c:pt idx="51">
                  <c:v>-1.3944981000000016E-2</c:v>
                </c:pt>
                <c:pt idx="52">
                  <c:v>7.3961263999999999E-2</c:v>
                </c:pt>
                <c:pt idx="53">
                  <c:v>8.3431767000000004E-2</c:v>
                </c:pt>
                <c:pt idx="54">
                  <c:v>5.4154988000000022E-2</c:v>
                </c:pt>
                <c:pt idx="55">
                  <c:v>8.5956333000000176E-2</c:v>
                </c:pt>
                <c:pt idx="56">
                  <c:v>2.4922149999999997E-2</c:v>
                </c:pt>
                <c:pt idx="57">
                  <c:v>4.5361077000000034E-2</c:v>
                </c:pt>
                <c:pt idx="58">
                  <c:v>0.15095679600000025</c:v>
                </c:pt>
                <c:pt idx="59">
                  <c:v>2.3886134E-2</c:v>
                </c:pt>
                <c:pt idx="60">
                  <c:v>0.18622798900000029</c:v>
                </c:pt>
                <c:pt idx="61">
                  <c:v>0.25168826700000052</c:v>
                </c:pt>
                <c:pt idx="62">
                  <c:v>0.18688242099999999</c:v>
                </c:pt>
                <c:pt idx="63">
                  <c:v>0.19130823199999999</c:v>
                </c:pt>
                <c:pt idx="64">
                  <c:v>-0.10557596499999999</c:v>
                </c:pt>
                <c:pt idx="65">
                  <c:v>0.1177983430000001</c:v>
                </c:pt>
                <c:pt idx="66">
                  <c:v>0.15209263600000023</c:v>
                </c:pt>
                <c:pt idx="67">
                  <c:v>0.14225396100000001</c:v>
                </c:pt>
                <c:pt idx="68">
                  <c:v>0.15460357399999997</c:v>
                </c:pt>
                <c:pt idx="69">
                  <c:v>4.8431867000000003E-2</c:v>
                </c:pt>
                <c:pt idx="70">
                  <c:v>0.206037573</c:v>
                </c:pt>
                <c:pt idx="71">
                  <c:v>-8.485852600000017E-2</c:v>
                </c:pt>
              </c:numCache>
            </c:numRef>
          </c:yVal>
        </c:ser>
        <c:ser>
          <c:idx val="2"/>
          <c:order val="2"/>
          <c:tx>
            <c:v>NG</c:v>
          </c:tx>
          <c:spPr>
            <a:ln w="28575">
              <a:noFill/>
            </a:ln>
          </c:spPr>
          <c:marker>
            <c:symbol val="none"/>
          </c:marker>
          <c:trendline>
            <c:name>NG</c:name>
            <c:spPr>
              <a:ln w="44450">
                <a:solidFill>
                  <a:schemeClr val="accent6">
                    <a:lumMod val="75000"/>
                  </a:schemeClr>
                </a:solidFill>
              </a:ln>
            </c:spPr>
            <c:trendlineType val="linear"/>
          </c:trendline>
          <c:xVal>
            <c:numRef>
              <c:f>'Question 3 (score diff)'!$G$4:$G$74</c:f>
              <c:numCache>
                <c:formatCode>General</c:formatCode>
                <c:ptCount val="71"/>
                <c:pt idx="0">
                  <c:v>-39</c:v>
                </c:pt>
                <c:pt idx="1">
                  <c:v>-36</c:v>
                </c:pt>
                <c:pt idx="2">
                  <c:v>-35</c:v>
                </c:pt>
                <c:pt idx="3">
                  <c:v>-34</c:v>
                </c:pt>
                <c:pt idx="4">
                  <c:v>-32</c:v>
                </c:pt>
                <c:pt idx="5">
                  <c:v>-31</c:v>
                </c:pt>
                <c:pt idx="6">
                  <c:v>-30</c:v>
                </c:pt>
                <c:pt idx="7">
                  <c:v>-29</c:v>
                </c:pt>
                <c:pt idx="8">
                  <c:v>-28</c:v>
                </c:pt>
                <c:pt idx="9">
                  <c:v>-27</c:v>
                </c:pt>
                <c:pt idx="10">
                  <c:v>-26</c:v>
                </c:pt>
                <c:pt idx="11">
                  <c:v>-25</c:v>
                </c:pt>
                <c:pt idx="12">
                  <c:v>-24</c:v>
                </c:pt>
                <c:pt idx="13">
                  <c:v>-23</c:v>
                </c:pt>
                <c:pt idx="14">
                  <c:v>-22</c:v>
                </c:pt>
                <c:pt idx="15">
                  <c:v>-21</c:v>
                </c:pt>
                <c:pt idx="16">
                  <c:v>-20</c:v>
                </c:pt>
                <c:pt idx="17">
                  <c:v>-19</c:v>
                </c:pt>
                <c:pt idx="18">
                  <c:v>-18</c:v>
                </c:pt>
                <c:pt idx="19">
                  <c:v>-17</c:v>
                </c:pt>
                <c:pt idx="20">
                  <c:v>-16</c:v>
                </c:pt>
                <c:pt idx="21">
                  <c:v>-15</c:v>
                </c:pt>
                <c:pt idx="22">
                  <c:v>-14</c:v>
                </c:pt>
                <c:pt idx="23">
                  <c:v>-13</c:v>
                </c:pt>
                <c:pt idx="24">
                  <c:v>-12</c:v>
                </c:pt>
                <c:pt idx="25">
                  <c:v>-11</c:v>
                </c:pt>
                <c:pt idx="26">
                  <c:v>-10</c:v>
                </c:pt>
                <c:pt idx="27">
                  <c:v>-9</c:v>
                </c:pt>
                <c:pt idx="28">
                  <c:v>-8</c:v>
                </c:pt>
                <c:pt idx="29">
                  <c:v>-7</c:v>
                </c:pt>
                <c:pt idx="30">
                  <c:v>-6</c:v>
                </c:pt>
                <c:pt idx="31">
                  <c:v>-5</c:v>
                </c:pt>
                <c:pt idx="32">
                  <c:v>-4</c:v>
                </c:pt>
                <c:pt idx="33">
                  <c:v>-3</c:v>
                </c:pt>
                <c:pt idx="34">
                  <c:v>-2</c:v>
                </c:pt>
                <c:pt idx="35">
                  <c:v>-1</c:v>
                </c:pt>
                <c:pt idx="36">
                  <c:v>0</c:v>
                </c:pt>
                <c:pt idx="37">
                  <c:v>1</c:v>
                </c:pt>
                <c:pt idx="38">
                  <c:v>2</c:v>
                </c:pt>
                <c:pt idx="39">
                  <c:v>3</c:v>
                </c:pt>
                <c:pt idx="40">
                  <c:v>4</c:v>
                </c:pt>
                <c:pt idx="41">
                  <c:v>5</c:v>
                </c:pt>
                <c:pt idx="42">
                  <c:v>6</c:v>
                </c:pt>
                <c:pt idx="43">
                  <c:v>7</c:v>
                </c:pt>
                <c:pt idx="44">
                  <c:v>8</c:v>
                </c:pt>
                <c:pt idx="45">
                  <c:v>9</c:v>
                </c:pt>
                <c:pt idx="46">
                  <c:v>10</c:v>
                </c:pt>
                <c:pt idx="47">
                  <c:v>11</c:v>
                </c:pt>
                <c:pt idx="48">
                  <c:v>12</c:v>
                </c:pt>
                <c:pt idx="49">
                  <c:v>13</c:v>
                </c:pt>
                <c:pt idx="50">
                  <c:v>14</c:v>
                </c:pt>
                <c:pt idx="51">
                  <c:v>15</c:v>
                </c:pt>
                <c:pt idx="52">
                  <c:v>16</c:v>
                </c:pt>
                <c:pt idx="53">
                  <c:v>17</c:v>
                </c:pt>
                <c:pt idx="54">
                  <c:v>18</c:v>
                </c:pt>
                <c:pt idx="55">
                  <c:v>20</c:v>
                </c:pt>
                <c:pt idx="56">
                  <c:v>21</c:v>
                </c:pt>
                <c:pt idx="57">
                  <c:v>22</c:v>
                </c:pt>
                <c:pt idx="58">
                  <c:v>23</c:v>
                </c:pt>
                <c:pt idx="59">
                  <c:v>24</c:v>
                </c:pt>
                <c:pt idx="60">
                  <c:v>25</c:v>
                </c:pt>
                <c:pt idx="61">
                  <c:v>26</c:v>
                </c:pt>
                <c:pt idx="62">
                  <c:v>27</c:v>
                </c:pt>
                <c:pt idx="63">
                  <c:v>28</c:v>
                </c:pt>
                <c:pt idx="64">
                  <c:v>29</c:v>
                </c:pt>
                <c:pt idx="65">
                  <c:v>31</c:v>
                </c:pt>
                <c:pt idx="66">
                  <c:v>32</c:v>
                </c:pt>
                <c:pt idx="67">
                  <c:v>34</c:v>
                </c:pt>
                <c:pt idx="68">
                  <c:v>35</c:v>
                </c:pt>
                <c:pt idx="69">
                  <c:v>36</c:v>
                </c:pt>
                <c:pt idx="70">
                  <c:v>39</c:v>
                </c:pt>
              </c:numCache>
            </c:numRef>
          </c:xVal>
          <c:yVal>
            <c:numRef>
              <c:f>'Question 3 (score diff)'!$H$4:$H$74</c:f>
              <c:numCache>
                <c:formatCode>General</c:formatCode>
                <c:ptCount val="71"/>
                <c:pt idx="0">
                  <c:v>2.267037100000005E-2</c:v>
                </c:pt>
                <c:pt idx="1">
                  <c:v>0</c:v>
                </c:pt>
                <c:pt idx="2">
                  <c:v>7.9202462000000098E-2</c:v>
                </c:pt>
                <c:pt idx="3">
                  <c:v>-3.589731000000007E-3</c:v>
                </c:pt>
                <c:pt idx="4">
                  <c:v>2.8173999000000002E-2</c:v>
                </c:pt>
                <c:pt idx="5">
                  <c:v>0.10500256299999999</c:v>
                </c:pt>
                <c:pt idx="6">
                  <c:v>0</c:v>
                </c:pt>
                <c:pt idx="7">
                  <c:v>-0.16903299999999999</c:v>
                </c:pt>
                <c:pt idx="8">
                  <c:v>4.7748388000000003E-2</c:v>
                </c:pt>
                <c:pt idx="9">
                  <c:v>3.6688251000000005E-2</c:v>
                </c:pt>
                <c:pt idx="10">
                  <c:v>0</c:v>
                </c:pt>
                <c:pt idx="11">
                  <c:v>7.7794889000000034E-2</c:v>
                </c:pt>
                <c:pt idx="12">
                  <c:v>5.0894132000000022E-2</c:v>
                </c:pt>
                <c:pt idx="13">
                  <c:v>3.7058261000000002E-2</c:v>
                </c:pt>
                <c:pt idx="14">
                  <c:v>0.19043064000000001</c:v>
                </c:pt>
                <c:pt idx="15">
                  <c:v>4.6965114999999995E-2</c:v>
                </c:pt>
                <c:pt idx="16">
                  <c:v>0.18753815600000029</c:v>
                </c:pt>
                <c:pt idx="17">
                  <c:v>6.0974403000000003E-2</c:v>
                </c:pt>
                <c:pt idx="18">
                  <c:v>0.12366012900000013</c:v>
                </c:pt>
                <c:pt idx="19">
                  <c:v>0.15635136599999999</c:v>
                </c:pt>
                <c:pt idx="20">
                  <c:v>0.12826646600000019</c:v>
                </c:pt>
                <c:pt idx="21">
                  <c:v>9.1850049000000156E-2</c:v>
                </c:pt>
                <c:pt idx="22">
                  <c:v>6.9766828000000114E-2</c:v>
                </c:pt>
                <c:pt idx="23">
                  <c:v>0.122257696</c:v>
                </c:pt>
                <c:pt idx="24">
                  <c:v>7.8737126000000004E-2</c:v>
                </c:pt>
                <c:pt idx="25">
                  <c:v>8.3037256000000004E-2</c:v>
                </c:pt>
                <c:pt idx="26">
                  <c:v>6.4278449000000001E-2</c:v>
                </c:pt>
                <c:pt idx="27">
                  <c:v>7.551258500000009E-2</c:v>
                </c:pt>
                <c:pt idx="28">
                  <c:v>0.170188216</c:v>
                </c:pt>
                <c:pt idx="29">
                  <c:v>8.1844568000000145E-2</c:v>
                </c:pt>
                <c:pt idx="30">
                  <c:v>4.0258382999999946E-2</c:v>
                </c:pt>
                <c:pt idx="31">
                  <c:v>4.6312558000000004E-2</c:v>
                </c:pt>
                <c:pt idx="32">
                  <c:v>8.3839615000000006E-2</c:v>
                </c:pt>
                <c:pt idx="33">
                  <c:v>0.12485139499999998</c:v>
                </c:pt>
                <c:pt idx="34">
                  <c:v>0.149378812</c:v>
                </c:pt>
                <c:pt idx="35">
                  <c:v>8.7936360000000158E-2</c:v>
                </c:pt>
                <c:pt idx="36">
                  <c:v>8.6713646000000033E-2</c:v>
                </c:pt>
                <c:pt idx="37">
                  <c:v>1.408103E-2</c:v>
                </c:pt>
                <c:pt idx="38">
                  <c:v>0.223137219</c:v>
                </c:pt>
                <c:pt idx="39">
                  <c:v>0.113250356</c:v>
                </c:pt>
                <c:pt idx="40">
                  <c:v>4.6020641000000001E-2</c:v>
                </c:pt>
                <c:pt idx="41">
                  <c:v>0.166705979</c:v>
                </c:pt>
                <c:pt idx="42">
                  <c:v>7.4414284000000122E-2</c:v>
                </c:pt>
                <c:pt idx="43">
                  <c:v>9.6753387000000024E-2</c:v>
                </c:pt>
                <c:pt idx="44">
                  <c:v>7.5581752000000002E-2</c:v>
                </c:pt>
                <c:pt idx="45">
                  <c:v>-4.8996539000000075E-2</c:v>
                </c:pt>
                <c:pt idx="46">
                  <c:v>0.1111868</c:v>
                </c:pt>
                <c:pt idx="47">
                  <c:v>2.2394575999999999E-2</c:v>
                </c:pt>
                <c:pt idx="48">
                  <c:v>9.8679987000000025E-2</c:v>
                </c:pt>
                <c:pt idx="49">
                  <c:v>0.1198875669999999</c:v>
                </c:pt>
                <c:pt idx="50">
                  <c:v>9.9999177000000022E-2</c:v>
                </c:pt>
                <c:pt idx="51">
                  <c:v>0.121617567</c:v>
                </c:pt>
                <c:pt idx="52">
                  <c:v>0.13314989999999999</c:v>
                </c:pt>
                <c:pt idx="53">
                  <c:v>0.162020198</c:v>
                </c:pt>
                <c:pt idx="54">
                  <c:v>0.15881532700000026</c:v>
                </c:pt>
                <c:pt idx="55">
                  <c:v>0.13268761699999987</c:v>
                </c:pt>
                <c:pt idx="56">
                  <c:v>0.25087486500000078</c:v>
                </c:pt>
                <c:pt idx="57">
                  <c:v>0.1072916450000002</c:v>
                </c:pt>
                <c:pt idx="58">
                  <c:v>0.13694605400000029</c:v>
                </c:pt>
                <c:pt idx="59">
                  <c:v>1.0989818000000005E-2</c:v>
                </c:pt>
                <c:pt idx="60">
                  <c:v>-6.2156090000000087E-2</c:v>
                </c:pt>
                <c:pt idx="61">
                  <c:v>0.35575883300000039</c:v>
                </c:pt>
                <c:pt idx="62">
                  <c:v>6.7839399999999994E-2</c:v>
                </c:pt>
                <c:pt idx="63">
                  <c:v>0.10949397500000013</c:v>
                </c:pt>
                <c:pt idx="64">
                  <c:v>0.16204598200000025</c:v>
                </c:pt>
                <c:pt idx="65">
                  <c:v>0.36389647200000064</c:v>
                </c:pt>
                <c:pt idx="66">
                  <c:v>0.21903768200000029</c:v>
                </c:pt>
                <c:pt idx="67">
                  <c:v>-0.1117943750000001</c:v>
                </c:pt>
                <c:pt idx="68">
                  <c:v>0.18809354000000023</c:v>
                </c:pt>
                <c:pt idx="69">
                  <c:v>3.045724300000004E-2</c:v>
                </c:pt>
                <c:pt idx="70">
                  <c:v>0.37009336800000031</c:v>
                </c:pt>
              </c:numCache>
            </c:numRef>
          </c:yVal>
        </c:ser>
        <c:axId val="113259648"/>
        <c:axId val="113261568"/>
      </c:scatterChart>
      <c:valAx>
        <c:axId val="113259648"/>
        <c:scaling>
          <c:orientation val="minMax"/>
          <c:max val="40"/>
          <c:min val="-40"/>
        </c:scaling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Score Difference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13261568"/>
        <c:crosses val="autoZero"/>
        <c:crossBetween val="midCat"/>
        <c:majorUnit val="10"/>
      </c:valAx>
      <c:valAx>
        <c:axId val="113261568"/>
        <c:scaling>
          <c:orientation val="minMax"/>
          <c:max val="0.17"/>
          <c:min val="2.0000000000000011E-2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000"/>
                </a:pPr>
                <a:r>
                  <a:rPr lang="en-US" sz="1000"/>
                  <a:t>Average EP Value per Play</a:t>
                </a:r>
              </a:p>
            </c:rich>
          </c:tx>
          <c:layout/>
        </c:title>
        <c:numFmt formatCode="General" sourceLinked="1"/>
        <c:tickLblPos val="low"/>
        <c:txPr>
          <a:bodyPr/>
          <a:lstStyle/>
          <a:p>
            <a:pPr>
              <a:defRPr sz="1100"/>
            </a:pPr>
            <a:endParaRPr lang="en-US"/>
          </a:p>
        </c:txPr>
        <c:crossAx val="113259648"/>
        <c:crosses val="autoZero"/>
        <c:crossBetween val="midCat"/>
        <c:majorUnit val="0.05"/>
      </c:valAx>
    </c:plotArea>
    <c:legend>
      <c:legendPos val="r"/>
      <c:legendEntry>
        <c:idx val="0"/>
        <c:delete val="1"/>
      </c:legendEntry>
      <c:legendEntry>
        <c:idx val="1"/>
        <c:delete val="1"/>
      </c:legendEntry>
      <c:legendEntry>
        <c:idx val="2"/>
        <c:delete val="1"/>
      </c:legendEntry>
      <c:layout>
        <c:manualLayout>
          <c:xMode val="edge"/>
          <c:yMode val="edge"/>
          <c:x val="0.22347724658604942"/>
          <c:y val="0.11634052687858462"/>
          <c:w val="0.77652275341395083"/>
          <c:h val="0.11426314766209779"/>
        </c:manualLayout>
      </c:layout>
      <c:txPr>
        <a:bodyPr/>
        <a:lstStyle/>
        <a:p>
          <a:pPr>
            <a:defRPr sz="1200" b="0"/>
          </a:pPr>
          <a:endParaRPr lang="en-US"/>
        </a:p>
      </c:txPr>
    </c:legend>
    <c:plotVisOnly val="1"/>
  </c:chart>
  <c:spPr>
    <a:ln>
      <a:solidFill>
        <a:schemeClr val="tx1"/>
      </a:solidFill>
    </a:ln>
  </c:sp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QB</a:t>
            </a:r>
            <a:r>
              <a:rPr lang="en-US" baseline="0"/>
              <a:t> Pressures w/out Sack</a:t>
            </a:r>
          </a:p>
          <a:p>
            <a:pPr>
              <a:defRPr/>
            </a:pPr>
            <a:r>
              <a:rPr lang="en-US" sz="1100" b="0" i="1"/>
              <a:t>per 10,000 plays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Sheet1!$D$1</c:f>
              <c:strCache>
                <c:ptCount val="1"/>
                <c:pt idx="0">
                  <c:v>Pressures (No Sack)</c:v>
                </c:pt>
              </c:strCache>
            </c:strRef>
          </c:tx>
          <c:spPr>
            <a:solidFill>
              <a:srgbClr val="92D050"/>
            </a:solidFill>
          </c:spPr>
          <c:dPt>
            <c:idx val="1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Pt>
            <c:idx val="2"/>
            <c:spPr>
              <a:solidFill>
                <a:schemeClr val="accent6">
                  <a:lumMod val="75000"/>
                </a:schemeClr>
              </a:solidFill>
            </c:spPr>
          </c:dPt>
          <c:dPt>
            <c:idx val="3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Lbls>
            <c:showVal val="1"/>
          </c:dLbls>
          <c:cat>
            <c:strRef>
              <c:f>Sheet1!$A$2:$A$6</c:f>
              <c:strCache>
                <c:ptCount val="5"/>
                <c:pt idx="0">
                  <c:v>LDE</c:v>
                </c:pt>
                <c:pt idx="1">
                  <c:v>LDT</c:v>
                </c:pt>
                <c:pt idx="2">
                  <c:v>NG</c:v>
                </c:pt>
                <c:pt idx="3">
                  <c:v>RDT</c:v>
                </c:pt>
                <c:pt idx="4">
                  <c:v>RDE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535</c:v>
                </c:pt>
                <c:pt idx="1">
                  <c:v>288</c:v>
                </c:pt>
                <c:pt idx="2">
                  <c:v>263</c:v>
                </c:pt>
                <c:pt idx="3">
                  <c:v>319</c:v>
                </c:pt>
                <c:pt idx="4">
                  <c:v>516</c:v>
                </c:pt>
              </c:numCache>
            </c:numRef>
          </c:val>
        </c:ser>
        <c:axId val="103680256"/>
        <c:axId val="103686144"/>
      </c:barChart>
      <c:catAx>
        <c:axId val="103680256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 b="1" i="0" baseline="0"/>
            </a:pPr>
            <a:endParaRPr lang="en-US"/>
          </a:p>
        </c:txPr>
        <c:crossAx val="103686144"/>
        <c:crosses val="autoZero"/>
        <c:auto val="1"/>
        <c:lblAlgn val="ctr"/>
        <c:lblOffset val="100"/>
      </c:catAx>
      <c:valAx>
        <c:axId val="103686144"/>
        <c:scaling>
          <c:orientation val="minMax"/>
        </c:scaling>
        <c:axPos val="l"/>
        <c:majorGridlines/>
        <c:numFmt formatCode="General" sourceLinked="1"/>
        <c:tickLblPos val="nextTo"/>
        <c:crossAx val="103680256"/>
        <c:crosses val="autoZero"/>
        <c:crossBetween val="between"/>
      </c:valAx>
    </c:plotArea>
    <c:plotVisOnly val="1"/>
  </c:chart>
  <c:spPr>
    <a:ln>
      <a:solidFill>
        <a:sysClr val="windowText" lastClr="000000"/>
      </a:solidFill>
    </a:ln>
  </c:sp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Pass Break-Ups w/out INT</a:t>
            </a:r>
          </a:p>
          <a:p>
            <a:pPr>
              <a:defRPr/>
            </a:pPr>
            <a:r>
              <a:rPr lang="en-US" sz="1100" b="0" i="1"/>
              <a:t>per 10,000 plays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Sheet1!$D$17</c:f>
              <c:strCache>
                <c:ptCount val="1"/>
                <c:pt idx="0">
                  <c:v>Pass Breakups</c:v>
                </c:pt>
              </c:strCache>
            </c:strRef>
          </c:tx>
          <c:spPr>
            <a:solidFill>
              <a:srgbClr val="92D050"/>
            </a:solidFill>
          </c:spPr>
          <c:dPt>
            <c:idx val="1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Pt>
            <c:idx val="2"/>
            <c:spPr>
              <a:solidFill>
                <a:schemeClr val="accent6">
                  <a:lumMod val="75000"/>
                </a:schemeClr>
              </a:solidFill>
            </c:spPr>
          </c:dPt>
          <c:dPt>
            <c:idx val="3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Lbls>
            <c:showVal val="1"/>
          </c:dLbls>
          <c:cat>
            <c:strRef>
              <c:f>Sheet1!$A$18:$A$22</c:f>
              <c:strCache>
                <c:ptCount val="5"/>
                <c:pt idx="0">
                  <c:v>LDE</c:v>
                </c:pt>
                <c:pt idx="1">
                  <c:v>LDT</c:v>
                </c:pt>
                <c:pt idx="2">
                  <c:v>NG</c:v>
                </c:pt>
                <c:pt idx="3">
                  <c:v>RDT</c:v>
                </c:pt>
                <c:pt idx="4">
                  <c:v>RDE</c:v>
                </c:pt>
              </c:strCache>
            </c:strRef>
          </c:cat>
          <c:val>
            <c:numRef>
              <c:f>Sheet1!$D$18:$D$22</c:f>
              <c:numCache>
                <c:formatCode>0</c:formatCode>
                <c:ptCount val="5"/>
                <c:pt idx="0">
                  <c:v>21.7</c:v>
                </c:pt>
                <c:pt idx="1">
                  <c:v>23.6</c:v>
                </c:pt>
                <c:pt idx="2">
                  <c:v>20</c:v>
                </c:pt>
                <c:pt idx="3">
                  <c:v>32.1</c:v>
                </c:pt>
                <c:pt idx="4">
                  <c:v>20.9</c:v>
                </c:pt>
              </c:numCache>
            </c:numRef>
          </c:val>
        </c:ser>
        <c:axId val="103703680"/>
        <c:axId val="103705216"/>
      </c:barChart>
      <c:catAx>
        <c:axId val="103703680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 b="1" i="0" baseline="0"/>
            </a:pPr>
            <a:endParaRPr lang="en-US"/>
          </a:p>
        </c:txPr>
        <c:crossAx val="103705216"/>
        <c:crosses val="autoZero"/>
        <c:auto val="1"/>
        <c:lblAlgn val="ctr"/>
        <c:lblOffset val="100"/>
      </c:catAx>
      <c:valAx>
        <c:axId val="103705216"/>
        <c:scaling>
          <c:orientation val="minMax"/>
        </c:scaling>
        <c:axPos val="l"/>
        <c:majorGridlines/>
        <c:numFmt formatCode="0" sourceLinked="1"/>
        <c:tickLblPos val="nextTo"/>
        <c:crossAx val="103703680"/>
        <c:crosses val="autoZero"/>
        <c:crossBetween val="between"/>
      </c:valAx>
    </c:plotArea>
    <c:plotVisOnly val="1"/>
  </c:chart>
  <c:spPr>
    <a:ln>
      <a:solidFill>
        <a:schemeClr val="tx1"/>
      </a:solidFill>
    </a:ln>
  </c:sp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Solo Tackles (non-Sacks)</a:t>
            </a:r>
          </a:p>
          <a:p>
            <a:pPr>
              <a:defRPr/>
            </a:pPr>
            <a:r>
              <a:rPr lang="en-US" sz="1100" b="0" i="1"/>
              <a:t>per 10,000 plays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Sheet1!$B$18</c:f>
              <c:strCache>
                <c:ptCount val="1"/>
                <c:pt idx="0">
                  <c:v>Solo Tackles</c:v>
                </c:pt>
              </c:strCache>
            </c:strRef>
          </c:tx>
          <c:spPr>
            <a:solidFill>
              <a:srgbClr val="92D050"/>
            </a:solidFill>
          </c:spPr>
          <c:dPt>
            <c:idx val="1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Pt>
            <c:idx val="2"/>
            <c:spPr>
              <a:solidFill>
                <a:schemeClr val="accent6">
                  <a:lumMod val="75000"/>
                </a:schemeClr>
              </a:solidFill>
            </c:spPr>
          </c:dPt>
          <c:dPt>
            <c:idx val="3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Lbls>
            <c:showVal val="1"/>
          </c:dLbls>
          <c:cat>
            <c:strRef>
              <c:f>Sheet1!$A$19:$A$23</c:f>
              <c:strCache>
                <c:ptCount val="5"/>
                <c:pt idx="0">
                  <c:v>LDE</c:v>
                </c:pt>
                <c:pt idx="1">
                  <c:v>LDT</c:v>
                </c:pt>
                <c:pt idx="2">
                  <c:v>NG</c:v>
                </c:pt>
                <c:pt idx="3">
                  <c:v>RDT</c:v>
                </c:pt>
                <c:pt idx="4">
                  <c:v>RDE</c:v>
                </c:pt>
              </c:strCache>
            </c:strRef>
          </c:cat>
          <c:val>
            <c:numRef>
              <c:f>Sheet1!$B$19:$B$23</c:f>
              <c:numCache>
                <c:formatCode>General</c:formatCode>
                <c:ptCount val="5"/>
                <c:pt idx="0">
                  <c:v>279</c:v>
                </c:pt>
                <c:pt idx="1">
                  <c:v>306</c:v>
                </c:pt>
                <c:pt idx="2">
                  <c:v>316</c:v>
                </c:pt>
                <c:pt idx="3">
                  <c:v>289</c:v>
                </c:pt>
                <c:pt idx="4">
                  <c:v>271</c:v>
                </c:pt>
              </c:numCache>
            </c:numRef>
          </c:val>
        </c:ser>
        <c:axId val="103746944"/>
        <c:axId val="103761024"/>
      </c:barChart>
      <c:catAx>
        <c:axId val="103746944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 b="1" i="0" baseline="0"/>
            </a:pPr>
            <a:endParaRPr lang="en-US"/>
          </a:p>
        </c:txPr>
        <c:crossAx val="103761024"/>
        <c:crosses val="autoZero"/>
        <c:auto val="1"/>
        <c:lblAlgn val="ctr"/>
        <c:lblOffset val="100"/>
      </c:catAx>
      <c:valAx>
        <c:axId val="103761024"/>
        <c:scaling>
          <c:orientation val="minMax"/>
        </c:scaling>
        <c:axPos val="l"/>
        <c:majorGridlines/>
        <c:numFmt formatCode="General" sourceLinked="1"/>
        <c:tickLblPos val="nextTo"/>
        <c:crossAx val="103746944"/>
        <c:crosses val="autoZero"/>
        <c:crossBetween val="between"/>
      </c:valAx>
    </c:plotArea>
    <c:plotVisOnly val="1"/>
  </c:chart>
  <c:spPr>
    <a:ln>
      <a:solidFill>
        <a:schemeClr val="tx1"/>
      </a:solidFill>
    </a:ln>
  </c:sp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Assisted Tackles (non-Sacks)</a:t>
            </a:r>
          </a:p>
          <a:p>
            <a:pPr>
              <a:defRPr/>
            </a:pPr>
            <a:r>
              <a:rPr lang="en-US" sz="1100" b="0" i="1"/>
              <a:t>per 10,000 plays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Sheet1!$C$18</c:f>
              <c:strCache>
                <c:ptCount val="1"/>
                <c:pt idx="0">
                  <c:v>Assisted Tackles</c:v>
                </c:pt>
              </c:strCache>
            </c:strRef>
          </c:tx>
          <c:spPr>
            <a:solidFill>
              <a:srgbClr val="92D050"/>
            </a:solidFill>
          </c:spPr>
          <c:dPt>
            <c:idx val="1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Pt>
            <c:idx val="2"/>
            <c:spPr>
              <a:solidFill>
                <a:schemeClr val="accent6">
                  <a:lumMod val="75000"/>
                </a:schemeClr>
              </a:solidFill>
            </c:spPr>
          </c:dPt>
          <c:dPt>
            <c:idx val="3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Lbls>
            <c:showVal val="1"/>
          </c:dLbls>
          <c:cat>
            <c:strRef>
              <c:f>Sheet1!$A$19:$A$23</c:f>
              <c:strCache>
                <c:ptCount val="5"/>
                <c:pt idx="0">
                  <c:v>LDE</c:v>
                </c:pt>
                <c:pt idx="1">
                  <c:v>LDT</c:v>
                </c:pt>
                <c:pt idx="2">
                  <c:v>NG</c:v>
                </c:pt>
                <c:pt idx="3">
                  <c:v>RDT</c:v>
                </c:pt>
                <c:pt idx="4">
                  <c:v>RDE</c:v>
                </c:pt>
              </c:strCache>
            </c:strRef>
          </c:cat>
          <c:val>
            <c:numRef>
              <c:f>Sheet1!$C$19:$C$23</c:f>
              <c:numCache>
                <c:formatCode>General</c:formatCode>
                <c:ptCount val="5"/>
                <c:pt idx="0">
                  <c:v>257</c:v>
                </c:pt>
                <c:pt idx="1">
                  <c:v>349</c:v>
                </c:pt>
                <c:pt idx="2">
                  <c:v>369</c:v>
                </c:pt>
                <c:pt idx="3">
                  <c:v>310</c:v>
                </c:pt>
                <c:pt idx="4">
                  <c:v>257</c:v>
                </c:pt>
              </c:numCache>
            </c:numRef>
          </c:val>
        </c:ser>
        <c:axId val="103786368"/>
        <c:axId val="103787904"/>
      </c:barChart>
      <c:catAx>
        <c:axId val="103786368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 b="1" i="0" baseline="0"/>
            </a:pPr>
            <a:endParaRPr lang="en-US"/>
          </a:p>
        </c:txPr>
        <c:crossAx val="103787904"/>
        <c:crosses val="autoZero"/>
        <c:auto val="1"/>
        <c:lblAlgn val="ctr"/>
        <c:lblOffset val="100"/>
      </c:catAx>
      <c:valAx>
        <c:axId val="103787904"/>
        <c:scaling>
          <c:orientation val="minMax"/>
        </c:scaling>
        <c:axPos val="l"/>
        <c:majorGridlines/>
        <c:numFmt formatCode="General" sourceLinked="1"/>
        <c:tickLblPos val="nextTo"/>
        <c:crossAx val="103786368"/>
        <c:crosses val="autoZero"/>
        <c:crossBetween val="between"/>
      </c:valAx>
    </c:plotArea>
    <c:plotVisOnly val="1"/>
  </c:chart>
  <c:spPr>
    <a:ln>
      <a:solidFill>
        <a:schemeClr val="tx1"/>
      </a:solidFill>
    </a:ln>
  </c:sp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Forced Fumbles</a:t>
            </a:r>
          </a:p>
          <a:p>
            <a:pPr>
              <a:defRPr/>
            </a:pPr>
            <a:r>
              <a:rPr lang="en-US" sz="1100" b="0" i="1"/>
              <a:t>per 10,000 plays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Sheet1!$C$34</c:f>
              <c:strCache>
                <c:ptCount val="1"/>
                <c:pt idx="0">
                  <c:v>Forced Fumbles</c:v>
                </c:pt>
              </c:strCache>
            </c:strRef>
          </c:tx>
          <c:spPr>
            <a:solidFill>
              <a:srgbClr val="92D050"/>
            </a:solidFill>
          </c:spPr>
          <c:dPt>
            <c:idx val="1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Pt>
            <c:idx val="2"/>
            <c:spPr>
              <a:solidFill>
                <a:schemeClr val="accent6">
                  <a:lumMod val="75000"/>
                </a:schemeClr>
              </a:solidFill>
            </c:spPr>
          </c:dPt>
          <c:dPt>
            <c:idx val="3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Lbls>
            <c:showVal val="1"/>
          </c:dLbls>
          <c:cat>
            <c:strRef>
              <c:f>Sheet1!$A$35:$A$39</c:f>
              <c:strCache>
                <c:ptCount val="5"/>
                <c:pt idx="0">
                  <c:v>LDE</c:v>
                </c:pt>
                <c:pt idx="1">
                  <c:v>LDT</c:v>
                </c:pt>
                <c:pt idx="2">
                  <c:v>NG</c:v>
                </c:pt>
                <c:pt idx="3">
                  <c:v>RDT</c:v>
                </c:pt>
                <c:pt idx="4">
                  <c:v>RDE</c:v>
                </c:pt>
              </c:strCache>
            </c:strRef>
          </c:cat>
          <c:val>
            <c:numRef>
              <c:f>Sheet1!$C$35:$C$39</c:f>
              <c:numCache>
                <c:formatCode>0</c:formatCode>
                <c:ptCount val="5"/>
                <c:pt idx="0">
                  <c:v>13.8</c:v>
                </c:pt>
                <c:pt idx="1">
                  <c:v>3.08</c:v>
                </c:pt>
                <c:pt idx="2">
                  <c:v>5.55</c:v>
                </c:pt>
                <c:pt idx="3">
                  <c:v>4.28</c:v>
                </c:pt>
                <c:pt idx="4">
                  <c:v>15.9</c:v>
                </c:pt>
              </c:numCache>
            </c:numRef>
          </c:val>
        </c:ser>
        <c:axId val="103904000"/>
        <c:axId val="103905536"/>
      </c:barChart>
      <c:catAx>
        <c:axId val="103904000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 b="1" i="0" baseline="0"/>
            </a:pPr>
            <a:endParaRPr lang="en-US"/>
          </a:p>
        </c:txPr>
        <c:crossAx val="103905536"/>
        <c:crosses val="autoZero"/>
        <c:auto val="1"/>
        <c:lblAlgn val="ctr"/>
        <c:lblOffset val="100"/>
      </c:catAx>
      <c:valAx>
        <c:axId val="103905536"/>
        <c:scaling>
          <c:orientation val="minMax"/>
        </c:scaling>
        <c:axPos val="l"/>
        <c:majorGridlines/>
        <c:numFmt formatCode="0" sourceLinked="1"/>
        <c:tickLblPos val="nextTo"/>
        <c:crossAx val="103904000"/>
        <c:crosses val="autoZero"/>
        <c:crossBetween val="between"/>
      </c:valAx>
    </c:plotArea>
    <c:plotVisOnly val="1"/>
  </c:chart>
  <c:spPr>
    <a:ln>
      <a:solidFill>
        <a:schemeClr val="tx1"/>
      </a:solidFill>
    </a:ln>
  </c:sp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Recovered Fumbles</a:t>
            </a:r>
          </a:p>
          <a:p>
            <a:pPr>
              <a:defRPr/>
            </a:pPr>
            <a:r>
              <a:rPr lang="en-US" sz="1100" b="0" i="1"/>
              <a:t>per 10,000 plays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Sheet1!$D$34</c:f>
              <c:strCache>
                <c:ptCount val="1"/>
                <c:pt idx="0">
                  <c:v>Recovered Fumbles</c:v>
                </c:pt>
              </c:strCache>
            </c:strRef>
          </c:tx>
          <c:spPr>
            <a:solidFill>
              <a:srgbClr val="92D050"/>
            </a:solidFill>
          </c:spPr>
          <c:dPt>
            <c:idx val="1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Pt>
            <c:idx val="2"/>
            <c:spPr>
              <a:solidFill>
                <a:schemeClr val="accent6">
                  <a:lumMod val="75000"/>
                </a:schemeClr>
              </a:solidFill>
            </c:spPr>
          </c:dPt>
          <c:dPt>
            <c:idx val="3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Lbls>
            <c:showVal val="1"/>
          </c:dLbls>
          <c:cat>
            <c:strRef>
              <c:f>Sheet1!$A$35:$A$39</c:f>
              <c:strCache>
                <c:ptCount val="5"/>
                <c:pt idx="0">
                  <c:v>LDE</c:v>
                </c:pt>
                <c:pt idx="1">
                  <c:v>LDT</c:v>
                </c:pt>
                <c:pt idx="2">
                  <c:v>NG</c:v>
                </c:pt>
                <c:pt idx="3">
                  <c:v>RDT</c:v>
                </c:pt>
                <c:pt idx="4">
                  <c:v>RDE</c:v>
                </c:pt>
              </c:strCache>
            </c:strRef>
          </c:cat>
          <c:val>
            <c:numRef>
              <c:f>Sheet1!$D$35:$D$39</c:f>
              <c:numCache>
                <c:formatCode>General</c:formatCode>
                <c:ptCount val="5"/>
                <c:pt idx="0">
                  <c:v>6.9</c:v>
                </c:pt>
                <c:pt idx="1">
                  <c:v>10.3</c:v>
                </c:pt>
                <c:pt idx="2">
                  <c:v>5.55</c:v>
                </c:pt>
                <c:pt idx="3">
                  <c:v>7.49</c:v>
                </c:pt>
                <c:pt idx="4">
                  <c:v>8.9600000000000026</c:v>
                </c:pt>
              </c:numCache>
            </c:numRef>
          </c:val>
        </c:ser>
        <c:axId val="103939072"/>
        <c:axId val="103944960"/>
      </c:barChart>
      <c:catAx>
        <c:axId val="103939072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 b="1" i="0" baseline="0"/>
            </a:pPr>
            <a:endParaRPr lang="en-US"/>
          </a:p>
        </c:txPr>
        <c:crossAx val="103944960"/>
        <c:crosses val="autoZero"/>
        <c:auto val="1"/>
        <c:lblAlgn val="ctr"/>
        <c:lblOffset val="100"/>
      </c:catAx>
      <c:valAx>
        <c:axId val="103944960"/>
        <c:scaling>
          <c:orientation val="minMax"/>
        </c:scaling>
        <c:axPos val="l"/>
        <c:majorGridlines/>
        <c:numFmt formatCode="General" sourceLinked="1"/>
        <c:tickLblPos val="nextTo"/>
        <c:crossAx val="103939072"/>
        <c:crosses val="autoZero"/>
        <c:crossBetween val="between"/>
      </c:valAx>
    </c:plotArea>
    <c:plotVisOnly val="1"/>
  </c:chart>
  <c:spPr>
    <a:ln>
      <a:solidFill>
        <a:schemeClr val="tx1"/>
      </a:solidFill>
    </a:ln>
  </c:sp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Interceptions</a:t>
            </a:r>
          </a:p>
          <a:p>
            <a:pPr>
              <a:defRPr/>
            </a:pPr>
            <a:r>
              <a:rPr lang="en-US" sz="1100" b="0" i="1"/>
              <a:t>per 10,000 plays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Sheet1!$B$34</c:f>
              <c:strCache>
                <c:ptCount val="1"/>
                <c:pt idx="0">
                  <c:v>Interceptions</c:v>
                </c:pt>
              </c:strCache>
            </c:strRef>
          </c:tx>
          <c:spPr>
            <a:solidFill>
              <a:srgbClr val="92D050"/>
            </a:solidFill>
          </c:spPr>
          <c:dPt>
            <c:idx val="1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Pt>
            <c:idx val="2"/>
            <c:spPr>
              <a:solidFill>
                <a:schemeClr val="accent6">
                  <a:lumMod val="75000"/>
                </a:schemeClr>
              </a:solidFill>
            </c:spPr>
          </c:dPt>
          <c:dPt>
            <c:idx val="3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Lbls>
            <c:showVal val="1"/>
          </c:dLbls>
          <c:cat>
            <c:strRef>
              <c:f>Sheet1!$A$35:$A$39</c:f>
              <c:strCache>
                <c:ptCount val="5"/>
                <c:pt idx="0">
                  <c:v>LDE</c:v>
                </c:pt>
                <c:pt idx="1">
                  <c:v>LDT</c:v>
                </c:pt>
                <c:pt idx="2">
                  <c:v>NG</c:v>
                </c:pt>
                <c:pt idx="3">
                  <c:v>RDT</c:v>
                </c:pt>
                <c:pt idx="4">
                  <c:v>RDE</c:v>
                </c:pt>
              </c:strCache>
            </c:strRef>
          </c:cat>
          <c:val>
            <c:numRef>
              <c:f>Sheet1!$B$35:$B$39</c:f>
              <c:numCache>
                <c:formatCode>0</c:formatCode>
                <c:ptCount val="5"/>
                <c:pt idx="0">
                  <c:v>0.98599999999999999</c:v>
                </c:pt>
                <c:pt idx="1">
                  <c:v>2.0499999999999998</c:v>
                </c:pt>
                <c:pt idx="2">
                  <c:v>0</c:v>
                </c:pt>
                <c:pt idx="3">
                  <c:v>1.07</c:v>
                </c:pt>
                <c:pt idx="4">
                  <c:v>0.995</c:v>
                </c:pt>
              </c:numCache>
            </c:numRef>
          </c:val>
        </c:ser>
        <c:axId val="103978496"/>
        <c:axId val="103980032"/>
      </c:barChart>
      <c:catAx>
        <c:axId val="103978496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 b="1" i="0" baseline="0"/>
            </a:pPr>
            <a:endParaRPr lang="en-US"/>
          </a:p>
        </c:txPr>
        <c:crossAx val="103980032"/>
        <c:crosses val="autoZero"/>
        <c:auto val="1"/>
        <c:lblAlgn val="ctr"/>
        <c:lblOffset val="100"/>
      </c:catAx>
      <c:valAx>
        <c:axId val="103980032"/>
        <c:scaling>
          <c:orientation val="minMax"/>
        </c:scaling>
        <c:axPos val="l"/>
        <c:majorGridlines/>
        <c:numFmt formatCode="0" sourceLinked="1"/>
        <c:tickLblPos val="nextTo"/>
        <c:crossAx val="103978496"/>
        <c:crosses val="autoZero"/>
        <c:crossBetween val="between"/>
      </c:valAx>
    </c:plotArea>
    <c:plotVisOnly val="1"/>
  </c:chart>
  <c:spPr>
    <a:ln>
      <a:solidFill>
        <a:schemeClr val="tx1"/>
      </a:solidFill>
    </a:ln>
  </c:sp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4B332-A1E0-46C0-A958-214EC30A9DAB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EA8BA-BF45-4B58-B619-D7AB0DB1EA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640C-B4D1-40E4-AAF0-B3719AC8736E}" type="datetime1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3153-BE75-4C3B-9231-F8D6AA8AFE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57EE-C47B-48F5-A5CD-133481989CA3}" type="datetime1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3153-BE75-4C3B-9231-F8D6AA8AFE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19FB-6A1A-45BC-944A-19421E5F2B4A}" type="datetime1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3153-BE75-4C3B-9231-F8D6AA8AFE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4758-3C28-41F8-A595-4927CB0F588B}" type="datetime1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3153-BE75-4C3B-9231-F8D6AA8AFE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6F4B-6EDC-4716-9DE8-3B1AFA49014B}" type="datetime1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3153-BE75-4C3B-9231-F8D6AA8AFE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B65A-6F75-48D3-83D7-79AE40B58CC7}" type="datetime1">
              <a:rPr lang="en-US" smtClean="0"/>
              <a:pPr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3153-BE75-4C3B-9231-F8D6AA8AFE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4B7B-D82F-4B7E-AEFE-A1FA75A07BFC}" type="datetime1">
              <a:rPr lang="en-US" smtClean="0"/>
              <a:pPr/>
              <a:t>7/19/2020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3153-BE75-4C3B-9231-F8D6AA8AFE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960B-6556-4FA7-AF2B-3ADFB8844784}" type="datetime1">
              <a:rPr lang="en-US" smtClean="0"/>
              <a:pPr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3153-BE75-4C3B-9231-F8D6AA8AFE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402F5-D074-4195-B1EE-E07A8B1D8F92}" type="datetime1">
              <a:rPr lang="en-US" smtClean="0"/>
              <a:pPr/>
              <a:t>7/19/2020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3153-BE75-4C3B-9231-F8D6AA8AFE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0CA3-FE0C-4356-BD1E-9A2EE77F6F1D}" type="datetime1">
              <a:rPr lang="en-US" smtClean="0"/>
              <a:pPr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3153-BE75-4C3B-9231-F8D6AA8AFE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8133-C0C6-4E50-821C-0EEDC754B028}" type="datetime1">
              <a:rPr lang="en-US" smtClean="0"/>
              <a:pPr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3153-BE75-4C3B-9231-F8D6AA8AFE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89330-7164-4FD4-98E8-A802AE8480DD}" type="datetime1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F3153-BE75-4C3B-9231-F8D6AA8AFE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hart" Target="../charts/chart17.xml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chart" Target="../charts/chart28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Sports Info Solutions </a:t>
            </a:r>
            <a:br>
              <a:rPr lang="en-US" b="1" dirty="0" smtClean="0"/>
            </a:br>
            <a:r>
              <a:rPr lang="en-US" b="1" dirty="0" smtClean="0"/>
              <a:t>Football Analytics Challenge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</a:t>
            </a:r>
            <a:r>
              <a:rPr lang="en-US" dirty="0" err="1" smtClean="0"/>
              <a:t>Schmerfeld</a:t>
            </a:r>
            <a:endParaRPr lang="en-US" dirty="0" smtClean="0"/>
          </a:p>
          <a:p>
            <a:r>
              <a:rPr lang="en-US" dirty="0" smtClean="0"/>
              <a:t>July 2020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52400" y="2514600"/>
            <a:ext cx="3810000" cy="1981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3153-BE75-4C3B-9231-F8D6AA8AFE9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Aft>
                <a:spcPts val="1200"/>
              </a:spcAft>
            </a:pPr>
            <a:r>
              <a:rPr lang="en-US" sz="2200" i="1" u="sng" dirty="0" smtClean="0"/>
              <a:t>Question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Most Valuable </a:t>
            </a:r>
            <a:r>
              <a:rPr lang="en-US" b="1" dirty="0"/>
              <a:t>D</a:t>
            </a:r>
            <a:r>
              <a:rPr lang="en-US" b="1" dirty="0" smtClean="0"/>
              <a:t>efensive </a:t>
            </a:r>
            <a:r>
              <a:rPr lang="en-US" b="1" dirty="0"/>
              <a:t>L</a:t>
            </a:r>
            <a:r>
              <a:rPr lang="en-US" b="1" dirty="0" smtClean="0"/>
              <a:t>ine Position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5300" b="1" i="1" dirty="0" smtClean="0">
                <a:ln>
                  <a:solidFill>
                    <a:schemeClr val="tx1"/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Indirect Impact</a:t>
            </a:r>
            <a:endParaRPr lang="en-US" sz="5300" b="1" dirty="0">
              <a:ln>
                <a:solidFill>
                  <a:schemeClr val="tx1"/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1905000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Indirect</a:t>
            </a:r>
            <a:r>
              <a:rPr lang="en-US" sz="3200" b="1" dirty="0" smtClean="0"/>
              <a:t> Impact</a:t>
            </a:r>
            <a:endParaRPr 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" y="2514600"/>
            <a:ext cx="365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Tying Up Offensive Linemen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Allow teammate to make play, in lineman’s playing area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029200" y="1905000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Methodology</a:t>
            </a:r>
            <a:endParaRPr lang="en-US" sz="3200" b="1" dirty="0"/>
          </a:p>
        </p:txBody>
      </p:sp>
      <p:sp>
        <p:nvSpPr>
          <p:cNvPr id="20" name="Right Arrow 19"/>
          <p:cNvSpPr/>
          <p:nvPr/>
        </p:nvSpPr>
        <p:spPr>
          <a:xfrm>
            <a:off x="4038600" y="3124200"/>
            <a:ext cx="685800" cy="5334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C:\Users\David\AppData\Local\Microsoft\Windows\INetCache\IE\C306QWCB\Red_Checkmark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2362200"/>
            <a:ext cx="381000" cy="475013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5257800" y="2438401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Run play designed to go toward lineman’s  </a:t>
            </a:r>
            <a:r>
              <a:rPr lang="en-US" sz="2400" dirty="0" err="1" smtClean="0"/>
              <a:t>lineman’s</a:t>
            </a:r>
            <a:r>
              <a:rPr lang="en-US" sz="2400" dirty="0" smtClean="0"/>
              <a:t> playing “zone”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6553200" y="3581400"/>
            <a:ext cx="12192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- but -</a:t>
            </a:r>
            <a:endParaRPr lang="en-US" sz="2800" i="1" dirty="0"/>
          </a:p>
        </p:txBody>
      </p:sp>
      <p:pic>
        <p:nvPicPr>
          <p:cNvPr id="24" name="Picture 2" descr="C:\Users\David\AppData\Local\Microsoft\Windows\INetCache\IE\C306QWCB\Red_Checkmark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4038600"/>
            <a:ext cx="381000" cy="475013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5257800" y="41148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dirty="0" smtClean="0"/>
              <a:t>2.   The lineman didn’t record a measurable statistic (tackle, etc.)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2400" y="5867400"/>
            <a:ext cx="76962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Assumption</a:t>
            </a:r>
            <a:r>
              <a:rPr lang="en-US" sz="1600" i="1" dirty="0" smtClean="0"/>
              <a:t>s in not</a:t>
            </a:r>
            <a:r>
              <a:rPr lang="en-US" sz="1600" i="1" dirty="0" smtClean="0"/>
              <a:t> including </a:t>
            </a:r>
            <a:r>
              <a:rPr lang="en-US" sz="1600" i="1" dirty="0" smtClean="0"/>
              <a:t>passing plays</a:t>
            </a:r>
          </a:p>
          <a:p>
            <a:pPr marL="457200">
              <a:buFont typeface="Arial" pitchFamily="34" charset="0"/>
              <a:buChar char="•"/>
            </a:pPr>
            <a:r>
              <a:rPr lang="en-US" sz="1600" i="1" dirty="0" smtClean="0"/>
              <a:t>   </a:t>
            </a:r>
            <a:r>
              <a:rPr lang="en-US" sz="1600" dirty="0" smtClean="0"/>
              <a:t>Passing plays are more often farther away from a lineman’s playing zone </a:t>
            </a:r>
          </a:p>
          <a:p>
            <a:pPr marL="457200"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  Ability to tie up offensive blockers should be same whether run or pass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3153-BE75-4C3B-9231-F8D6AA8AFE9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5200" y="4419600"/>
            <a:ext cx="2404872" cy="1295400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05584" y="4419600"/>
            <a:ext cx="1466088" cy="1295400"/>
          </a:xfrm>
          <a:prstGeom prst="rect">
            <a:avLst/>
          </a:prstGeom>
          <a:solidFill>
            <a:srgbClr val="00B0F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8472" y="4419600"/>
            <a:ext cx="1219200" cy="1752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80872" y="3429000"/>
            <a:ext cx="8382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52472" y="3429000"/>
            <a:ext cx="8382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G</a:t>
            </a:r>
            <a:endParaRPr lang="en-US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3700272" y="3429000"/>
            <a:ext cx="8382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</a:t>
            </a:r>
            <a:endParaRPr lang="en-US" sz="4800" dirty="0"/>
          </a:p>
        </p:txBody>
      </p:sp>
      <p:sp>
        <p:nvSpPr>
          <p:cNvPr id="11" name="TextBox 10"/>
          <p:cNvSpPr txBox="1"/>
          <p:nvPr/>
        </p:nvSpPr>
        <p:spPr>
          <a:xfrm>
            <a:off x="4767072" y="3429000"/>
            <a:ext cx="8382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TE</a:t>
            </a:r>
            <a:endParaRPr lang="en-US" sz="4800" dirty="0"/>
          </a:p>
        </p:txBody>
      </p:sp>
      <p:sp>
        <p:nvSpPr>
          <p:cNvPr id="12" name="TextBox 11"/>
          <p:cNvSpPr txBox="1"/>
          <p:nvPr/>
        </p:nvSpPr>
        <p:spPr>
          <a:xfrm>
            <a:off x="652272" y="434340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1  0  1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728472" y="4876800"/>
            <a:ext cx="121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Nose Guard</a:t>
            </a:r>
          </a:p>
          <a:p>
            <a:pPr algn="ctr"/>
            <a:r>
              <a:rPr lang="en-US" sz="2400" b="1" dirty="0" smtClean="0"/>
              <a:t>NG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023872" y="43434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2i  </a:t>
            </a:r>
            <a:r>
              <a:rPr lang="en-US" sz="2800" dirty="0"/>
              <a:t>2</a:t>
            </a:r>
            <a:r>
              <a:rPr lang="en-US" sz="2800" dirty="0" smtClean="0"/>
              <a:t>  3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871472" y="4876800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Def-Tackle</a:t>
            </a:r>
          </a:p>
          <a:p>
            <a:pPr algn="ctr"/>
            <a:r>
              <a:rPr lang="en-US" sz="2400" b="1" dirty="0" smtClean="0"/>
              <a:t>DT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395472" y="43434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4</a:t>
            </a:r>
            <a:r>
              <a:rPr lang="en-US" sz="2800" dirty="0" smtClean="0"/>
              <a:t>i  4  5 7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3547872" y="4876800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Def-End</a:t>
            </a:r>
          </a:p>
          <a:p>
            <a:pPr algn="ctr"/>
            <a:r>
              <a:rPr lang="en-US" sz="2400" b="1" dirty="0" smtClean="0"/>
              <a:t>DE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843272" y="43434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  6  9</a:t>
            </a:r>
            <a:endParaRPr lang="en-US" sz="2800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Aft>
                <a:spcPts val="1200"/>
              </a:spcAft>
            </a:pPr>
            <a:r>
              <a:rPr lang="en-US" sz="2200" i="1" u="sng" dirty="0" smtClean="0"/>
              <a:t>Question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Most Valuable </a:t>
            </a:r>
            <a:r>
              <a:rPr lang="en-US" b="1" dirty="0"/>
              <a:t>D</a:t>
            </a:r>
            <a:r>
              <a:rPr lang="en-US" b="1" dirty="0" smtClean="0"/>
              <a:t>efensive </a:t>
            </a:r>
            <a:r>
              <a:rPr lang="en-US" b="1" dirty="0"/>
              <a:t>L</a:t>
            </a:r>
            <a:r>
              <a:rPr lang="en-US" b="1" dirty="0" smtClean="0"/>
              <a:t>ine Position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5300" b="1" i="1" dirty="0" smtClean="0">
                <a:ln>
                  <a:solidFill>
                    <a:schemeClr val="tx1"/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Indirect Impact - Zones</a:t>
            </a:r>
            <a:endParaRPr lang="en-US" sz="5300" b="1" dirty="0">
              <a:ln>
                <a:solidFill>
                  <a:schemeClr val="tx1"/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00200" y="2438400"/>
            <a:ext cx="83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A</a:t>
            </a:r>
            <a:endParaRPr lang="en-US" sz="6000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981200" y="3352800"/>
            <a:ext cx="0" cy="6096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600" y="1981200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Runs to </a:t>
            </a:r>
            <a:r>
              <a:rPr lang="en-US" sz="3200" b="1" i="1" u="sng" dirty="0" smtClean="0"/>
              <a:t>A</a:t>
            </a:r>
            <a:r>
              <a:rPr lang="en-US" sz="3200" b="1" u="sng" dirty="0" smtClean="0"/>
              <a:t> Gap</a:t>
            </a:r>
            <a:endParaRPr lang="en-US" sz="3200" b="1" dirty="0"/>
          </a:p>
        </p:txBody>
      </p:sp>
      <p:sp>
        <p:nvSpPr>
          <p:cNvPr id="24" name="Oval 23"/>
          <p:cNvSpPr/>
          <p:nvPr/>
        </p:nvSpPr>
        <p:spPr>
          <a:xfrm>
            <a:off x="381000" y="4724400"/>
            <a:ext cx="3352800" cy="13716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67200" y="1981200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Zones of NG &amp; DT</a:t>
            </a:r>
            <a:endParaRPr lang="en-US" sz="3200" b="1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810000" y="2286000"/>
            <a:ext cx="6858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3153-BE75-4C3B-9231-F8D6AA8AFE9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5200" y="4419600"/>
            <a:ext cx="2404872" cy="1295400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05584" y="4419600"/>
            <a:ext cx="1466088" cy="1295400"/>
          </a:xfrm>
          <a:prstGeom prst="rect">
            <a:avLst/>
          </a:prstGeom>
          <a:solidFill>
            <a:srgbClr val="00B0F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8472" y="4419600"/>
            <a:ext cx="1219200" cy="1752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80872" y="3429000"/>
            <a:ext cx="8382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52472" y="3429000"/>
            <a:ext cx="8382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G</a:t>
            </a:r>
            <a:endParaRPr lang="en-US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3700272" y="3429000"/>
            <a:ext cx="8382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</a:t>
            </a:r>
            <a:endParaRPr lang="en-US" sz="4800" dirty="0"/>
          </a:p>
        </p:txBody>
      </p:sp>
      <p:sp>
        <p:nvSpPr>
          <p:cNvPr id="11" name="TextBox 10"/>
          <p:cNvSpPr txBox="1"/>
          <p:nvPr/>
        </p:nvSpPr>
        <p:spPr>
          <a:xfrm>
            <a:off x="4767072" y="3429000"/>
            <a:ext cx="8382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TE</a:t>
            </a:r>
            <a:endParaRPr lang="en-US" sz="4800" dirty="0"/>
          </a:p>
        </p:txBody>
      </p:sp>
      <p:sp>
        <p:nvSpPr>
          <p:cNvPr id="12" name="TextBox 11"/>
          <p:cNvSpPr txBox="1"/>
          <p:nvPr/>
        </p:nvSpPr>
        <p:spPr>
          <a:xfrm>
            <a:off x="652272" y="434340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1  0  1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728472" y="4876800"/>
            <a:ext cx="121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Nose Guard</a:t>
            </a:r>
          </a:p>
          <a:p>
            <a:pPr algn="ctr"/>
            <a:r>
              <a:rPr lang="en-US" sz="2400" b="1" dirty="0" smtClean="0"/>
              <a:t>NG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023872" y="43434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2i  </a:t>
            </a:r>
            <a:r>
              <a:rPr lang="en-US" sz="2800" dirty="0"/>
              <a:t>2</a:t>
            </a:r>
            <a:r>
              <a:rPr lang="en-US" sz="2800" dirty="0" smtClean="0"/>
              <a:t>  3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871472" y="4876800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Def-Tackle</a:t>
            </a:r>
          </a:p>
          <a:p>
            <a:pPr algn="ctr"/>
            <a:r>
              <a:rPr lang="en-US" sz="2400" b="1" dirty="0" smtClean="0"/>
              <a:t>DT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395472" y="43434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4</a:t>
            </a:r>
            <a:r>
              <a:rPr lang="en-US" sz="2800" dirty="0" smtClean="0"/>
              <a:t>i  4  5 7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3547872" y="4876800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Def-End</a:t>
            </a:r>
          </a:p>
          <a:p>
            <a:pPr algn="ctr"/>
            <a:r>
              <a:rPr lang="en-US" sz="2400" b="1" dirty="0" smtClean="0"/>
              <a:t>DE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843272" y="43434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  6  9</a:t>
            </a:r>
            <a:endParaRPr lang="en-US" sz="2800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Aft>
                <a:spcPts val="1200"/>
              </a:spcAft>
            </a:pPr>
            <a:r>
              <a:rPr lang="en-US" sz="2200" i="1" u="sng" dirty="0" smtClean="0"/>
              <a:t>Question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Most Valuable </a:t>
            </a:r>
            <a:r>
              <a:rPr lang="en-US" b="1" dirty="0"/>
              <a:t>D</a:t>
            </a:r>
            <a:r>
              <a:rPr lang="en-US" b="1" dirty="0" smtClean="0"/>
              <a:t>efensive </a:t>
            </a:r>
            <a:r>
              <a:rPr lang="en-US" b="1" dirty="0"/>
              <a:t>L</a:t>
            </a:r>
            <a:r>
              <a:rPr lang="en-US" b="1" dirty="0" smtClean="0"/>
              <a:t>ine Position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5300" b="1" i="1" dirty="0" smtClean="0">
                <a:ln>
                  <a:solidFill>
                    <a:schemeClr val="tx1"/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Indirect Impact - Zones</a:t>
            </a:r>
            <a:endParaRPr lang="en-US" sz="5300" b="1" dirty="0">
              <a:ln>
                <a:solidFill>
                  <a:schemeClr val="tx1"/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8000" y="2438400"/>
            <a:ext cx="83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B</a:t>
            </a:r>
            <a:endParaRPr lang="en-US" sz="6000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429000" y="3352800"/>
            <a:ext cx="0" cy="6096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600" y="1981200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Runs to </a:t>
            </a:r>
            <a:r>
              <a:rPr lang="en-US" sz="3200" b="1" i="1" u="sng" dirty="0" smtClean="0"/>
              <a:t>B</a:t>
            </a:r>
            <a:r>
              <a:rPr lang="en-US" sz="3200" b="1" u="sng" dirty="0" smtClean="0"/>
              <a:t> Gap</a:t>
            </a:r>
            <a:endParaRPr lang="en-US" sz="3200" b="1" dirty="0"/>
          </a:p>
        </p:txBody>
      </p:sp>
      <p:sp>
        <p:nvSpPr>
          <p:cNvPr id="24" name="Oval 23"/>
          <p:cNvSpPr/>
          <p:nvPr/>
        </p:nvSpPr>
        <p:spPr>
          <a:xfrm>
            <a:off x="1752600" y="4114800"/>
            <a:ext cx="3429000" cy="18288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0" y="1905000"/>
            <a:ext cx="426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Zones of </a:t>
            </a:r>
          </a:p>
          <a:p>
            <a:r>
              <a:rPr lang="en-US" sz="3200" b="1" dirty="0" smtClean="0"/>
              <a:t>DT &amp; DE </a:t>
            </a:r>
            <a:r>
              <a:rPr lang="en-US" sz="2400" dirty="0" smtClean="0"/>
              <a:t>(in 4i, 4, 5, or 7)</a:t>
            </a:r>
            <a:endParaRPr lang="en-US" sz="24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810000" y="2286000"/>
            <a:ext cx="6858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3153-BE75-4C3B-9231-F8D6AA8AFE9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5200" y="4419600"/>
            <a:ext cx="2404872" cy="1295400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05584" y="4419600"/>
            <a:ext cx="1466088" cy="1295400"/>
          </a:xfrm>
          <a:prstGeom prst="rect">
            <a:avLst/>
          </a:prstGeom>
          <a:solidFill>
            <a:srgbClr val="00B0F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8472" y="4419600"/>
            <a:ext cx="1219200" cy="1752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80872" y="3429000"/>
            <a:ext cx="8382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52472" y="3429000"/>
            <a:ext cx="8382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G</a:t>
            </a:r>
            <a:endParaRPr lang="en-US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3700272" y="3429000"/>
            <a:ext cx="8382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</a:t>
            </a:r>
            <a:endParaRPr lang="en-US" sz="4800" dirty="0"/>
          </a:p>
        </p:txBody>
      </p:sp>
      <p:sp>
        <p:nvSpPr>
          <p:cNvPr id="11" name="TextBox 10"/>
          <p:cNvSpPr txBox="1"/>
          <p:nvPr/>
        </p:nvSpPr>
        <p:spPr>
          <a:xfrm>
            <a:off x="4767072" y="3429000"/>
            <a:ext cx="8382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TE</a:t>
            </a:r>
            <a:endParaRPr lang="en-US" sz="4800" dirty="0"/>
          </a:p>
        </p:txBody>
      </p:sp>
      <p:sp>
        <p:nvSpPr>
          <p:cNvPr id="12" name="TextBox 11"/>
          <p:cNvSpPr txBox="1"/>
          <p:nvPr/>
        </p:nvSpPr>
        <p:spPr>
          <a:xfrm>
            <a:off x="652272" y="434340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1  0  1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728472" y="4876800"/>
            <a:ext cx="121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Nose Guard</a:t>
            </a:r>
          </a:p>
          <a:p>
            <a:pPr algn="ctr"/>
            <a:r>
              <a:rPr lang="en-US" sz="2400" b="1" dirty="0" smtClean="0"/>
              <a:t>NG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023872" y="43434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2i  </a:t>
            </a:r>
            <a:r>
              <a:rPr lang="en-US" sz="2800" dirty="0"/>
              <a:t>2</a:t>
            </a:r>
            <a:r>
              <a:rPr lang="en-US" sz="2800" dirty="0" smtClean="0"/>
              <a:t>  3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871472" y="4876800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Def-Tackle</a:t>
            </a:r>
          </a:p>
          <a:p>
            <a:pPr algn="ctr"/>
            <a:r>
              <a:rPr lang="en-US" sz="2400" b="1" dirty="0" smtClean="0"/>
              <a:t>DT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395472" y="43434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4</a:t>
            </a:r>
            <a:r>
              <a:rPr lang="en-US" sz="2800" dirty="0" smtClean="0"/>
              <a:t>i  4  5 7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3547872" y="4876800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Def-End</a:t>
            </a:r>
          </a:p>
          <a:p>
            <a:pPr algn="ctr"/>
            <a:r>
              <a:rPr lang="en-US" sz="2400" b="1" dirty="0" smtClean="0"/>
              <a:t>DE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843272" y="43434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  6  9</a:t>
            </a:r>
            <a:endParaRPr lang="en-US" sz="2800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Aft>
                <a:spcPts val="1200"/>
              </a:spcAft>
            </a:pPr>
            <a:r>
              <a:rPr lang="en-US" sz="2200" i="1" u="sng" dirty="0" smtClean="0"/>
              <a:t>Question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Most Valuable </a:t>
            </a:r>
            <a:r>
              <a:rPr lang="en-US" b="1" dirty="0"/>
              <a:t>D</a:t>
            </a:r>
            <a:r>
              <a:rPr lang="en-US" b="1" dirty="0" smtClean="0"/>
              <a:t>efensive </a:t>
            </a:r>
            <a:r>
              <a:rPr lang="en-US" b="1" dirty="0"/>
              <a:t>L</a:t>
            </a:r>
            <a:r>
              <a:rPr lang="en-US" b="1" dirty="0" smtClean="0"/>
              <a:t>ine Position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5300" b="1" i="1" dirty="0" smtClean="0">
                <a:ln>
                  <a:solidFill>
                    <a:schemeClr val="tx1"/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Indirect Impact - Zones</a:t>
            </a:r>
            <a:endParaRPr lang="en-US" sz="5300" b="1" dirty="0">
              <a:ln>
                <a:solidFill>
                  <a:schemeClr val="tx1"/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67200" y="2438400"/>
            <a:ext cx="83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C</a:t>
            </a:r>
            <a:endParaRPr lang="en-US" sz="6000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648200" y="3276600"/>
            <a:ext cx="0" cy="6096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600" y="1981200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Runs to </a:t>
            </a:r>
            <a:r>
              <a:rPr lang="en-US" sz="3200" b="1" i="1" u="sng" dirty="0" smtClean="0"/>
              <a:t>C</a:t>
            </a:r>
            <a:r>
              <a:rPr lang="en-US" sz="3200" b="1" u="sng" dirty="0" smtClean="0"/>
              <a:t> Gap</a:t>
            </a:r>
            <a:endParaRPr lang="en-US" sz="3200" b="1" dirty="0"/>
          </a:p>
        </p:txBody>
      </p:sp>
      <p:sp>
        <p:nvSpPr>
          <p:cNvPr id="24" name="Oval 23"/>
          <p:cNvSpPr/>
          <p:nvPr/>
        </p:nvSpPr>
        <p:spPr>
          <a:xfrm>
            <a:off x="3581400" y="4800600"/>
            <a:ext cx="1600200" cy="9144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0" y="198120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Zone of DE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810000" y="2286000"/>
            <a:ext cx="6858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3153-BE75-4C3B-9231-F8D6AA8AFE9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5200" y="4419600"/>
            <a:ext cx="2404872" cy="1295400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05584" y="4419600"/>
            <a:ext cx="1466088" cy="1295400"/>
          </a:xfrm>
          <a:prstGeom prst="rect">
            <a:avLst/>
          </a:prstGeom>
          <a:solidFill>
            <a:srgbClr val="00B0F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8472" y="4419600"/>
            <a:ext cx="1219200" cy="1752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80872" y="3429000"/>
            <a:ext cx="8382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52472" y="3429000"/>
            <a:ext cx="8382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G</a:t>
            </a:r>
            <a:endParaRPr lang="en-US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3700272" y="3429000"/>
            <a:ext cx="8382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</a:t>
            </a:r>
            <a:endParaRPr lang="en-US" sz="4800" dirty="0"/>
          </a:p>
        </p:txBody>
      </p:sp>
      <p:sp>
        <p:nvSpPr>
          <p:cNvPr id="11" name="TextBox 10"/>
          <p:cNvSpPr txBox="1"/>
          <p:nvPr/>
        </p:nvSpPr>
        <p:spPr>
          <a:xfrm>
            <a:off x="4767072" y="3429000"/>
            <a:ext cx="8382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TE</a:t>
            </a:r>
            <a:endParaRPr lang="en-US" sz="4800" dirty="0"/>
          </a:p>
        </p:txBody>
      </p:sp>
      <p:sp>
        <p:nvSpPr>
          <p:cNvPr id="12" name="TextBox 11"/>
          <p:cNvSpPr txBox="1"/>
          <p:nvPr/>
        </p:nvSpPr>
        <p:spPr>
          <a:xfrm>
            <a:off x="652272" y="434340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1  0  1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728472" y="4876800"/>
            <a:ext cx="121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Nose Guard</a:t>
            </a:r>
          </a:p>
          <a:p>
            <a:pPr algn="ctr"/>
            <a:r>
              <a:rPr lang="en-US" sz="2400" b="1" dirty="0" smtClean="0"/>
              <a:t>NG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023872" y="43434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2i  </a:t>
            </a:r>
            <a:r>
              <a:rPr lang="en-US" sz="2800" dirty="0"/>
              <a:t>2</a:t>
            </a:r>
            <a:r>
              <a:rPr lang="en-US" sz="2800" dirty="0" smtClean="0"/>
              <a:t>  3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871472" y="4876800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Def-Tackle</a:t>
            </a:r>
          </a:p>
          <a:p>
            <a:pPr algn="ctr"/>
            <a:r>
              <a:rPr lang="en-US" sz="2400" b="1" dirty="0" smtClean="0"/>
              <a:t>DT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395472" y="43434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4</a:t>
            </a:r>
            <a:r>
              <a:rPr lang="en-US" sz="2800" dirty="0" smtClean="0"/>
              <a:t>i  4  5 7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4495800" y="4876800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Def-End</a:t>
            </a:r>
          </a:p>
          <a:p>
            <a:pPr algn="ctr"/>
            <a:r>
              <a:rPr lang="en-US" sz="2400" b="1" dirty="0" smtClean="0"/>
              <a:t>DE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843272" y="43434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  6  9</a:t>
            </a:r>
            <a:endParaRPr lang="en-US" sz="2800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Aft>
                <a:spcPts val="1200"/>
              </a:spcAft>
            </a:pPr>
            <a:r>
              <a:rPr lang="en-US" sz="2200" i="1" u="sng" dirty="0" smtClean="0"/>
              <a:t>Question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Most Valuable </a:t>
            </a:r>
            <a:r>
              <a:rPr lang="en-US" b="1" dirty="0"/>
              <a:t>D</a:t>
            </a:r>
            <a:r>
              <a:rPr lang="en-US" b="1" dirty="0" smtClean="0"/>
              <a:t>efensive </a:t>
            </a:r>
            <a:r>
              <a:rPr lang="en-US" b="1" dirty="0"/>
              <a:t>L</a:t>
            </a:r>
            <a:r>
              <a:rPr lang="en-US" b="1" dirty="0" smtClean="0"/>
              <a:t>ine Position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5300" b="1" i="1" dirty="0" smtClean="0">
                <a:ln>
                  <a:solidFill>
                    <a:schemeClr val="tx1"/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Indirect Impact - Zones</a:t>
            </a:r>
            <a:endParaRPr lang="en-US" sz="5300" b="1" dirty="0">
              <a:ln>
                <a:solidFill>
                  <a:schemeClr val="tx1"/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86400" y="2438400"/>
            <a:ext cx="83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D</a:t>
            </a:r>
            <a:endParaRPr lang="en-US" sz="6000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791200" y="3276600"/>
            <a:ext cx="0" cy="6096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600" y="1981200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Runs to </a:t>
            </a:r>
            <a:r>
              <a:rPr lang="en-US" sz="3200" b="1" i="1" u="sng" dirty="0" smtClean="0"/>
              <a:t>D</a:t>
            </a:r>
            <a:r>
              <a:rPr lang="en-US" sz="3200" b="1" u="sng" dirty="0" smtClean="0"/>
              <a:t> Gap</a:t>
            </a:r>
            <a:endParaRPr lang="en-US" sz="3200" b="1" dirty="0"/>
          </a:p>
        </p:txBody>
      </p:sp>
      <p:sp>
        <p:nvSpPr>
          <p:cNvPr id="24" name="Oval 23"/>
          <p:cNvSpPr/>
          <p:nvPr/>
        </p:nvSpPr>
        <p:spPr>
          <a:xfrm>
            <a:off x="4724400" y="4267200"/>
            <a:ext cx="1219200" cy="15240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0" y="198120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Zone of DE </a:t>
            </a:r>
            <a:r>
              <a:rPr lang="en-US" sz="2400" dirty="0" smtClean="0"/>
              <a:t>(in 6 or 9)</a:t>
            </a:r>
            <a:endParaRPr lang="en-US" sz="2400" b="1" dirty="0" smtClean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810000" y="2286000"/>
            <a:ext cx="6858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3153-BE75-4C3B-9231-F8D6AA8AFE9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Aft>
                <a:spcPts val="1200"/>
              </a:spcAft>
            </a:pPr>
            <a:r>
              <a:rPr lang="en-US" sz="2200" i="1" u="sng" dirty="0" smtClean="0"/>
              <a:t>Question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Most Valuable </a:t>
            </a:r>
            <a:r>
              <a:rPr lang="en-US" b="1" dirty="0"/>
              <a:t>D</a:t>
            </a:r>
            <a:r>
              <a:rPr lang="en-US" b="1" dirty="0" smtClean="0"/>
              <a:t>efensive </a:t>
            </a:r>
            <a:r>
              <a:rPr lang="en-US" b="1" dirty="0"/>
              <a:t>L</a:t>
            </a:r>
            <a:r>
              <a:rPr lang="en-US" b="1" dirty="0" smtClean="0"/>
              <a:t>ine Position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5300" b="1" i="1" dirty="0" smtClean="0">
                <a:ln>
                  <a:solidFill>
                    <a:schemeClr val="tx1"/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Indirect Impact - Stats</a:t>
            </a:r>
            <a:endParaRPr lang="en-US" sz="5300" b="1" dirty="0">
              <a:ln>
                <a:solidFill>
                  <a:schemeClr val="tx1"/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3800" y="2895600"/>
            <a:ext cx="91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rgbClr val="FF0000"/>
                </a:solidFill>
                <a:latin typeface="Ink Free" pitchFamily="66" charset="0"/>
              </a:rPr>
              <a:t>x</a:t>
            </a:r>
            <a:endParaRPr lang="en-US" sz="6600" b="1" dirty="0">
              <a:solidFill>
                <a:srgbClr val="FF0000"/>
              </a:solidFill>
              <a:latin typeface="Ink Free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5256" y="5212080"/>
            <a:ext cx="748893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Assumption using EPA </a:t>
            </a:r>
            <a:r>
              <a:rPr lang="en-US" sz="1600" i="1" dirty="0" smtClean="0"/>
              <a:t>(all plays) instead of EPA+ (positive play results only)</a:t>
            </a:r>
          </a:p>
          <a:p>
            <a:pPr marL="457200">
              <a:buFont typeface="Arial" pitchFamily="34" charset="0"/>
              <a:buChar char="•"/>
            </a:pPr>
            <a:r>
              <a:rPr lang="en-US" sz="1600" i="1" dirty="0" smtClean="0"/>
              <a:t>   </a:t>
            </a:r>
            <a:r>
              <a:rPr lang="en-US" sz="1600" dirty="0" smtClean="0"/>
              <a:t>Negative performance (inability to tie up blockers allowing runner to get larger </a:t>
            </a:r>
          </a:p>
          <a:p>
            <a:pPr marL="457200"/>
            <a:r>
              <a:rPr lang="en-US" sz="1600" dirty="0" smtClean="0"/>
              <a:t>     gain) is relevant</a:t>
            </a:r>
          </a:p>
          <a:p>
            <a:r>
              <a:rPr lang="en-US" sz="1600" i="1" dirty="0" smtClean="0"/>
              <a:t>Assumption: </a:t>
            </a:r>
            <a:r>
              <a:rPr lang="en-US" sz="1600" i="1" dirty="0" smtClean="0"/>
              <a:t>S</a:t>
            </a:r>
            <a:r>
              <a:rPr lang="en-US" sz="1600" i="1" dirty="0" smtClean="0"/>
              <a:t>ame </a:t>
            </a:r>
            <a:r>
              <a:rPr lang="en-US" sz="1600" i="1" dirty="0" smtClean="0"/>
              <a:t># of players providing support behind each lineman</a:t>
            </a:r>
          </a:p>
          <a:p>
            <a:pPr marL="457200">
              <a:buFont typeface="Arial" pitchFamily="34" charset="0"/>
              <a:buChar char="•"/>
            </a:pPr>
            <a:r>
              <a:rPr lang="en-US" sz="1600" i="1" dirty="0" smtClean="0"/>
              <a:t>  </a:t>
            </a:r>
            <a:r>
              <a:rPr lang="en-US" sz="1600" dirty="0" smtClean="0"/>
              <a:t>Not true, so keep in mind </a:t>
            </a:r>
            <a:r>
              <a:rPr lang="en-US" sz="1600" dirty="0" smtClean="0"/>
              <a:t>that </a:t>
            </a:r>
            <a:r>
              <a:rPr lang="en-US" sz="1600" dirty="0" smtClean="0"/>
              <a:t>indirect impact is biased against DEs</a:t>
            </a:r>
          </a:p>
          <a:p>
            <a:pPr marL="457200">
              <a:buFont typeface="Arial" pitchFamily="34" charset="0"/>
              <a:buChar char="•"/>
            </a:pPr>
            <a:r>
              <a:rPr lang="en-US" sz="1600" i="1" dirty="0" smtClean="0"/>
              <a:t>  </a:t>
            </a:r>
            <a:r>
              <a:rPr lang="en-US" sz="1600" dirty="0" smtClean="0"/>
              <a:t>Still useful to measure players w/in each position type</a:t>
            </a:r>
            <a:endParaRPr lang="en-US" sz="1600" i="1" dirty="0" smtClean="0"/>
          </a:p>
        </p:txBody>
      </p:sp>
      <p:graphicFrame>
        <p:nvGraphicFramePr>
          <p:cNvPr id="8" name="Chart 7"/>
          <p:cNvGraphicFramePr/>
          <p:nvPr/>
        </p:nvGraphicFramePr>
        <p:xfrm>
          <a:off x="128016" y="1981200"/>
          <a:ext cx="3797808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/>
          <p:nvPr/>
        </p:nvGraphicFramePr>
        <p:xfrm>
          <a:off x="4498848" y="1981200"/>
          <a:ext cx="45720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10000" y="38100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multiply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3153-BE75-4C3B-9231-F8D6AA8AFE9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Aft>
                <a:spcPts val="1200"/>
              </a:spcAft>
            </a:pPr>
            <a:r>
              <a:rPr lang="en-US" sz="2200" i="1" u="sng" dirty="0" smtClean="0"/>
              <a:t>Question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Most Valuable </a:t>
            </a:r>
            <a:r>
              <a:rPr lang="en-US" b="1" dirty="0"/>
              <a:t>D</a:t>
            </a:r>
            <a:r>
              <a:rPr lang="en-US" b="1" dirty="0" smtClean="0"/>
              <a:t>efensive </a:t>
            </a:r>
            <a:r>
              <a:rPr lang="en-US" b="1" dirty="0"/>
              <a:t>L</a:t>
            </a:r>
            <a:r>
              <a:rPr lang="en-US" b="1" dirty="0" smtClean="0"/>
              <a:t>ine Position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5300" b="1" i="1" dirty="0" smtClean="0">
                <a:ln>
                  <a:solidFill>
                    <a:schemeClr val="tx1"/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Indirect Impact - Results</a:t>
            </a:r>
            <a:endParaRPr lang="en-US" sz="5300" b="1" dirty="0">
              <a:ln>
                <a:solidFill>
                  <a:schemeClr val="tx1"/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aphicFrame>
        <p:nvGraphicFramePr>
          <p:cNvPr id="9" name="Chart 8"/>
          <p:cNvGraphicFramePr/>
          <p:nvPr/>
        </p:nvGraphicFramePr>
        <p:xfrm>
          <a:off x="152400" y="1828800"/>
          <a:ext cx="65532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58000" y="3581400"/>
            <a:ext cx="2133600" cy="224676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Key Points:</a:t>
            </a:r>
          </a:p>
          <a:p>
            <a:pPr>
              <a:buFont typeface="Arial" pitchFamily="34" charset="0"/>
              <a:buChar char="•"/>
            </a:pPr>
            <a:r>
              <a:rPr lang="en-US" sz="2000" i="1" dirty="0" smtClean="0"/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NGs</a:t>
            </a:r>
            <a:r>
              <a:rPr lang="en-US" sz="2000" dirty="0" smtClean="0"/>
              <a:t> have a large </a:t>
            </a:r>
            <a:r>
              <a:rPr lang="en-US" sz="2000" i="1" u="sng" dirty="0" smtClean="0"/>
              <a:t>indirect</a:t>
            </a:r>
            <a:r>
              <a:rPr lang="en-US" sz="2000" dirty="0" smtClean="0"/>
              <a:t>-impact advantage (allowing other teammates make plays)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400" y="5791200"/>
            <a:ext cx="65532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Assumption: All </a:t>
            </a:r>
            <a:r>
              <a:rPr lang="en-US" sz="1600" i="1" dirty="0" smtClean="0"/>
              <a:t>of the linemen’s teammates </a:t>
            </a:r>
            <a:r>
              <a:rPr lang="en-US" sz="1600" i="1" dirty="0" smtClean="0"/>
              <a:t>have</a:t>
            </a:r>
            <a:r>
              <a:rPr lang="en-US" sz="1600" i="1" dirty="0" smtClean="0"/>
              <a:t> </a:t>
            </a:r>
            <a:r>
              <a:rPr lang="en-US" sz="1600" i="1" dirty="0" smtClean="0"/>
              <a:t>same ability</a:t>
            </a:r>
          </a:p>
          <a:p>
            <a:pPr marL="457200">
              <a:buFont typeface="Arial" pitchFamily="34" charset="0"/>
              <a:buChar char="•"/>
            </a:pPr>
            <a:r>
              <a:rPr lang="en-US" sz="1600" i="1" dirty="0" smtClean="0"/>
              <a:t>  </a:t>
            </a:r>
            <a:r>
              <a:rPr lang="en-US" sz="1600" dirty="0" smtClean="0"/>
              <a:t>Less of a problem when averaging out values over all teams or when there is a lot of data in which one player had many different teammates</a:t>
            </a:r>
            <a:endParaRPr lang="en-US" sz="16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3153-BE75-4C3B-9231-F8D6AA8AFE9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Aft>
                <a:spcPts val="1200"/>
              </a:spcAft>
            </a:pPr>
            <a:r>
              <a:rPr lang="en-US" sz="2200" i="1" u="sng" dirty="0" smtClean="0"/>
              <a:t>Question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Most Valuable </a:t>
            </a:r>
            <a:r>
              <a:rPr lang="en-US" b="1" dirty="0"/>
              <a:t>D</a:t>
            </a:r>
            <a:r>
              <a:rPr lang="en-US" b="1" dirty="0" smtClean="0"/>
              <a:t>efensive </a:t>
            </a:r>
            <a:r>
              <a:rPr lang="en-US" b="1" dirty="0"/>
              <a:t>L</a:t>
            </a:r>
            <a:r>
              <a:rPr lang="en-US" b="1" dirty="0" smtClean="0"/>
              <a:t>ine Position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5300" b="1" i="1" dirty="0" smtClean="0">
                <a:ln>
                  <a:solidFill>
                    <a:schemeClr val="tx1"/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Overall Value</a:t>
            </a:r>
            <a:endParaRPr lang="en-US" sz="5300" b="1" dirty="0">
              <a:ln>
                <a:solidFill>
                  <a:schemeClr val="tx1"/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5486400"/>
            <a:ext cx="6248400" cy="13234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Key Points:</a:t>
            </a:r>
          </a:p>
          <a:p>
            <a:pPr>
              <a:buFont typeface="Arial" pitchFamily="34" charset="0"/>
              <a:buChar char="•"/>
            </a:pPr>
            <a:r>
              <a:rPr lang="en-US" sz="2000" i="1" dirty="0" smtClean="0"/>
              <a:t> </a:t>
            </a:r>
            <a:r>
              <a:rPr lang="en-US" sz="2000" dirty="0" smtClean="0"/>
              <a:t>DEs are most valuable overall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NG’s large indirect impact make them 2nd-most valuable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No difference b/n left &amp; right sides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1066800" y="1600200"/>
          <a:ext cx="68580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3153-BE75-4C3B-9231-F8D6AA8AFE9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Aft>
                <a:spcPts val="1200"/>
              </a:spcAft>
            </a:pPr>
            <a:r>
              <a:rPr lang="en-US" sz="2200" i="1" u="sng" dirty="0" smtClean="0"/>
              <a:t>Question 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Distribution of Talent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5300" b="1" i="1" dirty="0" smtClean="0">
                <a:ln>
                  <a:solidFill>
                    <a:schemeClr val="tx1"/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Defensive Ends</a:t>
            </a:r>
            <a:endParaRPr lang="en-US" sz="5300" b="1" dirty="0">
              <a:ln>
                <a:solidFill>
                  <a:schemeClr val="tx1"/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5334000"/>
            <a:ext cx="7924800" cy="13234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Key Points:</a:t>
            </a:r>
          </a:p>
          <a:p>
            <a:pPr>
              <a:buFont typeface="Arial" pitchFamily="34" charset="0"/>
              <a:buChar char="•"/>
            </a:pPr>
            <a:r>
              <a:rPr lang="en-US" sz="2000" i="1" dirty="0" smtClean="0"/>
              <a:t> </a:t>
            </a:r>
            <a:r>
              <a:rPr lang="en-US" sz="2000" dirty="0" smtClean="0"/>
              <a:t>20 EPA was average value for starting DEs; elite value was &gt;50 EPA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/>
              <a:t>Bosa’s</a:t>
            </a:r>
            <a:r>
              <a:rPr lang="en-US" sz="2000" dirty="0" smtClean="0"/>
              <a:t> negative indirect impact value drops him from #2 to #5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Quinn’s &amp; Houston’s indirect impact values move them into top 5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886200" y="1752600"/>
            <a:ext cx="5067300" cy="3660577"/>
            <a:chOff x="3886200" y="1752600"/>
            <a:chExt cx="5067300" cy="3660577"/>
          </a:xfrm>
        </p:grpSpPr>
        <p:sp>
          <p:nvSpPr>
            <p:cNvPr id="16" name="TextBox 15"/>
            <p:cNvSpPr txBox="1"/>
            <p:nvPr/>
          </p:nvSpPr>
          <p:spPr>
            <a:xfrm>
              <a:off x="4572000" y="5105400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RDE</a:t>
              </a:r>
              <a:endParaRPr lang="en-US" sz="1400" dirty="0"/>
            </a:p>
          </p:txBody>
        </p:sp>
        <p:graphicFrame>
          <p:nvGraphicFramePr>
            <p:cNvPr id="12" name="Chart 11"/>
            <p:cNvGraphicFramePr/>
            <p:nvPr/>
          </p:nvGraphicFramePr>
          <p:xfrm>
            <a:off x="3886200" y="1752600"/>
            <a:ext cx="5067300" cy="29527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14800" y="4495800"/>
              <a:ext cx="341929" cy="414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24400" y="4572000"/>
              <a:ext cx="32894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24400" y="4876800"/>
              <a:ext cx="322976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410201" y="4572000"/>
              <a:ext cx="228600" cy="237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096000" y="4495800"/>
              <a:ext cx="300724" cy="233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781800" y="4419600"/>
              <a:ext cx="379379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4038600" y="4876800"/>
              <a:ext cx="4572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LDE</a:t>
              </a:r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57800" y="4800600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RDE</a:t>
              </a:r>
              <a:endParaRPr lang="en-US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43600" y="4724400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RDE</a:t>
              </a:r>
              <a:endParaRPr 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05600" y="4724400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RDE</a:t>
              </a:r>
              <a:endParaRPr lang="en-US" sz="1400" dirty="0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2400" y="1752600"/>
            <a:ext cx="3662776" cy="3352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3153-BE75-4C3B-9231-F8D6AA8AFE9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Aft>
                <a:spcPts val="1200"/>
              </a:spcAft>
            </a:pPr>
            <a:r>
              <a:rPr lang="en-US" sz="2200" i="1" u="sng" dirty="0" smtClean="0"/>
              <a:t>Question 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Distribution of Talent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5300" b="1" i="1" dirty="0" smtClean="0">
                <a:ln>
                  <a:solidFill>
                    <a:schemeClr val="tx1"/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Defensive Tackles</a:t>
            </a:r>
            <a:endParaRPr lang="en-US" sz="5300" b="1" dirty="0">
              <a:ln>
                <a:solidFill>
                  <a:schemeClr val="tx1"/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5468112"/>
            <a:ext cx="7924800" cy="13234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Key Points:</a:t>
            </a:r>
          </a:p>
          <a:p>
            <a:pPr>
              <a:buFont typeface="Arial" pitchFamily="34" charset="0"/>
              <a:buChar char="•"/>
            </a:pPr>
            <a:r>
              <a:rPr lang="en-US" sz="2000" i="1" dirty="0" smtClean="0"/>
              <a:t> </a:t>
            </a:r>
            <a:r>
              <a:rPr lang="en-US" sz="2000" dirty="0" smtClean="0"/>
              <a:t>15 EPA was average value for starting DTs; elite value was &gt;30 EPA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Donald’s large indirect impact value made him the most valuable DT</a:t>
            </a:r>
          </a:p>
          <a:p>
            <a:r>
              <a:rPr lang="en-US" sz="2000" dirty="0" smtClean="0"/>
              <a:t>        </a:t>
            </a:r>
            <a:r>
              <a:rPr lang="en-US" sz="1600" dirty="0" smtClean="0">
                <a:sym typeface="Wingdings" pitchFamily="2" charset="2"/>
              </a:rPr>
              <a:t></a:t>
            </a:r>
            <a:r>
              <a:rPr lang="en-US" i="1" dirty="0" smtClean="0">
                <a:sym typeface="Wingdings" pitchFamily="2" charset="2"/>
              </a:rPr>
              <a:t> Drawing double teams helps a lot w/ indirect impact value!</a:t>
            </a:r>
            <a:endParaRPr lang="en-US" i="1" dirty="0" smtClean="0"/>
          </a:p>
        </p:txBody>
      </p:sp>
      <p:grpSp>
        <p:nvGrpSpPr>
          <p:cNvPr id="19" name="Group 18"/>
          <p:cNvGrpSpPr/>
          <p:nvPr/>
        </p:nvGrpSpPr>
        <p:grpSpPr>
          <a:xfrm>
            <a:off x="3810000" y="1676400"/>
            <a:ext cx="5181600" cy="3843457"/>
            <a:chOff x="3810000" y="1676400"/>
            <a:chExt cx="5181600" cy="3843457"/>
          </a:xfrm>
        </p:grpSpPr>
        <p:graphicFrame>
          <p:nvGraphicFramePr>
            <p:cNvPr id="20" name="Chart 19"/>
            <p:cNvGraphicFramePr/>
            <p:nvPr/>
          </p:nvGraphicFramePr>
          <p:xfrm>
            <a:off x="3886200" y="1676400"/>
            <a:ext cx="5105400" cy="3276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86200" y="4724400"/>
              <a:ext cx="408374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95800" y="4800600"/>
              <a:ext cx="379379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572000" y="5029200"/>
              <a:ext cx="228600" cy="237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257799" y="4724400"/>
              <a:ext cx="388189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943600" y="4724400"/>
              <a:ext cx="304800" cy="3137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553200" y="4724400"/>
              <a:ext cx="457200" cy="317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Box 25"/>
            <p:cNvSpPr txBox="1"/>
            <p:nvPr/>
          </p:nvSpPr>
          <p:spPr>
            <a:xfrm>
              <a:off x="3810000" y="5029200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RDT</a:t>
              </a:r>
              <a:endParaRPr 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419600" y="5212080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RDT</a:t>
              </a:r>
              <a:endParaRPr 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67400" y="5029200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LDT</a:t>
              </a:r>
              <a:endParaRPr lang="en-US" sz="1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81600" y="5029200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RDT</a:t>
              </a:r>
              <a:endParaRPr 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53200" y="5029200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RDT</a:t>
              </a:r>
              <a:endParaRPr lang="en-US" sz="1400" dirty="0"/>
            </a:p>
          </p:txBody>
        </p:sp>
      </p:grp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1440" y="1676400"/>
            <a:ext cx="3723559" cy="342722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3153-BE75-4C3B-9231-F8D6AA8AFE9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5791200"/>
            <a:ext cx="49530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Assumption: Linemen always in 3-point stance</a:t>
            </a:r>
          </a:p>
          <a:p>
            <a:pPr marL="457200">
              <a:buFont typeface="Arial" pitchFamily="34" charset="0"/>
              <a:buChar char="•"/>
            </a:pPr>
            <a:r>
              <a:rPr lang="en-US" sz="1600" i="1" dirty="0" smtClean="0"/>
              <a:t>   </a:t>
            </a:r>
            <a:r>
              <a:rPr lang="en-US" sz="1600" dirty="0" smtClean="0"/>
              <a:t>True most of the time</a:t>
            </a:r>
          </a:p>
          <a:p>
            <a:pPr marL="457200"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  Focus analysis on standard/traditional formations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Aft>
                <a:spcPts val="1200"/>
              </a:spcAft>
            </a:pPr>
            <a:r>
              <a:rPr lang="en-US" sz="2200" i="1" u="sng" dirty="0" smtClean="0"/>
              <a:t>Question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Most Valuable </a:t>
            </a:r>
            <a:r>
              <a:rPr lang="en-US" b="1" dirty="0"/>
              <a:t>D</a:t>
            </a:r>
            <a:r>
              <a:rPr lang="en-US" b="1" dirty="0" smtClean="0"/>
              <a:t>efensive </a:t>
            </a:r>
            <a:r>
              <a:rPr lang="en-US" b="1" dirty="0"/>
              <a:t>L</a:t>
            </a:r>
            <a:r>
              <a:rPr lang="en-US" b="1" dirty="0" smtClean="0"/>
              <a:t>ine Position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5300" b="1" i="1" dirty="0" smtClean="0">
                <a:ln>
                  <a:solidFill>
                    <a:schemeClr val="tx1"/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Definition of “Lineman”</a:t>
            </a:r>
            <a:endParaRPr lang="en-US" sz="5300" b="1" dirty="0">
              <a:ln>
                <a:solidFill>
                  <a:schemeClr val="tx1"/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1676400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/>
              <a:t>Both:</a:t>
            </a:r>
            <a:endParaRPr lang="en-US" sz="40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2362200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1.    Named as Lineman on Roster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3810000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2</a:t>
            </a:r>
            <a:r>
              <a:rPr lang="en-US" sz="4000" dirty="0" smtClean="0"/>
              <a:t>.    Hand on Ground before Snap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3962400" y="31242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/>
              <a:t>- and -</a:t>
            </a:r>
            <a:endParaRPr lang="en-US" sz="3600" i="1" dirty="0"/>
          </a:p>
        </p:txBody>
      </p:sp>
      <p:pic>
        <p:nvPicPr>
          <p:cNvPr id="1026" name="Picture 2" descr="C:\Users\David\AppData\Local\Microsoft\Windows\INetCache\IE\C306QWCB\Red_Checkmark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0"/>
            <a:ext cx="596106" cy="743197"/>
          </a:xfrm>
          <a:prstGeom prst="rect">
            <a:avLst/>
          </a:prstGeom>
          <a:noFill/>
        </p:spPr>
      </p:pic>
      <p:pic>
        <p:nvPicPr>
          <p:cNvPr id="11" name="Picture 2" descr="C:\Users\David\AppData\Local\Microsoft\Windows\INetCache\IE\C306QWCB\Red_Checkmark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733800"/>
            <a:ext cx="596106" cy="7431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3153-BE75-4C3B-9231-F8D6AA8AFE9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Aft>
                <a:spcPts val="1200"/>
              </a:spcAft>
            </a:pPr>
            <a:r>
              <a:rPr lang="en-US" sz="2200" i="1" u="sng" dirty="0" smtClean="0"/>
              <a:t>Question 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Distribution of Talent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5300" b="1" i="1" dirty="0" smtClean="0">
                <a:ln>
                  <a:solidFill>
                    <a:schemeClr val="tx1"/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Nose Guards</a:t>
            </a:r>
            <a:endParaRPr lang="en-US" sz="5300" b="1" dirty="0">
              <a:ln>
                <a:solidFill>
                  <a:schemeClr val="tx1"/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5394960"/>
            <a:ext cx="7924800" cy="13234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Key Points:</a:t>
            </a:r>
          </a:p>
          <a:p>
            <a:pPr>
              <a:buFont typeface="Arial" pitchFamily="34" charset="0"/>
              <a:buChar char="•"/>
            </a:pPr>
            <a:r>
              <a:rPr lang="en-US" sz="2000" i="1" dirty="0" smtClean="0"/>
              <a:t> </a:t>
            </a:r>
            <a:r>
              <a:rPr lang="en-US" sz="2000" dirty="0" smtClean="0"/>
              <a:t>15 EPA was average value for NGs; elite value was &gt;25 EPA</a:t>
            </a:r>
            <a:endParaRPr lang="en-US" sz="2000" i="1" dirty="0" smtClean="0"/>
          </a:p>
          <a:p>
            <a:pPr>
              <a:buFont typeface="Arial" pitchFamily="34" charset="0"/>
              <a:buChar char="•"/>
            </a:pPr>
            <a:r>
              <a:rPr lang="en-US" sz="2000" i="1" dirty="0" smtClean="0"/>
              <a:t> </a:t>
            </a:r>
            <a:r>
              <a:rPr lang="en-US" sz="2000" dirty="0" smtClean="0"/>
              <a:t>NG value more evenly distributed than other defensive line positions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Best NGs all contribute significant indirect impact value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752600"/>
            <a:ext cx="3649564" cy="3352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31" name="Group 30"/>
          <p:cNvGrpSpPr/>
          <p:nvPr/>
        </p:nvGrpSpPr>
        <p:grpSpPr>
          <a:xfrm>
            <a:off x="3810000" y="1752600"/>
            <a:ext cx="5105400" cy="3628030"/>
            <a:chOff x="3810000" y="1752600"/>
            <a:chExt cx="5105400" cy="3628030"/>
          </a:xfrm>
        </p:grpSpPr>
        <p:graphicFrame>
          <p:nvGraphicFramePr>
            <p:cNvPr id="19" name="Chart 18"/>
            <p:cNvGraphicFramePr/>
            <p:nvPr/>
          </p:nvGraphicFramePr>
          <p:xfrm>
            <a:off x="3886200" y="1752600"/>
            <a:ext cx="5029200" cy="33528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10000" y="4724400"/>
              <a:ext cx="540327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343400" y="4800600"/>
              <a:ext cx="478824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343400" y="5029200"/>
              <a:ext cx="457200" cy="351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876800" y="4800600"/>
              <a:ext cx="457200" cy="350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638800" y="4876800"/>
              <a:ext cx="408374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400800" y="4800600"/>
              <a:ext cx="457200" cy="351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3153-BE75-4C3B-9231-F8D6AA8AFE9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Aft>
                <a:spcPts val="1200"/>
              </a:spcAft>
            </a:pPr>
            <a:r>
              <a:rPr lang="en-US" sz="2200" i="1" u="sng" dirty="0" smtClean="0"/>
              <a:t>Question 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Game Scenarios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5300" b="1" i="1" dirty="0" smtClean="0">
                <a:ln>
                  <a:solidFill>
                    <a:schemeClr val="tx1"/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Passing vs. Running</a:t>
            </a:r>
            <a:endParaRPr lang="en-US" sz="5300" b="1" dirty="0">
              <a:ln>
                <a:solidFill>
                  <a:schemeClr val="tx1"/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" y="4081272"/>
            <a:ext cx="31242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4800" y="2252472"/>
            <a:ext cx="312420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953000" y="2209800"/>
            <a:ext cx="3276600" cy="990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4800" y="3166872"/>
            <a:ext cx="31242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0" y="17526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Measurable</a:t>
            </a:r>
            <a:r>
              <a:rPr lang="en-US" sz="2400" b="1" dirty="0" smtClean="0"/>
              <a:t> Impact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724400" y="17526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Indirect</a:t>
            </a:r>
            <a:r>
              <a:rPr lang="en-US" sz="2400" b="1" dirty="0" smtClean="0"/>
              <a:t> Impact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" y="2176272"/>
            <a:ext cx="3962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b="1" i="1" dirty="0" smtClean="0"/>
              <a:t>Pass Rushing</a:t>
            </a:r>
          </a:p>
          <a:p>
            <a:pPr lvl="1" indent="-228600">
              <a:buFont typeface="Arial" pitchFamily="34" charset="0"/>
              <a:buChar char="•"/>
            </a:pPr>
            <a:r>
              <a:rPr lang="en-US" dirty="0" smtClean="0"/>
              <a:t>Solo/Assisted Sacks</a:t>
            </a:r>
          </a:p>
          <a:p>
            <a:pPr lvl="1" indent="-228600">
              <a:buFont typeface="Arial" pitchFamily="34" charset="0"/>
              <a:buChar char="•"/>
            </a:pPr>
            <a:r>
              <a:rPr lang="en-US" dirty="0" smtClean="0"/>
              <a:t>QB Pressures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4800" y="3166872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b="1" i="1" dirty="0" smtClean="0"/>
              <a:t>2.   Ending Plays</a:t>
            </a:r>
          </a:p>
          <a:p>
            <a:pPr lvl="1" indent="-228600">
              <a:buFont typeface="Arial" pitchFamily="34" charset="0"/>
              <a:buChar char="•"/>
            </a:pPr>
            <a:r>
              <a:rPr lang="en-US" dirty="0" smtClean="0"/>
              <a:t>Solo/Assisted Tackles</a:t>
            </a:r>
          </a:p>
          <a:p>
            <a:pPr lvl="1" indent="-228600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 smtClean="0"/>
              <a:t>Pass Breakups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04800" y="4081272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b="1" i="1" dirty="0" smtClean="0"/>
              <a:t>3.   Turnovers</a:t>
            </a:r>
          </a:p>
          <a:p>
            <a:pPr lvl="1" indent="-228600">
              <a:buFont typeface="Arial" pitchFamily="34" charset="0"/>
              <a:buChar char="•"/>
            </a:pPr>
            <a:r>
              <a:rPr lang="en-US" dirty="0" smtClean="0"/>
              <a:t>Fumbles</a:t>
            </a:r>
          </a:p>
          <a:p>
            <a:pPr lvl="1" indent="-228600">
              <a:buFont typeface="Arial" pitchFamily="34" charset="0"/>
              <a:buChar char="•"/>
            </a:pPr>
            <a:r>
              <a:rPr lang="en-US" dirty="0" smtClean="0"/>
              <a:t>Interceptions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24400" y="22098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28600">
              <a:buFont typeface="Arial" pitchFamily="34" charset="0"/>
              <a:buChar char="•"/>
            </a:pPr>
            <a:r>
              <a:rPr lang="en-US" dirty="0" smtClean="0"/>
              <a:t>Tying Up Offensive Linemen</a:t>
            </a:r>
          </a:p>
          <a:p>
            <a:pPr marL="457200" indent="-228600">
              <a:buFont typeface="Arial" pitchFamily="34" charset="0"/>
              <a:buChar char="•"/>
            </a:pPr>
            <a:r>
              <a:rPr lang="en-US" dirty="0" smtClean="0"/>
              <a:t>Allow teammate to make play, in lineman’s playing area</a:t>
            </a:r>
            <a:endParaRPr lang="en-US" dirty="0"/>
          </a:p>
        </p:txBody>
      </p:sp>
      <p:pic>
        <p:nvPicPr>
          <p:cNvPr id="27" name="Picture 2" descr="C:\Users\David\AppData\Local\Microsoft\Windows\INetCache\IE\RVQIAWGK\plus_PNG8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2362200"/>
            <a:ext cx="685800" cy="685800"/>
          </a:xfrm>
          <a:prstGeom prst="rect">
            <a:avLst/>
          </a:prstGeom>
          <a:noFill/>
        </p:spPr>
      </p:pic>
      <p:sp>
        <p:nvSpPr>
          <p:cNvPr id="30" name="Up Ribbon 29"/>
          <p:cNvSpPr/>
          <p:nvPr/>
        </p:nvSpPr>
        <p:spPr>
          <a:xfrm>
            <a:off x="2590800" y="2176272"/>
            <a:ext cx="1597152" cy="914400"/>
          </a:xfrm>
          <a:prstGeom prst="ribbon2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819400" y="2133600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C00000"/>
                </a:solidFill>
              </a:rPr>
              <a:t>DEs</a:t>
            </a:r>
          </a:p>
          <a:p>
            <a:pPr algn="ctr"/>
            <a:r>
              <a:rPr lang="en-US" sz="1600" b="1" i="1" dirty="0" smtClean="0">
                <a:solidFill>
                  <a:srgbClr val="C00000"/>
                </a:solidFill>
              </a:rPr>
              <a:t>Most Valuable</a:t>
            </a:r>
            <a:endParaRPr lang="en-US" sz="1600" b="1" i="1" dirty="0">
              <a:solidFill>
                <a:srgbClr val="C00000"/>
              </a:solidFill>
            </a:endParaRPr>
          </a:p>
        </p:txBody>
      </p:sp>
      <p:sp>
        <p:nvSpPr>
          <p:cNvPr id="33" name="Up Ribbon 32"/>
          <p:cNvSpPr/>
          <p:nvPr/>
        </p:nvSpPr>
        <p:spPr>
          <a:xfrm>
            <a:off x="7391400" y="2895600"/>
            <a:ext cx="1597152" cy="914400"/>
          </a:xfrm>
          <a:prstGeom prst="ribbon2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620000" y="2895600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C00000"/>
                </a:solidFill>
              </a:rPr>
              <a:t>NGs</a:t>
            </a:r>
          </a:p>
          <a:p>
            <a:pPr algn="ctr"/>
            <a:r>
              <a:rPr lang="en-US" sz="1600" b="1" i="1" dirty="0" smtClean="0">
                <a:solidFill>
                  <a:srgbClr val="C00000"/>
                </a:solidFill>
              </a:rPr>
              <a:t>Most Valuable</a:t>
            </a:r>
            <a:endParaRPr lang="en-US" sz="1600" b="1" i="1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86200" y="3581400"/>
            <a:ext cx="52578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 Are DEs more valuable in passing situations?</a:t>
            </a:r>
          </a:p>
          <a:p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 Are NGs more valuable in running situations?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3153-BE75-4C3B-9231-F8D6AA8AFE9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Aft>
                <a:spcPts val="1200"/>
              </a:spcAft>
            </a:pPr>
            <a:r>
              <a:rPr lang="en-US" sz="2200" i="1" u="sng" dirty="0" smtClean="0"/>
              <a:t>Question 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Game Scenarios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5300" b="1" i="1" dirty="0" smtClean="0">
                <a:ln>
                  <a:solidFill>
                    <a:schemeClr val="tx1"/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Score Difference</a:t>
            </a:r>
            <a:endParaRPr lang="en-US" sz="5300" b="1" dirty="0">
              <a:ln>
                <a:solidFill>
                  <a:schemeClr val="tx1"/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" y="5486400"/>
            <a:ext cx="8382000" cy="13234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Key Points: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NG</a:t>
            </a:r>
            <a:r>
              <a:rPr lang="en-US" sz="2000" dirty="0" smtClean="0"/>
              <a:t> value has steep, upward slope—changes most based on score difference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B050"/>
                </a:solidFill>
              </a:rPr>
              <a:t>DE</a:t>
            </a:r>
            <a:r>
              <a:rPr lang="en-US" sz="2000" dirty="0" smtClean="0"/>
              <a:t> value has slight downward slope—least valuable when Offense ahead a lot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DT</a:t>
            </a:r>
            <a:r>
              <a:rPr lang="en-US" sz="2000" dirty="0" smtClean="0"/>
              <a:t> value steady across all score differences</a:t>
            </a:r>
          </a:p>
        </p:txBody>
      </p:sp>
      <p:graphicFrame>
        <p:nvGraphicFramePr>
          <p:cNvPr id="25" name="Chart 24"/>
          <p:cNvGraphicFramePr/>
          <p:nvPr/>
        </p:nvGraphicFramePr>
        <p:xfrm>
          <a:off x="54864" y="1676400"/>
          <a:ext cx="292608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6" name="Chart 25"/>
          <p:cNvGraphicFramePr/>
          <p:nvPr/>
        </p:nvGraphicFramePr>
        <p:xfrm>
          <a:off x="3048000" y="1676400"/>
          <a:ext cx="29718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7" name="Chart 26"/>
          <p:cNvGraphicFramePr/>
          <p:nvPr/>
        </p:nvGraphicFramePr>
        <p:xfrm>
          <a:off x="6096000" y="1676400"/>
          <a:ext cx="28956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Left Arrow 7"/>
          <p:cNvSpPr/>
          <p:nvPr/>
        </p:nvSpPr>
        <p:spPr>
          <a:xfrm>
            <a:off x="533400" y="5029200"/>
            <a:ext cx="1219200" cy="457200"/>
          </a:xfrm>
          <a:prstGeom prst="leftArrow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5129784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/>
              <a:t>Offense Behind</a:t>
            </a:r>
            <a:endParaRPr lang="en-US" sz="1100" i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81400" y="5029200"/>
            <a:ext cx="1295400" cy="457200"/>
            <a:chOff x="457200" y="5029200"/>
            <a:chExt cx="1295400" cy="457200"/>
          </a:xfrm>
        </p:grpSpPr>
        <p:sp>
          <p:nvSpPr>
            <p:cNvPr id="13" name="Left Arrow 12"/>
            <p:cNvSpPr/>
            <p:nvPr/>
          </p:nvSpPr>
          <p:spPr>
            <a:xfrm>
              <a:off x="457200" y="5029200"/>
              <a:ext cx="1219200" cy="457200"/>
            </a:xfrm>
            <a:prstGeom prst="leftArrow">
              <a:avLst/>
            </a:prstGeom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3400" y="5129784"/>
              <a:ext cx="1219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 smtClean="0"/>
                <a:t>Offense Behind</a:t>
              </a:r>
              <a:endParaRPr lang="en-US" sz="1100" i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553200" y="5029200"/>
            <a:ext cx="1295400" cy="457200"/>
            <a:chOff x="457200" y="5029200"/>
            <a:chExt cx="1295400" cy="457200"/>
          </a:xfrm>
        </p:grpSpPr>
        <p:sp>
          <p:nvSpPr>
            <p:cNvPr id="16" name="Left Arrow 15"/>
            <p:cNvSpPr/>
            <p:nvPr/>
          </p:nvSpPr>
          <p:spPr>
            <a:xfrm>
              <a:off x="457200" y="5029200"/>
              <a:ext cx="1219200" cy="457200"/>
            </a:xfrm>
            <a:prstGeom prst="leftArrow">
              <a:avLst/>
            </a:prstGeom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3400" y="5129784"/>
              <a:ext cx="1219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 smtClean="0"/>
                <a:t>Offense Behind</a:t>
              </a:r>
              <a:endParaRPr lang="en-US" sz="1100" i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676400" y="5029200"/>
            <a:ext cx="1295400" cy="457200"/>
            <a:chOff x="1676400" y="5029200"/>
            <a:chExt cx="1295400" cy="457200"/>
          </a:xfrm>
        </p:grpSpPr>
        <p:sp>
          <p:nvSpPr>
            <p:cNvPr id="18" name="Right Arrow 17"/>
            <p:cNvSpPr/>
            <p:nvPr/>
          </p:nvSpPr>
          <p:spPr>
            <a:xfrm>
              <a:off x="1752600" y="5029200"/>
              <a:ext cx="1219200" cy="457200"/>
            </a:xfrm>
            <a:prstGeom prst="rightArrow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76400" y="5129784"/>
              <a:ext cx="1219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 smtClean="0"/>
                <a:t>Offense Ahead</a:t>
              </a:r>
              <a:endParaRPr lang="en-US" sz="1100" i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24400" y="5029200"/>
            <a:ext cx="1295400" cy="457200"/>
            <a:chOff x="1676400" y="5029200"/>
            <a:chExt cx="1295400" cy="457200"/>
          </a:xfrm>
        </p:grpSpPr>
        <p:sp>
          <p:nvSpPr>
            <p:cNvPr id="23" name="Right Arrow 22"/>
            <p:cNvSpPr/>
            <p:nvPr/>
          </p:nvSpPr>
          <p:spPr>
            <a:xfrm>
              <a:off x="1752600" y="5029200"/>
              <a:ext cx="1219200" cy="457200"/>
            </a:xfrm>
            <a:prstGeom prst="rightArrow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76400" y="5129784"/>
              <a:ext cx="1219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 smtClean="0"/>
                <a:t>Offense Ahead</a:t>
              </a:r>
              <a:endParaRPr lang="en-US" sz="1100" i="1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696200" y="5029200"/>
            <a:ext cx="1295400" cy="457200"/>
            <a:chOff x="1676400" y="5029200"/>
            <a:chExt cx="1295400" cy="457200"/>
          </a:xfrm>
        </p:grpSpPr>
        <p:sp>
          <p:nvSpPr>
            <p:cNvPr id="29" name="Right Arrow 28"/>
            <p:cNvSpPr/>
            <p:nvPr/>
          </p:nvSpPr>
          <p:spPr>
            <a:xfrm>
              <a:off x="1752600" y="5029200"/>
              <a:ext cx="1219200" cy="457200"/>
            </a:xfrm>
            <a:prstGeom prst="rightArrow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76400" y="5129784"/>
              <a:ext cx="1219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 smtClean="0"/>
                <a:t>Offense Ahead</a:t>
              </a:r>
              <a:endParaRPr lang="en-US" sz="1100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3153-BE75-4C3B-9231-F8D6AA8AFE9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Aft>
                <a:spcPts val="1200"/>
              </a:spcAft>
            </a:pPr>
            <a:r>
              <a:rPr lang="en-US" sz="2200" i="1" u="sng" dirty="0" smtClean="0"/>
              <a:t>Question 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Game Scenarios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5300" b="1" i="1" dirty="0" smtClean="0">
                <a:ln>
                  <a:solidFill>
                    <a:schemeClr val="tx1"/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Score Difference</a:t>
            </a:r>
            <a:endParaRPr lang="en-US" sz="5300" b="1" dirty="0">
              <a:ln>
                <a:solidFill>
                  <a:schemeClr val="tx1"/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aphicFrame>
        <p:nvGraphicFramePr>
          <p:cNvPr id="14" name="Chart 13"/>
          <p:cNvGraphicFramePr/>
          <p:nvPr/>
        </p:nvGraphicFramePr>
        <p:xfrm>
          <a:off x="1161288" y="1676400"/>
          <a:ext cx="72390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28600" y="5334000"/>
            <a:ext cx="8077200" cy="13234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Key Points:</a:t>
            </a:r>
          </a:p>
          <a:p>
            <a:pPr>
              <a:buFont typeface="Arial" pitchFamily="34" charset="0"/>
              <a:buChar char="•"/>
            </a:pPr>
            <a:r>
              <a:rPr lang="en-US" sz="2000" i="1" dirty="0" smtClean="0"/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NGs</a:t>
            </a:r>
            <a:r>
              <a:rPr lang="en-US" sz="2000" dirty="0" smtClean="0"/>
              <a:t> most valuable when offense ahead </a:t>
            </a:r>
            <a:r>
              <a:rPr lang="en-US" i="1" dirty="0" smtClean="0"/>
              <a:t>(running situations)</a:t>
            </a:r>
          </a:p>
          <a:p>
            <a:pPr>
              <a:buFont typeface="Arial" pitchFamily="34" charset="0"/>
              <a:buChar char="•"/>
            </a:pPr>
            <a:r>
              <a:rPr lang="en-US" sz="2000" i="1" dirty="0" smtClean="0"/>
              <a:t> </a:t>
            </a:r>
            <a:r>
              <a:rPr lang="en-US" sz="2000" b="1" dirty="0" smtClean="0">
                <a:solidFill>
                  <a:srgbClr val="00B050"/>
                </a:solidFill>
              </a:rPr>
              <a:t>DEs</a:t>
            </a:r>
            <a:r>
              <a:rPr lang="en-US" sz="2000" dirty="0" smtClean="0"/>
              <a:t> most valuable when offense behind </a:t>
            </a:r>
            <a:r>
              <a:rPr lang="en-US" i="1" dirty="0" smtClean="0"/>
              <a:t>(passing situations)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B050"/>
                </a:solidFill>
              </a:rPr>
              <a:t>DEs</a:t>
            </a:r>
            <a:r>
              <a:rPr lang="en-US" sz="2000" dirty="0" smtClean="0"/>
              <a:t> become least valuable when offense ahead by 14+ points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724400" y="4953000"/>
            <a:ext cx="2743200" cy="533400"/>
            <a:chOff x="4724400" y="1905000"/>
            <a:chExt cx="2743200" cy="533400"/>
          </a:xfrm>
        </p:grpSpPr>
        <p:sp>
          <p:nvSpPr>
            <p:cNvPr id="6" name="Right Arrow 5"/>
            <p:cNvSpPr/>
            <p:nvPr/>
          </p:nvSpPr>
          <p:spPr>
            <a:xfrm>
              <a:off x="4724400" y="1905000"/>
              <a:ext cx="2743200" cy="533400"/>
            </a:xfrm>
            <a:prstGeom prst="rightArrow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29200" y="1981200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Offense Ahead</a:t>
              </a:r>
              <a:endParaRPr lang="en-US" i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981200" y="4953000"/>
            <a:ext cx="2743200" cy="533400"/>
            <a:chOff x="1981200" y="4953000"/>
            <a:chExt cx="2743200" cy="533400"/>
          </a:xfrm>
        </p:grpSpPr>
        <p:sp>
          <p:nvSpPr>
            <p:cNvPr id="17" name="Left Arrow 16"/>
            <p:cNvSpPr/>
            <p:nvPr/>
          </p:nvSpPr>
          <p:spPr>
            <a:xfrm>
              <a:off x="1981200" y="4953000"/>
              <a:ext cx="2743200" cy="533400"/>
            </a:xfrm>
            <a:prstGeom prst="leftArrow">
              <a:avLst/>
            </a:prstGeom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14600" y="5029200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Offense Behind</a:t>
              </a:r>
              <a:endParaRPr lang="en-US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3153-BE75-4C3B-9231-F8D6AA8AFE9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Aft>
                <a:spcPts val="1200"/>
              </a:spcAft>
            </a:pPr>
            <a:r>
              <a:rPr lang="en-US" sz="2200" i="1" u="sng" dirty="0" smtClean="0"/>
              <a:t>Question 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Game Scenarios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5300" b="1" i="1" dirty="0" smtClean="0">
                <a:ln>
                  <a:solidFill>
                    <a:schemeClr val="tx1"/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Yards-to-Go</a:t>
            </a:r>
            <a:endParaRPr lang="en-US" sz="5300" b="1" dirty="0">
              <a:ln>
                <a:solidFill>
                  <a:schemeClr val="tx1"/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000" y="5410200"/>
            <a:ext cx="7924800" cy="10156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Key Points: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All 3 positions get more valuable as yards-to-go to 1st down gets shorter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NG </a:t>
            </a:r>
            <a:r>
              <a:rPr lang="en-US" sz="2000" dirty="0" smtClean="0"/>
              <a:t>value increases the most at short distances to go for 1st down</a:t>
            </a:r>
          </a:p>
        </p:txBody>
      </p:sp>
      <p:graphicFrame>
        <p:nvGraphicFramePr>
          <p:cNvPr id="12" name="Chart 11"/>
          <p:cNvGraphicFramePr/>
          <p:nvPr/>
        </p:nvGraphicFramePr>
        <p:xfrm>
          <a:off x="152400" y="1905000"/>
          <a:ext cx="28956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/>
          <p:nvPr/>
        </p:nvGraphicFramePr>
        <p:xfrm>
          <a:off x="3124200" y="1905000"/>
          <a:ext cx="28956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/>
          <p:nvPr/>
        </p:nvGraphicFramePr>
        <p:xfrm>
          <a:off x="6096000" y="1905000"/>
          <a:ext cx="28956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3153-BE75-4C3B-9231-F8D6AA8AFE9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Aft>
                <a:spcPts val="1200"/>
              </a:spcAft>
            </a:pPr>
            <a:r>
              <a:rPr lang="en-US" sz="2200" i="1" u="sng" dirty="0" smtClean="0"/>
              <a:t>Question 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Game Scenarios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5300" b="1" i="1" dirty="0" smtClean="0">
                <a:ln>
                  <a:solidFill>
                    <a:schemeClr val="tx1"/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Yards-to-Go</a:t>
            </a:r>
            <a:endParaRPr lang="en-US" sz="5300" b="1" dirty="0">
              <a:ln>
                <a:solidFill>
                  <a:schemeClr val="tx1"/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5410200"/>
            <a:ext cx="8077200" cy="10156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Key Points:</a:t>
            </a:r>
          </a:p>
          <a:p>
            <a:pPr>
              <a:buFont typeface="Arial" pitchFamily="34" charset="0"/>
              <a:buChar char="•"/>
            </a:pPr>
            <a:r>
              <a:rPr lang="en-US" sz="2000" i="1" dirty="0" smtClean="0"/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NGs</a:t>
            </a:r>
            <a:r>
              <a:rPr lang="en-US" sz="2000" dirty="0" smtClean="0"/>
              <a:t> most valuable when yards-to-go to 1st down is less than 6½ yards</a:t>
            </a:r>
          </a:p>
          <a:p>
            <a:pPr>
              <a:buFont typeface="Arial" pitchFamily="34" charset="0"/>
              <a:buChar char="•"/>
            </a:pPr>
            <a:r>
              <a:rPr lang="en-US" sz="2000" i="1" dirty="0" smtClean="0"/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NGs</a:t>
            </a:r>
            <a:r>
              <a:rPr lang="en-US" sz="2000" dirty="0" smtClean="0"/>
              <a:t> least valuable when yards-to-go to 1st down is more than 20½ yards</a:t>
            </a:r>
            <a:endParaRPr lang="en-US" i="1" dirty="0" smtClean="0"/>
          </a:p>
        </p:txBody>
      </p:sp>
      <p:graphicFrame>
        <p:nvGraphicFramePr>
          <p:cNvPr id="13" name="Chart 12"/>
          <p:cNvGraphicFramePr/>
          <p:nvPr/>
        </p:nvGraphicFramePr>
        <p:xfrm>
          <a:off x="1066800" y="1676400"/>
          <a:ext cx="72390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487362"/>
          </a:xfrm>
        </p:spPr>
        <p:txBody>
          <a:bodyPr>
            <a:noAutofit/>
          </a:bodyPr>
          <a:lstStyle/>
          <a:p>
            <a:r>
              <a:rPr lang="en-US" b="1" dirty="0" smtClean="0"/>
              <a:t>Recap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64592" y="990600"/>
            <a:ext cx="47244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b="1" dirty="0" smtClean="0"/>
              <a:t>1.  </a:t>
            </a:r>
            <a:r>
              <a:rPr lang="en-US" sz="2400" i="1" dirty="0" smtClean="0"/>
              <a:t>DEs overall most valuable</a:t>
            </a:r>
          </a:p>
          <a:p>
            <a:pPr marL="457200" indent="-457200"/>
            <a:endParaRPr lang="en-US" sz="800" i="1" dirty="0" smtClean="0"/>
          </a:p>
          <a:p>
            <a:pPr marL="914400" lvl="1" indent="-457200"/>
            <a:r>
              <a:rPr lang="en-US" dirty="0" smtClean="0">
                <a:sym typeface="Wingdings" pitchFamily="2" charset="2"/>
              </a:rPr>
              <a:t>  </a:t>
            </a:r>
            <a:r>
              <a:rPr lang="en-US" sz="2000" dirty="0" smtClean="0">
                <a:sym typeface="Wingdings" pitchFamily="2" charset="2"/>
              </a:rPr>
              <a:t>NGs 2nd most valuable </a:t>
            </a:r>
          </a:p>
          <a:p>
            <a:pPr marL="914400" lvl="1" indent="-457200"/>
            <a:r>
              <a:rPr lang="en-US" sz="2000" dirty="0" smtClean="0">
                <a:sym typeface="Wingdings" pitchFamily="2" charset="2"/>
              </a:rPr>
              <a:t>       w/most </a:t>
            </a:r>
            <a:r>
              <a:rPr lang="en-US" sz="2000" dirty="0" smtClean="0">
                <a:sym typeface="Wingdings" pitchFamily="2" charset="2"/>
              </a:rPr>
              <a:t>indirect impact </a:t>
            </a:r>
            <a:r>
              <a:rPr lang="en-US" sz="2000" dirty="0" smtClean="0">
                <a:sym typeface="Wingdings" pitchFamily="2" charset="2"/>
              </a:rPr>
              <a:t>value</a:t>
            </a:r>
            <a:endParaRPr lang="en-US" sz="2000" i="1" dirty="0" smtClean="0"/>
          </a:p>
          <a:p>
            <a:pPr marL="457200" indent="-457200"/>
            <a:r>
              <a:rPr lang="en-US" sz="2400" i="1" dirty="0" smtClean="0"/>
              <a:t> </a:t>
            </a:r>
            <a:r>
              <a:rPr lang="en-US" dirty="0" smtClean="0">
                <a:sym typeface="Wingdings" pitchFamily="2" charset="2"/>
              </a:rPr>
              <a:t>         </a:t>
            </a:r>
            <a:r>
              <a:rPr lang="en-US" sz="2400" dirty="0" smtClean="0">
                <a:sym typeface="Wingdings" pitchFamily="2" charset="2"/>
              </a:rPr>
              <a:t>                                 </a:t>
            </a:r>
            <a:endParaRPr lang="en-US" i="1" dirty="0" smtClean="0">
              <a:sym typeface="Wingdings" pitchFamily="2" charset="2"/>
            </a:endParaRPr>
          </a:p>
          <a:p>
            <a:pPr marL="457200" indent="-457200"/>
            <a:r>
              <a:rPr lang="en-US" sz="2400" b="1" dirty="0" smtClean="0">
                <a:sym typeface="Wingdings" pitchFamily="2" charset="2"/>
              </a:rPr>
              <a:t>2.  </a:t>
            </a:r>
            <a:r>
              <a:rPr lang="en-US" sz="2400" i="1" dirty="0" smtClean="0">
                <a:sym typeface="Wingdings" pitchFamily="2" charset="2"/>
              </a:rPr>
              <a:t>NG value more evenly-</a:t>
            </a:r>
          </a:p>
          <a:p>
            <a:pPr marL="457200" indent="-457200"/>
            <a:r>
              <a:rPr lang="en-US" sz="2400" i="1" dirty="0" smtClean="0">
                <a:sym typeface="Wingdings" pitchFamily="2" charset="2"/>
              </a:rPr>
              <a:t>     distributed  than DEs &amp; DTs </a:t>
            </a:r>
          </a:p>
          <a:p>
            <a:pPr marL="457200" indent="-457200"/>
            <a:endParaRPr lang="en-US" sz="800" i="1" dirty="0" smtClean="0">
              <a:sym typeface="Wingdings" pitchFamily="2" charset="2"/>
            </a:endParaRPr>
          </a:p>
          <a:p>
            <a:pPr marL="457200" indent="-457200"/>
            <a:r>
              <a:rPr lang="en-US" dirty="0" smtClean="0">
                <a:sym typeface="Wingdings" pitchFamily="2" charset="2"/>
              </a:rPr>
              <a:t>	</a:t>
            </a:r>
            <a:r>
              <a:rPr lang="en-US" sz="2000" dirty="0" smtClean="0">
                <a:sym typeface="Wingdings" pitchFamily="2" charset="2"/>
              </a:rPr>
              <a:t>   </a:t>
            </a:r>
            <a:r>
              <a:rPr lang="en-US" sz="2000" dirty="0" smtClean="0">
                <a:sym typeface="Wingdings" pitchFamily="2" charset="2"/>
              </a:rPr>
              <a:t>Indirect impact </a:t>
            </a:r>
            <a:r>
              <a:rPr lang="en-US" sz="2000" dirty="0" smtClean="0">
                <a:sym typeface="Wingdings" pitchFamily="2" charset="2"/>
              </a:rPr>
              <a:t>value </a:t>
            </a:r>
          </a:p>
          <a:p>
            <a:pPr marL="457200" indent="-457200"/>
            <a:r>
              <a:rPr lang="en-US" sz="2000" dirty="0" smtClean="0">
                <a:sym typeface="Wingdings" pitchFamily="2" charset="2"/>
              </a:rPr>
              <a:t>               can make a difference</a:t>
            </a:r>
          </a:p>
          <a:p>
            <a:pPr marL="457200" indent="-457200"/>
            <a:r>
              <a:rPr lang="en-US" sz="2000" dirty="0" smtClean="0">
                <a:sym typeface="Wingdings" pitchFamily="2" charset="2"/>
              </a:rPr>
              <a:t>                  </a:t>
            </a:r>
            <a:r>
              <a:rPr lang="en-US" i="1" dirty="0" smtClean="0">
                <a:sym typeface="Wingdings" pitchFamily="2" charset="2"/>
              </a:rPr>
              <a:t>(ex., Aaron Donald’s</a:t>
            </a:r>
          </a:p>
          <a:p>
            <a:pPr marL="457200" indent="-457200"/>
            <a:r>
              <a:rPr lang="en-US" i="1" dirty="0" smtClean="0">
                <a:sym typeface="Wingdings" pitchFamily="2" charset="2"/>
              </a:rPr>
              <a:t>                          #1 ranking includes</a:t>
            </a:r>
            <a:endParaRPr lang="en-US" sz="2000" dirty="0" smtClean="0"/>
          </a:p>
          <a:p>
            <a:pPr marL="457200" indent="-457200"/>
            <a:r>
              <a:rPr lang="en-US" i="1" dirty="0" smtClean="0">
                <a:sym typeface="Wingdings" pitchFamily="2" charset="2"/>
              </a:rPr>
              <a:t>                          </a:t>
            </a:r>
            <a:r>
              <a:rPr lang="en-US" dirty="0" smtClean="0"/>
              <a:t>⅓ </a:t>
            </a:r>
            <a:r>
              <a:rPr lang="en-US" i="1" dirty="0" smtClean="0">
                <a:sym typeface="Wingdings" pitchFamily="2" charset="2"/>
              </a:rPr>
              <a:t>indirect impact </a:t>
            </a:r>
            <a:r>
              <a:rPr lang="en-US" i="1" dirty="0" smtClean="0">
                <a:sym typeface="Wingdings" pitchFamily="2" charset="2"/>
              </a:rPr>
              <a:t>value)</a:t>
            </a:r>
          </a:p>
          <a:p>
            <a:pPr marL="457200" indent="-457200"/>
            <a:r>
              <a:rPr lang="en-US" i="1" dirty="0" smtClean="0">
                <a:sym typeface="Wingdings" pitchFamily="2" charset="2"/>
              </a:rPr>
              <a:t>                      </a:t>
            </a:r>
            <a:endParaRPr lang="en-US" sz="2400" dirty="0" smtClean="0"/>
          </a:p>
          <a:p>
            <a:r>
              <a:rPr lang="en-US" sz="2400" b="1" dirty="0" smtClean="0"/>
              <a:t>3.</a:t>
            </a:r>
            <a:r>
              <a:rPr lang="en-US" sz="2400" dirty="0" smtClean="0"/>
              <a:t>  </a:t>
            </a: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</a:rPr>
              <a:t>NGs</a:t>
            </a:r>
            <a:r>
              <a:rPr lang="en-US" sz="2400" i="1" dirty="0" smtClean="0"/>
              <a:t> most valuable when:</a:t>
            </a:r>
          </a:p>
          <a:p>
            <a:pPr marL="457200"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sz="2000" dirty="0" smtClean="0"/>
              <a:t>Offense is ahead</a:t>
            </a:r>
          </a:p>
          <a:p>
            <a:pPr marL="457200">
              <a:buFont typeface="Arial" pitchFamily="34" charset="0"/>
              <a:buChar char="•"/>
            </a:pPr>
            <a:r>
              <a:rPr lang="en-US" sz="2000" dirty="0" smtClean="0"/>
              <a:t>  Yards-to-go to 1st down is</a:t>
            </a:r>
          </a:p>
          <a:p>
            <a:r>
              <a:rPr lang="en-US" sz="2000" dirty="0" smtClean="0"/>
              <a:t>             &lt;6½ yards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D43D-D8D0-47DE-BC9B-19B1122C6A8B}" type="slidenum">
              <a:rPr lang="en-US" smtClean="0">
                <a:solidFill>
                  <a:schemeClr val="tx1"/>
                </a:solidFill>
              </a:rPr>
              <a:pPr/>
              <a:t>26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Chart 4"/>
          <p:cNvGraphicFramePr/>
          <p:nvPr/>
        </p:nvGraphicFramePr>
        <p:xfrm>
          <a:off x="4800600" y="914400"/>
          <a:ext cx="3886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4114800" y="2895600"/>
            <a:ext cx="1600200" cy="1464777"/>
            <a:chOff x="4114800" y="2895600"/>
            <a:chExt cx="1600200" cy="1464777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14800" y="2895600"/>
              <a:ext cx="1600200" cy="146477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23" name="TextBox 22"/>
            <p:cNvSpPr txBox="1"/>
            <p:nvPr/>
          </p:nvSpPr>
          <p:spPr>
            <a:xfrm>
              <a:off x="4953000" y="3124200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DEs</a:t>
              </a:r>
              <a:endParaRPr lang="en-US" sz="14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1200" y="2895600"/>
            <a:ext cx="1600200" cy="1472849"/>
            <a:chOff x="5791200" y="2895600"/>
            <a:chExt cx="1600200" cy="1472849"/>
          </a:xfrm>
        </p:grpSpPr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791200" y="2895600"/>
              <a:ext cx="1600200" cy="1472849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24" name="TextBox 23"/>
            <p:cNvSpPr txBox="1"/>
            <p:nvPr/>
          </p:nvSpPr>
          <p:spPr>
            <a:xfrm>
              <a:off x="6629400" y="3124200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DTs</a:t>
              </a:r>
              <a:endParaRPr lang="en-US" sz="1400" b="1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470648" y="2895600"/>
            <a:ext cx="1597933" cy="1467997"/>
            <a:chOff x="7467600" y="2819400"/>
            <a:chExt cx="1597933" cy="1467997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467600" y="2819400"/>
              <a:ext cx="1597933" cy="146799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25" name="TextBox 24"/>
            <p:cNvSpPr txBox="1"/>
            <p:nvPr/>
          </p:nvSpPr>
          <p:spPr>
            <a:xfrm>
              <a:off x="8302752" y="3048000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NGs</a:t>
              </a:r>
              <a:endParaRPr lang="en-US" sz="1400" b="1" dirty="0"/>
            </a:p>
          </p:txBody>
        </p:sp>
      </p:grpSp>
      <p:graphicFrame>
        <p:nvGraphicFramePr>
          <p:cNvPr id="37" name="Chart 36"/>
          <p:cNvGraphicFramePr/>
          <p:nvPr/>
        </p:nvGraphicFramePr>
        <p:xfrm>
          <a:off x="6324600" y="4572000"/>
          <a:ext cx="26670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3886200" y="4572000"/>
            <a:ext cx="2444836" cy="2211421"/>
            <a:chOff x="1161288" y="1676400"/>
            <a:chExt cx="7550697" cy="3849511"/>
          </a:xfrm>
        </p:grpSpPr>
        <p:graphicFrame>
          <p:nvGraphicFramePr>
            <p:cNvPr id="39" name="Chart 38"/>
            <p:cNvGraphicFramePr/>
            <p:nvPr/>
          </p:nvGraphicFramePr>
          <p:xfrm>
            <a:off x="1161288" y="1676400"/>
            <a:ext cx="7239000" cy="35814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40" name="Right Arrow 39"/>
            <p:cNvSpPr/>
            <p:nvPr/>
          </p:nvSpPr>
          <p:spPr>
            <a:xfrm>
              <a:off x="5632712" y="4992511"/>
              <a:ext cx="2743199" cy="533400"/>
            </a:xfrm>
            <a:prstGeom prst="rightArrow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84412" y="5056181"/>
              <a:ext cx="3427573" cy="428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i="1" dirty="0" smtClean="0"/>
                <a:t>Offense Ahead</a:t>
              </a:r>
              <a:endParaRPr lang="en-US" sz="1000" b="1" i="1" dirty="0"/>
            </a:p>
          </p:txBody>
        </p:sp>
        <p:sp>
          <p:nvSpPr>
            <p:cNvPr id="42" name="Left Arrow 41"/>
            <p:cNvSpPr/>
            <p:nvPr/>
          </p:nvSpPr>
          <p:spPr>
            <a:xfrm>
              <a:off x="2808655" y="4992511"/>
              <a:ext cx="2743199" cy="533400"/>
            </a:xfrm>
            <a:prstGeom prst="leftArrow">
              <a:avLst/>
            </a:prstGeom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03873" y="5056181"/>
              <a:ext cx="3628568" cy="428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i="1" dirty="0" smtClean="0"/>
                <a:t>Offense Behind</a:t>
              </a:r>
              <a:endParaRPr lang="en-US" sz="1000" b="1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487362"/>
          </a:xfrm>
        </p:spPr>
        <p:txBody>
          <a:bodyPr>
            <a:noAutofit/>
          </a:bodyPr>
          <a:lstStyle/>
          <a:p>
            <a:r>
              <a:rPr lang="en-US" b="1" dirty="0" smtClean="0"/>
              <a:t>Limitations/Future Analysis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143000"/>
            <a:ext cx="85344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  Obtain data to identify defense alignment—3-4 or 4-3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 </a:t>
            </a:r>
            <a:r>
              <a:rPr lang="en-US" sz="2000" i="1" dirty="0" smtClean="0"/>
              <a:t>Define positions as:  3-4 NG, 3-4 DE, 4-3 DT, 4-3 DE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  </a:t>
            </a:r>
            <a:r>
              <a:rPr lang="en-US" sz="2400" dirty="0" smtClean="0"/>
              <a:t>Indirect impact </a:t>
            </a:r>
            <a:r>
              <a:rPr lang="en-US" sz="2400" dirty="0" smtClean="0"/>
              <a:t>value based on running plays only</a:t>
            </a:r>
          </a:p>
          <a:p>
            <a:pPr marL="457200">
              <a:buFont typeface="Arial" pitchFamily="34" charset="0"/>
              <a:buChar char="•"/>
            </a:pPr>
            <a:r>
              <a:rPr lang="en-US" sz="2000" dirty="0" smtClean="0"/>
              <a:t>  </a:t>
            </a:r>
            <a:r>
              <a:rPr lang="en-US" sz="2000" i="1" dirty="0" smtClean="0"/>
              <a:t>With/Without-You statistic possible alternative for linemen who </a:t>
            </a:r>
          </a:p>
          <a:p>
            <a:pPr marL="457200"/>
            <a:r>
              <a:rPr lang="en-US" sz="2000" i="1" dirty="0" smtClean="0"/>
              <a:t>    played w/ a lot of different teammates</a:t>
            </a:r>
            <a:endParaRPr lang="en-US" sz="2000" dirty="0" smtClean="0"/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  Individual player values not rate-based</a:t>
            </a:r>
          </a:p>
          <a:p>
            <a:pPr marL="457200">
              <a:buFont typeface="Arial" pitchFamily="34" charset="0"/>
              <a:buChar char="•"/>
            </a:pPr>
            <a:r>
              <a:rPr lang="en-US" sz="2400" i="1" dirty="0" smtClean="0"/>
              <a:t>  </a:t>
            </a:r>
            <a:r>
              <a:rPr lang="en-US" sz="2000" i="1" dirty="0" smtClean="0"/>
              <a:t>Larger sample sizes needed for reliable individual rate-based values</a:t>
            </a:r>
          </a:p>
          <a:p>
            <a:pPr marL="457200"/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 Individual players identified most valuable for weeks 9–17 (2019)</a:t>
            </a:r>
          </a:p>
          <a:p>
            <a:pPr marL="457200">
              <a:buFont typeface="Arial" pitchFamily="34" charset="0"/>
              <a:buChar char="•"/>
            </a:pPr>
            <a:r>
              <a:rPr lang="en-US" sz="2400" dirty="0" smtClean="0"/>
              <a:t>  </a:t>
            </a:r>
            <a:r>
              <a:rPr lang="en-US" sz="2000" i="1" dirty="0" smtClean="0">
                <a:solidFill>
                  <a:prstClr val="black"/>
                </a:solidFill>
              </a:rPr>
              <a:t>Not necessarily best players overall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D43D-D8D0-47DE-BC9B-19B1122C6A8B}" type="slidenum">
              <a:rPr lang="en-US" smtClean="0">
                <a:solidFill>
                  <a:schemeClr val="tx1"/>
                </a:solidFill>
              </a:rPr>
              <a:pPr/>
              <a:t>27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6739128" y="3124200"/>
            <a:ext cx="2286000" cy="1752600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8872" y="3124200"/>
            <a:ext cx="2286000" cy="1752600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459736" y="3124200"/>
            <a:ext cx="1447800" cy="1752600"/>
          </a:xfrm>
          <a:prstGeom prst="rect">
            <a:avLst/>
          </a:prstGeom>
          <a:solidFill>
            <a:srgbClr val="00B0F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239512" y="3124200"/>
            <a:ext cx="1447800" cy="1752600"/>
          </a:xfrm>
          <a:prstGeom prst="rect">
            <a:avLst/>
          </a:prstGeom>
          <a:solidFill>
            <a:srgbClr val="00B0F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962400" y="3124200"/>
            <a:ext cx="1219200" cy="1752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4800" y="2133600"/>
            <a:ext cx="8382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3153-BE75-4C3B-9231-F8D6AA8AFE99}" type="slidenum">
              <a:rPr lang="en-US" sz="2000" smtClean="0"/>
              <a:pPr/>
              <a:t>3</a:t>
            </a:fld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486400" y="2133600"/>
            <a:ext cx="8382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L</a:t>
            </a:r>
            <a:r>
              <a:rPr lang="en-US" sz="4800" dirty="0" smtClean="0"/>
              <a:t>G</a:t>
            </a:r>
            <a:endParaRPr lang="en-US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6934200" y="2133600"/>
            <a:ext cx="8382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LT</a:t>
            </a:r>
            <a:endParaRPr lang="en-US" sz="4800" dirty="0"/>
          </a:p>
        </p:txBody>
      </p:sp>
      <p:sp>
        <p:nvSpPr>
          <p:cNvPr id="11" name="TextBox 10"/>
          <p:cNvSpPr txBox="1"/>
          <p:nvPr/>
        </p:nvSpPr>
        <p:spPr>
          <a:xfrm>
            <a:off x="8001000" y="2133600"/>
            <a:ext cx="8382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TE</a:t>
            </a:r>
            <a:endParaRPr lang="en-US" sz="4800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2133600"/>
            <a:ext cx="8382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TE</a:t>
            </a:r>
            <a:endParaRPr lang="en-US" sz="4800" dirty="0"/>
          </a:p>
        </p:txBody>
      </p:sp>
      <p:sp>
        <p:nvSpPr>
          <p:cNvPr id="15" name="TextBox 14"/>
          <p:cNvSpPr txBox="1"/>
          <p:nvPr/>
        </p:nvSpPr>
        <p:spPr>
          <a:xfrm>
            <a:off x="1447800" y="2133600"/>
            <a:ext cx="8382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</a:t>
            </a:r>
            <a:r>
              <a:rPr lang="en-US" sz="4800" dirty="0" smtClean="0"/>
              <a:t>T</a:t>
            </a:r>
            <a:endParaRPr lang="en-US" sz="4800" dirty="0"/>
          </a:p>
        </p:txBody>
      </p:sp>
      <p:sp>
        <p:nvSpPr>
          <p:cNvPr id="16" name="TextBox 15"/>
          <p:cNvSpPr txBox="1"/>
          <p:nvPr/>
        </p:nvSpPr>
        <p:spPr>
          <a:xfrm>
            <a:off x="2667000" y="2133600"/>
            <a:ext cx="914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RG</a:t>
            </a:r>
            <a:endParaRPr lang="en-US" sz="4800" dirty="0"/>
          </a:p>
        </p:txBody>
      </p:sp>
      <p:sp>
        <p:nvSpPr>
          <p:cNvPr id="18" name="TextBox 17"/>
          <p:cNvSpPr txBox="1"/>
          <p:nvPr/>
        </p:nvSpPr>
        <p:spPr>
          <a:xfrm>
            <a:off x="3886200" y="304800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1  0  1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3962400" y="3581400"/>
            <a:ext cx="121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Nose Guard</a:t>
            </a:r>
          </a:p>
          <a:p>
            <a:pPr algn="ctr"/>
            <a:r>
              <a:rPr lang="en-US" sz="2400" b="1" dirty="0" smtClean="0"/>
              <a:t>NG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" y="5867400"/>
            <a:ext cx="47244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Assumption: No difference b/n 3-4 </a:t>
            </a:r>
            <a:r>
              <a:rPr lang="en-US" sz="1600" i="1" dirty="0" smtClean="0"/>
              <a:t>&amp;</a:t>
            </a:r>
            <a:r>
              <a:rPr lang="en-US" sz="1600" i="1" dirty="0" smtClean="0"/>
              <a:t> </a:t>
            </a:r>
            <a:r>
              <a:rPr lang="en-US" sz="1600" i="1" dirty="0" smtClean="0"/>
              <a:t>4-3</a:t>
            </a:r>
          </a:p>
          <a:p>
            <a:pPr marL="457200">
              <a:buFont typeface="Arial" pitchFamily="34" charset="0"/>
              <a:buChar char="•"/>
            </a:pPr>
            <a:r>
              <a:rPr lang="en-US" sz="1600" i="1" dirty="0" smtClean="0"/>
              <a:t>   </a:t>
            </a:r>
            <a:r>
              <a:rPr lang="en-US" sz="1600" dirty="0" smtClean="0"/>
              <a:t>Simplifies analysis</a:t>
            </a:r>
          </a:p>
          <a:p>
            <a:pPr marL="457200"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  Difficult to tell base formation from data alone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57800" y="30480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2i  </a:t>
            </a:r>
            <a:r>
              <a:rPr lang="en-US" sz="2800" dirty="0"/>
              <a:t>2</a:t>
            </a:r>
            <a:r>
              <a:rPr lang="en-US" sz="2800" dirty="0" smtClean="0"/>
              <a:t>  3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5105400" y="3581400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Right</a:t>
            </a:r>
          </a:p>
          <a:p>
            <a:pPr algn="ctr"/>
            <a:r>
              <a:rPr lang="en-US" sz="2400" b="1" dirty="0" smtClean="0"/>
              <a:t>Def-Tackle</a:t>
            </a:r>
          </a:p>
          <a:p>
            <a:pPr algn="ctr"/>
            <a:r>
              <a:rPr lang="en-US" sz="2400" b="1" dirty="0" smtClean="0"/>
              <a:t>RDT</a:t>
            </a:r>
            <a:endParaRPr 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629400" y="30480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4</a:t>
            </a:r>
            <a:r>
              <a:rPr lang="en-US" sz="2800" dirty="0" smtClean="0"/>
              <a:t>i  4  5 7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6781800" y="3581400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Right</a:t>
            </a:r>
          </a:p>
          <a:p>
            <a:pPr algn="ctr"/>
            <a:r>
              <a:rPr lang="en-US" sz="2400" b="1" dirty="0" smtClean="0"/>
              <a:t>Def-End</a:t>
            </a:r>
          </a:p>
          <a:p>
            <a:pPr algn="ctr"/>
            <a:r>
              <a:rPr lang="en-US" sz="2400" b="1" dirty="0" smtClean="0"/>
              <a:t>RDE</a:t>
            </a:r>
            <a:endParaRPr 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077200" y="30480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  6  9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2438400" y="30480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3</a:t>
            </a:r>
            <a:r>
              <a:rPr lang="en-US" sz="2800" dirty="0" smtClean="0"/>
              <a:t>  </a:t>
            </a:r>
            <a:r>
              <a:rPr lang="en-US" sz="2800" dirty="0"/>
              <a:t>2</a:t>
            </a:r>
            <a:r>
              <a:rPr lang="en-US" sz="2800" dirty="0" smtClean="0"/>
              <a:t>  2i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2362200" y="3581400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Left</a:t>
            </a:r>
          </a:p>
          <a:p>
            <a:pPr algn="ctr"/>
            <a:r>
              <a:rPr lang="en-US" sz="2400" b="1" dirty="0" smtClean="0"/>
              <a:t>Def-Tackle</a:t>
            </a:r>
          </a:p>
          <a:p>
            <a:pPr algn="ctr"/>
            <a:r>
              <a:rPr lang="en-US" sz="2400" b="1" dirty="0"/>
              <a:t>L</a:t>
            </a:r>
            <a:r>
              <a:rPr lang="en-US" sz="2400" b="1" dirty="0" smtClean="0"/>
              <a:t>DT</a:t>
            </a:r>
            <a:endParaRPr lang="en-US" sz="2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066800" y="30480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7 </a:t>
            </a:r>
            <a:r>
              <a:rPr lang="en-US" sz="2800" dirty="0"/>
              <a:t>5</a:t>
            </a:r>
            <a:r>
              <a:rPr lang="en-US" sz="2800" dirty="0" smtClean="0"/>
              <a:t>  </a:t>
            </a:r>
            <a:r>
              <a:rPr lang="en-US" sz="2800" dirty="0"/>
              <a:t>4</a:t>
            </a:r>
            <a:r>
              <a:rPr lang="en-US" sz="2800" dirty="0" smtClean="0"/>
              <a:t> 4i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609600" y="3581400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Left</a:t>
            </a:r>
          </a:p>
          <a:p>
            <a:pPr algn="ctr"/>
            <a:r>
              <a:rPr lang="en-US" sz="2400" b="1" dirty="0" smtClean="0"/>
              <a:t>Def-End</a:t>
            </a:r>
          </a:p>
          <a:p>
            <a:pPr algn="ctr"/>
            <a:r>
              <a:rPr lang="en-US" sz="2400" b="1" dirty="0" smtClean="0"/>
              <a:t>LDE</a:t>
            </a:r>
            <a:endParaRPr lang="en-US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0" y="3048000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 9  6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1447800" y="50292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10,143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0" y="50292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rgbClr val="FF0000"/>
                </a:solidFill>
              </a:rPr>
              <a:t># of data points:</a:t>
            </a:r>
            <a:endParaRPr lang="en-US" sz="1600" b="1" u="sng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743200" y="50292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9,752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67200" y="50292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9,001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62600" y="50292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9,345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467600" y="50292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10,047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Aft>
                <a:spcPts val="1200"/>
              </a:spcAft>
            </a:pPr>
            <a:r>
              <a:rPr lang="en-US" sz="2200" i="1" u="sng" dirty="0" smtClean="0"/>
              <a:t>Question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Most Valuable </a:t>
            </a:r>
            <a:r>
              <a:rPr lang="en-US" b="1" dirty="0"/>
              <a:t>D</a:t>
            </a:r>
            <a:r>
              <a:rPr lang="en-US" b="1" dirty="0" smtClean="0"/>
              <a:t>efensive </a:t>
            </a:r>
            <a:r>
              <a:rPr lang="en-US" b="1" dirty="0"/>
              <a:t>L</a:t>
            </a:r>
            <a:r>
              <a:rPr lang="en-US" b="1" dirty="0" smtClean="0"/>
              <a:t>ine Position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5300" b="1" i="1" dirty="0" smtClean="0">
                <a:ln>
                  <a:solidFill>
                    <a:schemeClr val="tx1"/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Definition of Positions</a:t>
            </a:r>
            <a:endParaRPr lang="en-US" sz="5300" b="1" dirty="0">
              <a:ln>
                <a:solidFill>
                  <a:schemeClr val="tx1"/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28600" y="4876800"/>
            <a:ext cx="3886200" cy="1219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8600" y="2514600"/>
            <a:ext cx="3886200" cy="1219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05400" y="2590800"/>
            <a:ext cx="3810000" cy="1981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8600" y="3733800"/>
            <a:ext cx="38862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3153-BE75-4C3B-9231-F8D6AA8AFE9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Aft>
                <a:spcPts val="1200"/>
              </a:spcAft>
            </a:pPr>
            <a:r>
              <a:rPr lang="en-US" sz="2200" i="1" u="sng" dirty="0" smtClean="0"/>
              <a:t>Question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Most Valuable </a:t>
            </a:r>
            <a:r>
              <a:rPr lang="en-US" b="1" dirty="0"/>
              <a:t>D</a:t>
            </a:r>
            <a:r>
              <a:rPr lang="en-US" b="1" dirty="0" smtClean="0"/>
              <a:t>efensive </a:t>
            </a:r>
            <a:r>
              <a:rPr lang="en-US" b="1" dirty="0"/>
              <a:t>L</a:t>
            </a:r>
            <a:r>
              <a:rPr lang="en-US" b="1" dirty="0" smtClean="0"/>
              <a:t>ine Position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5300" b="1" i="1" dirty="0" smtClean="0">
                <a:ln>
                  <a:solidFill>
                    <a:schemeClr val="tx1"/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Valuation Criteria</a:t>
            </a:r>
            <a:endParaRPr lang="en-US" sz="5300" b="1" dirty="0">
              <a:ln>
                <a:solidFill>
                  <a:schemeClr val="tx1"/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1905000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Measurable</a:t>
            </a:r>
            <a:r>
              <a:rPr lang="en-US" sz="3200" b="1" dirty="0" smtClean="0"/>
              <a:t> Impact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53000" y="1981200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Indirect</a:t>
            </a:r>
            <a:r>
              <a:rPr lang="en-US" sz="3200" b="1" dirty="0" smtClean="0"/>
              <a:t> Impact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2438400"/>
            <a:ext cx="39624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800" b="1" i="1" dirty="0" smtClean="0"/>
              <a:t>Pass Rushing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/>
              <a:t>Solo/Assisted Sacks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/>
              <a:t>QB Pressures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3657600"/>
            <a:ext cx="39624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800" b="1" i="1" dirty="0" smtClean="0"/>
              <a:t>2.   Ending Plays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/>
              <a:t>Solo/Assisted Tackles</a:t>
            </a:r>
          </a:p>
          <a:p>
            <a:pPr marL="914400" lvl="1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Pass Breakups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" y="4800600"/>
            <a:ext cx="39624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800" b="1" i="1" dirty="0" smtClean="0"/>
              <a:t>3.   Turnovers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/>
              <a:t>Fumbles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/>
              <a:t>Interceptions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257800" y="2590800"/>
            <a:ext cx="365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Tying Up Offensive Linemen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Allow teammate to make play, in lineman’s playing area</a:t>
            </a:r>
            <a:endParaRPr lang="en-US" sz="2400" dirty="0"/>
          </a:p>
        </p:txBody>
      </p:sp>
      <p:pic>
        <p:nvPicPr>
          <p:cNvPr id="2050" name="Picture 2" descr="C:\Users\David\AppData\Local\Microsoft\Windows\INetCache\IE\RVQIAWGK\plus_PNG8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2133600"/>
            <a:ext cx="990600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3153-BE75-4C3B-9231-F8D6AA8AFE9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Aft>
                <a:spcPts val="1200"/>
              </a:spcAft>
            </a:pPr>
            <a:r>
              <a:rPr lang="en-US" sz="2200" i="1" u="sng" dirty="0" smtClean="0"/>
              <a:t>Question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Most Valuable </a:t>
            </a:r>
            <a:r>
              <a:rPr lang="en-US" b="1" dirty="0"/>
              <a:t>D</a:t>
            </a:r>
            <a:r>
              <a:rPr lang="en-US" b="1" dirty="0" smtClean="0"/>
              <a:t>efensive </a:t>
            </a:r>
            <a:r>
              <a:rPr lang="en-US" b="1" dirty="0"/>
              <a:t>L</a:t>
            </a:r>
            <a:r>
              <a:rPr lang="en-US" b="1" dirty="0" smtClean="0"/>
              <a:t>ine Position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5300" b="1" i="1" dirty="0" smtClean="0">
                <a:ln>
                  <a:solidFill>
                    <a:schemeClr val="tx1"/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Pass Rushing</a:t>
            </a:r>
            <a:endParaRPr lang="en-US" sz="5300" b="1" dirty="0">
              <a:ln>
                <a:solidFill>
                  <a:schemeClr val="tx1"/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aphicFrame>
        <p:nvGraphicFramePr>
          <p:cNvPr id="7" name="Chart 6"/>
          <p:cNvGraphicFramePr/>
          <p:nvPr/>
        </p:nvGraphicFramePr>
        <p:xfrm>
          <a:off x="152400" y="1676400"/>
          <a:ext cx="434340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152400" y="4267200"/>
          <a:ext cx="44196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4572000" y="1676400"/>
          <a:ext cx="441960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724400" y="4267200"/>
            <a:ext cx="3505200" cy="13234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Key Points:</a:t>
            </a:r>
          </a:p>
          <a:p>
            <a:pPr>
              <a:buFont typeface="Arial" pitchFamily="34" charset="0"/>
              <a:buChar char="•"/>
            </a:pPr>
            <a:r>
              <a:rPr lang="en-US" sz="2000" i="1" dirty="0" smtClean="0"/>
              <a:t> </a:t>
            </a:r>
            <a:r>
              <a:rPr lang="en-US" sz="2000" b="1" dirty="0" smtClean="0">
                <a:solidFill>
                  <a:srgbClr val="00B050"/>
                </a:solidFill>
              </a:rPr>
              <a:t>DEs</a:t>
            </a:r>
            <a:r>
              <a:rPr lang="en-US" sz="2000" dirty="0" smtClean="0"/>
              <a:t> are best pass rushers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NGs</a:t>
            </a:r>
            <a:r>
              <a:rPr lang="en-US" sz="2000" dirty="0" smtClean="0"/>
              <a:t> good at assisting sacks, </a:t>
            </a:r>
          </a:p>
          <a:p>
            <a:r>
              <a:rPr lang="en-US" sz="2000" dirty="0" smtClean="0"/>
              <a:t>         but they are assisting DEs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3153-BE75-4C3B-9231-F8D6AA8AFE9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Aft>
                <a:spcPts val="1200"/>
              </a:spcAft>
            </a:pPr>
            <a:r>
              <a:rPr lang="en-US" sz="2200" i="1" u="sng" dirty="0" smtClean="0"/>
              <a:t>Question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Most Valuable </a:t>
            </a:r>
            <a:r>
              <a:rPr lang="en-US" b="1" dirty="0"/>
              <a:t>D</a:t>
            </a:r>
            <a:r>
              <a:rPr lang="en-US" b="1" dirty="0" smtClean="0"/>
              <a:t>efensive </a:t>
            </a:r>
            <a:r>
              <a:rPr lang="en-US" b="1" dirty="0"/>
              <a:t>L</a:t>
            </a:r>
            <a:r>
              <a:rPr lang="en-US" b="1" dirty="0" smtClean="0"/>
              <a:t>ine Position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5300" b="1" i="1" dirty="0" smtClean="0">
                <a:ln>
                  <a:solidFill>
                    <a:schemeClr val="tx1"/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Ending Plays</a:t>
            </a:r>
            <a:endParaRPr lang="en-US" sz="5300" b="1" dirty="0">
              <a:ln>
                <a:solidFill>
                  <a:schemeClr val="tx1"/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95800" y="4191000"/>
            <a:ext cx="4495800" cy="10156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Key Points:</a:t>
            </a:r>
          </a:p>
          <a:p>
            <a:pPr>
              <a:buFont typeface="Arial" pitchFamily="34" charset="0"/>
              <a:buChar char="•"/>
            </a:pPr>
            <a:r>
              <a:rPr lang="en-US" sz="2000" i="1" dirty="0" smtClean="0"/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NGs</a:t>
            </a:r>
            <a:r>
              <a:rPr lang="en-US" sz="2000" dirty="0" smtClean="0"/>
              <a:t> make the most tackles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chemeClr val="tx2"/>
                </a:solidFill>
              </a:rPr>
              <a:t>DTs</a:t>
            </a:r>
            <a:r>
              <a:rPr lang="en-US" sz="2000" dirty="0" smtClean="0"/>
              <a:t> break-up the most passes</a:t>
            </a:r>
          </a:p>
        </p:txBody>
      </p:sp>
      <p:graphicFrame>
        <p:nvGraphicFramePr>
          <p:cNvPr id="13" name="Chart 12"/>
          <p:cNvGraphicFramePr/>
          <p:nvPr/>
        </p:nvGraphicFramePr>
        <p:xfrm>
          <a:off x="152400" y="4114800"/>
          <a:ext cx="419100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152400" y="1676400"/>
          <a:ext cx="4191000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4495800" y="1676400"/>
          <a:ext cx="4495800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3153-BE75-4C3B-9231-F8D6AA8AFE9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Aft>
                <a:spcPts val="1200"/>
              </a:spcAft>
            </a:pPr>
            <a:r>
              <a:rPr lang="en-US" sz="2200" i="1" u="sng" dirty="0" smtClean="0"/>
              <a:t>Question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Most Valuable </a:t>
            </a:r>
            <a:r>
              <a:rPr lang="en-US" b="1" dirty="0"/>
              <a:t>D</a:t>
            </a:r>
            <a:r>
              <a:rPr lang="en-US" b="1" dirty="0" smtClean="0"/>
              <a:t>efensive </a:t>
            </a:r>
            <a:r>
              <a:rPr lang="en-US" b="1" dirty="0"/>
              <a:t>L</a:t>
            </a:r>
            <a:r>
              <a:rPr lang="en-US" b="1" dirty="0" smtClean="0"/>
              <a:t>ine Position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5300" b="1" i="1" dirty="0" smtClean="0">
                <a:ln>
                  <a:solidFill>
                    <a:schemeClr val="tx1"/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Turnovers</a:t>
            </a:r>
            <a:endParaRPr lang="en-US" sz="5300" b="1" dirty="0">
              <a:ln>
                <a:solidFill>
                  <a:schemeClr val="tx1"/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95800" y="4191000"/>
            <a:ext cx="4495800" cy="13234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Key Points:</a:t>
            </a:r>
          </a:p>
          <a:p>
            <a:pPr>
              <a:buFont typeface="Arial" pitchFamily="34" charset="0"/>
              <a:buChar char="•"/>
            </a:pPr>
            <a:r>
              <a:rPr lang="en-US" sz="2000" i="1" dirty="0" smtClean="0"/>
              <a:t> </a:t>
            </a:r>
            <a:r>
              <a:rPr lang="en-US" sz="2000" b="1" dirty="0" smtClean="0">
                <a:solidFill>
                  <a:srgbClr val="00B050"/>
                </a:solidFill>
              </a:rPr>
              <a:t>DEs</a:t>
            </a:r>
            <a:r>
              <a:rPr lang="en-US" sz="2000" dirty="0" smtClean="0"/>
              <a:t> force the most fumbles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Recovering fumbles appears random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INTs are minimal</a:t>
            </a:r>
          </a:p>
        </p:txBody>
      </p:sp>
      <p:graphicFrame>
        <p:nvGraphicFramePr>
          <p:cNvPr id="8" name="Chart 7"/>
          <p:cNvGraphicFramePr/>
          <p:nvPr/>
        </p:nvGraphicFramePr>
        <p:xfrm>
          <a:off x="152400" y="1676400"/>
          <a:ext cx="41910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4419600" y="1676400"/>
          <a:ext cx="45720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/>
          <p:nvPr/>
        </p:nvGraphicFramePr>
        <p:xfrm>
          <a:off x="152400" y="4191000"/>
          <a:ext cx="426720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3153-BE75-4C3B-9231-F8D6AA8AFE9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i="1" u="sng" dirty="0" smtClean="0"/>
              <a:t>Question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Most Valuable </a:t>
            </a:r>
            <a:r>
              <a:rPr lang="en-US" b="1" dirty="0"/>
              <a:t>D</a:t>
            </a:r>
            <a:r>
              <a:rPr lang="en-US" b="1" dirty="0" smtClean="0"/>
              <a:t>efensive </a:t>
            </a:r>
            <a:r>
              <a:rPr lang="en-US" b="1" dirty="0"/>
              <a:t>L</a:t>
            </a:r>
            <a:r>
              <a:rPr lang="en-US" b="1" dirty="0" smtClean="0"/>
              <a:t>ine Position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5300" b="1" i="1" dirty="0" smtClean="0">
                <a:ln>
                  <a:solidFill>
                    <a:schemeClr val="tx1"/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EPA+ Values</a:t>
            </a:r>
            <a:endParaRPr lang="en-US" sz="5300" b="1" dirty="0">
              <a:ln>
                <a:solidFill>
                  <a:schemeClr val="tx1"/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64" y="5504688"/>
            <a:ext cx="845820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Assumptions using </a:t>
            </a:r>
            <a:r>
              <a:rPr lang="en-US" sz="1600" i="1" dirty="0" smtClean="0"/>
              <a:t>EPA+ (positive play results only) instead of EPA (all plays)</a:t>
            </a:r>
          </a:p>
          <a:p>
            <a:pPr marL="457200">
              <a:buFont typeface="Arial" pitchFamily="34" charset="0"/>
              <a:buChar char="•"/>
            </a:pPr>
            <a:r>
              <a:rPr lang="en-US" sz="1600" i="1" dirty="0" smtClean="0"/>
              <a:t>   </a:t>
            </a:r>
            <a:r>
              <a:rPr lang="en-US" sz="1600" dirty="0" smtClean="0"/>
              <a:t>Negative aspects of play (</a:t>
            </a:r>
            <a:r>
              <a:rPr lang="en-US" sz="1600" i="1" dirty="0" err="1" smtClean="0"/>
              <a:t>e</a:t>
            </a:r>
            <a:r>
              <a:rPr lang="en-US" sz="1600" i="1" dirty="0" err="1" smtClean="0"/>
              <a:t>xs</a:t>
            </a:r>
            <a:r>
              <a:rPr lang="en-US" sz="1600" i="1" dirty="0" smtClean="0"/>
              <a:t>.,</a:t>
            </a:r>
            <a:r>
              <a:rPr lang="en-US" sz="1600" dirty="0" smtClean="0"/>
              <a:t> </a:t>
            </a:r>
            <a:r>
              <a:rPr lang="en-US" sz="1600" dirty="0" smtClean="0"/>
              <a:t>big gain by offense after QB pressure or before tackle) are not fault of the lineman making the play</a:t>
            </a:r>
          </a:p>
          <a:p>
            <a:pPr marL="457200"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  Good players (who make a lot of good plays) also don’t make a lot of bad plays to cancel out the good plays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362200" y="1752600"/>
          <a:ext cx="4191000" cy="359109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269067"/>
                <a:gridCol w="1921933"/>
              </a:tblGrid>
              <a:tr h="6695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Play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Average EPA+</a:t>
                      </a:r>
                    </a:p>
                    <a:p>
                      <a:pPr algn="ctr"/>
                      <a:r>
                        <a:rPr lang="en-US" sz="1800" b="0" i="1" dirty="0" smtClean="0"/>
                        <a:t>D-Line plays only</a:t>
                      </a:r>
                      <a:endParaRPr lang="en-US" sz="1800" b="0" i="1" dirty="0"/>
                    </a:p>
                  </a:txBody>
                  <a:tcPr/>
                </a:tc>
              </a:tr>
              <a:tr h="3570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193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Recovered Fumble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193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Forced Fumble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193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Solo Sack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193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Assisted Sack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193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Pass Breakup (No INT)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193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Pressure (No Sack)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193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Solo Tackle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193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Assisted Tackle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52400" y="4419600"/>
            <a:ext cx="3352800" cy="1219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2400" y="1981200"/>
            <a:ext cx="3352800" cy="1219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2400" y="3200400"/>
            <a:ext cx="33528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3153-BE75-4C3B-9231-F8D6AA8AFE9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Aft>
                <a:spcPts val="1200"/>
              </a:spcAft>
            </a:pPr>
            <a:r>
              <a:rPr lang="en-US" sz="2200" i="1" u="sng" dirty="0" smtClean="0"/>
              <a:t>Question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Most Valuable </a:t>
            </a:r>
            <a:r>
              <a:rPr lang="en-US" b="1" dirty="0"/>
              <a:t>D</a:t>
            </a:r>
            <a:r>
              <a:rPr lang="en-US" b="1" dirty="0" smtClean="0"/>
              <a:t>efensive </a:t>
            </a:r>
            <a:r>
              <a:rPr lang="en-US" b="1" dirty="0"/>
              <a:t>L</a:t>
            </a:r>
            <a:r>
              <a:rPr lang="en-US" b="1" dirty="0" smtClean="0"/>
              <a:t>ine Position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5300" b="1" i="1" dirty="0" smtClean="0">
                <a:ln>
                  <a:solidFill>
                    <a:schemeClr val="tx1"/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Measurable Value</a:t>
            </a:r>
            <a:endParaRPr lang="en-US" sz="5300" b="1" dirty="0">
              <a:ln>
                <a:solidFill>
                  <a:schemeClr val="tx1"/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5240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Measurable</a:t>
            </a:r>
            <a:r>
              <a:rPr lang="en-US" sz="2400" b="1" dirty="0" smtClean="0"/>
              <a:t> Impact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1981200"/>
            <a:ext cx="3962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b="1" i="1" dirty="0" smtClean="0"/>
              <a:t>Pass Rushing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Solo Sacks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Assisted Sacks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QB Pressures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3200400"/>
            <a:ext cx="3962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000" b="1" i="1" dirty="0" smtClean="0"/>
              <a:t>2.   Ending Plays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Solo Tackles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Assisted Tackles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Pass Breakups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" y="4419600"/>
            <a:ext cx="3962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000" b="1" i="1" dirty="0" smtClean="0"/>
              <a:t>3.   Turnovers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err="1" smtClean="0"/>
              <a:t>Recv’d</a:t>
            </a:r>
            <a:r>
              <a:rPr lang="en-US" dirty="0" smtClean="0"/>
              <a:t> Fumbles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Forced Fumbles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Interceptions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8200" y="5257800"/>
            <a:ext cx="4343400" cy="10156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Key Points:</a:t>
            </a:r>
          </a:p>
          <a:p>
            <a:pPr>
              <a:buFont typeface="Arial" pitchFamily="34" charset="0"/>
              <a:buChar char="•"/>
            </a:pPr>
            <a:r>
              <a:rPr lang="en-US" sz="2000" i="1" dirty="0" smtClean="0"/>
              <a:t> </a:t>
            </a:r>
            <a:r>
              <a:rPr lang="en-US" sz="2000" dirty="0" smtClean="0"/>
              <a:t>DEs make the most measurable impact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But there’s more to the story…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43200" y="2286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1.7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62200" y="1981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FF0000"/>
                </a:solidFill>
              </a:rPr>
              <a:t>Pt. values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2400" y="5705856"/>
            <a:ext cx="3733800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Assumption: Assisted sacks/tackles worth ½ of play value</a:t>
            </a:r>
          </a:p>
          <a:p>
            <a:pPr marL="457200">
              <a:buFont typeface="Arial" pitchFamily="34" charset="0"/>
              <a:buChar char="•"/>
            </a:pPr>
            <a:r>
              <a:rPr lang="en-US" sz="1600" i="1" dirty="0" smtClean="0"/>
              <a:t>     </a:t>
            </a:r>
            <a:r>
              <a:rPr lang="en-US" sz="1600" dirty="0" smtClean="0"/>
              <a:t>Player w/ assist only partially responsible for the sack/tackle</a:t>
            </a:r>
            <a:endParaRPr lang="en-US" sz="1600" i="1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2743200" y="259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0.8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43200" y="2895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1.0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43200" y="3429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0.6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43200" y="3733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0.2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43200" y="4038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1.1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19400" y="4724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5.0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19400" y="498348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4.2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19400" y="5257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5.3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31" name="Chart 30"/>
          <p:cNvGraphicFramePr/>
          <p:nvPr/>
        </p:nvGraphicFramePr>
        <p:xfrm>
          <a:off x="3733800" y="1828800"/>
          <a:ext cx="5257800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</TotalTime>
  <Words>1576</Words>
  <Application>Microsoft Office PowerPoint</Application>
  <PresentationFormat>On-screen Show (4:3)</PresentationFormat>
  <Paragraphs>437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Sports Info Solutions  Football Analytics Challenge</vt:lpstr>
      <vt:lpstr>Question 1 Most Valuable Defensive Line Position Definition of “Lineman”</vt:lpstr>
      <vt:lpstr>Question 1 Most Valuable Defensive Line Position Definition of Positions</vt:lpstr>
      <vt:lpstr>Question 1 Most Valuable Defensive Line Position Valuation Criteria</vt:lpstr>
      <vt:lpstr>Question 1 Most Valuable Defensive Line Position Pass Rushing</vt:lpstr>
      <vt:lpstr>Question 1 Most Valuable Defensive Line Position Ending Plays</vt:lpstr>
      <vt:lpstr>Question 1 Most Valuable Defensive Line Position Turnovers</vt:lpstr>
      <vt:lpstr>Question 1 Most Valuable Defensive Line Position EPA+ Values</vt:lpstr>
      <vt:lpstr>Question 1 Most Valuable Defensive Line Position Measurable Value</vt:lpstr>
      <vt:lpstr>Question 1 Most Valuable Defensive Line Position Indirect Impact</vt:lpstr>
      <vt:lpstr>Question 1 Most Valuable Defensive Line Position Indirect Impact - Zones</vt:lpstr>
      <vt:lpstr>Question 1 Most Valuable Defensive Line Position Indirect Impact - Zones</vt:lpstr>
      <vt:lpstr>Question 1 Most Valuable Defensive Line Position Indirect Impact - Zones</vt:lpstr>
      <vt:lpstr>Question 1 Most Valuable Defensive Line Position Indirect Impact - Zones</vt:lpstr>
      <vt:lpstr>Question 1 Most Valuable Defensive Line Position Indirect Impact - Stats</vt:lpstr>
      <vt:lpstr>Question 1 Most Valuable Defensive Line Position Indirect Impact - Results</vt:lpstr>
      <vt:lpstr>Question 1 Most Valuable Defensive Line Position Overall Value</vt:lpstr>
      <vt:lpstr>Question 2 Distribution of Talent Defensive Ends</vt:lpstr>
      <vt:lpstr>Question 2 Distribution of Talent Defensive Tackles</vt:lpstr>
      <vt:lpstr>Question 2 Distribution of Talent Nose Guards</vt:lpstr>
      <vt:lpstr>Question 3 Game Scenarios Passing vs. Running</vt:lpstr>
      <vt:lpstr>Question 3 Game Scenarios Score Difference</vt:lpstr>
      <vt:lpstr>Question 3 Game Scenarios Score Difference</vt:lpstr>
      <vt:lpstr>Question 3 Game Scenarios Yards-to-Go</vt:lpstr>
      <vt:lpstr>Question 3 Game Scenarios Yards-to-Go</vt:lpstr>
      <vt:lpstr>Recap</vt:lpstr>
      <vt:lpstr>Limitations/Future Analysis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Info Solutions  Football Analytics Challenge</dc:title>
  <dc:creator>David</dc:creator>
  <cp:lastModifiedBy>David</cp:lastModifiedBy>
  <cp:revision>169</cp:revision>
  <dcterms:created xsi:type="dcterms:W3CDTF">2020-07-09T19:55:35Z</dcterms:created>
  <dcterms:modified xsi:type="dcterms:W3CDTF">2020-07-19T14:06:05Z</dcterms:modified>
</cp:coreProperties>
</file>