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1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A38DCBE-56FD-4BF8-A3C7-9D662AA84CE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3E5CB-9666-405F-A5CA-A46FB97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3110-D0F5-4F11-8F9D-80902AEB5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SIS 2020 Football Analytics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75D2E-EF50-41D1-8A47-2C3E59F5F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Matt Pallini</a:t>
            </a:r>
          </a:p>
          <a:p>
            <a:r>
              <a:rPr lang="en-US" sz="2800" dirty="0"/>
              <a:t>mattpallini@gmail.com</a:t>
            </a:r>
          </a:p>
        </p:txBody>
      </p:sp>
    </p:spTree>
    <p:extLst>
      <p:ext uri="{BB962C8B-B14F-4D97-AF65-F5344CB8AC3E}">
        <p14:creationId xmlns:p14="http://schemas.microsoft.com/office/powerpoint/2010/main" val="411404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76CD-2225-48C4-BE71-B488D0A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value change based on game situations?</a:t>
            </a:r>
          </a:p>
        </p:txBody>
      </p:sp>
    </p:spTree>
    <p:extLst>
      <p:ext uri="{BB962C8B-B14F-4D97-AF65-F5344CB8AC3E}">
        <p14:creationId xmlns:p14="http://schemas.microsoft.com/office/powerpoint/2010/main" val="135063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C64D-43AC-4EE4-8EB4-77155273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317403"/>
            <a:ext cx="10058400" cy="1135614"/>
          </a:xfrm>
        </p:spPr>
        <p:txBody>
          <a:bodyPr/>
          <a:lstStyle/>
          <a:p>
            <a:r>
              <a:rPr lang="en-US" dirty="0"/>
              <a:t>Passing Plays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9CF0B-C51B-4AA5-9DB9-22102156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240966"/>
            <a:ext cx="4754880" cy="640080"/>
          </a:xfrm>
        </p:spPr>
        <p:txBody>
          <a:bodyPr/>
          <a:lstStyle/>
          <a:p>
            <a:r>
              <a:rPr lang="en-US" dirty="0"/>
              <a:t>All Passes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F6064-A6B4-4AE3-9B68-8028326A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8719" y="1838288"/>
            <a:ext cx="4754880" cy="3291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 players produce the most on all pass plays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6E224-5509-4240-8CAE-5F5690B67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1272618"/>
            <a:ext cx="4754880" cy="640080"/>
          </a:xfrm>
        </p:spPr>
        <p:txBody>
          <a:bodyPr/>
          <a:lstStyle/>
          <a:p>
            <a:r>
              <a:rPr lang="en-US" dirty="0"/>
              <a:t>Likely Passing Downs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ED0B-DD88-45A8-B91D-4D1E00B9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3368" y="1912698"/>
            <a:ext cx="4754880" cy="3291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15 or greater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and 10 or greater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/ 4</a:t>
            </a:r>
            <a:r>
              <a:rPr lang="en-US" baseline="30000" dirty="0"/>
              <a:t>th</a:t>
            </a:r>
            <a:r>
              <a:rPr lang="en-US" dirty="0"/>
              <a:t> and 5 or greater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Edge players produce the least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0278A-7E38-4C98-A39B-60A592D3F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5093" y="3558618"/>
            <a:ext cx="3549622" cy="27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78834-5CFA-438F-ABC2-8EF7826C4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444" y="3628368"/>
            <a:ext cx="3571429" cy="26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C64D-43AC-4EE4-8EB4-77155273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317403"/>
            <a:ext cx="10058400" cy="1135614"/>
          </a:xfrm>
        </p:spPr>
        <p:txBody>
          <a:bodyPr/>
          <a:lstStyle/>
          <a:p>
            <a:r>
              <a:rPr lang="en-US" dirty="0"/>
              <a:t>Rushing Plays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9CF0B-C51B-4AA5-9DB9-22102156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240966"/>
            <a:ext cx="4754880" cy="640080"/>
          </a:xfrm>
        </p:spPr>
        <p:txBody>
          <a:bodyPr/>
          <a:lstStyle/>
          <a:p>
            <a:r>
              <a:rPr lang="en-US" dirty="0"/>
              <a:t>All Rushes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F6064-A6B4-4AE3-9B68-8028326A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8719" y="1838288"/>
            <a:ext cx="4754880" cy="3291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 players produce the least per play on all rushing plays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6E224-5509-4240-8CAE-5F5690B67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1272618"/>
            <a:ext cx="4754880" cy="640080"/>
          </a:xfrm>
        </p:spPr>
        <p:txBody>
          <a:bodyPr/>
          <a:lstStyle/>
          <a:p>
            <a:r>
              <a:rPr lang="en-US" dirty="0"/>
              <a:t>Short Yardage Downs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ED0B-DD88-45A8-B91D-4D1E00B9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3368" y="1912698"/>
            <a:ext cx="4754880" cy="3291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3 yards or less to 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 produce the most on short yardage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0278A-7E38-4C98-A39B-60A592D3F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5093" y="3597938"/>
            <a:ext cx="3549622" cy="2673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78834-5CFA-438F-ABC2-8EF7826C4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444" y="3644608"/>
            <a:ext cx="3571429" cy="26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76CD-2225-48C4-BE71-B488D0A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and Next </a:t>
            </a:r>
            <a:r>
              <a:rPr lang="en-US" dirty="0" err="1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7D9B-1C8C-465C-A1DB-D86DB040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9BB8-7AC7-46B9-8802-A8F967B6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per play basis, DE is the most valuable position on the defensive line</a:t>
            </a:r>
          </a:p>
          <a:p>
            <a:r>
              <a:rPr lang="en-US" dirty="0"/>
              <a:t>DEs produce at a consistently high level during all game situations</a:t>
            </a:r>
          </a:p>
          <a:p>
            <a:r>
              <a:rPr lang="en-US" dirty="0"/>
              <a:t>While DEs produce better on average, their position assignments limit teams to having only 1 or 2 on the field at one time</a:t>
            </a:r>
          </a:p>
          <a:p>
            <a:r>
              <a:rPr lang="en-US" dirty="0"/>
              <a:t>EDGE players are able to move all over the formation, allowing any player to have an EDGE assignment on a given play</a:t>
            </a:r>
          </a:p>
          <a:p>
            <a:r>
              <a:rPr lang="en-US" dirty="0"/>
              <a:t>EDGE players produce more in aggregate due to this versatility</a:t>
            </a:r>
          </a:p>
        </p:txBody>
      </p:sp>
    </p:spTree>
    <p:extLst>
      <p:ext uri="{BB962C8B-B14F-4D97-AF65-F5344CB8AC3E}">
        <p14:creationId xmlns:p14="http://schemas.microsoft.com/office/powerpoint/2010/main" val="192060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ACB1-34F7-42C9-9243-EB4708A5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BB14-F4EA-4C19-8390-DD11BB20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could be expanded upon if the offensive formation information was also available</a:t>
            </a:r>
          </a:p>
          <a:p>
            <a:pPr lvl="1"/>
            <a:r>
              <a:rPr lang="en-US" dirty="0"/>
              <a:t>Defenses focus on matching up correctly to the formation the offense has on the field</a:t>
            </a:r>
          </a:p>
          <a:p>
            <a:pPr lvl="1"/>
            <a:r>
              <a:rPr lang="en-US" dirty="0"/>
              <a:t>Understanding how different DL positions and combinations produce against a spread or heavy formations would provide additional value</a:t>
            </a:r>
          </a:p>
          <a:p>
            <a:r>
              <a:rPr lang="en-US" dirty="0"/>
              <a:t>Obtaining more data to analysis this metrics over a longer period of time</a:t>
            </a:r>
          </a:p>
          <a:p>
            <a:r>
              <a:rPr lang="en-US" dirty="0"/>
              <a:t>Gaining a better understanding of the offensive play design</a:t>
            </a:r>
          </a:p>
          <a:p>
            <a:pPr lvl="1"/>
            <a:r>
              <a:rPr lang="en-US" dirty="0"/>
              <a:t>On run plays specifically, it would be helpful to know if the play used a zone running scheme or designed cutback</a:t>
            </a:r>
          </a:p>
          <a:p>
            <a:pPr lvl="1"/>
            <a:r>
              <a:rPr lang="en-US" dirty="0"/>
              <a:t>This could explain if the </a:t>
            </a:r>
            <a:r>
              <a:rPr lang="en-US" dirty="0" err="1"/>
              <a:t>UsedDesignGap</a:t>
            </a:r>
            <a:r>
              <a:rPr lang="en-US" dirty="0"/>
              <a:t> is 0, whether that was by design or if the defensive line was effective in disrupting the original play</a:t>
            </a:r>
          </a:p>
        </p:txBody>
      </p:sp>
    </p:spTree>
    <p:extLst>
      <p:ext uri="{BB962C8B-B14F-4D97-AF65-F5344CB8AC3E}">
        <p14:creationId xmlns:p14="http://schemas.microsoft.com/office/powerpoint/2010/main" val="255796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84D2-8C68-48D0-95C4-684B615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-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30F-F9BC-47F5-9D78-AC4B319E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Metric used in the analysis is defensive expected points added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dEPA</a:t>
            </a:r>
            <a:r>
              <a:rPr lang="en-US" sz="2400" dirty="0"/>
              <a:t> = EPA * -1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Since this analysis looks at the value of defensive line positions, the EPA is adjusted to show value to the defensive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dEPA</a:t>
            </a:r>
            <a:r>
              <a:rPr lang="en-US" sz="2400" dirty="0"/>
              <a:t> can then be used to show the EPA for each DL position on a per play average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dEPA</a:t>
            </a:r>
            <a:r>
              <a:rPr lang="en-US" sz="2400" dirty="0"/>
              <a:t> for a given play is allocated to each player on the DL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dEPA</a:t>
            </a:r>
            <a:r>
              <a:rPr lang="en-US" sz="2400" dirty="0"/>
              <a:t> per play figures are based on 60 plays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That is roughly the average number of defensive snaps per team in the data</a:t>
            </a:r>
          </a:p>
        </p:txBody>
      </p:sp>
    </p:spTree>
    <p:extLst>
      <p:ext uri="{BB962C8B-B14F-4D97-AF65-F5344CB8AC3E}">
        <p14:creationId xmlns:p14="http://schemas.microsoft.com/office/powerpoint/2010/main" val="3272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D284-352F-4615-8748-4AB7AE86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– Player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4A12-991B-4024-A38D-8690922F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Player positions are defined by the technique used on a given 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Four (4) position types are analyzed: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Nose tackle (NT)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Defensive tackle (DT)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Defensive end (DE)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EDGE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EC5BCB-E080-4C49-8568-165DD840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70513"/>
              </p:ext>
            </p:extLst>
          </p:nvPr>
        </p:nvGraphicFramePr>
        <p:xfrm>
          <a:off x="5058598" y="3085084"/>
          <a:ext cx="420076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38">
                  <a:extLst>
                    <a:ext uri="{9D8B030D-6E8A-4147-A177-3AD203B41FA5}">
                      <a16:colId xmlns:a16="http://schemas.microsoft.com/office/drawing/2014/main" val="380133833"/>
                    </a:ext>
                  </a:extLst>
                </a:gridCol>
                <a:gridCol w="2936631">
                  <a:extLst>
                    <a:ext uri="{9D8B030D-6E8A-4147-A177-3AD203B41FA5}">
                      <a16:colId xmlns:a16="http://schemas.microsoft.com/office/drawing/2014/main" val="423463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Position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36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 2i,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4, 4i, 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7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6, 9, Outside, Off 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1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5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76CD-2225-48C4-BE71-B488D0A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the most valuable DL position?</a:t>
            </a:r>
          </a:p>
        </p:txBody>
      </p:sp>
    </p:spTree>
    <p:extLst>
      <p:ext uri="{BB962C8B-B14F-4D97-AF65-F5344CB8AC3E}">
        <p14:creationId xmlns:p14="http://schemas.microsoft.com/office/powerpoint/2010/main" val="20445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16E5-6119-4D45-B505-D40D5F1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546"/>
            <a:ext cx="10058400" cy="1133394"/>
          </a:xfrm>
        </p:spPr>
        <p:txBody>
          <a:bodyPr/>
          <a:lstStyle/>
          <a:p>
            <a:r>
              <a:rPr lang="en-US" dirty="0"/>
              <a:t>Most Valuable DL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F064-4D52-4671-8540-52F29782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0281"/>
            <a:ext cx="10058400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On a per play basis DE is the most valuable position on the defensive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This position group produces significantly more on each play than any other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98109-D0E3-4CD0-AF31-BFFFE08D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5115" y="3429000"/>
            <a:ext cx="4121769" cy="29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16E5-6119-4D45-B505-D40D5F1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84632"/>
            <a:ext cx="7495874" cy="1609344"/>
          </a:xfrm>
        </p:spPr>
        <p:txBody>
          <a:bodyPr>
            <a:normAutofit/>
          </a:bodyPr>
          <a:lstStyle/>
          <a:p>
            <a:r>
              <a:rPr lang="en-US" dirty="0"/>
              <a:t>Most Valuable DL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F064-4D52-4671-8540-52F29782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" y="2121408"/>
            <a:ext cx="7495874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However, the versatility of EDGE players make them very valuable compared to other positions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EDGE produced 378 more total </a:t>
            </a:r>
            <a:r>
              <a:rPr lang="en-US" dirty="0" err="1"/>
              <a:t>dEPA</a:t>
            </a:r>
            <a:r>
              <a:rPr lang="en-US" dirty="0"/>
              <a:t> compared to the DE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Any player on the defense can line up in an EDGE position, which creates confusion for the offense</a:t>
            </a:r>
          </a:p>
          <a:p>
            <a:pPr lvl="1"/>
            <a:r>
              <a:rPr lang="en-US" dirty="0"/>
              <a:t>There are nearly double the number of EDGE players in the data than any other position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D21B4-0FF4-40AE-B03B-4E5E1EC5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072" y="3429000"/>
            <a:ext cx="3112997" cy="222012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74FFF9-C173-4AC8-891D-039DEEB12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88073" y="847345"/>
            <a:ext cx="3112997" cy="22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0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76CD-2225-48C4-BE71-B488D0A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play distribution between positions?</a:t>
            </a:r>
          </a:p>
        </p:txBody>
      </p:sp>
    </p:spTree>
    <p:extLst>
      <p:ext uri="{BB962C8B-B14F-4D97-AF65-F5344CB8AC3E}">
        <p14:creationId xmlns:p14="http://schemas.microsoft.com/office/powerpoint/2010/main" val="129833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7050-42F8-425D-BFE2-C8A312E3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4C8C-F2BF-49F3-A715-DB6179AB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EDGE rushers produce the most statistically in aggregate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093F68-369C-4F66-A9AC-4CCD85A2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85601"/>
              </p:ext>
            </p:extLst>
          </p:nvPr>
        </p:nvGraphicFramePr>
        <p:xfrm>
          <a:off x="2031999" y="2794996"/>
          <a:ext cx="8128001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015261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6577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0558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4722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2050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22032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595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dEPA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Solo Sack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Assisted Sack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Pass Breakup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Forced Fumble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74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9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6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4D26-D09F-45C6-87DC-6F501B3F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61050"/>
            <a:ext cx="10058400" cy="1135614"/>
          </a:xfrm>
        </p:spPr>
        <p:txBody>
          <a:bodyPr/>
          <a:lstStyle/>
          <a:p>
            <a:r>
              <a:rPr lang="en-US" dirty="0"/>
              <a:t>Play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814D-E515-4DDC-A234-332043BA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03604"/>
            <a:ext cx="10058400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DE players produce more </a:t>
            </a:r>
            <a:r>
              <a:rPr lang="en-US" sz="2400" dirty="0" err="1"/>
              <a:t>dEPA</a:t>
            </a:r>
            <a:r>
              <a:rPr lang="en-US" sz="2400" dirty="0"/>
              <a:t> on a per 60 play basis than other positions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EDGE players produce more pass rushing and “disruption” stats on a per 60 play basis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A3A9DB-3A54-44AF-B54F-5880ADEC9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88373"/>
              </p:ext>
            </p:extLst>
          </p:nvPr>
        </p:nvGraphicFramePr>
        <p:xfrm>
          <a:off x="2062479" y="3137896"/>
          <a:ext cx="8128001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015261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6577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0558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4722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2050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22032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595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dEPA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Solo Sack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Assisted Sack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Pass Breakup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Forced Fumble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74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94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BA1EC7-E9CA-4A6A-8D86-41BE8EBE1197}"/>
              </a:ext>
            </a:extLst>
          </p:cNvPr>
          <p:cNvSpPr txBox="1"/>
          <p:nvPr/>
        </p:nvSpPr>
        <p:spPr>
          <a:xfrm>
            <a:off x="2062479" y="5261336"/>
            <a:ext cx="510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*Figures based on per 60 plays</a:t>
            </a:r>
          </a:p>
        </p:txBody>
      </p:sp>
    </p:spTree>
    <p:extLst>
      <p:ext uri="{BB962C8B-B14F-4D97-AF65-F5344CB8AC3E}">
        <p14:creationId xmlns:p14="http://schemas.microsoft.com/office/powerpoint/2010/main" val="3029724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707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SIS 2020 Football Analytics Challenge</vt:lpstr>
      <vt:lpstr>Assumptions - Metric</vt:lpstr>
      <vt:lpstr>Assumptions – Player Positions</vt:lpstr>
      <vt:lpstr>Which is the most valuable DL position?</vt:lpstr>
      <vt:lpstr>Most Valuable DL Position</vt:lpstr>
      <vt:lpstr>Most Valuable DL Position</vt:lpstr>
      <vt:lpstr>What is the play distribution between positions?</vt:lpstr>
      <vt:lpstr>Play Distribution</vt:lpstr>
      <vt:lpstr>Play Distribution</vt:lpstr>
      <vt:lpstr>How does value change based on game situations?</vt:lpstr>
      <vt:lpstr>Passing Plays</vt:lpstr>
      <vt:lpstr>Rushing Plays</vt:lpstr>
      <vt:lpstr>Conclusions and Next STeps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 2020 Football Analytics Challenge</dc:title>
  <dc:creator>Pallini, Matt</dc:creator>
  <cp:lastModifiedBy>Pallini, Matt</cp:lastModifiedBy>
  <cp:revision>8</cp:revision>
  <dcterms:created xsi:type="dcterms:W3CDTF">2020-07-18T16:02:31Z</dcterms:created>
  <dcterms:modified xsi:type="dcterms:W3CDTF">2020-07-18T16:46:29Z</dcterms:modified>
</cp:coreProperties>
</file>