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5" r:id="rId1"/>
  </p:sldMasterIdLst>
  <p:sldIdLst>
    <p:sldId id="256" r:id="rId2"/>
    <p:sldId id="257" r:id="rId3"/>
    <p:sldId id="258" r:id="rId4"/>
    <p:sldId id="260" r:id="rId5"/>
    <p:sldId id="264" r:id="rId6"/>
    <p:sldId id="267" r:id="rId7"/>
    <p:sldId id="265" r:id="rId8"/>
    <p:sldId id="266" r:id="rId9"/>
    <p:sldId id="268" r:id="rId10"/>
    <p:sldId id="269" r:id="rId11"/>
    <p:sldId id="270" r:id="rId12"/>
    <p:sldId id="259" r:id="rId13"/>
    <p:sldId id="263" r:id="rId14"/>
    <p:sldId id="26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3A9A74-34A9-0E4E-1120-BC65BD14A96A}" v="70" dt="2024-12-12T21:54:36.860"/>
    <p1510:client id="{46640A3D-1FBA-FA27-A043-CB4E4EF8CA1A}" v="429" dt="2024-12-13T02:34:31.726"/>
    <p1510:client id="{689FC9F9-A86F-DCB6-6E81-0849CEEF64DB}" v="3" dt="2024-12-13T02:18:21.723"/>
    <p1510:client id="{9FC6897E-530E-4248-9D1E-BA647A5FA3FF}" v="45" dt="2024-12-12T21:20:12.456"/>
    <p1510:client id="{D2248F7C-A6C9-3327-4E5D-7DCA20FE045B}" v="452" dt="2024-12-13T04:38:43.781"/>
    <p1510:client id="{E5C01399-2B42-F029-3B26-76A7B2FEF722}" v="17" dt="2024-12-12T22:06:08.1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1/21/2025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784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1/21/2025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2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1/21/2025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572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1/21/2025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206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1/21/2025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575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1/21/2025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788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52600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66999"/>
            <a:ext cx="5157787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183188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1/21/2025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766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41CFF-90C9-47B3-9DA1-F2BF8D839F7E}" type="datetime1">
              <a:rPr lang="en-US" smtClean="0"/>
              <a:t>1/21/2025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253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1/21/2025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028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1/21/2025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999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1/21/2025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31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1CB7E8AE-A3AC-4BB7-A5C6-F00EC697B265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54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49450"/>
            <a:ext cx="10515600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1/21/2025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246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53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4" r:id="rId9"/>
    <p:sldLayoutId id="2147483722" r:id="rId10"/>
    <p:sldLayoutId id="2147483723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4056FD6-9767-4B1A-ACC2-9883F6A5B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79928" cy="6858000"/>
          </a:xfrm>
          <a:prstGeom prst="rect">
            <a:avLst/>
          </a:prstGeom>
          <a:blipFill dpi="0" rotWithShape="1">
            <a:blip r:embed="rId2">
              <a:alphaModFix amt="20000"/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Top view of wood desk with the plant, white keyboard, coffee in a white mug, notebook, and pen">
            <a:extLst>
              <a:ext uri="{FF2B5EF4-FFF2-40B4-BE49-F238E27FC236}">
                <a16:creationId xmlns:a16="http://schemas.microsoft.com/office/drawing/2014/main" id="{833A637E-983D-AFCE-A7F5-83D78FC0AB0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</a:blip>
          <a:srcRect t="1797" r="-1" b="15172"/>
          <a:stretch/>
        </p:blipFill>
        <p:spPr>
          <a:xfrm>
            <a:off x="20" y="10"/>
            <a:ext cx="12188932" cy="68566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676A2D5-C34C-F0EE-C5D5-D0BA8EE45A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6275" y="744909"/>
            <a:ext cx="10190071" cy="3145855"/>
          </a:xfrm>
        </p:spPr>
        <p:txBody>
          <a:bodyPr anchor="b">
            <a:normAutofit/>
          </a:bodyPr>
          <a:lstStyle/>
          <a:p>
            <a:r>
              <a:rPr lang="en-US" sz="5200">
                <a:solidFill>
                  <a:srgbClr val="FFFFFF"/>
                </a:solidFill>
              </a:rPr>
              <a:t>Comp Tech LLC - Final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326D46-DEAC-C5C5-0B2C-DBB2CADE97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8708" y="4069780"/>
            <a:ext cx="9781327" cy="2056617"/>
          </a:xfrm>
        </p:spPr>
        <p:txBody>
          <a:bodyPr anchor="t">
            <a:normAutofit/>
          </a:bodyPr>
          <a:lstStyle/>
          <a:p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Romeo Casiano, King Awhaetoma, Emmaline Mercer, Trey Coon, Jaden Howard, Nathan Foster</a:t>
            </a:r>
          </a:p>
          <a:p>
            <a:endParaRPr lang="en-US" sz="22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28170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2209B-BC45-438F-85C2-FF42C686E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        Alerts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BAF8F9-E033-EDC1-D2D2-4449EDA3A9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 b="1">
                <a:ea typeface="+mn-lt"/>
                <a:cs typeface="+mn-lt"/>
              </a:rPr>
              <a:t>Customizable Notifications:</a:t>
            </a:r>
            <a:endParaRPr lang="en-US" sz="2200"/>
          </a:p>
          <a:p>
            <a:r>
              <a:rPr lang="en-US" sz="2000">
                <a:ea typeface="+mn-lt"/>
                <a:cs typeface="+mn-lt"/>
              </a:rPr>
              <a:t>Used to communicate important updates or maintenance schedules to users accessing the device.</a:t>
            </a:r>
            <a:endParaRPr lang="en-US" sz="2000"/>
          </a:p>
          <a:p>
            <a:r>
              <a:rPr lang="en-US" sz="2000">
                <a:ea typeface="+mn-lt"/>
                <a:cs typeface="+mn-lt"/>
              </a:rPr>
              <a:t>Prevents surprises by keeping administrators informed of scheduled downtime or changes.</a:t>
            </a:r>
            <a:endParaRPr lang="en-US" sz="2000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000" b="1"/>
              <a:t>An applied example of this would be our MOTD</a:t>
            </a:r>
          </a:p>
          <a:p>
            <a:pPr lvl="1">
              <a:buFont typeface="Courier New" panose="020B0604020202020204" pitchFamily="34" charset="0"/>
              <a:buChar char="o"/>
            </a:pPr>
            <a:endParaRPr lang="en-US" sz="2000" b="1"/>
          </a:p>
          <a:p>
            <a:pPr lvl="2">
              <a:buFont typeface="Wingdings" panose="020B0604020202020204" pitchFamily="34" charset="0"/>
              <a:buChar char="§"/>
            </a:pPr>
            <a:r>
              <a:rPr lang="en-US" sz="1600" b="1"/>
              <a:t>Customizing alerts and making sure systems are notifying admins is a paramount dynamic in today's reliability and model of networking administration. </a:t>
            </a:r>
          </a:p>
          <a:p>
            <a:pPr lvl="1">
              <a:buFont typeface="Courier New" panose="020B0604020202020204" pitchFamily="34" charset="0"/>
              <a:buChar char="o"/>
            </a:pPr>
            <a:endParaRPr lang="en-US" sz="2000" b="1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3044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FD91B-C59B-FA6D-0139-D3B35C525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>
                <a:latin typeface="Times New Roman"/>
                <a:cs typeface="Times New Roman"/>
              </a:rPr>
              <a:t>        Wireless Access Points (WAPs)</a:t>
            </a:r>
            <a:endParaRPr lang="en-US" sz="28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0E0F19-DE14-9066-E403-DB5BB19EE2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>
                <a:ea typeface="+mn-lt"/>
                <a:cs typeface="+mn-lt"/>
              </a:rPr>
              <a:t>Employee traffic is segmented from guest and client traffic, with encryption protocols ensuring secure communication.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600">
                <a:ea typeface="+mn-lt"/>
                <a:cs typeface="+mn-lt"/>
              </a:rPr>
              <a:t>The guest network operates on a completely isolated VLAN, providing access to the internet without exposing internal resources. </a:t>
            </a:r>
          </a:p>
          <a:p>
            <a:pPr lvl="1">
              <a:buFont typeface="Courier New" panose="020B0604020202020204" pitchFamily="34" charset="0"/>
              <a:buChar char="o"/>
            </a:pPr>
            <a:endParaRPr lang="en-US" sz="1600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000" b="1">
                <a:ea typeface="+mn-lt"/>
                <a:cs typeface="+mn-lt"/>
              </a:rPr>
              <a:t>IMPORTANT: This segmentation enhances overall security while maintaining a seamless user experience for visitors.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n-US" sz="1600" b="1"/>
              <a:t>Does not hinder users - but endlessly makes maintaining a smooth process flow more secure and reliable on a day to day.</a:t>
            </a:r>
          </a:p>
        </p:txBody>
      </p:sp>
    </p:spTree>
    <p:extLst>
      <p:ext uri="{BB962C8B-B14F-4D97-AF65-F5344CB8AC3E}">
        <p14:creationId xmlns:p14="http://schemas.microsoft.com/office/powerpoint/2010/main" val="32978653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AB8125F-0FD8-48CD-9F43-73E5494EA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019DD6C-5899-4C07-864B-EB0A7D104A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BDFFBC1-15BD-428E-B8AF-ECF5D1B76D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51"/>
            <a:ext cx="12192000" cy="221768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BFB3075-0323-4EB0-B1A5-776A0E709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1"/>
            <a:ext cx="12191999" cy="2224386"/>
          </a:xfrm>
          <a:prstGeom prst="rect">
            <a:avLst/>
          </a:prstGeom>
          <a:blipFill dpi="0" rotWithShape="1">
            <a:blip r:embed="rId2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ED8C1B-4F1B-7F97-F419-B796D6D52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1000"/>
            <a:ext cx="10003218" cy="1600124"/>
          </a:xfrm>
        </p:spPr>
        <p:txBody>
          <a:bodyPr>
            <a:normAutofit/>
          </a:bodyPr>
          <a:lstStyle/>
          <a:p>
            <a:r>
              <a:rPr lang="en-US"/>
              <a:t>Logical Topology</a:t>
            </a:r>
            <a:br>
              <a:rPr lang="en-US"/>
            </a:b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5CF7D0-3078-CBBB-10EA-ED6451D088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751" y="2663518"/>
            <a:ext cx="5336822" cy="3813482"/>
          </a:xfrm>
        </p:spPr>
        <p:txBody>
          <a:bodyPr anchor="ctr">
            <a:normAutofit fontScale="92500" lnSpcReduction="20000"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>
                <a:solidFill>
                  <a:srgbClr val="000000"/>
                </a:solidFill>
                <a:effectLst/>
                <a:latin typeface="Times New Roman"/>
                <a:ea typeface="Times New Roman" panose="02020603050405020304" pitchFamily="18" charset="0"/>
                <a:cs typeface="Times New Roman"/>
              </a:rPr>
              <a:t>Devices Used:</a:t>
            </a:r>
            <a:endParaRPr lang="en-US" sz="1800">
              <a:effectLst/>
              <a:latin typeface="Times New Roman"/>
              <a:ea typeface="Times New Roman" panose="02020603050405020304" pitchFamily="18" charset="0"/>
              <a:cs typeface="Times New Roman"/>
            </a:endParaRPr>
          </a:p>
          <a:p>
            <a:pPr marL="342900" indent="-342900">
              <a:spcBef>
                <a:spcPts val="0"/>
              </a:spcBef>
              <a:buFont typeface="Aptos" panose="020B0004020202020204" pitchFamily="34" charset="0"/>
              <a:buChar char="-"/>
            </a:pPr>
            <a:r>
              <a:rPr lang="en-US" sz="1800">
                <a:solidFill>
                  <a:srgbClr val="000000"/>
                </a:solidFill>
                <a:effectLst/>
                <a:latin typeface="Times New Roman"/>
                <a:ea typeface="Times New Roman" panose="02020603050405020304" pitchFamily="18" charset="0"/>
                <a:cs typeface="Times New Roman"/>
              </a:rPr>
              <a:t>5 2960-24TT</a:t>
            </a:r>
            <a:r>
              <a:rPr lang="en-US" sz="1800">
                <a:solidFill>
                  <a:srgbClr val="000000"/>
                </a:solidFill>
                <a:latin typeface="Times New Roman"/>
                <a:ea typeface="Times New Roman" panose="02020603050405020304" pitchFamily="18" charset="0"/>
                <a:cs typeface="Times New Roman"/>
              </a:rPr>
              <a:t> Switches</a:t>
            </a:r>
            <a:endParaRPr lang="en-US" sz="1800">
              <a:effectLst/>
              <a:latin typeface="Times New Roman"/>
              <a:ea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ptos" panose="020B0004020202020204" pitchFamily="34" charset="0"/>
              <a:buChar char="-"/>
            </a:pPr>
            <a:r>
              <a:rPr lang="en-US" sz="1800">
                <a:solidFill>
                  <a:srgbClr val="000000"/>
                </a:solidFill>
                <a:effectLst/>
                <a:latin typeface="Times New Roman"/>
                <a:ea typeface="Times New Roman" panose="02020603050405020304" pitchFamily="18" charset="0"/>
                <a:cs typeface="Times New Roman"/>
              </a:rPr>
              <a:t>2 2901 Routers</a:t>
            </a:r>
            <a:endParaRPr lang="en-US" sz="1800">
              <a:effectLst/>
              <a:latin typeface="Times New Roman"/>
              <a:ea typeface="Times New Roman" panose="02020603050405020304" pitchFamily="18" charset="0"/>
              <a:cs typeface="Times New Roman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ptos" panose="020B0004020202020204" pitchFamily="34" charset="0"/>
              <a:buChar char="-"/>
            </a:pPr>
            <a:r>
              <a:rPr lang="en-US" sz="1800">
                <a:solidFill>
                  <a:srgbClr val="000000"/>
                </a:solidFill>
                <a:effectLst/>
                <a:latin typeface="Times New Roman"/>
                <a:ea typeface="Times New Roman" panose="02020603050405020304" pitchFamily="18" charset="0"/>
                <a:cs typeface="Times New Roman"/>
              </a:rPr>
              <a:t>10 Access Points</a:t>
            </a:r>
            <a:endParaRPr lang="en-US" sz="1800">
              <a:effectLst/>
              <a:latin typeface="Times New Roman"/>
              <a:ea typeface="Times New Roman" panose="02020603050405020304" pitchFamily="18" charset="0"/>
              <a:cs typeface="Times New Roman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ptos" panose="020B0004020202020204" pitchFamily="34" charset="0"/>
              <a:buChar char="-"/>
            </a:pPr>
            <a:r>
              <a:rPr lang="en-US" sz="1800">
                <a:solidFill>
                  <a:srgbClr val="000000"/>
                </a:solidFill>
                <a:effectLst/>
                <a:latin typeface="Times New Roman"/>
                <a:ea typeface="Times New Roman" panose="02020603050405020304" pitchFamily="18" charset="0"/>
                <a:cs typeface="Times New Roman"/>
              </a:rPr>
              <a:t>Copper Cross-Over and Copper Straight Through Cables</a:t>
            </a:r>
            <a:endParaRPr lang="en-US" sz="1800">
              <a:effectLst/>
              <a:latin typeface="Times New Roman"/>
              <a:ea typeface="Times New Roman" panose="02020603050405020304" pitchFamily="18" charset="0"/>
              <a:cs typeface="Times New Roman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ptos" panose="020B0004020202020204" pitchFamily="34" charset="0"/>
              <a:buChar char="-"/>
            </a:pPr>
            <a:r>
              <a:rPr lang="en-US" sz="1800">
                <a:solidFill>
                  <a:srgbClr val="000000"/>
                </a:solidFill>
                <a:effectLst/>
                <a:latin typeface="Times New Roman"/>
                <a:ea typeface="Times New Roman" panose="02020603050405020304" pitchFamily="18" charset="0"/>
                <a:cs typeface="Times New Roman"/>
              </a:rPr>
              <a:t>23 End Devices 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ptos" panose="020B0004020202020204" pitchFamily="34" charset="0"/>
              <a:buChar char="-"/>
            </a:pPr>
            <a:endParaRPr lang="en-US" sz="18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8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>
                <a:solidFill>
                  <a:srgbClr val="000000"/>
                </a:solidFill>
                <a:effectLst/>
                <a:latin typeface="Times New Roman"/>
                <a:ea typeface="Times New Roman" panose="02020603050405020304" pitchFamily="18" charset="0"/>
                <a:cs typeface="Times New Roman"/>
              </a:rPr>
              <a:t>Process for the Network: </a:t>
            </a:r>
            <a:endParaRPr lang="en-US" sz="1800">
              <a:effectLst/>
              <a:latin typeface="Times New Roman"/>
              <a:ea typeface="Times New Roman" panose="02020603050405020304" pitchFamily="18" charset="0"/>
              <a:cs typeface="Times New Roman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ptos" panose="020B0004020202020204" pitchFamily="34" charset="0"/>
              <a:buChar char="-"/>
            </a:pPr>
            <a:r>
              <a:rPr lang="en-US" sz="1800">
                <a:solidFill>
                  <a:srgbClr val="000000"/>
                </a:solidFill>
                <a:effectLst/>
                <a:latin typeface="Times New Roman"/>
                <a:ea typeface="Times New Roman" panose="02020603050405020304" pitchFamily="18" charset="0"/>
                <a:cs typeface="Times New Roman"/>
              </a:rPr>
              <a:t>Implementing EtherChannel throughout the Switches</a:t>
            </a:r>
            <a:endParaRPr lang="en-US" sz="1800">
              <a:effectLst/>
              <a:latin typeface="Times New Roman"/>
              <a:ea typeface="Times New Roman" panose="02020603050405020304" pitchFamily="18" charset="0"/>
              <a:cs typeface="Times New Roman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ptos" panose="020B0004020202020204" pitchFamily="34" charset="0"/>
              <a:buChar char="-"/>
            </a:pPr>
            <a:r>
              <a:rPr lang="en-US" sz="1800">
                <a:solidFill>
                  <a:srgbClr val="000000"/>
                </a:solidFill>
                <a:effectLst/>
                <a:latin typeface="Times New Roman"/>
                <a:ea typeface="Times New Roman" panose="02020603050405020304" pitchFamily="18" charset="0"/>
                <a:cs typeface="Times New Roman"/>
              </a:rPr>
              <a:t>Configuring the Router’s </a:t>
            </a:r>
            <a:endParaRPr lang="en-US" sz="1800">
              <a:effectLst/>
              <a:latin typeface="Times New Roman"/>
              <a:ea typeface="Times New Roman" panose="02020603050405020304" pitchFamily="18" charset="0"/>
              <a:cs typeface="Times New Roman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ptos" panose="020B0004020202020204" pitchFamily="34" charset="0"/>
              <a:buChar char="-"/>
            </a:pPr>
            <a:r>
              <a:rPr lang="en-US" sz="1800">
                <a:solidFill>
                  <a:srgbClr val="000000"/>
                </a:solidFill>
                <a:effectLst/>
                <a:latin typeface="Times New Roman"/>
                <a:ea typeface="Times New Roman" panose="02020603050405020304" pitchFamily="18" charset="0"/>
                <a:cs typeface="Times New Roman"/>
              </a:rPr>
              <a:t>Creating a DHCP Pool </a:t>
            </a:r>
            <a:endParaRPr lang="en-US" sz="1800">
              <a:effectLst/>
              <a:latin typeface="Times New Roman"/>
              <a:ea typeface="Times New Roman" panose="02020603050405020304" pitchFamily="18" charset="0"/>
              <a:cs typeface="Times New Roman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ptos" panose="020B0004020202020204" pitchFamily="34" charset="0"/>
              <a:buChar char="-"/>
            </a:pPr>
            <a:r>
              <a:rPr lang="en-US" sz="1800">
                <a:solidFill>
                  <a:srgbClr val="000000"/>
                </a:solidFill>
                <a:effectLst/>
                <a:latin typeface="Times New Roman"/>
                <a:ea typeface="Times New Roman" panose="02020603050405020304" pitchFamily="18" charset="0"/>
                <a:cs typeface="Times New Roman"/>
              </a:rPr>
              <a:t>Creating VLANS and Implementing VLAN </a:t>
            </a:r>
            <a:r>
              <a:rPr lang="en-US" sz="1800" err="1">
                <a:solidFill>
                  <a:srgbClr val="000000"/>
                </a:solidFill>
                <a:effectLst/>
                <a:latin typeface="Times New Roman"/>
                <a:ea typeface="Times New Roman" panose="02020603050405020304" pitchFamily="18" charset="0"/>
                <a:cs typeface="Times New Roman"/>
              </a:rPr>
              <a:t>Trunking</a:t>
            </a:r>
            <a:endParaRPr lang="en-US" sz="1800">
              <a:effectLst/>
              <a:latin typeface="Times New Roman"/>
              <a:ea typeface="Times New Roman" panose="02020603050405020304" pitchFamily="18" charset="0"/>
              <a:cs typeface="Times New Roman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ptos" panose="020B0004020202020204" pitchFamily="34" charset="0"/>
              <a:buChar char="-"/>
            </a:pPr>
            <a:r>
              <a:rPr lang="en-US" sz="1800">
                <a:solidFill>
                  <a:srgbClr val="000000"/>
                </a:solidFill>
                <a:effectLst/>
                <a:latin typeface="Times New Roman"/>
                <a:ea typeface="Times New Roman" panose="02020603050405020304" pitchFamily="18" charset="0"/>
                <a:cs typeface="Times New Roman"/>
              </a:rPr>
              <a:t>Assigning End Devices to their Proper VLANS </a:t>
            </a:r>
            <a:endParaRPr lang="en-US" sz="1800">
              <a:effectLst/>
              <a:latin typeface="Times New Roman"/>
              <a:ea typeface="Times New Roman" panose="02020603050405020304" pitchFamily="18" charset="0"/>
              <a:cs typeface="Times New Roman"/>
            </a:endParaRPr>
          </a:p>
          <a:p>
            <a:endParaRPr lang="en-US" sz="180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C81B00-BCE4-4C25-DE24-8648DDD9B44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025089"/>
            <a:ext cx="5869168" cy="3022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2580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AB8125F-0FD8-48CD-9F43-73E5494EA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019DD6C-5899-4C07-864B-EB0A7D104A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BDFFBC1-15BD-428E-B8AF-ECF5D1B76D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51"/>
            <a:ext cx="12192000" cy="221768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BFB3075-0323-4EB0-B1A5-776A0E709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1"/>
            <a:ext cx="12191999" cy="2224386"/>
          </a:xfrm>
          <a:prstGeom prst="rect">
            <a:avLst/>
          </a:prstGeom>
          <a:blipFill dpi="0" rotWithShape="1">
            <a:blip r:embed="rId2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5397CC-8C78-C967-070B-1FF997FFC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1000"/>
            <a:ext cx="10003218" cy="1600124"/>
          </a:xfrm>
        </p:spPr>
        <p:txBody>
          <a:bodyPr>
            <a:normAutofit/>
          </a:bodyPr>
          <a:lstStyle/>
          <a:p>
            <a:r>
              <a:rPr lang="en-US"/>
              <a:t>Subnet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6126CC-8C0C-45C5-4EA6-7F724DB0B1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4212" y="2764781"/>
            <a:ext cx="4712580" cy="3552824"/>
          </a:xfrm>
        </p:spPr>
        <p:txBody>
          <a:bodyPr anchor="ctr">
            <a:norm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Subnetting:</a:t>
            </a:r>
            <a:endParaRPr lang="en-US" sz="18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ptos" panose="020B0004020202020204" pitchFamily="34" charset="0"/>
              <a:buChar char="-"/>
            </a:pPr>
            <a:r>
              <a:rPr lang="en-US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Went with /24 design </a:t>
            </a:r>
            <a:endParaRPr lang="en-US" sz="180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ptos" panose="020B0004020202020204" pitchFamily="34" charset="0"/>
              <a:buChar char="-"/>
            </a:pPr>
            <a:r>
              <a:rPr lang="en-US" sz="1400" ker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Capable of up to 254 usable devices 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ptos" panose="020B0004020202020204" pitchFamily="34" charset="0"/>
              <a:buChar char="-"/>
            </a:pPr>
            <a:endParaRPr lang="en-US" sz="1400" kern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Challenges/Struggles:</a:t>
            </a:r>
            <a:endParaRPr lang="en-US" sz="18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ptos" panose="020B0004020202020204" pitchFamily="34" charset="0"/>
              <a:buChar char="-"/>
            </a:pPr>
            <a:r>
              <a:rPr lang="en-US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Subnetting in General</a:t>
            </a:r>
            <a:endParaRPr lang="en-US" sz="18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ptos" panose="020B0004020202020204" pitchFamily="34" charset="0"/>
              <a:buChar char="-"/>
            </a:pPr>
            <a:r>
              <a:rPr lang="en-US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How to Start</a:t>
            </a:r>
            <a:endParaRPr lang="en-US" sz="18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ptos" panose="020B0004020202020204" pitchFamily="34" charset="0"/>
              <a:buChar char="-"/>
            </a:pPr>
            <a:endParaRPr lang="en-US" sz="1400" kern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7ACEEB-1D85-BFF7-2617-F53B88471FE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7956" y="2838886"/>
            <a:ext cx="6028266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9593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22310-1798-850D-2617-27163D51D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Physical Topology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AA0C5F-B85A-4043-A641-71C1D9CFCA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094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15B2C-2159-02B0-A077-A86ABCE3F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DDCC09-C59B-91C6-4AF4-A6FA0B9DB1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4026"/>
            <a:ext cx="10515600" cy="5231567"/>
          </a:xfrm>
        </p:spPr>
        <p:txBody>
          <a:bodyPr>
            <a:normAutofit/>
          </a:bodyPr>
          <a:lstStyle/>
          <a:p>
            <a:pPr marL="342900" marR="0" lvl="0" indent="-3429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Comp Tech LLC requires a secure wireless network that clients can access to utilize their available resources without accessing private information, and they also desired a guest wireless network. </a:t>
            </a:r>
          </a:p>
          <a:p>
            <a:pPr marL="342900" marR="0" lvl="0" indent="-3429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All employees will be a part of their respective VLANs depending on their department: Marketing and Sales, Accounting and Financial Services, IT Infrastructure Management, Programmers, or Process Analyst and Quality Management. </a:t>
            </a:r>
          </a:p>
          <a:p>
            <a:pPr marL="342900" marR="0" lvl="0" indent="-3429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Finally, they needed a Management VLAN controlled by four IT and two Programmer employees who would be responsible for the new network management.</a:t>
            </a:r>
          </a:p>
          <a:p>
            <a:pPr marL="342900" marR="0" lvl="0" indent="-3429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These requirements will be outlined in the topology so that </a:t>
            </a:r>
            <a:r>
              <a:rPr lang="en-US" sz="1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CompTech</a:t>
            </a: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LLC’s needs can be easily implemented.</a:t>
            </a:r>
          </a:p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6CC28B-6EA3-2A9F-7A00-76D31CAC3A53}"/>
              </a:ext>
            </a:extLst>
          </p:cNvPr>
          <p:cNvSpPr txBox="1"/>
          <p:nvPr/>
        </p:nvSpPr>
        <p:spPr>
          <a:xfrm>
            <a:off x="11353800" y="81481"/>
            <a:ext cx="524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EM</a:t>
            </a:r>
          </a:p>
        </p:txBody>
      </p:sp>
    </p:spTree>
    <p:extLst>
      <p:ext uri="{BB962C8B-B14F-4D97-AF65-F5344CB8AC3E}">
        <p14:creationId xmlns:p14="http://schemas.microsoft.com/office/powerpoint/2010/main" val="1662343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61DEF-150E-378A-6770-A3302F04B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C717C8-05A0-D79D-FF84-8149DD078E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1323"/>
            <a:ext cx="10515600" cy="4416844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742950" lvl="1" indent="-285750">
              <a:lnSpc>
                <a:spcPct val="20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sz="2600">
                <a:effectLst/>
                <a:latin typeface="Times New Roman"/>
                <a:ea typeface="Times New Roman" panose="02020603050405020304" pitchFamily="18" charset="0"/>
                <a:cs typeface="Times New Roman"/>
              </a:rPr>
              <a:t>Romeo Casiano: logical topology</a:t>
            </a:r>
            <a:r>
              <a:rPr lang="en-US" sz="2600">
                <a:latin typeface="Times New Roman"/>
                <a:ea typeface="Times New Roman" panose="02020603050405020304" pitchFamily="18" charset="0"/>
                <a:cs typeface="Times New Roman"/>
              </a:rPr>
              <a:t>, subnetting, and cabling </a:t>
            </a:r>
            <a:endParaRPr lang="en-US" sz="2600">
              <a:effectLst/>
              <a:latin typeface="Times New Roman"/>
              <a:ea typeface="Times New Roman" panose="02020603050405020304" pitchFamily="18" charset="0"/>
              <a:cs typeface="Times New Roman"/>
            </a:endParaRPr>
          </a:p>
          <a:p>
            <a:pPr marL="742950" lvl="1" indent="-285750">
              <a:lnSpc>
                <a:spcPct val="20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sz="2600">
                <a:effectLst/>
                <a:latin typeface="Times New Roman"/>
                <a:ea typeface="Times New Roman" panose="02020603050405020304" pitchFamily="18" charset="0"/>
                <a:cs typeface="Times New Roman"/>
              </a:rPr>
              <a:t> King </a:t>
            </a:r>
            <a:r>
              <a:rPr lang="en-US" sz="2600" err="1">
                <a:effectLst/>
                <a:latin typeface="Times New Roman"/>
                <a:ea typeface="Times New Roman" panose="02020603050405020304" pitchFamily="18" charset="0"/>
                <a:cs typeface="Times New Roman"/>
              </a:rPr>
              <a:t>Awhaetoma</a:t>
            </a:r>
            <a:r>
              <a:rPr lang="en-US" sz="2600">
                <a:effectLst/>
                <a:latin typeface="Times New Roman"/>
                <a:ea typeface="Times New Roman" panose="02020603050405020304" pitchFamily="18" charset="0"/>
                <a:cs typeface="Times New Roman"/>
              </a:rPr>
              <a:t>: logical topology</a:t>
            </a:r>
            <a:r>
              <a:rPr lang="en-US" sz="2600">
                <a:latin typeface="Times New Roman"/>
                <a:ea typeface="Times New Roman" panose="02020603050405020304" pitchFamily="18" charset="0"/>
                <a:cs typeface="Times New Roman"/>
              </a:rPr>
              <a:t>, subnetting, and cabling</a:t>
            </a:r>
            <a:endParaRPr lang="en-US" sz="2600">
              <a:effectLst/>
              <a:latin typeface="Times New Roman"/>
              <a:ea typeface="Times New Roman" panose="02020603050405020304" pitchFamily="18" charset="0"/>
              <a:cs typeface="Times New Roman"/>
            </a:endParaRPr>
          </a:p>
          <a:p>
            <a:pPr marL="742950" marR="0" lvl="1" indent="-28575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26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Emmaline Mercer: Project Report and Presentation</a:t>
            </a:r>
          </a:p>
          <a:p>
            <a:pPr marL="742950" marR="0" lvl="1" indent="-28575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26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Nathan Foster: technology costs and labor costs</a:t>
            </a:r>
          </a:p>
          <a:p>
            <a:pPr marL="742950" marR="0" lvl="1" indent="-28575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26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Jaden Howard: physical topology</a:t>
            </a:r>
          </a:p>
          <a:p>
            <a:pPr marL="742950" marR="0" lvl="1" indent="-28575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26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Trey Coon: explanation of services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02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05C59-ABC3-EED2-66BC-93B272548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772" y="186367"/>
            <a:ext cx="10515600" cy="1325563"/>
          </a:xfrm>
        </p:spPr>
        <p:txBody>
          <a:bodyPr/>
          <a:lstStyle/>
          <a:p>
            <a:r>
              <a:rPr lang="en-US"/>
              <a:t>Costs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3FBC17-D311-DF79-6A75-81FE4E3122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0628" y="1302932"/>
            <a:ext cx="10515600" cy="5278170"/>
          </a:xfrm>
        </p:spPr>
        <p:txBody>
          <a:bodyPr>
            <a:normAutofit lnSpcReduction="10000"/>
          </a:bodyPr>
          <a:lstStyle/>
          <a:p>
            <a:pPr marL="742950" marR="0" lvl="1" indent="-28575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US" sz="16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 Routers </a:t>
            </a:r>
          </a:p>
          <a:p>
            <a:pPr marL="1143000" marR="0" lvl="2" indent="-228600" algn="l">
              <a:lnSpc>
                <a:spcPct val="200000"/>
              </a:lnSpc>
              <a:buFont typeface="Wingdings" pitchFamily="2" charset="2"/>
              <a:buChar char=""/>
            </a:pPr>
            <a:r>
              <a:rPr lang="en-US" sz="16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$5,041 each</a:t>
            </a:r>
          </a:p>
          <a:p>
            <a:pPr marL="742950" marR="0" lvl="1" indent="-285750" algn="l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US" sz="16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5 Switches </a:t>
            </a:r>
          </a:p>
          <a:p>
            <a:pPr marL="1143000" marR="0" lvl="2" indent="-228600" algn="l">
              <a:lnSpc>
                <a:spcPct val="200000"/>
              </a:lnSpc>
              <a:buFont typeface="Wingdings" pitchFamily="2" charset="2"/>
              <a:buChar char=""/>
            </a:pPr>
            <a:r>
              <a:rPr lang="en-US" sz="16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$1,270 each</a:t>
            </a:r>
          </a:p>
          <a:p>
            <a:pPr marL="742950" marR="0" lvl="1" indent="-285750" algn="l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US" sz="16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10 Cisco C9115AXI-EWC-B Catalyst 9115AXI Access Points</a:t>
            </a:r>
          </a:p>
          <a:p>
            <a:pPr marL="1143000" marR="0" lvl="2" indent="-228600" algn="l">
              <a:lnSpc>
                <a:spcPct val="200000"/>
              </a:lnSpc>
              <a:buFont typeface="Wingdings" pitchFamily="2" charset="2"/>
              <a:buChar char=""/>
            </a:pPr>
            <a:r>
              <a:rPr lang="en-US" sz="16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$682 for a 5 pack</a:t>
            </a:r>
          </a:p>
          <a:p>
            <a:pPr marL="742950" marR="0" lvl="1" indent="-285750" algn="l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US" sz="16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Cabling Cat6a </a:t>
            </a:r>
          </a:p>
          <a:p>
            <a:pPr marL="1143000" marR="0" lvl="2" indent="-228600" algn="l">
              <a:lnSpc>
                <a:spcPct val="200000"/>
              </a:lnSpc>
              <a:buFont typeface="Wingdings" pitchFamily="2" charset="2"/>
              <a:buChar char=""/>
            </a:pPr>
            <a:r>
              <a:rPr lang="en-US" sz="16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$273 for 1000ft</a:t>
            </a:r>
          </a:p>
          <a:p>
            <a:pPr marL="742950" marR="0" lvl="1" indent="-285750" algn="l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US" sz="16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Labor Cost x6 </a:t>
            </a:r>
          </a:p>
          <a:p>
            <a:pPr marL="1143000" marR="0" lvl="2" indent="-228600">
              <a:lnSpc>
                <a:spcPct val="200000"/>
              </a:lnSpc>
              <a:buFont typeface="Wingdings" pitchFamily="2" charset="2"/>
              <a:buChar char=""/>
            </a:pPr>
            <a:r>
              <a:rPr lang="en-US" sz="16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$75 per hour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F0E214-042B-F247-5AC2-C2A9588009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5342" y="430807"/>
            <a:ext cx="2450258" cy="385515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75EAF00-6BBA-63D8-5BC8-642AD433CB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0866" y="1691569"/>
            <a:ext cx="2345267" cy="1471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03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C3D80-1C73-810F-2E2A-50A711253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   Explanation of Services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7EA3E3-71DD-8928-7CD6-E97913F7D9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What can we do or put in place to </a:t>
            </a:r>
            <a:r>
              <a:rPr lang="en-US">
                <a:ea typeface="+mn-lt"/>
                <a:cs typeface="+mn-lt"/>
              </a:rPr>
              <a:t>ensure that </a:t>
            </a:r>
            <a:r>
              <a:rPr lang="en-US" err="1">
                <a:ea typeface="+mn-lt"/>
                <a:cs typeface="+mn-lt"/>
              </a:rPr>
              <a:t>CompTech</a:t>
            </a:r>
            <a:r>
              <a:rPr lang="en-US">
                <a:ea typeface="+mn-lt"/>
                <a:cs typeface="+mn-lt"/>
              </a:rPr>
              <a:t> LLC’s new branch is equipped with a reliable, secure, and scalable network infrastructure to support daily operations and future growth?</a:t>
            </a:r>
            <a:endParaRPr lang="en-US"/>
          </a:p>
          <a:p>
            <a:pPr lvl="1">
              <a:buFont typeface="Courier New" panose="020B0604020202020204" pitchFamily="34" charset="0"/>
              <a:buChar char="o"/>
            </a:pPr>
            <a:endParaRPr lang="en-US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Our explanation of services will show off what techniques and implementations we make along the way in order to meet our scenario's end goal.</a:t>
            </a:r>
          </a:p>
          <a:p>
            <a:pPr lvl="1">
              <a:buFont typeface="Courier New" panose="020B0604020202020204" pitchFamily="34" charset="0"/>
              <a:buChar char="o"/>
            </a:pPr>
            <a:endParaRPr lang="en-US"/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6155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AF09A-C211-B06B-855A-C90D2CD24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   Questions going into our Service       Configuration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F19560-A378-D156-255D-05EA512828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/>
              <a:t>How can we ensure future proof scaling?</a:t>
            </a:r>
          </a:p>
          <a:p>
            <a:r>
              <a:rPr lang="en-US" sz="2000"/>
              <a:t>What is the most consistent approach for users and network configuration alike?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600"/>
              <a:t>Example: Minimal downtime, clear and uninterrupted communication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n-US" sz="1200"/>
              <a:t>Benefits </a:t>
            </a:r>
          </a:p>
          <a:p>
            <a:r>
              <a:rPr lang="en-US" sz="2000"/>
              <a:t>Why is being able to proactively address issues going to be important for the future?</a:t>
            </a:r>
          </a:p>
          <a:p>
            <a:r>
              <a:rPr lang="en-US" sz="2000"/>
              <a:t>How can we ensure security alongside scalability?</a:t>
            </a:r>
          </a:p>
          <a:p>
            <a:pPr marL="457200" lvl="1" indent="0">
              <a:buNone/>
            </a:pP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24832847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B866B-DD3A-E74C-FD0A-50855506E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>
                <a:ea typeface="+mj-lt"/>
                <a:cs typeface="+mj-lt"/>
              </a:rPr>
              <a:t>     VLAN Configuration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CA81BD-896F-AD4C-D1E9-6E08080AD3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sz="2000" b="1">
                <a:ea typeface="+mn-lt"/>
                <a:cs typeface="+mn-lt"/>
              </a:rPr>
              <a:t>How It Works:</a:t>
            </a:r>
            <a:endParaRPr lang="en-US" sz="2000" b="1"/>
          </a:p>
          <a:p>
            <a:r>
              <a:rPr lang="en-US" sz="2000">
                <a:ea typeface="+mn-lt"/>
                <a:cs typeface="+mn-lt"/>
              </a:rPr>
              <a:t>Each department at </a:t>
            </a:r>
            <a:r>
              <a:rPr lang="en-US" sz="2000" err="1">
                <a:ea typeface="+mn-lt"/>
                <a:cs typeface="+mn-lt"/>
              </a:rPr>
              <a:t>CompTech</a:t>
            </a:r>
            <a:r>
              <a:rPr lang="en-US" sz="2000">
                <a:ea typeface="+mn-lt"/>
                <a:cs typeface="+mn-lt"/>
              </a:rPr>
              <a:t> (e.g., IT Infrastructure, Programmers, Accounting) will be assigned to its own VLAN. A separate VLAN will be created for wireless clients and a management VLAN for IT staff.</a:t>
            </a:r>
          </a:p>
          <a:p>
            <a:r>
              <a:rPr lang="en-US" sz="2000" b="1">
                <a:ea typeface="+mn-lt"/>
                <a:cs typeface="+mn-lt"/>
              </a:rPr>
              <a:t>Why It’s Important:</a:t>
            </a:r>
            <a:endParaRPr lang="en-US" sz="2000" b="1"/>
          </a:p>
          <a:p>
            <a:r>
              <a:rPr lang="en-US" sz="2000">
                <a:ea typeface="+mn-lt"/>
                <a:cs typeface="+mn-lt"/>
              </a:rPr>
              <a:t>Segregates departmental traffic, ensuring sensitive data (e.g., Accounting) isn’t accessible to other departments. </a:t>
            </a:r>
            <a:endParaRPr lang="en-US" sz="2000">
              <a:solidFill>
                <a:srgbClr val="000000"/>
              </a:solidFill>
              <a:ea typeface="+mn-lt"/>
              <a:cs typeface="+mn-lt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600">
                <a:ea typeface="+mn-lt"/>
                <a:cs typeface="+mn-lt"/>
              </a:rPr>
              <a:t>(How can we ensure security alongside scalability?)</a:t>
            </a:r>
            <a:endParaRPr lang="en-US" sz="1600">
              <a:solidFill>
                <a:srgbClr val="000000"/>
              </a:solidFill>
              <a:ea typeface="+mn-lt"/>
              <a:cs typeface="+mn-lt"/>
            </a:endParaRPr>
          </a:p>
          <a:p>
            <a:endParaRPr lang="en-US" sz="2000"/>
          </a:p>
          <a:p>
            <a:r>
              <a:rPr lang="en-US" sz="2000">
                <a:ea typeface="+mn-lt"/>
                <a:cs typeface="+mn-lt"/>
              </a:rPr>
              <a:t>Reduces unnecessary broadcast traffic for improved network performance.</a:t>
            </a:r>
            <a:endParaRPr lang="en-US" sz="2000"/>
          </a:p>
          <a:p>
            <a:r>
              <a:rPr lang="en-US" sz="2000">
                <a:ea typeface="+mn-lt"/>
                <a:cs typeface="+mn-lt"/>
              </a:rPr>
              <a:t>Simplifies management and enhances security, especially for the data center on the 3rd floor.</a:t>
            </a:r>
            <a:endParaRPr lang="en-US" sz="2000"/>
          </a:p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3586190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1B083-BF95-A5E6-77B6-AE5E81BBE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>
                <a:ea typeface="+mj-lt"/>
                <a:cs typeface="+mj-lt"/>
              </a:rPr>
              <a:t>   IP Addressing and Subnetting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72A028-A061-A666-BB77-830A4EFF45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b="1">
                <a:latin typeface="20"/>
                <a:ea typeface="+mn-lt"/>
                <a:cs typeface="+mn-lt"/>
              </a:rPr>
              <a:t>How It Works for our scenario:</a:t>
            </a:r>
            <a:endParaRPr lang="en-US" b="1">
              <a:latin typeface="20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600">
                <a:latin typeface="20"/>
                <a:ea typeface="+mn-lt"/>
                <a:cs typeface="+mn-lt"/>
              </a:rPr>
              <a:t>Each VLAN will be assigned a unique subnet.</a:t>
            </a:r>
            <a:r>
              <a:rPr lang="en-US" sz="1600" b="1">
                <a:latin typeface="20"/>
                <a:ea typeface="+mn-lt"/>
                <a:cs typeface="+mn-lt"/>
              </a:rPr>
              <a:t> </a:t>
            </a:r>
            <a:endParaRPr lang="en-US" sz="1600" b="1">
              <a:latin typeface="20"/>
            </a:endParaRPr>
          </a:p>
          <a:p>
            <a:r>
              <a:rPr lang="en-US" b="1">
                <a:latin typeface="20"/>
                <a:ea typeface="+mn-lt"/>
                <a:cs typeface="+mn-lt"/>
              </a:rPr>
              <a:t>Why It’s Important:</a:t>
            </a:r>
            <a:endParaRPr lang="en-US" b="1">
              <a:latin typeface="20"/>
            </a:endParaRPr>
          </a:p>
          <a:p>
            <a:r>
              <a:rPr lang="en-US">
                <a:latin typeface="20"/>
                <a:ea typeface="+mn-lt"/>
                <a:cs typeface="+mn-lt"/>
              </a:rPr>
              <a:t>Organizes IP addresses, preventing conflicts and enabling smooth communication between devices.</a:t>
            </a:r>
            <a:endParaRPr lang="en-US">
              <a:latin typeface="20"/>
            </a:endParaRPr>
          </a:p>
          <a:p>
            <a:r>
              <a:rPr lang="en-US">
                <a:latin typeface="20"/>
                <a:ea typeface="+mn-lt"/>
                <a:cs typeface="+mn-lt"/>
              </a:rPr>
              <a:t>Ensures secure, logical segregation of network traffic while supporting future scalability.</a:t>
            </a:r>
            <a:endParaRPr lang="en-US">
              <a:latin typeface="20"/>
            </a:endParaRPr>
          </a:p>
          <a:p>
            <a:endParaRPr lang="en-US"/>
          </a:p>
        </p:txBody>
      </p:sp>
      <p:pic>
        <p:nvPicPr>
          <p:cNvPr id="4" name="Picture 3" descr="A table with text on it&#10;&#10;Description automatically generated">
            <a:extLst>
              <a:ext uri="{FF2B5EF4-FFF2-40B4-BE49-F238E27FC236}">
                <a16:creationId xmlns:a16="http://schemas.microsoft.com/office/drawing/2014/main" id="{B65A668E-6F0E-09AB-2181-62DA4AD2AA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2495" y="1398630"/>
            <a:ext cx="5148384" cy="2207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0049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4F083-71CA-342E-F3A4-B00764F41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10000"/>
              </a:lnSpc>
              <a:spcBef>
                <a:spcPts val="1000"/>
              </a:spcBef>
            </a:pPr>
            <a:r>
              <a:rPr lang="en-US" sz="2500"/>
              <a:t>        </a:t>
            </a:r>
            <a:r>
              <a:rPr lang="en-US"/>
              <a:t>DHCP Configuration</a:t>
            </a:r>
            <a:endParaRPr lang="en-US" b="0">
              <a:solidFill>
                <a:srgbClr val="000000"/>
              </a:solidFill>
            </a:endParaRPr>
          </a:p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8C9A3-119E-7E99-7F93-4443978434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US" b="1">
                <a:ea typeface="+mn-lt"/>
                <a:cs typeface="+mn-lt"/>
              </a:rPr>
              <a:t>How It Works:</a:t>
            </a:r>
            <a:endParaRPr lang="en-US"/>
          </a:p>
          <a:p>
            <a:r>
              <a:rPr lang="en-US" sz="2000">
                <a:ea typeface="+mn-lt"/>
                <a:cs typeface="+mn-lt"/>
              </a:rPr>
              <a:t>A DHCP server will automatically assign IP addresses to all devices, including employee PCs, IP phones, and wireless devices. Different DHCP scopes will be created for each VLAN.</a:t>
            </a:r>
            <a:endParaRPr lang="en-US" sz="2000"/>
          </a:p>
          <a:p>
            <a:r>
              <a:rPr lang="en-US" b="1">
                <a:ea typeface="+mn-lt"/>
                <a:cs typeface="+mn-lt"/>
              </a:rPr>
              <a:t>Why It’s Important:</a:t>
            </a:r>
            <a:endParaRPr lang="en-US"/>
          </a:p>
          <a:p>
            <a:r>
              <a:rPr lang="en-US" sz="2400">
                <a:ea typeface="+mn-lt"/>
                <a:cs typeface="+mn-lt"/>
              </a:rPr>
              <a:t>Simplifies IP address management for 168 employees and multiple devices.</a:t>
            </a:r>
            <a:endParaRPr lang="en-US" sz="2400"/>
          </a:p>
          <a:p>
            <a:r>
              <a:rPr lang="en-US" sz="2400">
                <a:ea typeface="+mn-lt"/>
                <a:cs typeface="+mn-lt"/>
              </a:rPr>
              <a:t>Ensures scalability as the company grows without manual IP configuration.</a:t>
            </a:r>
            <a:endParaRPr lang="en-US" sz="2400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600"/>
              <a:t>(How can we ensure future proof scaling?)</a:t>
            </a:r>
            <a:endParaRPr lang="en-US" sz="1600">
              <a:solidFill>
                <a:srgbClr val="000000"/>
              </a:solidFill>
            </a:endParaRPr>
          </a:p>
          <a:p>
            <a:pPr lvl="1">
              <a:buFont typeface="Courier New" panose="020B0604020202020204" pitchFamily="34" charset="0"/>
              <a:buChar char="o"/>
            </a:pPr>
            <a:endParaRPr lang="en-US" sz="200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359918"/>
      </p:ext>
    </p:extLst>
  </p:cSld>
  <p:clrMapOvr>
    <a:masterClrMapping/>
  </p:clrMapOvr>
</p:sld>
</file>

<file path=ppt/theme/theme1.xml><?xml version="1.0" encoding="utf-8"?>
<a:theme xmlns:a="http://schemas.openxmlformats.org/drawingml/2006/main" name="BlockprintVTI">
  <a:themeElements>
    <a:clrScheme name="AnalogousFromDarkSeedLeftStep">
      <a:dk1>
        <a:srgbClr val="000000"/>
      </a:dk1>
      <a:lt1>
        <a:srgbClr val="FFFFFF"/>
      </a:lt1>
      <a:dk2>
        <a:srgbClr val="412E24"/>
      </a:dk2>
      <a:lt2>
        <a:srgbClr val="E8E2E8"/>
      </a:lt2>
      <a:accent1>
        <a:srgbClr val="47B547"/>
      </a:accent1>
      <a:accent2>
        <a:srgbClr val="6CB13B"/>
      </a:accent2>
      <a:accent3>
        <a:srgbClr val="98A942"/>
      </a:accent3>
      <a:accent4>
        <a:srgbClr val="B1933B"/>
      </a:accent4>
      <a:accent5>
        <a:srgbClr val="C3744D"/>
      </a:accent5>
      <a:accent6>
        <a:srgbClr val="B13B45"/>
      </a:accent6>
      <a:hlink>
        <a:srgbClr val="AF743A"/>
      </a:hlink>
      <a:folHlink>
        <a:srgbClr val="7F7F7F"/>
      </a:folHlink>
    </a:clrScheme>
    <a:fontScheme name="Custom 56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ckprintVTI" id="{AA8C8908-6BA4-477C-AEA4-CB6C32A1FE3B}" vid="{36392749-7C1D-4938-93BB-440CD2A1B0A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14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BlockprintVTI</vt:lpstr>
      <vt:lpstr>Comp Tech LLC - Final Project</vt:lpstr>
      <vt:lpstr>Requirements</vt:lpstr>
      <vt:lpstr>Contributions</vt:lpstr>
      <vt:lpstr>Costs</vt:lpstr>
      <vt:lpstr>   Explanation of Services</vt:lpstr>
      <vt:lpstr>   Questions going into our Service       Configuration</vt:lpstr>
      <vt:lpstr>     VLAN Configuration</vt:lpstr>
      <vt:lpstr>   IP Addressing and Subnetting</vt:lpstr>
      <vt:lpstr>        DHCP Configuration </vt:lpstr>
      <vt:lpstr>        Alerts </vt:lpstr>
      <vt:lpstr>        Wireless Access Points (WAPs)</vt:lpstr>
      <vt:lpstr>Logical Topology </vt:lpstr>
      <vt:lpstr>Subnet</vt:lpstr>
      <vt:lpstr>Physical Topology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 Tech LLC - Final Project</dc:title>
  <dc:creator>Mercer, Emmaline</dc:creator>
  <cp:revision>2</cp:revision>
  <dcterms:created xsi:type="dcterms:W3CDTF">2024-12-09T18:44:05Z</dcterms:created>
  <dcterms:modified xsi:type="dcterms:W3CDTF">2025-01-21T15:11:08Z</dcterms:modified>
</cp:coreProperties>
</file>