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8" r:id="rId2"/>
    <p:sldId id="260" r:id="rId3"/>
    <p:sldId id="273" r:id="rId4"/>
    <p:sldId id="263" r:id="rId5"/>
    <p:sldId id="261" r:id="rId6"/>
    <p:sldId id="270" r:id="rId7"/>
    <p:sldId id="272" r:id="rId8"/>
    <p:sldId id="271" r:id="rId9"/>
    <p:sldId id="262"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055CF-8DEB-4A02-949A-DE72B6AC5D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US"/>
        </a:p>
      </dgm:t>
    </dgm:pt>
    <dgm:pt modelId="{082E8A29-955A-4C7C-A174-3E9DCD4DC89B}">
      <dgm:prSet phldrT="[Text]"/>
      <dgm:spPr/>
      <dgm:t>
        <a:bodyPr/>
        <a:lstStyle/>
        <a:p>
          <a:r>
            <a:rPr lang="en-US" dirty="0"/>
            <a:t>Logistics Regression</a:t>
          </a:r>
        </a:p>
      </dgm:t>
    </dgm:pt>
    <dgm:pt modelId="{BA7938E6-8DFA-40B7-B4C4-EACC6D85FC31}" type="parTrans" cxnId="{2986897A-7787-444F-B6C8-41F3823EF3C1}">
      <dgm:prSet/>
      <dgm:spPr/>
      <dgm:t>
        <a:bodyPr/>
        <a:lstStyle/>
        <a:p>
          <a:endParaRPr lang="en-US"/>
        </a:p>
      </dgm:t>
    </dgm:pt>
    <dgm:pt modelId="{C2176686-D23E-48EB-9D1B-1A1B46236638}" type="sibTrans" cxnId="{2986897A-7787-444F-B6C8-41F3823EF3C1}">
      <dgm:prSet/>
      <dgm:spPr/>
      <dgm:t>
        <a:bodyPr/>
        <a:lstStyle/>
        <a:p>
          <a:endParaRPr lang="en-US"/>
        </a:p>
      </dgm:t>
    </dgm:pt>
    <dgm:pt modelId="{23A0DE4A-FE92-496E-B335-3433CEFB74E9}">
      <dgm:prSet phldrT="[Text]"/>
      <dgm:spPr/>
      <dgm:t>
        <a:bodyPr/>
        <a:lstStyle/>
        <a:p>
          <a:r>
            <a:rPr lang="en-US" dirty="0"/>
            <a:t>Summary of the model</a:t>
          </a:r>
        </a:p>
      </dgm:t>
    </dgm:pt>
    <dgm:pt modelId="{68935D38-FEDC-4CD3-8002-43CB3944BEAF}" type="parTrans" cxnId="{67A03D8F-F327-4A9F-ABBC-1EB67EFD1ECB}">
      <dgm:prSet/>
      <dgm:spPr/>
      <dgm:t>
        <a:bodyPr/>
        <a:lstStyle/>
        <a:p>
          <a:endParaRPr lang="en-US"/>
        </a:p>
      </dgm:t>
    </dgm:pt>
    <dgm:pt modelId="{55DF926D-029A-4E18-95C4-77A5A37CAE40}" type="sibTrans" cxnId="{67A03D8F-F327-4A9F-ABBC-1EB67EFD1ECB}">
      <dgm:prSet/>
      <dgm:spPr/>
      <dgm:t>
        <a:bodyPr/>
        <a:lstStyle/>
        <a:p>
          <a:endParaRPr lang="en-US"/>
        </a:p>
      </dgm:t>
    </dgm:pt>
    <dgm:pt modelId="{97AFB725-9839-43BA-B026-0DD6AA03AD9C}">
      <dgm:prSet phldrT="[Text]"/>
      <dgm:spPr/>
      <dgm:t>
        <a:bodyPr/>
        <a:lstStyle/>
        <a:p>
          <a:r>
            <a:rPr lang="en-US" dirty="0"/>
            <a:t>Confusion Matrix</a:t>
          </a:r>
        </a:p>
      </dgm:t>
    </dgm:pt>
    <dgm:pt modelId="{CC01022B-5039-457F-931E-79459E3C1DC4}" type="parTrans" cxnId="{97004F90-D1DB-4A84-A8AE-504DE1F07341}">
      <dgm:prSet/>
      <dgm:spPr/>
      <dgm:t>
        <a:bodyPr/>
        <a:lstStyle/>
        <a:p>
          <a:endParaRPr lang="en-US"/>
        </a:p>
      </dgm:t>
    </dgm:pt>
    <dgm:pt modelId="{D5C26250-A06D-4B41-BC14-92648809C21F}" type="sibTrans" cxnId="{97004F90-D1DB-4A84-A8AE-504DE1F07341}">
      <dgm:prSet/>
      <dgm:spPr/>
      <dgm:t>
        <a:bodyPr/>
        <a:lstStyle/>
        <a:p>
          <a:endParaRPr lang="en-US"/>
        </a:p>
      </dgm:t>
    </dgm:pt>
    <dgm:pt modelId="{B86124A4-14C7-49C7-A342-9B2C2B94980B}">
      <dgm:prSet phldrT="[Text]"/>
      <dgm:spPr/>
      <dgm:t>
        <a:bodyPr/>
        <a:lstStyle/>
        <a:p>
          <a:r>
            <a:rPr lang="en-US" dirty="0"/>
            <a:t>Cross Val Score</a:t>
          </a:r>
        </a:p>
      </dgm:t>
    </dgm:pt>
    <dgm:pt modelId="{B2F6F8FA-C3EE-485C-BFEC-A81570DC47D8}" type="parTrans" cxnId="{508A9F6A-C4F1-4147-A5F6-B89293B446E8}">
      <dgm:prSet/>
      <dgm:spPr/>
      <dgm:t>
        <a:bodyPr/>
        <a:lstStyle/>
        <a:p>
          <a:endParaRPr lang="en-US"/>
        </a:p>
      </dgm:t>
    </dgm:pt>
    <dgm:pt modelId="{1114C752-8188-4E63-BFFC-E4081ACE9882}" type="sibTrans" cxnId="{508A9F6A-C4F1-4147-A5F6-B89293B446E8}">
      <dgm:prSet/>
      <dgm:spPr/>
      <dgm:t>
        <a:bodyPr/>
        <a:lstStyle/>
        <a:p>
          <a:endParaRPr lang="en-US"/>
        </a:p>
      </dgm:t>
    </dgm:pt>
    <dgm:pt modelId="{A97FC57D-50D6-4D43-99C3-06D09820F122}">
      <dgm:prSet phldrT="[Text]"/>
      <dgm:spPr/>
      <dgm:t>
        <a:bodyPr/>
        <a:lstStyle/>
        <a:p>
          <a:r>
            <a:rPr lang="en-US" dirty="0"/>
            <a:t>F1 Score Accuracy</a:t>
          </a:r>
        </a:p>
      </dgm:t>
    </dgm:pt>
    <dgm:pt modelId="{5DD877C7-E4D9-4A68-A305-5A7689D3DBE7}" type="parTrans" cxnId="{D286A548-6BB0-4DED-9FB5-D87042DDBE0A}">
      <dgm:prSet/>
      <dgm:spPr/>
      <dgm:t>
        <a:bodyPr/>
        <a:lstStyle/>
        <a:p>
          <a:endParaRPr lang="en-US"/>
        </a:p>
      </dgm:t>
    </dgm:pt>
    <dgm:pt modelId="{C17BCABE-BEF2-4CC4-B037-B6B4866665CD}" type="sibTrans" cxnId="{D286A548-6BB0-4DED-9FB5-D87042DDBE0A}">
      <dgm:prSet/>
      <dgm:spPr/>
      <dgm:t>
        <a:bodyPr/>
        <a:lstStyle/>
        <a:p>
          <a:endParaRPr lang="en-US"/>
        </a:p>
      </dgm:t>
    </dgm:pt>
    <dgm:pt modelId="{B6E26FFC-9977-4BBC-BEC7-3D6B63754E52}">
      <dgm:prSet phldrT="[Text]"/>
      <dgm:spPr/>
      <dgm:t>
        <a:bodyPr/>
        <a:lstStyle/>
        <a:p>
          <a:r>
            <a:rPr lang="en-US" dirty="0"/>
            <a:t>Ridge Logistics Regression</a:t>
          </a:r>
        </a:p>
      </dgm:t>
    </dgm:pt>
    <dgm:pt modelId="{5CEFBD89-2F4F-4B51-A98A-0F3C86494166}" type="parTrans" cxnId="{17E73148-9C08-4999-B21E-F3C5A0E3FC0C}">
      <dgm:prSet/>
      <dgm:spPr/>
      <dgm:t>
        <a:bodyPr/>
        <a:lstStyle/>
        <a:p>
          <a:endParaRPr lang="en-US"/>
        </a:p>
      </dgm:t>
    </dgm:pt>
    <dgm:pt modelId="{48634C00-2335-4923-9072-EB7482323D9C}" type="sibTrans" cxnId="{17E73148-9C08-4999-B21E-F3C5A0E3FC0C}">
      <dgm:prSet/>
      <dgm:spPr/>
      <dgm:t>
        <a:bodyPr/>
        <a:lstStyle/>
        <a:p>
          <a:endParaRPr lang="en-US"/>
        </a:p>
      </dgm:t>
    </dgm:pt>
    <dgm:pt modelId="{CBCC21F5-552F-4D39-812E-6FCD4A366F58}">
      <dgm:prSet phldrT="[Text]"/>
      <dgm:spPr/>
      <dgm:t>
        <a:bodyPr/>
        <a:lstStyle/>
        <a:p>
          <a:r>
            <a:rPr lang="en-US" dirty="0"/>
            <a:t>Ridge Model Score</a:t>
          </a:r>
        </a:p>
      </dgm:t>
    </dgm:pt>
    <dgm:pt modelId="{4A973A1C-85F1-4969-A536-D29940229E2C}" type="parTrans" cxnId="{3C41F2E0-4620-40B4-9857-68872B278EFB}">
      <dgm:prSet/>
      <dgm:spPr/>
      <dgm:t>
        <a:bodyPr/>
        <a:lstStyle/>
        <a:p>
          <a:endParaRPr lang="en-US"/>
        </a:p>
      </dgm:t>
    </dgm:pt>
    <dgm:pt modelId="{3640B940-6901-481F-ADF7-6B77DEEED764}" type="sibTrans" cxnId="{3C41F2E0-4620-40B4-9857-68872B278EFB}">
      <dgm:prSet/>
      <dgm:spPr/>
      <dgm:t>
        <a:bodyPr/>
        <a:lstStyle/>
        <a:p>
          <a:endParaRPr lang="en-US"/>
        </a:p>
      </dgm:t>
    </dgm:pt>
    <dgm:pt modelId="{62831651-7C26-466C-BAA4-31EA8D14E47A}">
      <dgm:prSet phldrT="[Text]"/>
      <dgm:spPr/>
      <dgm:t>
        <a:bodyPr/>
        <a:lstStyle/>
        <a:p>
          <a:r>
            <a:rPr lang="en-US" dirty="0"/>
            <a:t>Confusion Matrix</a:t>
          </a:r>
        </a:p>
      </dgm:t>
    </dgm:pt>
    <dgm:pt modelId="{0F3EB6E4-07A5-4199-9C2F-8B91F53579FE}" type="parTrans" cxnId="{59DDA576-1BA9-49E8-9D1D-361FF667A19A}">
      <dgm:prSet/>
      <dgm:spPr/>
      <dgm:t>
        <a:bodyPr/>
        <a:lstStyle/>
        <a:p>
          <a:endParaRPr lang="en-US"/>
        </a:p>
      </dgm:t>
    </dgm:pt>
    <dgm:pt modelId="{0D19FA60-5F9C-420B-AD2F-A0656A7F0783}" type="sibTrans" cxnId="{59DDA576-1BA9-49E8-9D1D-361FF667A19A}">
      <dgm:prSet/>
      <dgm:spPr/>
      <dgm:t>
        <a:bodyPr/>
        <a:lstStyle/>
        <a:p>
          <a:endParaRPr lang="en-US"/>
        </a:p>
      </dgm:t>
    </dgm:pt>
    <dgm:pt modelId="{44B2544A-D122-4B95-A36C-B03D9E272B48}">
      <dgm:prSet phldrT="[Text]"/>
      <dgm:spPr/>
      <dgm:t>
        <a:bodyPr/>
        <a:lstStyle/>
        <a:p>
          <a:r>
            <a:rPr lang="en-US" dirty="0"/>
            <a:t>Cross Val Score</a:t>
          </a:r>
        </a:p>
      </dgm:t>
    </dgm:pt>
    <dgm:pt modelId="{9EE40E78-C1B8-4A87-A668-53AD816CED24}" type="parTrans" cxnId="{F89EA6DF-D106-435E-9337-D23286A767A6}">
      <dgm:prSet/>
      <dgm:spPr/>
      <dgm:t>
        <a:bodyPr/>
        <a:lstStyle/>
        <a:p>
          <a:endParaRPr lang="en-US"/>
        </a:p>
      </dgm:t>
    </dgm:pt>
    <dgm:pt modelId="{F32DECE0-DC7F-4DCF-A10D-96A117A49197}" type="sibTrans" cxnId="{F89EA6DF-D106-435E-9337-D23286A767A6}">
      <dgm:prSet/>
      <dgm:spPr/>
      <dgm:t>
        <a:bodyPr/>
        <a:lstStyle/>
        <a:p>
          <a:endParaRPr lang="en-US"/>
        </a:p>
      </dgm:t>
    </dgm:pt>
    <dgm:pt modelId="{6D0E5D9F-7263-4526-A227-51301233F549}">
      <dgm:prSet phldrT="[Text]"/>
      <dgm:spPr/>
      <dgm:t>
        <a:bodyPr/>
        <a:lstStyle/>
        <a:p>
          <a:r>
            <a:rPr lang="en-US" dirty="0"/>
            <a:t>Random Forest</a:t>
          </a:r>
        </a:p>
      </dgm:t>
    </dgm:pt>
    <dgm:pt modelId="{23416D07-25F8-426C-BC65-639E6BCF4D6D}" type="parTrans" cxnId="{C8C462C6-33A3-4E8B-91FE-36DBE92F1C4A}">
      <dgm:prSet/>
      <dgm:spPr/>
      <dgm:t>
        <a:bodyPr/>
        <a:lstStyle/>
        <a:p>
          <a:endParaRPr lang="en-US"/>
        </a:p>
      </dgm:t>
    </dgm:pt>
    <dgm:pt modelId="{DE289E29-1989-4D8E-8AA6-F030105B3F13}" type="sibTrans" cxnId="{C8C462C6-33A3-4E8B-91FE-36DBE92F1C4A}">
      <dgm:prSet/>
      <dgm:spPr/>
      <dgm:t>
        <a:bodyPr/>
        <a:lstStyle/>
        <a:p>
          <a:endParaRPr lang="en-US"/>
        </a:p>
      </dgm:t>
    </dgm:pt>
    <dgm:pt modelId="{F3256203-D9D1-492A-B801-68C1A32486F0}">
      <dgm:prSet phldrT="[Text]"/>
      <dgm:spPr/>
      <dgm:t>
        <a:bodyPr/>
        <a:lstStyle/>
        <a:p>
          <a:r>
            <a:rPr lang="en-US" dirty="0"/>
            <a:t>Random Forest model score</a:t>
          </a:r>
        </a:p>
      </dgm:t>
    </dgm:pt>
    <dgm:pt modelId="{E9A20291-2E30-4C14-BB7D-DC095A20ECB6}" type="parTrans" cxnId="{1B8E71B0-2D3A-4AB0-8843-CFDACEDC3198}">
      <dgm:prSet/>
      <dgm:spPr/>
      <dgm:t>
        <a:bodyPr/>
        <a:lstStyle/>
        <a:p>
          <a:endParaRPr lang="en-US"/>
        </a:p>
      </dgm:t>
    </dgm:pt>
    <dgm:pt modelId="{6C9440D0-8847-40C0-98BC-2B5EA5745C3A}" type="sibTrans" cxnId="{1B8E71B0-2D3A-4AB0-8843-CFDACEDC3198}">
      <dgm:prSet/>
      <dgm:spPr/>
      <dgm:t>
        <a:bodyPr/>
        <a:lstStyle/>
        <a:p>
          <a:endParaRPr lang="en-US"/>
        </a:p>
      </dgm:t>
    </dgm:pt>
    <dgm:pt modelId="{357008B7-F3FD-489F-A410-81C9A9EFE4DA}">
      <dgm:prSet phldrT="[Text]"/>
      <dgm:spPr/>
      <dgm:t>
        <a:bodyPr/>
        <a:lstStyle/>
        <a:p>
          <a:r>
            <a:rPr lang="en-US" dirty="0"/>
            <a:t>Confusion Matrix</a:t>
          </a:r>
        </a:p>
      </dgm:t>
    </dgm:pt>
    <dgm:pt modelId="{ED5EFE54-4C6D-4A88-939B-CE66C6668425}" type="parTrans" cxnId="{8910F93B-7180-4A52-9856-879D102D33F8}">
      <dgm:prSet/>
      <dgm:spPr/>
      <dgm:t>
        <a:bodyPr/>
        <a:lstStyle/>
        <a:p>
          <a:endParaRPr lang="en-US"/>
        </a:p>
      </dgm:t>
    </dgm:pt>
    <dgm:pt modelId="{87BC108C-4915-4A4B-8565-E4BD28BA3C35}" type="sibTrans" cxnId="{8910F93B-7180-4A52-9856-879D102D33F8}">
      <dgm:prSet/>
      <dgm:spPr/>
      <dgm:t>
        <a:bodyPr/>
        <a:lstStyle/>
        <a:p>
          <a:endParaRPr lang="en-US"/>
        </a:p>
      </dgm:t>
    </dgm:pt>
    <dgm:pt modelId="{E5E95E82-EF79-43CA-AA86-43B0E1CBCD3F}">
      <dgm:prSet phldrT="[Text]"/>
      <dgm:spPr/>
      <dgm:t>
        <a:bodyPr/>
        <a:lstStyle/>
        <a:p>
          <a:r>
            <a:rPr lang="en-US" dirty="0"/>
            <a:t>Naïve Bayes</a:t>
          </a:r>
        </a:p>
      </dgm:t>
    </dgm:pt>
    <dgm:pt modelId="{FD76A3AE-1B6C-45A0-8E84-63160283749F}" type="parTrans" cxnId="{A76240AD-13F6-40C0-BD9B-102D5EC0AE51}">
      <dgm:prSet/>
      <dgm:spPr/>
      <dgm:t>
        <a:bodyPr/>
        <a:lstStyle/>
        <a:p>
          <a:endParaRPr lang="en-US"/>
        </a:p>
      </dgm:t>
    </dgm:pt>
    <dgm:pt modelId="{BF76010C-5523-4E13-B3E7-886DCE6AEBD4}" type="sibTrans" cxnId="{A76240AD-13F6-40C0-BD9B-102D5EC0AE51}">
      <dgm:prSet/>
      <dgm:spPr/>
      <dgm:t>
        <a:bodyPr/>
        <a:lstStyle/>
        <a:p>
          <a:endParaRPr lang="en-US"/>
        </a:p>
      </dgm:t>
    </dgm:pt>
    <dgm:pt modelId="{A81358E0-3DE7-41AD-A28C-ABB22548B1F6}">
      <dgm:prSet phldrT="[Text]"/>
      <dgm:spPr/>
      <dgm:t>
        <a:bodyPr/>
        <a:lstStyle/>
        <a:p>
          <a:r>
            <a:rPr lang="en-US" dirty="0"/>
            <a:t>NB Model Score</a:t>
          </a:r>
        </a:p>
      </dgm:t>
    </dgm:pt>
    <dgm:pt modelId="{262E0B94-6EA9-4797-B705-959D7B185F91}" type="parTrans" cxnId="{FB8541C0-3895-4553-A4C7-34B81A3C4A0B}">
      <dgm:prSet/>
      <dgm:spPr/>
      <dgm:t>
        <a:bodyPr/>
        <a:lstStyle/>
        <a:p>
          <a:endParaRPr lang="en-US"/>
        </a:p>
      </dgm:t>
    </dgm:pt>
    <dgm:pt modelId="{77756FBB-BF6C-4D78-803E-BCC851F1DA03}" type="sibTrans" cxnId="{FB8541C0-3895-4553-A4C7-34B81A3C4A0B}">
      <dgm:prSet/>
      <dgm:spPr/>
      <dgm:t>
        <a:bodyPr/>
        <a:lstStyle/>
        <a:p>
          <a:endParaRPr lang="en-US"/>
        </a:p>
      </dgm:t>
    </dgm:pt>
    <dgm:pt modelId="{37A7C994-CC74-44DD-8777-ED6736B35821}">
      <dgm:prSet phldrT="[Text]"/>
      <dgm:spPr/>
      <dgm:t>
        <a:bodyPr/>
        <a:lstStyle/>
        <a:p>
          <a:r>
            <a:rPr lang="en-US" dirty="0"/>
            <a:t>Confusion Matrix</a:t>
          </a:r>
        </a:p>
      </dgm:t>
    </dgm:pt>
    <dgm:pt modelId="{03F017E7-7E3C-4E2C-9CEF-B07099F38801}" type="parTrans" cxnId="{1C5CE732-A00F-4C06-A1A8-B209BC6B496D}">
      <dgm:prSet/>
      <dgm:spPr/>
      <dgm:t>
        <a:bodyPr/>
        <a:lstStyle/>
        <a:p>
          <a:endParaRPr lang="en-US"/>
        </a:p>
      </dgm:t>
    </dgm:pt>
    <dgm:pt modelId="{118572A4-3B5E-487E-8015-6A319369077F}" type="sibTrans" cxnId="{1C5CE732-A00F-4C06-A1A8-B209BC6B496D}">
      <dgm:prSet/>
      <dgm:spPr/>
      <dgm:t>
        <a:bodyPr/>
        <a:lstStyle/>
        <a:p>
          <a:endParaRPr lang="en-US"/>
        </a:p>
      </dgm:t>
    </dgm:pt>
    <dgm:pt modelId="{752F9D69-0951-4FEF-A20B-15B8C77F84BF}">
      <dgm:prSet phldrT="[Text]"/>
      <dgm:spPr/>
      <dgm:t>
        <a:bodyPr/>
        <a:lstStyle/>
        <a:p>
          <a:r>
            <a:rPr lang="en-US" dirty="0"/>
            <a:t>F1 Accuracy Score</a:t>
          </a:r>
        </a:p>
      </dgm:t>
    </dgm:pt>
    <dgm:pt modelId="{C0936B03-5A1F-4EE7-AD34-7B941415E177}" type="parTrans" cxnId="{EA65C48C-D0D3-4C2B-8ED0-52F8A89FA8B5}">
      <dgm:prSet/>
      <dgm:spPr/>
      <dgm:t>
        <a:bodyPr/>
        <a:lstStyle/>
        <a:p>
          <a:endParaRPr lang="en-US"/>
        </a:p>
      </dgm:t>
    </dgm:pt>
    <dgm:pt modelId="{3C61E3CF-2F77-4512-AC03-47685B7EBD51}" type="sibTrans" cxnId="{EA65C48C-D0D3-4C2B-8ED0-52F8A89FA8B5}">
      <dgm:prSet/>
      <dgm:spPr/>
      <dgm:t>
        <a:bodyPr/>
        <a:lstStyle/>
        <a:p>
          <a:endParaRPr lang="en-US"/>
        </a:p>
      </dgm:t>
    </dgm:pt>
    <dgm:pt modelId="{FB9EDA72-06A6-43C3-BF5F-3F081FB1B30B}">
      <dgm:prSet phldrT="[Text]"/>
      <dgm:spPr/>
      <dgm:t>
        <a:bodyPr/>
        <a:lstStyle/>
        <a:p>
          <a:r>
            <a:rPr lang="en-US" dirty="0"/>
            <a:t>Cross Val Score</a:t>
          </a:r>
        </a:p>
      </dgm:t>
    </dgm:pt>
    <dgm:pt modelId="{62FA57B1-228A-4783-B576-00B5397F5BE7}" type="parTrans" cxnId="{17808855-8BE1-44EE-8E5D-DCAA79AEA0A3}">
      <dgm:prSet/>
      <dgm:spPr/>
      <dgm:t>
        <a:bodyPr/>
        <a:lstStyle/>
        <a:p>
          <a:endParaRPr lang="en-US"/>
        </a:p>
      </dgm:t>
    </dgm:pt>
    <dgm:pt modelId="{7706F50A-17A2-4C45-865A-62316A1A200F}" type="sibTrans" cxnId="{17808855-8BE1-44EE-8E5D-DCAA79AEA0A3}">
      <dgm:prSet/>
      <dgm:spPr/>
      <dgm:t>
        <a:bodyPr/>
        <a:lstStyle/>
        <a:p>
          <a:endParaRPr lang="en-US"/>
        </a:p>
      </dgm:t>
    </dgm:pt>
    <dgm:pt modelId="{88F121A2-9496-426A-B642-79C942B321C9}">
      <dgm:prSet phldrT="[Text]"/>
      <dgm:spPr/>
      <dgm:t>
        <a:bodyPr/>
        <a:lstStyle/>
        <a:p>
          <a:r>
            <a:rPr lang="en-US" dirty="0"/>
            <a:t>F1 Accuracy Score</a:t>
          </a:r>
        </a:p>
      </dgm:t>
    </dgm:pt>
    <dgm:pt modelId="{EF6E7049-AE80-4773-955B-0BED537CE341}" type="parTrans" cxnId="{5153ED0D-70EC-4D80-A851-3AE71CE54998}">
      <dgm:prSet/>
      <dgm:spPr/>
      <dgm:t>
        <a:bodyPr/>
        <a:lstStyle/>
        <a:p>
          <a:endParaRPr lang="en-US"/>
        </a:p>
      </dgm:t>
    </dgm:pt>
    <dgm:pt modelId="{CE5B2683-A1D5-410B-B6AB-1DC95ED33B41}" type="sibTrans" cxnId="{5153ED0D-70EC-4D80-A851-3AE71CE54998}">
      <dgm:prSet/>
      <dgm:spPr/>
      <dgm:t>
        <a:bodyPr/>
        <a:lstStyle/>
        <a:p>
          <a:endParaRPr lang="en-US"/>
        </a:p>
      </dgm:t>
    </dgm:pt>
    <dgm:pt modelId="{F706B721-FB37-4ACE-BC09-A7D7C84776F2}">
      <dgm:prSet phldrT="[Text]"/>
      <dgm:spPr/>
      <dgm:t>
        <a:bodyPr/>
        <a:lstStyle/>
        <a:p>
          <a:r>
            <a:rPr lang="en-US" dirty="0"/>
            <a:t>Model Feature importance’s</a:t>
          </a:r>
        </a:p>
      </dgm:t>
    </dgm:pt>
    <dgm:pt modelId="{CC9E7D6C-06E0-4D6F-ABE9-DCC19358A9AA}" type="parTrans" cxnId="{93D27CF9-63E3-44ED-AC3B-C3E6C038C95D}">
      <dgm:prSet/>
      <dgm:spPr/>
      <dgm:t>
        <a:bodyPr/>
        <a:lstStyle/>
        <a:p>
          <a:endParaRPr lang="en-US"/>
        </a:p>
      </dgm:t>
    </dgm:pt>
    <dgm:pt modelId="{A2C3CC8D-D8DC-485F-A3C8-7671B4B8F5C6}" type="sibTrans" cxnId="{93D27CF9-63E3-44ED-AC3B-C3E6C038C95D}">
      <dgm:prSet/>
      <dgm:spPr/>
      <dgm:t>
        <a:bodyPr/>
        <a:lstStyle/>
        <a:p>
          <a:endParaRPr lang="en-US"/>
        </a:p>
      </dgm:t>
    </dgm:pt>
    <dgm:pt modelId="{8EA5A9E1-73F8-4A7A-B6CF-8981A0476040}">
      <dgm:prSet phldrT="[Text]"/>
      <dgm:spPr/>
      <dgm:t>
        <a:bodyPr/>
        <a:lstStyle/>
        <a:p>
          <a:r>
            <a:rPr lang="en-US" dirty="0"/>
            <a:t>Cross Val Score</a:t>
          </a:r>
        </a:p>
      </dgm:t>
    </dgm:pt>
    <dgm:pt modelId="{FAB3A7FB-7B3E-41D5-A414-86903D04B88F}" type="parTrans" cxnId="{C1BED644-D54B-4F14-AEDD-603F8122039F}">
      <dgm:prSet/>
      <dgm:spPr/>
      <dgm:t>
        <a:bodyPr/>
        <a:lstStyle/>
        <a:p>
          <a:endParaRPr lang="en-US"/>
        </a:p>
      </dgm:t>
    </dgm:pt>
    <dgm:pt modelId="{A4CDFC7F-B2E3-44B7-AED3-6CC5AEE748C3}" type="sibTrans" cxnId="{C1BED644-D54B-4F14-AEDD-603F8122039F}">
      <dgm:prSet/>
      <dgm:spPr/>
      <dgm:t>
        <a:bodyPr/>
        <a:lstStyle/>
        <a:p>
          <a:endParaRPr lang="en-US"/>
        </a:p>
      </dgm:t>
    </dgm:pt>
    <dgm:pt modelId="{B3799624-6D12-4141-A569-FC4928E7AD2A}">
      <dgm:prSet phldrT="[Text]"/>
      <dgm:spPr/>
      <dgm:t>
        <a:bodyPr/>
        <a:lstStyle/>
        <a:p>
          <a:r>
            <a:rPr lang="en-US" dirty="0"/>
            <a:t>F1 Accuracy Score</a:t>
          </a:r>
        </a:p>
      </dgm:t>
    </dgm:pt>
    <dgm:pt modelId="{8605AB60-5737-4CBB-BB9D-A6DC4D67B69D}" type="parTrans" cxnId="{925F5739-631A-4173-9C94-D111FA49BC68}">
      <dgm:prSet/>
      <dgm:spPr/>
      <dgm:t>
        <a:bodyPr/>
        <a:lstStyle/>
        <a:p>
          <a:endParaRPr lang="en-US"/>
        </a:p>
      </dgm:t>
    </dgm:pt>
    <dgm:pt modelId="{7B47DDC6-1038-4AE3-9810-67593B6CA190}" type="sibTrans" cxnId="{925F5739-631A-4173-9C94-D111FA49BC68}">
      <dgm:prSet/>
      <dgm:spPr/>
      <dgm:t>
        <a:bodyPr/>
        <a:lstStyle/>
        <a:p>
          <a:endParaRPr lang="en-US"/>
        </a:p>
      </dgm:t>
    </dgm:pt>
    <dgm:pt modelId="{6F1872F4-A030-4D64-A17C-72EA1ABBD62E}" type="pres">
      <dgm:prSet presAssocID="{CF9055CF-8DEB-4A02-949A-DE72B6AC5D37}" presName="Name0" presStyleCnt="0">
        <dgm:presLayoutVars>
          <dgm:dir/>
          <dgm:resizeHandles val="exact"/>
        </dgm:presLayoutVars>
      </dgm:prSet>
      <dgm:spPr/>
    </dgm:pt>
    <dgm:pt modelId="{98302F07-D6A9-46A5-9807-EBF6C9F5B2DD}" type="pres">
      <dgm:prSet presAssocID="{082E8A29-955A-4C7C-A174-3E9DCD4DC89B}" presName="node" presStyleLbl="node1" presStyleIdx="0" presStyleCnt="4">
        <dgm:presLayoutVars>
          <dgm:bulletEnabled val="1"/>
        </dgm:presLayoutVars>
      </dgm:prSet>
      <dgm:spPr/>
    </dgm:pt>
    <dgm:pt modelId="{6681DF6F-8E98-430C-9A87-14BEC6C3269E}" type="pres">
      <dgm:prSet presAssocID="{C2176686-D23E-48EB-9D1B-1A1B46236638}" presName="sibTrans" presStyleCnt="0"/>
      <dgm:spPr/>
    </dgm:pt>
    <dgm:pt modelId="{DAD9059A-916A-4916-A2A8-B42491568DD3}" type="pres">
      <dgm:prSet presAssocID="{B6E26FFC-9977-4BBC-BEC7-3D6B63754E52}" presName="node" presStyleLbl="node1" presStyleIdx="1" presStyleCnt="4">
        <dgm:presLayoutVars>
          <dgm:bulletEnabled val="1"/>
        </dgm:presLayoutVars>
      </dgm:prSet>
      <dgm:spPr/>
    </dgm:pt>
    <dgm:pt modelId="{39AEACD1-F8CF-4528-8379-DAA829B3790B}" type="pres">
      <dgm:prSet presAssocID="{48634C00-2335-4923-9072-EB7482323D9C}" presName="sibTrans" presStyleCnt="0"/>
      <dgm:spPr/>
    </dgm:pt>
    <dgm:pt modelId="{25A33852-3C4B-4406-8856-3A4D6201948C}" type="pres">
      <dgm:prSet presAssocID="{6D0E5D9F-7263-4526-A227-51301233F549}" presName="node" presStyleLbl="node1" presStyleIdx="2" presStyleCnt="4">
        <dgm:presLayoutVars>
          <dgm:bulletEnabled val="1"/>
        </dgm:presLayoutVars>
      </dgm:prSet>
      <dgm:spPr/>
    </dgm:pt>
    <dgm:pt modelId="{562EDDC3-60FD-463F-A6DB-A597D604B642}" type="pres">
      <dgm:prSet presAssocID="{DE289E29-1989-4D8E-8AA6-F030105B3F13}" presName="sibTrans" presStyleCnt="0"/>
      <dgm:spPr/>
    </dgm:pt>
    <dgm:pt modelId="{86146B22-5360-4D1B-AC91-3378F10134EE}" type="pres">
      <dgm:prSet presAssocID="{E5E95E82-EF79-43CA-AA86-43B0E1CBCD3F}" presName="node" presStyleLbl="node1" presStyleIdx="3" presStyleCnt="4">
        <dgm:presLayoutVars>
          <dgm:bulletEnabled val="1"/>
        </dgm:presLayoutVars>
      </dgm:prSet>
      <dgm:spPr/>
    </dgm:pt>
  </dgm:ptLst>
  <dgm:cxnLst>
    <dgm:cxn modelId="{CC3AF303-B7EA-42BD-9750-4AC35938BE3D}" type="presOf" srcId="{B3799624-6D12-4141-A569-FC4928E7AD2A}" destId="{86146B22-5360-4D1B-AC91-3378F10134EE}" srcOrd="0" destOrd="4" presId="urn:microsoft.com/office/officeart/2005/8/layout/hList6"/>
    <dgm:cxn modelId="{0676BA07-1135-49D0-993A-27A9F99FC0CD}" type="presOf" srcId="{B6E26FFC-9977-4BBC-BEC7-3D6B63754E52}" destId="{DAD9059A-916A-4916-A2A8-B42491568DD3}" srcOrd="0" destOrd="0" presId="urn:microsoft.com/office/officeart/2005/8/layout/hList6"/>
    <dgm:cxn modelId="{AB981D0D-0AD5-4DD6-BA19-D4E75ECF1C7D}" type="presOf" srcId="{A97FC57D-50D6-4D43-99C3-06D09820F122}" destId="{98302F07-D6A9-46A5-9807-EBF6C9F5B2DD}" srcOrd="0" destOrd="4" presId="urn:microsoft.com/office/officeart/2005/8/layout/hList6"/>
    <dgm:cxn modelId="{5153ED0D-70EC-4D80-A851-3AE71CE54998}" srcId="{6D0E5D9F-7263-4526-A227-51301233F549}" destId="{88F121A2-9496-426A-B642-79C942B321C9}" srcOrd="3" destOrd="0" parTransId="{EF6E7049-AE80-4773-955B-0BED537CE341}" sibTransId="{CE5B2683-A1D5-410B-B6AB-1DC95ED33B41}"/>
    <dgm:cxn modelId="{5351B217-259B-4E6A-85F5-2E408BEB0764}" type="presOf" srcId="{082E8A29-955A-4C7C-A174-3E9DCD4DC89B}" destId="{98302F07-D6A9-46A5-9807-EBF6C9F5B2DD}" srcOrd="0" destOrd="0" presId="urn:microsoft.com/office/officeart/2005/8/layout/hList6"/>
    <dgm:cxn modelId="{729DA21F-0A99-4CC3-ACFF-2A00EDCAA358}" type="presOf" srcId="{37A7C994-CC74-44DD-8777-ED6736B35821}" destId="{86146B22-5360-4D1B-AC91-3378F10134EE}" srcOrd="0" destOrd="2" presId="urn:microsoft.com/office/officeart/2005/8/layout/hList6"/>
    <dgm:cxn modelId="{77BD0D2D-7C4E-49B3-9A72-0FD33F32D294}" type="presOf" srcId="{6D0E5D9F-7263-4526-A227-51301233F549}" destId="{25A33852-3C4B-4406-8856-3A4D6201948C}" srcOrd="0" destOrd="0" presId="urn:microsoft.com/office/officeart/2005/8/layout/hList6"/>
    <dgm:cxn modelId="{3AE2742D-7673-4553-BCDD-292AE3B4BC50}" type="presOf" srcId="{97AFB725-9839-43BA-B026-0DD6AA03AD9C}" destId="{98302F07-D6A9-46A5-9807-EBF6C9F5B2DD}" srcOrd="0" destOrd="2" presId="urn:microsoft.com/office/officeart/2005/8/layout/hList6"/>
    <dgm:cxn modelId="{1C5CE732-A00F-4C06-A1A8-B209BC6B496D}" srcId="{E5E95E82-EF79-43CA-AA86-43B0E1CBCD3F}" destId="{37A7C994-CC74-44DD-8777-ED6736B35821}" srcOrd="1" destOrd="0" parTransId="{03F017E7-7E3C-4E2C-9CEF-B07099F38801}" sibTransId="{118572A4-3B5E-487E-8015-6A319369077F}"/>
    <dgm:cxn modelId="{925F5739-631A-4173-9C94-D111FA49BC68}" srcId="{E5E95E82-EF79-43CA-AA86-43B0E1CBCD3F}" destId="{B3799624-6D12-4141-A569-FC4928E7AD2A}" srcOrd="3" destOrd="0" parTransId="{8605AB60-5737-4CBB-BB9D-A6DC4D67B69D}" sibTransId="{7B47DDC6-1038-4AE3-9810-67593B6CA190}"/>
    <dgm:cxn modelId="{8910F93B-7180-4A52-9856-879D102D33F8}" srcId="{6D0E5D9F-7263-4526-A227-51301233F549}" destId="{357008B7-F3FD-489F-A410-81C9A9EFE4DA}" srcOrd="1" destOrd="0" parTransId="{ED5EFE54-4C6D-4A88-939B-CE66C6668425}" sibTransId="{87BC108C-4915-4A4B-8565-E4BD28BA3C35}"/>
    <dgm:cxn modelId="{EAE28540-F91D-488F-9C2A-9AA1127BFA26}" type="presOf" srcId="{FB9EDA72-06A6-43C3-BF5F-3F081FB1B30B}" destId="{25A33852-3C4B-4406-8856-3A4D6201948C}" srcOrd="0" destOrd="3" presId="urn:microsoft.com/office/officeart/2005/8/layout/hList6"/>
    <dgm:cxn modelId="{DC53BA63-76BA-413A-ACCE-B7609C3FDC8E}" type="presOf" srcId="{A81358E0-3DE7-41AD-A28C-ABB22548B1F6}" destId="{86146B22-5360-4D1B-AC91-3378F10134EE}" srcOrd="0" destOrd="1" presId="urn:microsoft.com/office/officeart/2005/8/layout/hList6"/>
    <dgm:cxn modelId="{C1BED644-D54B-4F14-AEDD-603F8122039F}" srcId="{E5E95E82-EF79-43CA-AA86-43B0E1CBCD3F}" destId="{8EA5A9E1-73F8-4A7A-B6CF-8981A0476040}" srcOrd="2" destOrd="0" parTransId="{FAB3A7FB-7B3E-41D5-A414-86903D04B88F}" sibTransId="{A4CDFC7F-B2E3-44B7-AED3-6CC5AEE748C3}"/>
    <dgm:cxn modelId="{17E73148-9C08-4999-B21E-F3C5A0E3FC0C}" srcId="{CF9055CF-8DEB-4A02-949A-DE72B6AC5D37}" destId="{B6E26FFC-9977-4BBC-BEC7-3D6B63754E52}" srcOrd="1" destOrd="0" parTransId="{5CEFBD89-2F4F-4B51-A98A-0F3C86494166}" sibTransId="{48634C00-2335-4923-9072-EB7482323D9C}"/>
    <dgm:cxn modelId="{D286A548-6BB0-4DED-9FB5-D87042DDBE0A}" srcId="{082E8A29-955A-4C7C-A174-3E9DCD4DC89B}" destId="{A97FC57D-50D6-4D43-99C3-06D09820F122}" srcOrd="3" destOrd="0" parTransId="{5DD877C7-E4D9-4A68-A305-5A7689D3DBE7}" sibTransId="{C17BCABE-BEF2-4CC4-B037-B6B4866665CD}"/>
    <dgm:cxn modelId="{508A9F6A-C4F1-4147-A5F6-B89293B446E8}" srcId="{082E8A29-955A-4C7C-A174-3E9DCD4DC89B}" destId="{B86124A4-14C7-49C7-A342-9B2C2B94980B}" srcOrd="2" destOrd="0" parTransId="{B2F6F8FA-C3EE-485C-BFEC-A81570DC47D8}" sibTransId="{1114C752-8188-4E63-BFFC-E4081ACE9882}"/>
    <dgm:cxn modelId="{F4F3BD4C-7DE7-449F-8ECF-B43B2B86F2EB}" type="presOf" srcId="{CBCC21F5-552F-4D39-812E-6FCD4A366F58}" destId="{DAD9059A-916A-4916-A2A8-B42491568DD3}" srcOrd="0" destOrd="1" presId="urn:microsoft.com/office/officeart/2005/8/layout/hList6"/>
    <dgm:cxn modelId="{5DDCDC4F-9754-4E4F-9B86-4D2E76CC4A02}" type="presOf" srcId="{88F121A2-9496-426A-B642-79C942B321C9}" destId="{25A33852-3C4B-4406-8856-3A4D6201948C}" srcOrd="0" destOrd="4" presId="urn:microsoft.com/office/officeart/2005/8/layout/hList6"/>
    <dgm:cxn modelId="{17808855-8BE1-44EE-8E5D-DCAA79AEA0A3}" srcId="{6D0E5D9F-7263-4526-A227-51301233F549}" destId="{FB9EDA72-06A6-43C3-BF5F-3F081FB1B30B}" srcOrd="2" destOrd="0" parTransId="{62FA57B1-228A-4783-B576-00B5397F5BE7}" sibTransId="{7706F50A-17A2-4C45-865A-62316A1A200F}"/>
    <dgm:cxn modelId="{59DDA576-1BA9-49E8-9D1D-361FF667A19A}" srcId="{B6E26FFC-9977-4BBC-BEC7-3D6B63754E52}" destId="{62831651-7C26-466C-BAA4-31EA8D14E47A}" srcOrd="1" destOrd="0" parTransId="{0F3EB6E4-07A5-4199-9C2F-8B91F53579FE}" sibTransId="{0D19FA60-5F9C-420B-AD2F-A0656A7F0783}"/>
    <dgm:cxn modelId="{2986897A-7787-444F-B6C8-41F3823EF3C1}" srcId="{CF9055CF-8DEB-4A02-949A-DE72B6AC5D37}" destId="{082E8A29-955A-4C7C-A174-3E9DCD4DC89B}" srcOrd="0" destOrd="0" parTransId="{BA7938E6-8DFA-40B7-B4C4-EACC6D85FC31}" sibTransId="{C2176686-D23E-48EB-9D1B-1A1B46236638}"/>
    <dgm:cxn modelId="{9CB4B27D-95A7-458D-A9CA-7754788DD095}" type="presOf" srcId="{62831651-7C26-466C-BAA4-31EA8D14E47A}" destId="{DAD9059A-916A-4916-A2A8-B42491568DD3}" srcOrd="0" destOrd="2" presId="urn:microsoft.com/office/officeart/2005/8/layout/hList6"/>
    <dgm:cxn modelId="{EA65C48C-D0D3-4C2B-8ED0-52F8A89FA8B5}" srcId="{B6E26FFC-9977-4BBC-BEC7-3D6B63754E52}" destId="{752F9D69-0951-4FEF-A20B-15B8C77F84BF}" srcOrd="3" destOrd="0" parTransId="{C0936B03-5A1F-4EE7-AD34-7B941415E177}" sibTransId="{3C61E3CF-2F77-4512-AC03-47685B7EBD51}"/>
    <dgm:cxn modelId="{67A03D8F-F327-4A9F-ABBC-1EB67EFD1ECB}" srcId="{082E8A29-955A-4C7C-A174-3E9DCD4DC89B}" destId="{23A0DE4A-FE92-496E-B335-3433CEFB74E9}" srcOrd="0" destOrd="0" parTransId="{68935D38-FEDC-4CD3-8002-43CB3944BEAF}" sibTransId="{55DF926D-029A-4E18-95C4-77A5A37CAE40}"/>
    <dgm:cxn modelId="{97004F90-D1DB-4A84-A8AE-504DE1F07341}" srcId="{082E8A29-955A-4C7C-A174-3E9DCD4DC89B}" destId="{97AFB725-9839-43BA-B026-0DD6AA03AD9C}" srcOrd="1" destOrd="0" parTransId="{CC01022B-5039-457F-931E-79459E3C1DC4}" sibTransId="{D5C26250-A06D-4B41-BC14-92648809C21F}"/>
    <dgm:cxn modelId="{5622FC94-A681-4990-8A4A-64EDB3D2D28E}" type="presOf" srcId="{F706B721-FB37-4ACE-BC09-A7D7C84776F2}" destId="{25A33852-3C4B-4406-8856-3A4D6201948C}" srcOrd="0" destOrd="5" presId="urn:microsoft.com/office/officeart/2005/8/layout/hList6"/>
    <dgm:cxn modelId="{368CD79A-7403-4810-BF3E-EBEC30A40333}" type="presOf" srcId="{752F9D69-0951-4FEF-A20B-15B8C77F84BF}" destId="{DAD9059A-916A-4916-A2A8-B42491568DD3}" srcOrd="0" destOrd="4" presId="urn:microsoft.com/office/officeart/2005/8/layout/hList6"/>
    <dgm:cxn modelId="{A76240AD-13F6-40C0-BD9B-102D5EC0AE51}" srcId="{CF9055CF-8DEB-4A02-949A-DE72B6AC5D37}" destId="{E5E95E82-EF79-43CA-AA86-43B0E1CBCD3F}" srcOrd="3" destOrd="0" parTransId="{FD76A3AE-1B6C-45A0-8E84-63160283749F}" sibTransId="{BF76010C-5523-4E13-B3E7-886DCE6AEBD4}"/>
    <dgm:cxn modelId="{AD1BFBAD-2BFA-4AED-855E-EF6660AE70BD}" type="presOf" srcId="{8EA5A9E1-73F8-4A7A-B6CF-8981A0476040}" destId="{86146B22-5360-4D1B-AC91-3378F10134EE}" srcOrd="0" destOrd="3" presId="urn:microsoft.com/office/officeart/2005/8/layout/hList6"/>
    <dgm:cxn modelId="{1B8E71B0-2D3A-4AB0-8843-CFDACEDC3198}" srcId="{6D0E5D9F-7263-4526-A227-51301233F549}" destId="{F3256203-D9D1-492A-B801-68C1A32486F0}" srcOrd="0" destOrd="0" parTransId="{E9A20291-2E30-4C14-BB7D-DC095A20ECB6}" sibTransId="{6C9440D0-8847-40C0-98BC-2B5EA5745C3A}"/>
    <dgm:cxn modelId="{FB8541C0-3895-4553-A4C7-34B81A3C4A0B}" srcId="{E5E95E82-EF79-43CA-AA86-43B0E1CBCD3F}" destId="{A81358E0-3DE7-41AD-A28C-ABB22548B1F6}" srcOrd="0" destOrd="0" parTransId="{262E0B94-6EA9-4797-B705-959D7B185F91}" sibTransId="{77756FBB-BF6C-4D78-803E-BCC851F1DA03}"/>
    <dgm:cxn modelId="{C06DA1C3-D38F-43B1-B24E-E80592CC29EC}" type="presOf" srcId="{23A0DE4A-FE92-496E-B335-3433CEFB74E9}" destId="{98302F07-D6A9-46A5-9807-EBF6C9F5B2DD}" srcOrd="0" destOrd="1" presId="urn:microsoft.com/office/officeart/2005/8/layout/hList6"/>
    <dgm:cxn modelId="{C8C462C6-33A3-4E8B-91FE-36DBE92F1C4A}" srcId="{CF9055CF-8DEB-4A02-949A-DE72B6AC5D37}" destId="{6D0E5D9F-7263-4526-A227-51301233F549}" srcOrd="2" destOrd="0" parTransId="{23416D07-25F8-426C-BC65-639E6BCF4D6D}" sibTransId="{DE289E29-1989-4D8E-8AA6-F030105B3F13}"/>
    <dgm:cxn modelId="{ECB535CD-5106-41E2-A5E6-D382C3792033}" type="presOf" srcId="{357008B7-F3FD-489F-A410-81C9A9EFE4DA}" destId="{25A33852-3C4B-4406-8856-3A4D6201948C}" srcOrd="0" destOrd="2" presId="urn:microsoft.com/office/officeart/2005/8/layout/hList6"/>
    <dgm:cxn modelId="{2FA258D4-5B38-426D-B0D7-CD8F217A1137}" type="presOf" srcId="{E5E95E82-EF79-43CA-AA86-43B0E1CBCD3F}" destId="{86146B22-5360-4D1B-AC91-3378F10134EE}" srcOrd="0" destOrd="0" presId="urn:microsoft.com/office/officeart/2005/8/layout/hList6"/>
    <dgm:cxn modelId="{1B9593D8-0118-451B-8B48-CC6C91B73C1B}" type="presOf" srcId="{B86124A4-14C7-49C7-A342-9B2C2B94980B}" destId="{98302F07-D6A9-46A5-9807-EBF6C9F5B2DD}" srcOrd="0" destOrd="3" presId="urn:microsoft.com/office/officeart/2005/8/layout/hList6"/>
    <dgm:cxn modelId="{3B50A2DD-8777-42C9-93E1-40A37E404C87}" type="presOf" srcId="{44B2544A-D122-4B95-A36C-B03D9E272B48}" destId="{DAD9059A-916A-4916-A2A8-B42491568DD3}" srcOrd="0" destOrd="3" presId="urn:microsoft.com/office/officeart/2005/8/layout/hList6"/>
    <dgm:cxn modelId="{F89EA6DF-D106-435E-9337-D23286A767A6}" srcId="{B6E26FFC-9977-4BBC-BEC7-3D6B63754E52}" destId="{44B2544A-D122-4B95-A36C-B03D9E272B48}" srcOrd="2" destOrd="0" parTransId="{9EE40E78-C1B8-4A87-A668-53AD816CED24}" sibTransId="{F32DECE0-DC7F-4DCF-A10D-96A117A49197}"/>
    <dgm:cxn modelId="{3C41F2E0-4620-40B4-9857-68872B278EFB}" srcId="{B6E26FFC-9977-4BBC-BEC7-3D6B63754E52}" destId="{CBCC21F5-552F-4D39-812E-6FCD4A366F58}" srcOrd="0" destOrd="0" parTransId="{4A973A1C-85F1-4969-A536-D29940229E2C}" sibTransId="{3640B940-6901-481F-ADF7-6B77DEEED764}"/>
    <dgm:cxn modelId="{24179AE2-AA7E-4702-A358-E95F80152CCA}" type="presOf" srcId="{CF9055CF-8DEB-4A02-949A-DE72B6AC5D37}" destId="{6F1872F4-A030-4D64-A17C-72EA1ABBD62E}" srcOrd="0" destOrd="0" presId="urn:microsoft.com/office/officeart/2005/8/layout/hList6"/>
    <dgm:cxn modelId="{CC1A92EB-2672-4443-858D-BCA16F76F740}" type="presOf" srcId="{F3256203-D9D1-492A-B801-68C1A32486F0}" destId="{25A33852-3C4B-4406-8856-3A4D6201948C}" srcOrd="0" destOrd="1" presId="urn:microsoft.com/office/officeart/2005/8/layout/hList6"/>
    <dgm:cxn modelId="{93D27CF9-63E3-44ED-AC3B-C3E6C038C95D}" srcId="{6D0E5D9F-7263-4526-A227-51301233F549}" destId="{F706B721-FB37-4ACE-BC09-A7D7C84776F2}" srcOrd="4" destOrd="0" parTransId="{CC9E7D6C-06E0-4D6F-ABE9-DCC19358A9AA}" sibTransId="{A2C3CC8D-D8DC-485F-A3C8-7671B4B8F5C6}"/>
    <dgm:cxn modelId="{D4055BC1-25B1-4CD1-BF08-20C154FADF73}" type="presParOf" srcId="{6F1872F4-A030-4D64-A17C-72EA1ABBD62E}" destId="{98302F07-D6A9-46A5-9807-EBF6C9F5B2DD}" srcOrd="0" destOrd="0" presId="urn:microsoft.com/office/officeart/2005/8/layout/hList6"/>
    <dgm:cxn modelId="{584E2F3E-994B-49B2-AD46-0E8D6E4A468B}" type="presParOf" srcId="{6F1872F4-A030-4D64-A17C-72EA1ABBD62E}" destId="{6681DF6F-8E98-430C-9A87-14BEC6C3269E}" srcOrd="1" destOrd="0" presId="urn:microsoft.com/office/officeart/2005/8/layout/hList6"/>
    <dgm:cxn modelId="{FD54A181-98DF-439C-9CA4-93CD1333DEC4}" type="presParOf" srcId="{6F1872F4-A030-4D64-A17C-72EA1ABBD62E}" destId="{DAD9059A-916A-4916-A2A8-B42491568DD3}" srcOrd="2" destOrd="0" presId="urn:microsoft.com/office/officeart/2005/8/layout/hList6"/>
    <dgm:cxn modelId="{B910F504-589D-4168-B820-FECB0EF26955}" type="presParOf" srcId="{6F1872F4-A030-4D64-A17C-72EA1ABBD62E}" destId="{39AEACD1-F8CF-4528-8379-DAA829B3790B}" srcOrd="3" destOrd="0" presId="urn:microsoft.com/office/officeart/2005/8/layout/hList6"/>
    <dgm:cxn modelId="{AEDC4C6E-DC7C-4364-8563-E748313EFA17}" type="presParOf" srcId="{6F1872F4-A030-4D64-A17C-72EA1ABBD62E}" destId="{25A33852-3C4B-4406-8856-3A4D6201948C}" srcOrd="4" destOrd="0" presId="urn:microsoft.com/office/officeart/2005/8/layout/hList6"/>
    <dgm:cxn modelId="{CBF7D188-2B16-4153-AEAE-C484C833188A}" type="presParOf" srcId="{6F1872F4-A030-4D64-A17C-72EA1ABBD62E}" destId="{562EDDC3-60FD-463F-A6DB-A597D604B642}" srcOrd="5" destOrd="0" presId="urn:microsoft.com/office/officeart/2005/8/layout/hList6"/>
    <dgm:cxn modelId="{A7220034-7FD2-4082-91F9-5EDDE0F524D0}" type="presParOf" srcId="{6F1872F4-A030-4D64-A17C-72EA1ABBD62E}" destId="{86146B22-5360-4D1B-AC91-3378F10134EE}"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02F07-D6A9-46A5-9807-EBF6C9F5B2DD}">
      <dsp:nvSpPr>
        <dsp:cNvPr id="0" name=""/>
        <dsp:cNvSpPr/>
      </dsp:nvSpPr>
      <dsp:spPr>
        <a:xfrm rot="16200000">
          <a:off x="-851716"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8894" bIns="0" numCol="1" spcCol="1270" anchor="t" anchorCtr="0">
          <a:noAutofit/>
        </a:bodyPr>
        <a:lstStyle/>
        <a:p>
          <a:pPr marL="0" lvl="0" indent="0" algn="l" defTabSz="1022350">
            <a:lnSpc>
              <a:spcPct val="90000"/>
            </a:lnSpc>
            <a:spcBef>
              <a:spcPct val="0"/>
            </a:spcBef>
            <a:spcAft>
              <a:spcPct val="35000"/>
            </a:spcAft>
            <a:buNone/>
          </a:pPr>
          <a:r>
            <a:rPr lang="en-US" sz="2300" kern="1200" dirty="0"/>
            <a:t>Logistics Regression</a:t>
          </a:r>
        </a:p>
        <a:p>
          <a:pPr marL="171450" lvl="1" indent="-171450" algn="l" defTabSz="800100">
            <a:lnSpc>
              <a:spcPct val="90000"/>
            </a:lnSpc>
            <a:spcBef>
              <a:spcPct val="0"/>
            </a:spcBef>
            <a:spcAft>
              <a:spcPct val="15000"/>
            </a:spcAft>
            <a:buChar char="•"/>
          </a:pPr>
          <a:r>
            <a:rPr lang="en-US" sz="1800" kern="1200" dirty="0"/>
            <a:t>Summary of the model</a:t>
          </a:r>
        </a:p>
        <a:p>
          <a:pPr marL="171450" lvl="1" indent="-171450" algn="l" defTabSz="800100">
            <a:lnSpc>
              <a:spcPct val="90000"/>
            </a:lnSpc>
            <a:spcBef>
              <a:spcPct val="0"/>
            </a:spcBef>
            <a:spcAft>
              <a:spcPct val="15000"/>
            </a:spcAft>
            <a:buChar char="•"/>
          </a:pPr>
          <a:r>
            <a:rPr lang="en-US" sz="1800" kern="1200" dirty="0"/>
            <a:t>Confusion Matrix</a:t>
          </a:r>
        </a:p>
        <a:p>
          <a:pPr marL="171450" lvl="1" indent="-171450" algn="l" defTabSz="800100">
            <a:lnSpc>
              <a:spcPct val="90000"/>
            </a:lnSpc>
            <a:spcBef>
              <a:spcPct val="0"/>
            </a:spcBef>
            <a:spcAft>
              <a:spcPct val="15000"/>
            </a:spcAft>
            <a:buChar char="•"/>
          </a:pPr>
          <a:r>
            <a:rPr lang="en-US" sz="1800" kern="1200" dirty="0"/>
            <a:t>Cross Val Score</a:t>
          </a:r>
        </a:p>
        <a:p>
          <a:pPr marL="171450" lvl="1" indent="-171450" algn="l" defTabSz="800100">
            <a:lnSpc>
              <a:spcPct val="90000"/>
            </a:lnSpc>
            <a:spcBef>
              <a:spcPct val="0"/>
            </a:spcBef>
            <a:spcAft>
              <a:spcPct val="15000"/>
            </a:spcAft>
            <a:buChar char="•"/>
          </a:pPr>
          <a:r>
            <a:rPr lang="en-US" sz="1800" kern="1200" dirty="0"/>
            <a:t>F1 Score Accuracy</a:t>
          </a:r>
        </a:p>
      </dsp:txBody>
      <dsp:txXfrm rot="5400000">
        <a:off x="2322" y="797242"/>
        <a:ext cx="2278137" cy="2391727"/>
      </dsp:txXfrm>
    </dsp:sp>
    <dsp:sp modelId="{DAD9059A-916A-4916-A2A8-B42491568DD3}">
      <dsp:nvSpPr>
        <dsp:cNvPr id="0" name=""/>
        <dsp:cNvSpPr/>
      </dsp:nvSpPr>
      <dsp:spPr>
        <a:xfrm rot="16200000">
          <a:off x="1597281"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8894" bIns="0" numCol="1" spcCol="1270" anchor="t" anchorCtr="0">
          <a:noAutofit/>
        </a:bodyPr>
        <a:lstStyle/>
        <a:p>
          <a:pPr marL="0" lvl="0" indent="0" algn="l" defTabSz="1022350">
            <a:lnSpc>
              <a:spcPct val="90000"/>
            </a:lnSpc>
            <a:spcBef>
              <a:spcPct val="0"/>
            </a:spcBef>
            <a:spcAft>
              <a:spcPct val="35000"/>
            </a:spcAft>
            <a:buNone/>
          </a:pPr>
          <a:r>
            <a:rPr lang="en-US" sz="2300" kern="1200" dirty="0"/>
            <a:t>Ridge Logistics Regression</a:t>
          </a:r>
        </a:p>
        <a:p>
          <a:pPr marL="171450" lvl="1" indent="-171450" algn="l" defTabSz="800100">
            <a:lnSpc>
              <a:spcPct val="90000"/>
            </a:lnSpc>
            <a:spcBef>
              <a:spcPct val="0"/>
            </a:spcBef>
            <a:spcAft>
              <a:spcPct val="15000"/>
            </a:spcAft>
            <a:buChar char="•"/>
          </a:pPr>
          <a:r>
            <a:rPr lang="en-US" sz="1800" kern="1200" dirty="0"/>
            <a:t>Ridge Model Score</a:t>
          </a:r>
        </a:p>
        <a:p>
          <a:pPr marL="171450" lvl="1" indent="-171450" algn="l" defTabSz="800100">
            <a:lnSpc>
              <a:spcPct val="90000"/>
            </a:lnSpc>
            <a:spcBef>
              <a:spcPct val="0"/>
            </a:spcBef>
            <a:spcAft>
              <a:spcPct val="15000"/>
            </a:spcAft>
            <a:buChar char="•"/>
          </a:pPr>
          <a:r>
            <a:rPr lang="en-US" sz="1800" kern="1200" dirty="0"/>
            <a:t>Confusion Matrix</a:t>
          </a:r>
        </a:p>
        <a:p>
          <a:pPr marL="171450" lvl="1" indent="-171450" algn="l" defTabSz="800100">
            <a:lnSpc>
              <a:spcPct val="90000"/>
            </a:lnSpc>
            <a:spcBef>
              <a:spcPct val="0"/>
            </a:spcBef>
            <a:spcAft>
              <a:spcPct val="15000"/>
            </a:spcAft>
            <a:buChar char="•"/>
          </a:pPr>
          <a:r>
            <a:rPr lang="en-US" sz="1800" kern="1200" dirty="0"/>
            <a:t>Cross Val Score</a:t>
          </a:r>
        </a:p>
        <a:p>
          <a:pPr marL="171450" lvl="1" indent="-171450" algn="l" defTabSz="800100">
            <a:lnSpc>
              <a:spcPct val="90000"/>
            </a:lnSpc>
            <a:spcBef>
              <a:spcPct val="0"/>
            </a:spcBef>
            <a:spcAft>
              <a:spcPct val="15000"/>
            </a:spcAft>
            <a:buChar char="•"/>
          </a:pPr>
          <a:r>
            <a:rPr lang="en-US" sz="1800" kern="1200" dirty="0"/>
            <a:t>F1 Accuracy Score</a:t>
          </a:r>
        </a:p>
      </dsp:txBody>
      <dsp:txXfrm rot="5400000">
        <a:off x="2451319" y="797242"/>
        <a:ext cx="2278137" cy="2391727"/>
      </dsp:txXfrm>
    </dsp:sp>
    <dsp:sp modelId="{25A33852-3C4B-4406-8856-3A4D6201948C}">
      <dsp:nvSpPr>
        <dsp:cNvPr id="0" name=""/>
        <dsp:cNvSpPr/>
      </dsp:nvSpPr>
      <dsp:spPr>
        <a:xfrm rot="16200000">
          <a:off x="4046280"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8894" bIns="0" numCol="1" spcCol="1270" anchor="t" anchorCtr="0">
          <a:noAutofit/>
        </a:bodyPr>
        <a:lstStyle/>
        <a:p>
          <a:pPr marL="0" lvl="0" indent="0" algn="l" defTabSz="1022350">
            <a:lnSpc>
              <a:spcPct val="90000"/>
            </a:lnSpc>
            <a:spcBef>
              <a:spcPct val="0"/>
            </a:spcBef>
            <a:spcAft>
              <a:spcPct val="35000"/>
            </a:spcAft>
            <a:buNone/>
          </a:pPr>
          <a:r>
            <a:rPr lang="en-US" sz="2300" kern="1200" dirty="0"/>
            <a:t>Random Forest</a:t>
          </a:r>
        </a:p>
        <a:p>
          <a:pPr marL="171450" lvl="1" indent="-171450" algn="l" defTabSz="800100">
            <a:lnSpc>
              <a:spcPct val="90000"/>
            </a:lnSpc>
            <a:spcBef>
              <a:spcPct val="0"/>
            </a:spcBef>
            <a:spcAft>
              <a:spcPct val="15000"/>
            </a:spcAft>
            <a:buChar char="•"/>
          </a:pPr>
          <a:r>
            <a:rPr lang="en-US" sz="1800" kern="1200" dirty="0"/>
            <a:t>Random Forest model score</a:t>
          </a:r>
        </a:p>
        <a:p>
          <a:pPr marL="171450" lvl="1" indent="-171450" algn="l" defTabSz="800100">
            <a:lnSpc>
              <a:spcPct val="90000"/>
            </a:lnSpc>
            <a:spcBef>
              <a:spcPct val="0"/>
            </a:spcBef>
            <a:spcAft>
              <a:spcPct val="15000"/>
            </a:spcAft>
            <a:buChar char="•"/>
          </a:pPr>
          <a:r>
            <a:rPr lang="en-US" sz="1800" kern="1200" dirty="0"/>
            <a:t>Confusion Matrix</a:t>
          </a:r>
        </a:p>
        <a:p>
          <a:pPr marL="171450" lvl="1" indent="-171450" algn="l" defTabSz="800100">
            <a:lnSpc>
              <a:spcPct val="90000"/>
            </a:lnSpc>
            <a:spcBef>
              <a:spcPct val="0"/>
            </a:spcBef>
            <a:spcAft>
              <a:spcPct val="15000"/>
            </a:spcAft>
            <a:buChar char="•"/>
          </a:pPr>
          <a:r>
            <a:rPr lang="en-US" sz="1800" kern="1200" dirty="0"/>
            <a:t>Cross Val Score</a:t>
          </a:r>
        </a:p>
        <a:p>
          <a:pPr marL="171450" lvl="1" indent="-171450" algn="l" defTabSz="800100">
            <a:lnSpc>
              <a:spcPct val="90000"/>
            </a:lnSpc>
            <a:spcBef>
              <a:spcPct val="0"/>
            </a:spcBef>
            <a:spcAft>
              <a:spcPct val="15000"/>
            </a:spcAft>
            <a:buChar char="•"/>
          </a:pPr>
          <a:r>
            <a:rPr lang="en-US" sz="1800" kern="1200" dirty="0"/>
            <a:t>F1 Accuracy Score</a:t>
          </a:r>
        </a:p>
        <a:p>
          <a:pPr marL="171450" lvl="1" indent="-171450" algn="l" defTabSz="800100">
            <a:lnSpc>
              <a:spcPct val="90000"/>
            </a:lnSpc>
            <a:spcBef>
              <a:spcPct val="0"/>
            </a:spcBef>
            <a:spcAft>
              <a:spcPct val="15000"/>
            </a:spcAft>
            <a:buChar char="•"/>
          </a:pPr>
          <a:r>
            <a:rPr lang="en-US" sz="1800" kern="1200" dirty="0"/>
            <a:t>Model Feature importance’s</a:t>
          </a:r>
        </a:p>
      </dsp:txBody>
      <dsp:txXfrm rot="5400000">
        <a:off x="4900318" y="797242"/>
        <a:ext cx="2278137" cy="2391727"/>
      </dsp:txXfrm>
    </dsp:sp>
    <dsp:sp modelId="{86146B22-5360-4D1B-AC91-3378F10134EE}">
      <dsp:nvSpPr>
        <dsp:cNvPr id="0" name=""/>
        <dsp:cNvSpPr/>
      </dsp:nvSpPr>
      <dsp:spPr>
        <a:xfrm rot="16200000">
          <a:off x="6495278" y="854037"/>
          <a:ext cx="3986213" cy="2278137"/>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0" tIns="0" rIns="148894" bIns="0" numCol="1" spcCol="1270" anchor="t" anchorCtr="0">
          <a:noAutofit/>
        </a:bodyPr>
        <a:lstStyle/>
        <a:p>
          <a:pPr marL="0" lvl="0" indent="0" algn="l" defTabSz="1022350">
            <a:lnSpc>
              <a:spcPct val="90000"/>
            </a:lnSpc>
            <a:spcBef>
              <a:spcPct val="0"/>
            </a:spcBef>
            <a:spcAft>
              <a:spcPct val="35000"/>
            </a:spcAft>
            <a:buNone/>
          </a:pPr>
          <a:r>
            <a:rPr lang="en-US" sz="2300" kern="1200" dirty="0"/>
            <a:t>Naïve Bayes</a:t>
          </a:r>
        </a:p>
        <a:p>
          <a:pPr marL="171450" lvl="1" indent="-171450" algn="l" defTabSz="800100">
            <a:lnSpc>
              <a:spcPct val="90000"/>
            </a:lnSpc>
            <a:spcBef>
              <a:spcPct val="0"/>
            </a:spcBef>
            <a:spcAft>
              <a:spcPct val="15000"/>
            </a:spcAft>
            <a:buChar char="•"/>
          </a:pPr>
          <a:r>
            <a:rPr lang="en-US" sz="1800" kern="1200" dirty="0"/>
            <a:t>NB Model Score</a:t>
          </a:r>
        </a:p>
        <a:p>
          <a:pPr marL="171450" lvl="1" indent="-171450" algn="l" defTabSz="800100">
            <a:lnSpc>
              <a:spcPct val="90000"/>
            </a:lnSpc>
            <a:spcBef>
              <a:spcPct val="0"/>
            </a:spcBef>
            <a:spcAft>
              <a:spcPct val="15000"/>
            </a:spcAft>
            <a:buChar char="•"/>
          </a:pPr>
          <a:r>
            <a:rPr lang="en-US" sz="1800" kern="1200" dirty="0"/>
            <a:t>Confusion Matrix</a:t>
          </a:r>
        </a:p>
        <a:p>
          <a:pPr marL="171450" lvl="1" indent="-171450" algn="l" defTabSz="800100">
            <a:lnSpc>
              <a:spcPct val="90000"/>
            </a:lnSpc>
            <a:spcBef>
              <a:spcPct val="0"/>
            </a:spcBef>
            <a:spcAft>
              <a:spcPct val="15000"/>
            </a:spcAft>
            <a:buChar char="•"/>
          </a:pPr>
          <a:r>
            <a:rPr lang="en-US" sz="1800" kern="1200" dirty="0"/>
            <a:t>Cross Val Score</a:t>
          </a:r>
        </a:p>
        <a:p>
          <a:pPr marL="171450" lvl="1" indent="-171450" algn="l" defTabSz="800100">
            <a:lnSpc>
              <a:spcPct val="90000"/>
            </a:lnSpc>
            <a:spcBef>
              <a:spcPct val="0"/>
            </a:spcBef>
            <a:spcAft>
              <a:spcPct val="15000"/>
            </a:spcAft>
            <a:buChar char="•"/>
          </a:pPr>
          <a:r>
            <a:rPr lang="en-US" sz="1800" kern="1200" dirty="0"/>
            <a:t>F1 Accuracy Score</a:t>
          </a:r>
        </a:p>
      </dsp:txBody>
      <dsp:txXfrm rot="5400000">
        <a:off x="7349316" y="797242"/>
        <a:ext cx="2278137" cy="239172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6/7/2019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6/7/2019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6/7/2019</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6/7/2019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6/7/2019</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6/7/2019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6/7/2019</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6/7/2019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6/7/2019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6/7/2019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6/7/2019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6/7/2019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6/7/2019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6/7/2019</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student+performa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6467" y="1739655"/>
            <a:ext cx="9570128" cy="2387600"/>
          </a:xfrm>
        </p:spPr>
        <p:txBody>
          <a:bodyPr>
            <a:normAutofit fontScale="90000"/>
          </a:bodyPr>
          <a:lstStyle/>
          <a:p>
            <a:pPr algn="ctr"/>
            <a:r>
              <a:rPr lang="en-US" dirty="0"/>
              <a:t>Predicted Influences on Failure of Secondary students            ages (15-22)</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exploring the dataset</a:t>
            </a:r>
          </a:p>
        </p:txBody>
      </p:sp>
      <p:sp>
        <p:nvSpPr>
          <p:cNvPr id="4" name="Text Placeholder 3"/>
          <p:cNvSpPr>
            <a:spLocks noGrp="1"/>
          </p:cNvSpPr>
          <p:nvPr>
            <p:ph type="body" sz="half" idx="2"/>
          </p:nvPr>
        </p:nvSpPr>
        <p:spPr>
          <a:xfrm>
            <a:off x="1291819" y="2465293"/>
            <a:ext cx="9396896" cy="3926364"/>
          </a:xfrm>
        </p:spPr>
        <p:txBody>
          <a:bodyPr>
            <a:normAutofit fontScale="92500" lnSpcReduction="20000"/>
          </a:bodyPr>
          <a:lstStyle/>
          <a:p>
            <a:r>
              <a:rPr lang="en-US" dirty="0"/>
              <a:t>	During the process of discovery of the dataset. I have found that the random forest model did the best in the F1 Accuracy Score 0.514 and the confusion matrix was good at 73 and 9 on the true negative and true positive (indicating failure) and 12 and 5 on the false negative and false positive (indicating no failure).  The failures feature used labeling on the 1, along with 25 percent of the dataset as the test model. The failures feature was binarized with a threshold of 1. I used feature importance's as a relevant method to find how it was weighted against the accuracy of the model</a:t>
            </a:r>
          </a:p>
          <a:p>
            <a:r>
              <a:rPr lang="en-US" dirty="0"/>
              <a:t>	It was discovered that features age and desire for higher education had the largest weight of the group of features that were chosen. In the logistics regression model the directionality of the two features was in opposite directions on the z. I chose these two features to look at due to their influence in the summary. Given the opportunity and knowing about these two features I found it surprising and something to continue to look at maybe with another dataset given the same features looking at influences in the model.</a:t>
            </a:r>
          </a:p>
        </p:txBody>
      </p:sp>
    </p:spTree>
    <p:extLst>
      <p:ext uri="{BB962C8B-B14F-4D97-AF65-F5344CB8AC3E}">
        <p14:creationId xmlns:p14="http://schemas.microsoft.com/office/powerpoint/2010/main" val="373419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Supervised Machine Learning Models Used </a:t>
            </a:r>
          </a:p>
        </p:txBody>
      </p:sp>
      <p:sp>
        <p:nvSpPr>
          <p:cNvPr id="14" name="Content Placeholder 2"/>
          <p:cNvSpPr>
            <a:spLocks noGrp="1"/>
          </p:cNvSpPr>
          <p:nvPr>
            <p:ph idx="1"/>
          </p:nvPr>
        </p:nvSpPr>
        <p:spPr/>
        <p:txBody>
          <a:bodyPr/>
          <a:lstStyle/>
          <a:p>
            <a:r>
              <a:rPr lang="en-US" dirty="0"/>
              <a:t>Logistics Regression</a:t>
            </a:r>
          </a:p>
          <a:p>
            <a:r>
              <a:rPr lang="en-US" dirty="0"/>
              <a:t>Ridge Regression</a:t>
            </a:r>
          </a:p>
          <a:p>
            <a:r>
              <a:rPr lang="en-US" dirty="0"/>
              <a:t>Random Forest</a:t>
            </a:r>
          </a:p>
          <a:p>
            <a:r>
              <a:rPr lang="en-US" dirty="0"/>
              <a:t>Naïve Bayes</a:t>
            </a:r>
          </a:p>
          <a:p>
            <a:endParaRPr lang="en-US" dirty="0"/>
          </a:p>
        </p:txBody>
      </p:sp>
      <p:sp>
        <p:nvSpPr>
          <p:cNvPr id="2" name="TextBox 1">
            <a:extLst>
              <a:ext uri="{FF2B5EF4-FFF2-40B4-BE49-F238E27FC236}">
                <a16:creationId xmlns:a16="http://schemas.microsoft.com/office/drawing/2014/main" id="{9323291C-0BD0-4E87-B007-0CEA3947CF7D}"/>
              </a:ext>
            </a:extLst>
          </p:cNvPr>
          <p:cNvSpPr txBox="1"/>
          <p:nvPr/>
        </p:nvSpPr>
        <p:spPr>
          <a:xfrm>
            <a:off x="1056443" y="4927107"/>
            <a:ext cx="8666668" cy="646331"/>
          </a:xfrm>
          <a:prstGeom prst="rect">
            <a:avLst/>
          </a:prstGeom>
          <a:noFill/>
        </p:spPr>
        <p:txBody>
          <a:bodyPr wrap="none" rtlCol="0">
            <a:spAutoFit/>
          </a:bodyPr>
          <a:lstStyle/>
          <a:p>
            <a:r>
              <a:rPr lang="en-US" dirty="0"/>
              <a:t>Dataset from </a:t>
            </a:r>
            <a:r>
              <a:rPr lang="en-US" dirty="0">
                <a:hlinkClick r:id="rId2"/>
              </a:rPr>
              <a:t>https://archive.ics.uci.edu/ml/datasets/student+performance</a:t>
            </a:r>
            <a:r>
              <a:rPr lang="en-US" dirty="0"/>
              <a:t> by </a:t>
            </a:r>
          </a:p>
          <a:p>
            <a:r>
              <a:rPr lang="en-US" dirty="0"/>
              <a:t>P. Cortez and A. Silva. Using Data Mining to Predict Secondary School Student Performance</a:t>
            </a:r>
          </a:p>
        </p:txBody>
      </p:sp>
    </p:spTree>
    <p:extLst>
      <p:ext uri="{BB962C8B-B14F-4D97-AF65-F5344CB8AC3E}">
        <p14:creationId xmlns:p14="http://schemas.microsoft.com/office/powerpoint/2010/main" val="14403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Features chosen from the dataset after cleaning</a:t>
            </a:r>
          </a:p>
        </p:txBody>
      </p:sp>
      <p:sp>
        <p:nvSpPr>
          <p:cNvPr id="14" name="Content Placeholder 2"/>
          <p:cNvSpPr>
            <a:spLocks noGrp="1"/>
          </p:cNvSpPr>
          <p:nvPr>
            <p:ph idx="1"/>
          </p:nvPr>
        </p:nvSpPr>
        <p:spPr/>
        <p:txBody>
          <a:bodyPr/>
          <a:lstStyle/>
          <a:p>
            <a:r>
              <a:rPr lang="en-US" dirty="0"/>
              <a:t>Sex (Male) </a:t>
            </a:r>
          </a:p>
          <a:p>
            <a:r>
              <a:rPr lang="en-US" dirty="0"/>
              <a:t>School (MS) </a:t>
            </a:r>
          </a:p>
          <a:p>
            <a:r>
              <a:rPr lang="en-US" dirty="0"/>
              <a:t>Desire for Higher Education (YES)</a:t>
            </a:r>
          </a:p>
          <a:p>
            <a:r>
              <a:rPr lang="en-US" dirty="0"/>
              <a:t>After school activities (YES)</a:t>
            </a:r>
          </a:p>
          <a:p>
            <a:r>
              <a:rPr lang="en-US" dirty="0"/>
              <a:t>Age</a:t>
            </a:r>
          </a:p>
          <a:p>
            <a:r>
              <a:rPr lang="en-US" dirty="0"/>
              <a:t>Failures</a:t>
            </a:r>
          </a:p>
          <a:p>
            <a:endParaRPr lang="en-US" dirty="0"/>
          </a:p>
          <a:p>
            <a:endParaRPr lang="en-US" dirty="0"/>
          </a:p>
        </p:txBody>
      </p:sp>
      <p:pic>
        <p:nvPicPr>
          <p:cNvPr id="3" name="Picture 2">
            <a:extLst>
              <a:ext uri="{FF2B5EF4-FFF2-40B4-BE49-F238E27FC236}">
                <a16:creationId xmlns:a16="http://schemas.microsoft.com/office/drawing/2014/main" id="{DC156D84-69A1-40B9-A857-5059C22072D1}"/>
              </a:ext>
            </a:extLst>
          </p:cNvPr>
          <p:cNvPicPr>
            <a:picLocks noChangeAspect="1"/>
          </p:cNvPicPr>
          <p:nvPr/>
        </p:nvPicPr>
        <p:blipFill>
          <a:blip r:embed="rId2"/>
          <a:stretch>
            <a:fillRect/>
          </a:stretch>
        </p:blipFill>
        <p:spPr>
          <a:xfrm>
            <a:off x="5504688" y="2004872"/>
            <a:ext cx="6434453" cy="4575611"/>
          </a:xfrm>
          <a:prstGeom prst="rect">
            <a:avLst/>
          </a:prstGeom>
        </p:spPr>
      </p:pic>
    </p:spTree>
    <p:extLst>
      <p:ext uri="{BB962C8B-B14F-4D97-AF65-F5344CB8AC3E}">
        <p14:creationId xmlns:p14="http://schemas.microsoft.com/office/powerpoint/2010/main" val="402290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Models with Outputs </a:t>
            </a:r>
          </a:p>
        </p:txBody>
      </p:sp>
      <p:graphicFrame>
        <p:nvGraphicFramePr>
          <p:cNvPr id="8" name="Content Placeholder 2" descr="Trapezoid list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549804028"/>
              </p:ext>
            </p:extLst>
          </p:nvPr>
        </p:nvGraphicFramePr>
        <p:xfrm>
          <a:off x="1279525" y="2190750"/>
          <a:ext cx="9629775" cy="3986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Model</a:t>
            </a:r>
          </a:p>
        </p:txBody>
      </p:sp>
      <p:pic>
        <p:nvPicPr>
          <p:cNvPr id="4" name="Content Placeholder 3">
            <a:extLst>
              <a:ext uri="{FF2B5EF4-FFF2-40B4-BE49-F238E27FC236}">
                <a16:creationId xmlns:a16="http://schemas.microsoft.com/office/drawing/2014/main" id="{74C64F2D-FBA2-4276-8C6E-79A9C4FDB56A}"/>
              </a:ext>
            </a:extLst>
          </p:cNvPr>
          <p:cNvPicPr>
            <a:picLocks noGrp="1" noChangeAspect="1"/>
          </p:cNvPicPr>
          <p:nvPr>
            <p:ph idx="1"/>
          </p:nvPr>
        </p:nvPicPr>
        <p:blipFill>
          <a:blip r:embed="rId2"/>
          <a:stretch>
            <a:fillRect/>
          </a:stretch>
        </p:blipFill>
        <p:spPr>
          <a:xfrm>
            <a:off x="552191" y="2208505"/>
            <a:ext cx="6571648" cy="3986213"/>
          </a:xfrm>
          <a:prstGeom prst="rect">
            <a:avLst/>
          </a:prstGeom>
        </p:spPr>
      </p:pic>
      <p:pic>
        <p:nvPicPr>
          <p:cNvPr id="5" name="Picture 4">
            <a:extLst>
              <a:ext uri="{FF2B5EF4-FFF2-40B4-BE49-F238E27FC236}">
                <a16:creationId xmlns:a16="http://schemas.microsoft.com/office/drawing/2014/main" id="{C6C02F97-A858-46CB-BB35-B3FE7A3D541F}"/>
              </a:ext>
            </a:extLst>
          </p:cNvPr>
          <p:cNvPicPr>
            <a:picLocks noChangeAspect="1"/>
          </p:cNvPicPr>
          <p:nvPr/>
        </p:nvPicPr>
        <p:blipFill>
          <a:blip r:embed="rId3"/>
          <a:stretch>
            <a:fillRect/>
          </a:stretch>
        </p:blipFill>
        <p:spPr>
          <a:xfrm>
            <a:off x="7410588" y="5327943"/>
            <a:ext cx="4267200" cy="866775"/>
          </a:xfrm>
          <a:prstGeom prst="rect">
            <a:avLst/>
          </a:prstGeom>
        </p:spPr>
      </p:pic>
      <p:pic>
        <p:nvPicPr>
          <p:cNvPr id="6" name="Picture 5">
            <a:extLst>
              <a:ext uri="{FF2B5EF4-FFF2-40B4-BE49-F238E27FC236}">
                <a16:creationId xmlns:a16="http://schemas.microsoft.com/office/drawing/2014/main" id="{F9CE5F3F-01A0-4029-B604-8B79616BD4A7}"/>
              </a:ext>
            </a:extLst>
          </p:cNvPr>
          <p:cNvPicPr>
            <a:picLocks noChangeAspect="1"/>
          </p:cNvPicPr>
          <p:nvPr/>
        </p:nvPicPr>
        <p:blipFill>
          <a:blip r:embed="rId4"/>
          <a:stretch>
            <a:fillRect/>
          </a:stretch>
        </p:blipFill>
        <p:spPr>
          <a:xfrm>
            <a:off x="7410588" y="3990558"/>
            <a:ext cx="4029075" cy="847725"/>
          </a:xfrm>
          <a:prstGeom prst="rect">
            <a:avLst/>
          </a:prstGeom>
        </p:spPr>
      </p:pic>
      <p:pic>
        <p:nvPicPr>
          <p:cNvPr id="3" name="Picture 2">
            <a:extLst>
              <a:ext uri="{FF2B5EF4-FFF2-40B4-BE49-F238E27FC236}">
                <a16:creationId xmlns:a16="http://schemas.microsoft.com/office/drawing/2014/main" id="{794CBA0F-FC8A-4C86-9C66-D23337585088}"/>
              </a:ext>
            </a:extLst>
          </p:cNvPr>
          <p:cNvPicPr>
            <a:picLocks noChangeAspect="1"/>
          </p:cNvPicPr>
          <p:nvPr/>
        </p:nvPicPr>
        <p:blipFill>
          <a:blip r:embed="rId5"/>
          <a:stretch>
            <a:fillRect/>
          </a:stretch>
        </p:blipFill>
        <p:spPr>
          <a:xfrm>
            <a:off x="7410588" y="2695575"/>
            <a:ext cx="3152775" cy="733425"/>
          </a:xfrm>
          <a:prstGeom prst="rect">
            <a:avLst/>
          </a:prstGeom>
        </p:spPr>
      </p:pic>
    </p:spTree>
    <p:extLst>
      <p:ext uri="{BB962C8B-B14F-4D97-AF65-F5344CB8AC3E}">
        <p14:creationId xmlns:p14="http://schemas.microsoft.com/office/powerpoint/2010/main" val="184825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Regression Model</a:t>
            </a:r>
          </a:p>
        </p:txBody>
      </p:sp>
      <p:pic>
        <p:nvPicPr>
          <p:cNvPr id="4" name="Content Placeholder 3">
            <a:extLst>
              <a:ext uri="{FF2B5EF4-FFF2-40B4-BE49-F238E27FC236}">
                <a16:creationId xmlns:a16="http://schemas.microsoft.com/office/drawing/2014/main" id="{02B2D55D-D135-46DA-B262-34ADB1EB981E}"/>
              </a:ext>
            </a:extLst>
          </p:cNvPr>
          <p:cNvPicPr>
            <a:picLocks noGrp="1" noChangeAspect="1"/>
          </p:cNvPicPr>
          <p:nvPr>
            <p:ph idx="1"/>
          </p:nvPr>
        </p:nvPicPr>
        <p:blipFill>
          <a:blip r:embed="rId2"/>
          <a:stretch>
            <a:fillRect/>
          </a:stretch>
        </p:blipFill>
        <p:spPr>
          <a:xfrm>
            <a:off x="1280160" y="2078451"/>
            <a:ext cx="8801100" cy="1771650"/>
          </a:xfrm>
          <a:prstGeom prst="rect">
            <a:avLst/>
          </a:prstGeom>
        </p:spPr>
      </p:pic>
      <p:pic>
        <p:nvPicPr>
          <p:cNvPr id="5" name="Picture 4">
            <a:extLst>
              <a:ext uri="{FF2B5EF4-FFF2-40B4-BE49-F238E27FC236}">
                <a16:creationId xmlns:a16="http://schemas.microsoft.com/office/drawing/2014/main" id="{C9FD8E49-1953-4ED6-A34A-015BDBD8634C}"/>
              </a:ext>
            </a:extLst>
          </p:cNvPr>
          <p:cNvPicPr>
            <a:picLocks noChangeAspect="1"/>
          </p:cNvPicPr>
          <p:nvPr/>
        </p:nvPicPr>
        <p:blipFill>
          <a:blip r:embed="rId3"/>
          <a:stretch>
            <a:fillRect/>
          </a:stretch>
        </p:blipFill>
        <p:spPr>
          <a:xfrm>
            <a:off x="557521" y="4166170"/>
            <a:ext cx="4181475" cy="904875"/>
          </a:xfrm>
          <a:prstGeom prst="rect">
            <a:avLst/>
          </a:prstGeom>
        </p:spPr>
      </p:pic>
      <p:pic>
        <p:nvPicPr>
          <p:cNvPr id="6" name="Picture 5">
            <a:extLst>
              <a:ext uri="{FF2B5EF4-FFF2-40B4-BE49-F238E27FC236}">
                <a16:creationId xmlns:a16="http://schemas.microsoft.com/office/drawing/2014/main" id="{D0E45347-120E-4BA1-80DD-455968538474}"/>
              </a:ext>
            </a:extLst>
          </p:cNvPr>
          <p:cNvPicPr>
            <a:picLocks noChangeAspect="1"/>
          </p:cNvPicPr>
          <p:nvPr/>
        </p:nvPicPr>
        <p:blipFill>
          <a:blip r:embed="rId4"/>
          <a:stretch>
            <a:fillRect/>
          </a:stretch>
        </p:blipFill>
        <p:spPr>
          <a:xfrm>
            <a:off x="5303066" y="4304282"/>
            <a:ext cx="5438775" cy="628650"/>
          </a:xfrm>
          <a:prstGeom prst="rect">
            <a:avLst/>
          </a:prstGeom>
        </p:spPr>
      </p:pic>
      <p:pic>
        <p:nvPicPr>
          <p:cNvPr id="7" name="Picture 6">
            <a:extLst>
              <a:ext uri="{FF2B5EF4-FFF2-40B4-BE49-F238E27FC236}">
                <a16:creationId xmlns:a16="http://schemas.microsoft.com/office/drawing/2014/main" id="{48738AC5-C75A-462A-A371-1B0C4071CC46}"/>
              </a:ext>
            </a:extLst>
          </p:cNvPr>
          <p:cNvPicPr>
            <a:picLocks noChangeAspect="1"/>
          </p:cNvPicPr>
          <p:nvPr/>
        </p:nvPicPr>
        <p:blipFill>
          <a:blip r:embed="rId5"/>
          <a:stretch>
            <a:fillRect/>
          </a:stretch>
        </p:blipFill>
        <p:spPr>
          <a:xfrm>
            <a:off x="3155178" y="5492361"/>
            <a:ext cx="4295775" cy="819150"/>
          </a:xfrm>
          <a:prstGeom prst="rect">
            <a:avLst/>
          </a:prstGeom>
        </p:spPr>
      </p:pic>
    </p:spTree>
    <p:extLst>
      <p:ext uri="{BB962C8B-B14F-4D97-AF65-F5344CB8AC3E}">
        <p14:creationId xmlns:p14="http://schemas.microsoft.com/office/powerpoint/2010/main" val="309426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Model</a:t>
            </a:r>
          </a:p>
        </p:txBody>
      </p:sp>
      <p:pic>
        <p:nvPicPr>
          <p:cNvPr id="4" name="Content Placeholder 3">
            <a:extLst>
              <a:ext uri="{FF2B5EF4-FFF2-40B4-BE49-F238E27FC236}">
                <a16:creationId xmlns:a16="http://schemas.microsoft.com/office/drawing/2014/main" id="{C84B3DEA-AA9C-4396-93D5-F120D4DCAFDF}"/>
              </a:ext>
            </a:extLst>
          </p:cNvPr>
          <p:cNvPicPr>
            <a:picLocks noGrp="1" noChangeAspect="1"/>
          </p:cNvPicPr>
          <p:nvPr>
            <p:ph idx="1"/>
          </p:nvPr>
        </p:nvPicPr>
        <p:blipFill>
          <a:blip r:embed="rId2"/>
          <a:stretch>
            <a:fillRect/>
          </a:stretch>
        </p:blipFill>
        <p:spPr>
          <a:xfrm>
            <a:off x="550724" y="2100979"/>
            <a:ext cx="2600325" cy="1076325"/>
          </a:xfrm>
          <a:prstGeom prst="rect">
            <a:avLst/>
          </a:prstGeom>
        </p:spPr>
      </p:pic>
      <p:pic>
        <p:nvPicPr>
          <p:cNvPr id="5" name="Picture 4">
            <a:extLst>
              <a:ext uri="{FF2B5EF4-FFF2-40B4-BE49-F238E27FC236}">
                <a16:creationId xmlns:a16="http://schemas.microsoft.com/office/drawing/2014/main" id="{2A2C531D-D088-4D44-9420-933EFBC18F3C}"/>
              </a:ext>
            </a:extLst>
          </p:cNvPr>
          <p:cNvPicPr>
            <a:picLocks noChangeAspect="1"/>
          </p:cNvPicPr>
          <p:nvPr/>
        </p:nvPicPr>
        <p:blipFill>
          <a:blip r:embed="rId3"/>
          <a:stretch>
            <a:fillRect/>
          </a:stretch>
        </p:blipFill>
        <p:spPr>
          <a:xfrm>
            <a:off x="4100836" y="2181941"/>
            <a:ext cx="3067050" cy="914400"/>
          </a:xfrm>
          <a:prstGeom prst="rect">
            <a:avLst/>
          </a:prstGeom>
        </p:spPr>
      </p:pic>
      <p:pic>
        <p:nvPicPr>
          <p:cNvPr id="6" name="Picture 5">
            <a:extLst>
              <a:ext uri="{FF2B5EF4-FFF2-40B4-BE49-F238E27FC236}">
                <a16:creationId xmlns:a16="http://schemas.microsoft.com/office/drawing/2014/main" id="{751BD4CA-DA4F-4619-9279-5762D4595D6B}"/>
              </a:ext>
            </a:extLst>
          </p:cNvPr>
          <p:cNvPicPr>
            <a:picLocks noChangeAspect="1"/>
          </p:cNvPicPr>
          <p:nvPr/>
        </p:nvPicPr>
        <p:blipFill>
          <a:blip r:embed="rId4"/>
          <a:stretch>
            <a:fillRect/>
          </a:stretch>
        </p:blipFill>
        <p:spPr>
          <a:xfrm>
            <a:off x="550724" y="3626529"/>
            <a:ext cx="5200650" cy="695325"/>
          </a:xfrm>
          <a:prstGeom prst="rect">
            <a:avLst/>
          </a:prstGeom>
        </p:spPr>
      </p:pic>
      <p:pic>
        <p:nvPicPr>
          <p:cNvPr id="7" name="Picture 6">
            <a:extLst>
              <a:ext uri="{FF2B5EF4-FFF2-40B4-BE49-F238E27FC236}">
                <a16:creationId xmlns:a16="http://schemas.microsoft.com/office/drawing/2014/main" id="{697E8649-B5C8-45C3-871C-9662651C13E7}"/>
              </a:ext>
            </a:extLst>
          </p:cNvPr>
          <p:cNvPicPr>
            <a:picLocks noChangeAspect="1"/>
          </p:cNvPicPr>
          <p:nvPr/>
        </p:nvPicPr>
        <p:blipFill>
          <a:blip r:embed="rId5"/>
          <a:stretch>
            <a:fillRect/>
          </a:stretch>
        </p:blipFill>
        <p:spPr>
          <a:xfrm>
            <a:off x="6927310" y="3626529"/>
            <a:ext cx="4143375" cy="771525"/>
          </a:xfrm>
          <a:prstGeom prst="rect">
            <a:avLst/>
          </a:prstGeom>
        </p:spPr>
      </p:pic>
      <p:pic>
        <p:nvPicPr>
          <p:cNvPr id="8" name="Picture 7">
            <a:extLst>
              <a:ext uri="{FF2B5EF4-FFF2-40B4-BE49-F238E27FC236}">
                <a16:creationId xmlns:a16="http://schemas.microsoft.com/office/drawing/2014/main" id="{0A0B5813-6C1C-461B-A9E5-BAA097E978B6}"/>
              </a:ext>
            </a:extLst>
          </p:cNvPr>
          <p:cNvPicPr>
            <a:picLocks noChangeAspect="1"/>
          </p:cNvPicPr>
          <p:nvPr/>
        </p:nvPicPr>
        <p:blipFill>
          <a:blip r:embed="rId6"/>
          <a:stretch>
            <a:fillRect/>
          </a:stretch>
        </p:blipFill>
        <p:spPr>
          <a:xfrm>
            <a:off x="2465249" y="4928242"/>
            <a:ext cx="6572250" cy="1152525"/>
          </a:xfrm>
          <a:prstGeom prst="rect">
            <a:avLst/>
          </a:prstGeom>
        </p:spPr>
      </p:pic>
    </p:spTree>
    <p:extLst>
      <p:ext uri="{BB962C8B-B14F-4D97-AF65-F5344CB8AC3E}">
        <p14:creationId xmlns:p14="http://schemas.microsoft.com/office/powerpoint/2010/main" val="375217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Bayes Model</a:t>
            </a:r>
          </a:p>
        </p:txBody>
      </p:sp>
      <p:pic>
        <p:nvPicPr>
          <p:cNvPr id="4" name="Content Placeholder 3">
            <a:extLst>
              <a:ext uri="{FF2B5EF4-FFF2-40B4-BE49-F238E27FC236}">
                <a16:creationId xmlns:a16="http://schemas.microsoft.com/office/drawing/2014/main" id="{04BF1B4F-F067-49B6-91AE-687A4B119CAD}"/>
              </a:ext>
            </a:extLst>
          </p:cNvPr>
          <p:cNvPicPr>
            <a:picLocks noGrp="1" noChangeAspect="1"/>
          </p:cNvPicPr>
          <p:nvPr>
            <p:ph idx="1"/>
          </p:nvPr>
        </p:nvPicPr>
        <p:blipFill>
          <a:blip r:embed="rId2"/>
          <a:stretch>
            <a:fillRect/>
          </a:stretch>
        </p:blipFill>
        <p:spPr>
          <a:xfrm>
            <a:off x="486961" y="2029356"/>
            <a:ext cx="5391150" cy="1485900"/>
          </a:xfrm>
          <a:prstGeom prst="rect">
            <a:avLst/>
          </a:prstGeom>
        </p:spPr>
      </p:pic>
      <p:pic>
        <p:nvPicPr>
          <p:cNvPr id="5" name="Picture 4">
            <a:extLst>
              <a:ext uri="{FF2B5EF4-FFF2-40B4-BE49-F238E27FC236}">
                <a16:creationId xmlns:a16="http://schemas.microsoft.com/office/drawing/2014/main" id="{4E428308-9C87-4B0C-9882-EDB9A01D925B}"/>
              </a:ext>
            </a:extLst>
          </p:cNvPr>
          <p:cNvPicPr>
            <a:picLocks noChangeAspect="1"/>
          </p:cNvPicPr>
          <p:nvPr/>
        </p:nvPicPr>
        <p:blipFill>
          <a:blip r:embed="rId3"/>
          <a:stretch>
            <a:fillRect/>
          </a:stretch>
        </p:blipFill>
        <p:spPr>
          <a:xfrm>
            <a:off x="6610627" y="2324631"/>
            <a:ext cx="3143250" cy="895350"/>
          </a:xfrm>
          <a:prstGeom prst="rect">
            <a:avLst/>
          </a:prstGeom>
        </p:spPr>
      </p:pic>
      <p:pic>
        <p:nvPicPr>
          <p:cNvPr id="6" name="Picture 5">
            <a:extLst>
              <a:ext uri="{FF2B5EF4-FFF2-40B4-BE49-F238E27FC236}">
                <a16:creationId xmlns:a16="http://schemas.microsoft.com/office/drawing/2014/main" id="{AC3A6F55-562C-4B65-AE22-F2182A45E1EE}"/>
              </a:ext>
            </a:extLst>
          </p:cNvPr>
          <p:cNvPicPr>
            <a:picLocks noChangeAspect="1"/>
          </p:cNvPicPr>
          <p:nvPr/>
        </p:nvPicPr>
        <p:blipFill>
          <a:blip r:embed="rId4"/>
          <a:stretch>
            <a:fillRect/>
          </a:stretch>
        </p:blipFill>
        <p:spPr>
          <a:xfrm>
            <a:off x="486961" y="4264656"/>
            <a:ext cx="5191125" cy="619125"/>
          </a:xfrm>
          <a:prstGeom prst="rect">
            <a:avLst/>
          </a:prstGeom>
        </p:spPr>
      </p:pic>
      <p:pic>
        <p:nvPicPr>
          <p:cNvPr id="7" name="Picture 6">
            <a:extLst>
              <a:ext uri="{FF2B5EF4-FFF2-40B4-BE49-F238E27FC236}">
                <a16:creationId xmlns:a16="http://schemas.microsoft.com/office/drawing/2014/main" id="{8C3EBBD7-AC35-4ABC-A136-E02866187AF0}"/>
              </a:ext>
            </a:extLst>
          </p:cNvPr>
          <p:cNvPicPr>
            <a:picLocks noChangeAspect="1"/>
          </p:cNvPicPr>
          <p:nvPr/>
        </p:nvPicPr>
        <p:blipFill>
          <a:blip r:embed="rId5"/>
          <a:stretch>
            <a:fillRect/>
          </a:stretch>
        </p:blipFill>
        <p:spPr>
          <a:xfrm>
            <a:off x="6610627" y="4074156"/>
            <a:ext cx="4133850" cy="809625"/>
          </a:xfrm>
          <a:prstGeom prst="rect">
            <a:avLst/>
          </a:prstGeom>
        </p:spPr>
      </p:pic>
    </p:spTree>
    <p:extLst>
      <p:ext uri="{BB962C8B-B14F-4D97-AF65-F5344CB8AC3E}">
        <p14:creationId xmlns:p14="http://schemas.microsoft.com/office/powerpoint/2010/main" val="283750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 Score Comparison and Findings</a:t>
            </a:r>
          </a:p>
        </p:txBody>
      </p:sp>
      <p:sp>
        <p:nvSpPr>
          <p:cNvPr id="3" name="Content Placeholder 2"/>
          <p:cNvSpPr>
            <a:spLocks noGrp="1"/>
          </p:cNvSpPr>
          <p:nvPr>
            <p:ph sz="half" idx="1"/>
          </p:nvPr>
        </p:nvSpPr>
        <p:spPr/>
        <p:txBody>
          <a:bodyPr/>
          <a:lstStyle/>
          <a:p>
            <a:r>
              <a:rPr lang="en-US" dirty="0"/>
              <a:t>The best F1 score was with Random forest</a:t>
            </a:r>
          </a:p>
          <a:p>
            <a:r>
              <a:rPr lang="en-US" dirty="0"/>
              <a:t>Feature importance’s was heaviest from age and desire for higher education in the random forest model</a:t>
            </a:r>
          </a:p>
          <a:p>
            <a:r>
              <a:rPr lang="en-US" dirty="0"/>
              <a:t>Results are based on positive for failures</a:t>
            </a:r>
          </a:p>
          <a:p>
            <a:endParaRPr lang="en-US" dirty="0"/>
          </a:p>
          <a:p>
            <a:endParaRPr lang="en-US" dirty="0"/>
          </a:p>
          <a:p>
            <a:endParaRPr lang="en-US" dirty="0"/>
          </a:p>
        </p:txBody>
      </p:sp>
      <p:graphicFrame>
        <p:nvGraphicFramePr>
          <p:cNvPr id="12" name="Content Placeholder 3"/>
          <p:cNvGraphicFramePr>
            <a:graphicFrameLocks noGrp="1"/>
          </p:cNvGraphicFramePr>
          <p:nvPr>
            <p:ph sz="half" idx="2"/>
            <p:extLst>
              <p:ext uri="{D42A27DB-BD31-4B8C-83A1-F6EECF244321}">
                <p14:modId xmlns:p14="http://schemas.microsoft.com/office/powerpoint/2010/main" val="3506698382"/>
              </p:ext>
            </p:extLst>
          </p:nvPr>
        </p:nvGraphicFramePr>
        <p:xfrm>
          <a:off x="6415088" y="2193925"/>
          <a:ext cx="4494213" cy="2868352"/>
        </p:xfrm>
        <a:graphic>
          <a:graphicData uri="http://schemas.openxmlformats.org/drawingml/2006/table">
            <a:tbl>
              <a:tblPr firstRow="1" bandRow="1">
                <a:tableStyleId>{3B4B98B0-60AC-42C2-AFA5-B58CD77FA1E5}</a:tableStyleId>
              </a:tblPr>
              <a:tblGrid>
                <a:gridCol w="1498071">
                  <a:extLst>
                    <a:ext uri="{9D8B030D-6E8A-4147-A177-3AD203B41FA5}">
                      <a16:colId xmlns:a16="http://schemas.microsoft.com/office/drawing/2014/main" val="20000"/>
                    </a:ext>
                  </a:extLst>
                </a:gridCol>
                <a:gridCol w="1498071">
                  <a:extLst>
                    <a:ext uri="{9D8B030D-6E8A-4147-A177-3AD203B41FA5}">
                      <a16:colId xmlns:a16="http://schemas.microsoft.com/office/drawing/2014/main" val="20001"/>
                    </a:ext>
                  </a:extLst>
                </a:gridCol>
                <a:gridCol w="1498071">
                  <a:extLst>
                    <a:ext uri="{9D8B030D-6E8A-4147-A177-3AD203B41FA5}">
                      <a16:colId xmlns:a16="http://schemas.microsoft.com/office/drawing/2014/main" val="20002"/>
                    </a:ext>
                  </a:extLst>
                </a:gridCol>
              </a:tblGrid>
              <a:tr h="474056">
                <a:tc>
                  <a:txBody>
                    <a:bodyPr/>
                    <a:lstStyle/>
                    <a:p>
                      <a:r>
                        <a:rPr lang="en-US" dirty="0"/>
                        <a:t>Model</a:t>
                      </a:r>
                      <a:endParaRPr dirty="0"/>
                    </a:p>
                  </a:txBody>
                  <a:tcPr anchor="ctr"/>
                </a:tc>
                <a:tc>
                  <a:txBody>
                    <a:bodyPr/>
                    <a:lstStyle/>
                    <a:p>
                      <a:pPr algn="ctr"/>
                      <a:r>
                        <a:rPr lang="en-US" dirty="0"/>
                        <a:t>Model Score</a:t>
                      </a:r>
                      <a:endParaRPr dirty="0"/>
                    </a:p>
                  </a:txBody>
                  <a:tcPr anchor="ctr"/>
                </a:tc>
                <a:tc>
                  <a:txBody>
                    <a:bodyPr/>
                    <a:lstStyle/>
                    <a:p>
                      <a:pPr algn="ctr"/>
                      <a:r>
                        <a:rPr lang="en-US" dirty="0"/>
                        <a:t>F1 Score</a:t>
                      </a:r>
                      <a:endParaRPr dirty="0"/>
                    </a:p>
                  </a:txBody>
                  <a:tcPr anchor="ctr"/>
                </a:tc>
                <a:extLst>
                  <a:ext uri="{0D108BD9-81ED-4DB2-BD59-A6C34878D82A}">
                    <a16:rowId xmlns:a16="http://schemas.microsoft.com/office/drawing/2014/main" val="10000"/>
                  </a:ext>
                </a:extLst>
              </a:tr>
              <a:tr h="474056">
                <a:tc>
                  <a:txBody>
                    <a:bodyPr/>
                    <a:lstStyle/>
                    <a:p>
                      <a:r>
                        <a:rPr lang="en-US" dirty="0"/>
                        <a:t>Logistics Regression</a:t>
                      </a:r>
                      <a:endParaRPr dirty="0"/>
                    </a:p>
                  </a:txBody>
                  <a:tcPr anchor="ctr"/>
                </a:tc>
                <a:tc>
                  <a:txBody>
                    <a:bodyPr/>
                    <a:lstStyle/>
                    <a:p>
                      <a:pPr algn="ctr"/>
                      <a:r>
                        <a:rPr lang="en-US" dirty="0"/>
                        <a:t>0.04</a:t>
                      </a:r>
                      <a:endParaRPr dirty="0"/>
                    </a:p>
                  </a:txBody>
                  <a:tcPr anchor="ctr"/>
                </a:tc>
                <a:tc>
                  <a:txBody>
                    <a:bodyPr/>
                    <a:lstStyle/>
                    <a:p>
                      <a:pPr algn="ctr"/>
                      <a:r>
                        <a:rPr lang="en-US" dirty="0"/>
                        <a:t>0.4</a:t>
                      </a:r>
                      <a:endParaRPr dirty="0"/>
                    </a:p>
                  </a:txBody>
                  <a:tcPr anchor="ctr"/>
                </a:tc>
                <a:extLst>
                  <a:ext uri="{0D108BD9-81ED-4DB2-BD59-A6C34878D82A}">
                    <a16:rowId xmlns:a16="http://schemas.microsoft.com/office/drawing/2014/main" val="10001"/>
                  </a:ext>
                </a:extLst>
              </a:tr>
              <a:tr h="474056">
                <a:tc>
                  <a:txBody>
                    <a:bodyPr/>
                    <a:lstStyle/>
                    <a:p>
                      <a:r>
                        <a:rPr lang="en-US" dirty="0"/>
                        <a:t>Ridge Regression</a:t>
                      </a:r>
                      <a:endParaRPr dirty="0"/>
                    </a:p>
                  </a:txBody>
                  <a:tcPr anchor="ctr"/>
                </a:tc>
                <a:tc>
                  <a:txBody>
                    <a:bodyPr/>
                    <a:lstStyle/>
                    <a:p>
                      <a:pPr algn="ctr"/>
                      <a:r>
                        <a:rPr lang="en-US" dirty="0"/>
                        <a:t>0.73</a:t>
                      </a:r>
                      <a:endParaRPr dirty="0"/>
                    </a:p>
                  </a:txBody>
                  <a:tcPr anchor="ctr"/>
                </a:tc>
                <a:tc>
                  <a:txBody>
                    <a:bodyPr/>
                    <a:lstStyle/>
                    <a:p>
                      <a:pPr algn="ctr"/>
                      <a:r>
                        <a:rPr lang="en-US" dirty="0"/>
                        <a:t>0.480</a:t>
                      </a:r>
                      <a:endParaRPr dirty="0"/>
                    </a:p>
                  </a:txBody>
                  <a:tcPr anchor="ctr"/>
                </a:tc>
                <a:extLst>
                  <a:ext uri="{0D108BD9-81ED-4DB2-BD59-A6C34878D82A}">
                    <a16:rowId xmlns:a16="http://schemas.microsoft.com/office/drawing/2014/main" val="10002"/>
                  </a:ext>
                </a:extLst>
              </a:tr>
              <a:tr h="474056">
                <a:tc>
                  <a:txBody>
                    <a:bodyPr/>
                    <a:lstStyle/>
                    <a:p>
                      <a:r>
                        <a:rPr lang="en-US" dirty="0"/>
                        <a:t>Random Forest</a:t>
                      </a:r>
                      <a:endParaRPr dirty="0"/>
                    </a:p>
                  </a:txBody>
                  <a:tcPr anchor="ctr"/>
                </a:tc>
                <a:tc>
                  <a:txBody>
                    <a:bodyPr/>
                    <a:lstStyle/>
                    <a:p>
                      <a:pPr algn="ctr"/>
                      <a:r>
                        <a:rPr lang="en-US" dirty="0"/>
                        <a:t>0.82</a:t>
                      </a:r>
                      <a:endParaRPr dirty="0"/>
                    </a:p>
                  </a:txBody>
                  <a:tcPr anchor="ctr"/>
                </a:tc>
                <a:tc>
                  <a:txBody>
                    <a:bodyPr/>
                    <a:lstStyle/>
                    <a:p>
                      <a:pPr algn="ctr"/>
                      <a:r>
                        <a:rPr lang="en-US" dirty="0"/>
                        <a:t>0.514</a:t>
                      </a:r>
                      <a:endParaRPr dirty="0"/>
                    </a:p>
                  </a:txBody>
                  <a:tcPr anchor="ctr"/>
                </a:tc>
                <a:extLst>
                  <a:ext uri="{0D108BD9-81ED-4DB2-BD59-A6C34878D82A}">
                    <a16:rowId xmlns:a16="http://schemas.microsoft.com/office/drawing/2014/main" val="650330070"/>
                  </a:ext>
                </a:extLst>
              </a:tr>
              <a:tr h="474056">
                <a:tc>
                  <a:txBody>
                    <a:bodyPr/>
                    <a:lstStyle/>
                    <a:p>
                      <a:r>
                        <a:rPr lang="en-US" dirty="0"/>
                        <a:t>Naïve Bayes</a:t>
                      </a:r>
                      <a:endParaRPr dirty="0"/>
                    </a:p>
                  </a:txBody>
                  <a:tcPr anchor="ctr"/>
                </a:tc>
                <a:tc>
                  <a:txBody>
                    <a:bodyPr/>
                    <a:lstStyle/>
                    <a:p>
                      <a:pPr algn="ctr"/>
                      <a:r>
                        <a:rPr lang="en-US" dirty="0"/>
                        <a:t>0.78</a:t>
                      </a:r>
                      <a:endParaRPr dirty="0"/>
                    </a:p>
                  </a:txBody>
                  <a:tcPr anchor="ctr"/>
                </a:tc>
                <a:tc>
                  <a:txBody>
                    <a:bodyPr/>
                    <a:lstStyle/>
                    <a:p>
                      <a:pPr algn="ctr"/>
                      <a:r>
                        <a:rPr lang="en-US" dirty="0"/>
                        <a:t>0.0</a:t>
                      </a:r>
                      <a:endParaRPr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8070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232</TotalTime>
  <Words>228</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Wingdings</vt:lpstr>
      <vt:lpstr>Educational subjects 16x9</vt:lpstr>
      <vt:lpstr>Predicted Influences on Failure of Secondary students            ages (15-22)</vt:lpstr>
      <vt:lpstr>Supervised Machine Learning Models Used </vt:lpstr>
      <vt:lpstr>Features chosen from the dataset after cleaning</vt:lpstr>
      <vt:lpstr>Supervised Learning Models with Outputs </vt:lpstr>
      <vt:lpstr>Logistic Regression Model</vt:lpstr>
      <vt:lpstr>Ridge Regression Model</vt:lpstr>
      <vt:lpstr>Random Forest Model</vt:lpstr>
      <vt:lpstr>Naïve Bayes Model</vt:lpstr>
      <vt:lpstr>F1 Score Comparison and Findings</vt:lpstr>
      <vt:lpstr>Summary of exploring the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Eric Folsom</dc:creator>
  <cp:lastModifiedBy>Eric Folsom</cp:lastModifiedBy>
  <cp:revision>21</cp:revision>
  <dcterms:created xsi:type="dcterms:W3CDTF">2019-06-06T00:02:27Z</dcterms:created>
  <dcterms:modified xsi:type="dcterms:W3CDTF">2019-06-07T14:38:25Z</dcterms:modified>
</cp:coreProperties>
</file>