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Quattrocento Sans"/>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i5d1fqE4V2gOXX/0Z/Bu9zlO5E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QuattrocentoSans-bold.fntdata"/><Relationship Id="rId41" Type="http://schemas.openxmlformats.org/officeDocument/2006/relationships/font" Target="fonts/QuattrocentoSans-regular.fntdata"/><Relationship Id="rId44" Type="http://schemas.openxmlformats.org/officeDocument/2006/relationships/font" Target="fonts/QuattrocentoSans-boldItalic.fntdata"/><Relationship Id="rId43" Type="http://schemas.openxmlformats.org/officeDocument/2006/relationships/font" Target="fonts/QuattrocentoSans-italic.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 name="Google Shape;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d49141054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bd4914105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d49141054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bd4914105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d49141054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bd49141054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d49141054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bd49141054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d49141054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bd4914105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d49141054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bd4914105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d49141054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bd49141054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d49141054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bd49141054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d49141054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bd49141054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d49141054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bd49141054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 name="Google Shape;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d49141054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bd49141054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d49141054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bd49141054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d49141054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bd49141054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d49141054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bd49141054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d49141054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bd49141054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d49141054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bd49141054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a658ec4e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ba658ec4e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bd491410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gbd491410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4914105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bd4914105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d49141054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bd49141054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d49141054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bd4914105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d4914105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bd4914105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cellaneous Slide">
  <p:cSld name="Miscellaneous Slide">
    <p:spTree>
      <p:nvGrpSpPr>
        <p:cNvPr id="10" name="Shape 10"/>
        <p:cNvGrpSpPr/>
        <p:nvPr/>
      </p:nvGrpSpPr>
      <p:grpSpPr>
        <a:xfrm>
          <a:off x="0" y="0"/>
          <a:ext cx="0" cy="0"/>
          <a:chOff x="0" y="0"/>
          <a:chExt cx="0" cy="0"/>
        </a:xfrm>
      </p:grpSpPr>
      <p:sp>
        <p:nvSpPr>
          <p:cNvPr id="11" name="Google Shape;11;gbd49141054_0_10"/>
          <p:cNvSpPr txBox="1"/>
          <p:nvPr>
            <p:ph idx="11" type="ftr"/>
          </p:nvPr>
        </p:nvSpPr>
        <p:spPr>
          <a:xfrm>
            <a:off x="4038600" y="6492875"/>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gbd49141054_0_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gbd49141054_0_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gbd49141054_0_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bd49141054_0_27"/>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Char char="●"/>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gbd49141054_0_2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9" name="Google Shape;19;gbd49141054_0_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gbd49141054_0_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bd49141054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icture">
  <p:cSld name="Intro Picture">
    <p:spTree>
      <p:nvGrpSpPr>
        <p:cNvPr id="22" name="Shape 22"/>
        <p:cNvGrpSpPr/>
        <p:nvPr/>
      </p:nvGrpSpPr>
      <p:grpSpPr>
        <a:xfrm>
          <a:off x="0" y="0"/>
          <a:ext cx="0" cy="0"/>
          <a:chOff x="0" y="0"/>
          <a:chExt cx="0" cy="0"/>
        </a:xfrm>
      </p:grpSpPr>
      <p:sp>
        <p:nvSpPr>
          <p:cNvPr id="23" name="Google Shape;23;gbd49141054_0_1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9pPr>
          </a:lstStyle>
          <a:p/>
        </p:txBody>
      </p:sp>
      <p:sp>
        <p:nvSpPr>
          <p:cNvPr id="24" name="Google Shape;24;gbd49141054_0_12"/>
          <p:cNvSpPr txBox="1"/>
          <p:nvPr>
            <p:ph idx="11" type="ftr"/>
          </p:nvPr>
        </p:nvSpPr>
        <p:spPr>
          <a:xfrm>
            <a:off x="4038600" y="6492875"/>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bd49141054_0_1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gbd49141054_0_12"/>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op">
  <p:cSld name="Question Top">
    <p:spTree>
      <p:nvGrpSpPr>
        <p:cNvPr id="27" name="Shape 27"/>
        <p:cNvGrpSpPr/>
        <p:nvPr/>
      </p:nvGrpSpPr>
      <p:grpSpPr>
        <a:xfrm>
          <a:off x="0" y="0"/>
          <a:ext cx="0" cy="0"/>
          <a:chOff x="0" y="0"/>
          <a:chExt cx="0" cy="0"/>
        </a:xfrm>
      </p:grpSpPr>
      <p:sp>
        <p:nvSpPr>
          <p:cNvPr id="28" name="Google Shape;28;gbd49141054_0_17"/>
          <p:cNvSpPr txBox="1"/>
          <p:nvPr>
            <p:ph type="title"/>
          </p:nvPr>
        </p:nvSpPr>
        <p:spPr>
          <a:xfrm>
            <a:off x="242552" y="171941"/>
            <a:ext cx="11706900" cy="2197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FFFF00"/>
              </a:buClr>
              <a:buSzPts val="2250"/>
              <a:buFont typeface="Open Sans"/>
              <a:buNone/>
              <a:defRPr b="0" i="0" sz="2250" u="none" cap="none" strike="noStrike">
                <a:solidFill>
                  <a:srgbClr val="FFFF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gbd49141054_0_17"/>
          <p:cNvSpPr txBox="1"/>
          <p:nvPr>
            <p:ph idx="11" type="ftr"/>
          </p:nvPr>
        </p:nvSpPr>
        <p:spPr>
          <a:xfrm>
            <a:off x="4038600" y="6492875"/>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Right">
  <p:cSld name="Question Right">
    <p:spTree>
      <p:nvGrpSpPr>
        <p:cNvPr id="30" name="Shape 30"/>
        <p:cNvGrpSpPr/>
        <p:nvPr/>
      </p:nvGrpSpPr>
      <p:grpSpPr>
        <a:xfrm>
          <a:off x="0" y="0"/>
          <a:ext cx="0" cy="0"/>
          <a:chOff x="0" y="0"/>
          <a:chExt cx="0" cy="0"/>
        </a:xfrm>
      </p:grpSpPr>
      <p:sp>
        <p:nvSpPr>
          <p:cNvPr id="31" name="Google Shape;31;gbd49141054_0_20"/>
          <p:cNvSpPr txBox="1"/>
          <p:nvPr>
            <p:ph type="title"/>
          </p:nvPr>
        </p:nvSpPr>
        <p:spPr>
          <a:xfrm>
            <a:off x="4868214" y="171940"/>
            <a:ext cx="7081200" cy="5790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FFFF00"/>
              </a:buClr>
              <a:buSzPts val="2250"/>
              <a:buFont typeface="Open Sans"/>
              <a:buNone/>
              <a:defRPr b="0" i="0" sz="2250" u="none" cap="none" strike="noStrike">
                <a:solidFill>
                  <a:srgbClr val="FFFF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gbd49141054_0_20"/>
          <p:cNvSpPr txBox="1"/>
          <p:nvPr>
            <p:ph idx="11" type="ftr"/>
          </p:nvPr>
        </p:nvSpPr>
        <p:spPr>
          <a:xfrm>
            <a:off x="4038600" y="6492875"/>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gbd49141054_0_5"/>
          <p:cNvGrpSpPr/>
          <p:nvPr/>
        </p:nvGrpSpPr>
        <p:grpSpPr>
          <a:xfrm>
            <a:off x="0" y="0"/>
            <a:ext cx="12192000" cy="6858000"/>
            <a:chOff x="0" y="0"/>
            <a:chExt cx="12192000" cy="6858000"/>
          </a:xfrm>
        </p:grpSpPr>
        <p:sp>
          <p:nvSpPr>
            <p:cNvPr id="7" name="Google Shape;7;gbd49141054_0_5"/>
            <p:cNvSpPr/>
            <p:nvPr/>
          </p:nvSpPr>
          <p:spPr>
            <a:xfrm>
              <a:off x="0" y="0"/>
              <a:ext cx="12192000" cy="6858000"/>
            </a:xfrm>
            <a:prstGeom prst="rect">
              <a:avLst/>
            </a:prstGeom>
            <a:solidFill>
              <a:srgbClr val="385623"/>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8" name="Google Shape;8;gbd49141054_0_5"/>
            <p:cNvSpPr/>
            <p:nvPr/>
          </p:nvSpPr>
          <p:spPr>
            <a:xfrm>
              <a:off x="0" y="0"/>
              <a:ext cx="12192000" cy="6858000"/>
            </a:xfrm>
            <a:prstGeom prst="rect">
              <a:avLst/>
            </a:prstGeom>
            <a:noFill/>
            <a:ln cap="flat" cmpd="sng" w="107950">
              <a:solidFill>
                <a:srgbClr val="833C0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grpSp>
      <p:sp>
        <p:nvSpPr>
          <p:cNvPr id="9" name="Google Shape;9;gbd49141054_0_5"/>
          <p:cNvSpPr txBox="1"/>
          <p:nvPr>
            <p:ph idx="11" type="ftr"/>
          </p:nvPr>
        </p:nvSpPr>
        <p:spPr>
          <a:xfrm>
            <a:off x="4038600" y="6492875"/>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171616"/>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jpg"/><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nvSpPr>
        <p:spPr>
          <a:xfrm>
            <a:off x="715617" y="611761"/>
            <a:ext cx="10919792" cy="92333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82829"/>
                </a:solidFill>
                <a:latin typeface="Arial"/>
                <a:ea typeface="Arial"/>
                <a:cs typeface="Arial"/>
                <a:sym typeface="Arial"/>
              </a:rPr>
              <a:t>If n is an integer such that 1nn352 is a six-digit number exactly divisible by 24, what will be the sum of the possible values of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82829"/>
                </a:solidFill>
                <a:latin typeface="Arial"/>
                <a:ea typeface="Arial"/>
                <a:cs typeface="Arial"/>
                <a:sym typeface="Arial"/>
              </a:rPr>
              <a:t>								</a:t>
            </a:r>
            <a:r>
              <a:rPr b="1" i="0" lang="en-US" sz="1800" u="none" cap="none" strike="noStrike">
                <a:solidFill>
                  <a:srgbClr val="282829"/>
                </a:solidFill>
                <a:highlight>
                  <a:srgbClr val="FFFF00"/>
                </a:highlight>
                <a:latin typeface="Arial"/>
                <a:ea typeface="Arial"/>
                <a:cs typeface="Arial"/>
                <a:sym typeface="Arial"/>
              </a:rPr>
              <a:t>TCS NQT 2020</a:t>
            </a:r>
            <a:endParaRPr b="0" i="0" sz="1800" u="none" cap="none" strike="noStrike">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bd49141054_0_53"/>
          <p:cNvSpPr txBox="1"/>
          <p:nvPr/>
        </p:nvSpPr>
        <p:spPr>
          <a:xfrm>
            <a:off x="6147400" y="578375"/>
            <a:ext cx="5429100" cy="25422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3300"/>
              <a:buFont typeface="Arial"/>
              <a:buNone/>
            </a:pPr>
            <a:r>
              <a:rPr b="1" i="0" lang="en-US" sz="3300" u="none" cap="none" strike="noStrike">
                <a:solidFill>
                  <a:srgbClr val="000000"/>
                </a:solidFill>
                <a:latin typeface="Calibri"/>
                <a:ea typeface="Calibri"/>
                <a:cs typeface="Calibri"/>
                <a:sym typeface="Calibri"/>
              </a:rPr>
              <a:t>.For what value of M, 34M is divisible by 12? </a:t>
            </a:r>
            <a:endParaRPr b="0" i="0" sz="33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3300"/>
              <a:buFont typeface="Arial"/>
              <a:buNone/>
            </a:pPr>
            <a:r>
              <a:rPr b="1" i="0" lang="en-US" sz="3300" u="none" cap="none" strike="noStrike">
                <a:solidFill>
                  <a:srgbClr val="000000"/>
                </a:solidFill>
                <a:latin typeface="Calibri"/>
                <a:ea typeface="Calibri"/>
                <a:cs typeface="Calibri"/>
                <a:sym typeface="Calibri"/>
              </a:rPr>
              <a:t>(a) 2 	(b) 0</a:t>
            </a:r>
            <a:endParaRPr b="0" i="0" sz="33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3300"/>
              <a:buFont typeface="Arial"/>
              <a:buNone/>
            </a:pPr>
            <a:r>
              <a:rPr b="1" i="0" lang="en-US" sz="3300" u="none" cap="none" strike="noStrike">
                <a:solidFill>
                  <a:srgbClr val="000000"/>
                </a:solidFill>
                <a:latin typeface="Calibri"/>
                <a:ea typeface="Calibri"/>
                <a:cs typeface="Calibri"/>
                <a:sym typeface="Calibri"/>
              </a:rPr>
              <a:t>(c) 8	(d) 6</a:t>
            </a:r>
            <a:endParaRPr b="0" i="0" sz="33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bd49141054_0_58"/>
          <p:cNvSpPr txBox="1"/>
          <p:nvPr/>
        </p:nvSpPr>
        <p:spPr>
          <a:xfrm>
            <a:off x="5139375" y="313975"/>
            <a:ext cx="6560400" cy="15567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Which of the given values Is divisible by 15? </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 2365 	(b) 1375</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(c) 4365	(d) 2275</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bd49141054_0_63"/>
          <p:cNvSpPr txBox="1"/>
          <p:nvPr/>
        </p:nvSpPr>
        <p:spPr>
          <a:xfrm>
            <a:off x="6130875" y="462700"/>
            <a:ext cx="5313600" cy="273597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When 335 is added to 5A7 result is 8B2. 8B2 is divisible by What is the Largest possible value of A ?</a:t>
            </a:r>
            <a:endParaRPr b="0" i="0" sz="27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(a) 8	(b) 2</a:t>
            </a:r>
            <a:endParaRPr b="0" i="0" sz="27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(c) 1	(d) 4</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bd49141054_0_68"/>
          <p:cNvSpPr txBox="1"/>
          <p:nvPr/>
        </p:nvSpPr>
        <p:spPr>
          <a:xfrm>
            <a:off x="4990650" y="396600"/>
            <a:ext cx="6725700" cy="27525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In a two digit number if it is known that its units digit exceeds its tens digit by 2 and that the product of the given number and the sum of its digits is equal to 144, then the number is </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	46	(b)	42</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(c)	26	(d)	24</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bd49141054_0_73"/>
          <p:cNvSpPr txBox="1"/>
          <p:nvPr/>
        </p:nvSpPr>
        <p:spPr>
          <a:xfrm>
            <a:off x="5833450" y="330500"/>
            <a:ext cx="5850000" cy="198538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The product of two consecutive number is 9408 which of the following is the greatest number?</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A)96	B)94	c)98	d)90    e)NOT</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bd49141054_0_78"/>
          <p:cNvSpPr txBox="1"/>
          <p:nvPr/>
        </p:nvSpPr>
        <p:spPr>
          <a:xfrm>
            <a:off x="5188950" y="578375"/>
            <a:ext cx="6395100" cy="18528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Average of 4 consecutive even number (P Q R S , In increasing order )is  51. What is the product of P and S ?</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A)2592    b)2594	c)5293	d)2596</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bd49141054_0_83"/>
          <p:cNvSpPr txBox="1"/>
          <p:nvPr/>
        </p:nvSpPr>
        <p:spPr>
          <a:xfrm>
            <a:off x="5219114" y="594900"/>
            <a:ext cx="6274911" cy="1586494"/>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Average of 37 Consecutive number is 54. The largest of these number is ?</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A)72 	b)70	c)74	d)76</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bd49141054_0_88"/>
          <p:cNvSpPr txBox="1"/>
          <p:nvPr/>
        </p:nvSpPr>
        <p:spPr>
          <a:xfrm>
            <a:off x="6444875" y="429650"/>
            <a:ext cx="5321100" cy="18528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Average of 41 Consecutive odd Number is 49 . Which of the following is the largest number ?</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A87	b)85	c)83	d)89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bd49141054_0_93"/>
          <p:cNvSpPr txBox="1"/>
          <p:nvPr/>
        </p:nvSpPr>
        <p:spPr>
          <a:xfrm>
            <a:off x="6296150" y="561850"/>
            <a:ext cx="5321100" cy="18528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Average of 38 consecutive even number is 167. Find the sum of the smallest and largest number is?</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A)167 	b)334	c)332	d)336</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bd49141054_0_98"/>
          <p:cNvSpPr txBox="1"/>
          <p:nvPr/>
        </p:nvSpPr>
        <p:spPr>
          <a:xfrm>
            <a:off x="6544000" y="512275"/>
            <a:ext cx="5016000" cy="18528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Average of 29 Consecutive even number is 446. Find the difference between first and last number?</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A.56 	B.58	C.60 	D.54</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pic>
        <p:nvPicPr>
          <p:cNvPr id="42" name="Google Shape;42;p2"/>
          <p:cNvPicPr preferRelativeResize="0"/>
          <p:nvPr/>
        </p:nvPicPr>
        <p:blipFill rotWithShape="1">
          <a:blip r:embed="rId3">
            <a:alphaModFix/>
          </a:blip>
          <a:srcRect b="32745" l="43043" r="40544" t="43089"/>
          <a:stretch/>
        </p:blipFill>
        <p:spPr>
          <a:xfrm>
            <a:off x="5238525" y="304800"/>
            <a:ext cx="6582426" cy="3132474"/>
          </a:xfrm>
          <a:prstGeom prst="rect">
            <a:avLst/>
          </a:prstGeom>
          <a:noFill/>
          <a:ln>
            <a:noFill/>
          </a:ln>
          <a:effectLst>
            <a:outerShdw blurRad="292100" rotWithShape="0" algn="tl" dir="2700000" dist="139700">
              <a:srgbClr val="333333">
                <a:alpha val="63921"/>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bd49141054_0_103"/>
          <p:cNvSpPr txBox="1"/>
          <p:nvPr/>
        </p:nvSpPr>
        <p:spPr>
          <a:xfrm>
            <a:off x="5651650" y="545325"/>
            <a:ext cx="5932500" cy="23943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700"/>
              <a:buFont typeface="Arial"/>
              <a:buNone/>
            </a:pPr>
            <a:r>
              <a:rPr b="0" i="0" lang="en-US" sz="2700" u="none" cap="none" strike="noStrike">
                <a:solidFill>
                  <a:srgbClr val="212529"/>
                </a:solidFill>
                <a:highlight>
                  <a:srgbClr val="FFFFFF"/>
                </a:highlight>
                <a:latin typeface="Quattrocento Sans"/>
                <a:ea typeface="Quattrocento Sans"/>
                <a:cs typeface="Quattrocento Sans"/>
                <a:sym typeface="Quattrocento Sans"/>
              </a:rPr>
              <a:t> A number when divided successively by 5, and 2 gives respective remainders of 3 and 1. What will be the remainder when largest such two-digit number is divided by 12?  </a:t>
            </a:r>
            <a:endParaRPr b="0" i="0" sz="2700" u="none" cap="none" strike="noStrike">
              <a:solidFill>
                <a:srgbClr val="212529"/>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bd49141054_0_108"/>
          <p:cNvSpPr txBox="1"/>
          <p:nvPr/>
        </p:nvSpPr>
        <p:spPr>
          <a:xfrm>
            <a:off x="6610125" y="545325"/>
            <a:ext cx="5089800" cy="21486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400"/>
              <a:buFont typeface="Arial"/>
              <a:buNone/>
            </a:pPr>
            <a:r>
              <a:rPr b="0" i="0" lang="en-US" sz="2400" u="none" cap="none" strike="noStrike">
                <a:solidFill>
                  <a:srgbClr val="212529"/>
                </a:solidFill>
                <a:highlight>
                  <a:srgbClr val="FFFFFF"/>
                </a:highlight>
                <a:latin typeface="Quattrocento Sans"/>
                <a:ea typeface="Quattrocento Sans"/>
                <a:cs typeface="Quattrocento Sans"/>
                <a:sym typeface="Quattrocento Sans"/>
              </a:rPr>
              <a:t>A number when divided successively by 5, and 7 gives respective remainders of 2 and 4. What will be the remainder when same number is divided by 35?</a:t>
            </a:r>
            <a:endParaRPr b="0" i="0" sz="2400" u="none" cap="none" strike="noStrike">
              <a:solidFill>
                <a:srgbClr val="212529"/>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d49141054_0_113"/>
          <p:cNvSpPr txBox="1"/>
          <p:nvPr/>
        </p:nvSpPr>
        <p:spPr>
          <a:xfrm>
            <a:off x="6378775" y="479225"/>
            <a:ext cx="5370600" cy="21486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400"/>
              <a:buFont typeface="Arial"/>
              <a:buNone/>
            </a:pPr>
            <a:r>
              <a:rPr b="0" i="0" lang="en-US" sz="2400" u="none" cap="none" strike="noStrike">
                <a:solidFill>
                  <a:srgbClr val="212529"/>
                </a:solidFill>
                <a:highlight>
                  <a:srgbClr val="FFFFFF"/>
                </a:highlight>
                <a:latin typeface="Quattrocento Sans"/>
                <a:ea typeface="Quattrocento Sans"/>
                <a:cs typeface="Quattrocento Sans"/>
                <a:sym typeface="Quattrocento Sans"/>
              </a:rPr>
              <a:t>A number when divided successively by 12, and 15 gives respective remainders of 4 and 6. What will be the remainder when same number is divided by 180?</a:t>
            </a:r>
            <a:endParaRPr b="0" i="0" sz="2400" u="none" cap="none" strike="noStrike">
              <a:solidFill>
                <a:srgbClr val="212529"/>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bd49141054_0_118"/>
          <p:cNvSpPr txBox="1"/>
          <p:nvPr/>
        </p:nvSpPr>
        <p:spPr>
          <a:xfrm>
            <a:off x="6725800" y="297425"/>
            <a:ext cx="5106300" cy="21486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400"/>
              <a:buFont typeface="Arial"/>
              <a:buNone/>
            </a:pPr>
            <a:r>
              <a:rPr b="0" i="0" lang="en-US" sz="2400" u="none" cap="none" strike="noStrike">
                <a:solidFill>
                  <a:srgbClr val="212529"/>
                </a:solidFill>
                <a:highlight>
                  <a:srgbClr val="FFFFFF"/>
                </a:highlight>
                <a:latin typeface="Quattrocento Sans"/>
                <a:ea typeface="Quattrocento Sans"/>
                <a:cs typeface="Quattrocento Sans"/>
                <a:sym typeface="Quattrocento Sans"/>
              </a:rPr>
              <a:t>A number when divided successively by 8 and 9 gives respective remainders of 5 and 7. What will be the remainder when same number is divided by 72?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3044025" y="308250"/>
            <a:ext cx="8200800" cy="26781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 number is divided by 1001 (=7*11*13) and it was divided in succession by 7,11 and 13, to obtain the remainders 4,6 and 12 respectively. What would have been the remainder if the number was divided directly by 1001?</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 828 B. 982 C. 764 D. 970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highlight>
                  <a:srgbClr val="FFFF00"/>
                </a:highlight>
                <a:latin typeface="Arial"/>
                <a:ea typeface="Arial"/>
                <a:cs typeface="Arial"/>
                <a:sym typeface="Arial"/>
              </a:rPr>
              <a:t>TCS NQT 2020</a:t>
            </a:r>
            <a:endParaRPr b="0" i="0" sz="2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bd49141054_0_123"/>
          <p:cNvSpPr txBox="1"/>
          <p:nvPr/>
        </p:nvSpPr>
        <p:spPr>
          <a:xfrm>
            <a:off x="1437700" y="429650"/>
            <a:ext cx="6543900" cy="5541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400"/>
              <a:buFont typeface="Arial"/>
              <a:buNone/>
            </a:pPr>
            <a:r>
              <a:rPr b="0" i="0" lang="en-US" sz="2400" u="none" cap="none" strike="noStrike">
                <a:solidFill>
                  <a:srgbClr val="212529"/>
                </a:solidFill>
                <a:highlight>
                  <a:srgbClr val="FFFFFF"/>
                </a:highlight>
                <a:latin typeface="Quattrocento Sans"/>
                <a:ea typeface="Quattrocento Sans"/>
                <a:cs typeface="Quattrocento Sans"/>
                <a:sym typeface="Quattrocento Sans"/>
              </a:rPr>
              <a:t>Q. Find the number of divisors of 50?</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bd49141054_0_128"/>
          <p:cNvSpPr txBox="1"/>
          <p:nvPr/>
        </p:nvSpPr>
        <p:spPr>
          <a:xfrm>
            <a:off x="5684700" y="313975"/>
            <a:ext cx="6164100" cy="9528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400"/>
              <a:buFont typeface="Arial"/>
              <a:buNone/>
            </a:pPr>
            <a:r>
              <a:rPr b="0" i="0" lang="en-US" sz="2400" u="none" cap="none" strike="noStrike">
                <a:solidFill>
                  <a:srgbClr val="212529"/>
                </a:solidFill>
                <a:highlight>
                  <a:srgbClr val="FFFFFF"/>
                </a:highlight>
                <a:latin typeface="Quattrocento Sans"/>
                <a:ea typeface="Quattrocento Sans"/>
                <a:cs typeface="Quattrocento Sans"/>
                <a:sym typeface="Quattrocento Sans"/>
              </a:rPr>
              <a:t>Q. Find the number of different divisors of 307692?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nvSpPr>
        <p:spPr>
          <a:xfrm>
            <a:off x="5671931" y="485217"/>
            <a:ext cx="6096000" cy="7389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imes New Roman"/>
                <a:ea typeface="Times New Roman"/>
                <a:cs typeface="Times New Roman"/>
                <a:sym typeface="Times New Roman"/>
              </a:rPr>
              <a:t>If 8 men can reap 40 hectares in 12 days, then how many hectares can 30 men reap in 20 days? </a:t>
            </a:r>
            <a:endParaRPr b="0" i="0" sz="1700" u="none" cap="none" strike="noStrike">
              <a:solidFill>
                <a:srgbClr val="000000"/>
              </a:solidFill>
              <a:latin typeface="Arial"/>
              <a:ea typeface="Arial"/>
              <a:cs typeface="Arial"/>
              <a:sym typeface="Arial"/>
            </a:endParaRPr>
          </a:p>
        </p:txBody>
      </p:sp>
      <p:sp>
        <p:nvSpPr>
          <p:cNvPr id="168" name="Google Shape;168;p10"/>
          <p:cNvSpPr txBox="1"/>
          <p:nvPr/>
        </p:nvSpPr>
        <p:spPr>
          <a:xfrm>
            <a:off x="5671931" y="1931537"/>
            <a:ext cx="6096000" cy="10620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imes New Roman"/>
                <a:ea typeface="Times New Roman"/>
                <a:cs typeface="Times New Roman"/>
                <a:sym typeface="Times New Roman"/>
              </a:rPr>
              <a:t>If 30 men can build a wall 56 meters long in 5 days, what length of a similar wall can be built by 40 men in 3 days?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nvSpPr>
        <p:spPr>
          <a:xfrm>
            <a:off x="3634924" y="242125"/>
            <a:ext cx="7828200" cy="20553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100"/>
              <a:buFont typeface="Arial"/>
              <a:buNone/>
            </a:pPr>
            <a:r>
              <a:rPr b="0" i="0" lang="en-US" sz="2100" u="none" cap="none" strike="noStrike">
                <a:solidFill>
                  <a:srgbClr val="000000"/>
                </a:solidFill>
                <a:latin typeface="Times New Roman"/>
                <a:ea typeface="Times New Roman"/>
                <a:cs typeface="Times New Roman"/>
                <a:sym typeface="Times New Roman"/>
              </a:rPr>
              <a:t>A job has to finished in 60days .40 men start the work ,each working 8 hrs a day, after 20 days just 1/4th of the work is finished .How many additional men need to be engaged to complete the work on time ,if all of them have now been asked to work for 10hrs a day </a:t>
            </a:r>
            <a:r>
              <a:rPr b="0" i="0" lang="en-US" sz="2500" u="none" cap="none" strike="noStrike">
                <a:solidFill>
                  <a:srgbClr val="000000"/>
                </a:solidFill>
                <a:latin typeface="Times New Roman"/>
                <a:ea typeface="Times New Roman"/>
                <a:cs typeface="Times New Roman"/>
                <a:sym typeface="Times New Roman"/>
              </a:rPr>
              <a:t>?</a:t>
            </a:r>
            <a:r>
              <a:rPr b="0" i="0"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A.48 MEN               B.8 MEN           C.10 DAYS             D.NOT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nvSpPr>
        <p:spPr>
          <a:xfrm>
            <a:off x="2936580" y="526600"/>
            <a:ext cx="8420400" cy="21168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A job has to finished in 80 days .20 men start the work ,each working 6 hrs a day , after 60 days just 1/2th of the work is finished .how many additional men need to be engaged to complete the work on time ,if all of them have now been asked to work for 4 hrs a day ?				</a:t>
            </a:r>
            <a:endParaRPr b="0" i="0" sz="22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a.90men               b.7 men            c.70 Men               d.Not</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txBox="1"/>
          <p:nvPr/>
        </p:nvSpPr>
        <p:spPr>
          <a:xfrm>
            <a:off x="3029300" y="568000"/>
            <a:ext cx="8309400" cy="3879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Find the Maximum number of trees which can be planted, 20 metres apat, on the two skies of a straight road 1760 metres long</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AutoNum type="arabicPeriod"/>
            </a:pPr>
            <a:r>
              <a:rPr b="1" lang="en-US" sz="2400"/>
              <a:t>180</a:t>
            </a:r>
            <a:endParaRPr b="1" sz="2400"/>
          </a:p>
          <a:p>
            <a:pPr indent="-381000" lvl="0" marL="457200" rtl="0" algn="l">
              <a:spcBef>
                <a:spcPts val="0"/>
              </a:spcBef>
              <a:spcAft>
                <a:spcPts val="0"/>
              </a:spcAft>
              <a:buSzPts val="2400"/>
              <a:buAutoNum type="arabicPeriod"/>
            </a:pPr>
            <a:r>
              <a:rPr b="1" lang="en-US" sz="2400"/>
              <a:t>178</a:t>
            </a:r>
            <a:endParaRPr b="1" sz="2400"/>
          </a:p>
          <a:p>
            <a:pPr indent="-381000" lvl="0" marL="457200" rtl="0" algn="l">
              <a:spcBef>
                <a:spcPts val="0"/>
              </a:spcBef>
              <a:spcAft>
                <a:spcPts val="0"/>
              </a:spcAft>
              <a:buSzPts val="2400"/>
              <a:buAutoNum type="arabicPeriod"/>
            </a:pPr>
            <a:r>
              <a:rPr b="1" lang="en-US" sz="2400"/>
              <a:t>174</a:t>
            </a:r>
            <a:endParaRPr b="1" sz="2400"/>
          </a:p>
          <a:p>
            <a:pPr indent="-381000" lvl="0" marL="457200" rtl="0" algn="l">
              <a:spcBef>
                <a:spcPts val="0"/>
              </a:spcBef>
              <a:spcAft>
                <a:spcPts val="0"/>
              </a:spcAft>
              <a:buSzPts val="2400"/>
              <a:buAutoNum type="arabicPeriod"/>
            </a:pPr>
            <a:r>
              <a:rPr b="1" lang="en-US" sz="2400"/>
              <a:t>176</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(SSC CGL Tier-1 Exam 21.04.2013</a:t>
            </a:r>
            <a:endParaRPr b="1"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nvSpPr>
        <p:spPr>
          <a:xfrm>
            <a:off x="3276800" y="436800"/>
            <a:ext cx="8305500" cy="25407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212529"/>
                </a:solidFill>
                <a:latin typeface="Quattrocento Sans"/>
                <a:ea typeface="Quattrocento Sans"/>
                <a:cs typeface="Quattrocento Sans"/>
                <a:sym typeface="Quattrocento Sans"/>
              </a:rPr>
              <a:t>Q. Men or 4women or 6boys can complete the work in 25 days. In  how many days 2men , 3 women , 4 boys can do in how many days? </a:t>
            </a:r>
            <a:endParaRPr b="0" i="0" sz="24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2400"/>
              <a:buFont typeface="Arial"/>
              <a:buNone/>
            </a:pPr>
            <a:r>
              <a:rPr b="0" i="0" lang="en-US" sz="2400" u="none" cap="none" strike="noStrike">
                <a:solidFill>
                  <a:srgbClr val="212529"/>
                </a:solidFill>
                <a:latin typeface="Quattrocento Sans"/>
                <a:ea typeface="Quattrocento Sans"/>
                <a:cs typeface="Quattrocento Sans"/>
                <a:sym typeface="Quattrocento Sans"/>
              </a:rPr>
              <a:t>Q. 2Men or 3Women can complete a work in 23days. Then in how many days 5men and 4women together can finish the work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ba658ec4e9_0_0"/>
          <p:cNvSpPr txBox="1"/>
          <p:nvPr/>
        </p:nvSpPr>
        <p:spPr>
          <a:xfrm>
            <a:off x="4064675" y="751600"/>
            <a:ext cx="7499700" cy="20661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If 2 men or 3 women or 4 boys can do a piece of work in 52 days, then the same piece of work will be done by 1 man, 1 woman and 1 boy in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a) 48 days b) 36 days c) 45 days d) Data inadequate e) None of these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nvSpPr>
        <p:spPr>
          <a:xfrm>
            <a:off x="3706552" y="494675"/>
            <a:ext cx="7518000" cy="24024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rgbClr val="000000"/>
                </a:solidFill>
                <a:latin typeface="Times New Roman"/>
                <a:ea typeface="Times New Roman"/>
                <a:cs typeface="Times New Roman"/>
                <a:sym typeface="Times New Roman"/>
              </a:rPr>
              <a:t>2 Men &amp; 3women completed a task in 12days.if the women are at least half as efficient as the men, but not more efficient than the men, what is the range of the number of days for 3women &amp; 1 man to complete the same task?</a:t>
            </a:r>
            <a:endParaRPr b="0" i="0" sz="19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2100"/>
              <a:buFont typeface="Arial"/>
              <a:buNone/>
            </a:pPr>
            <a:r>
              <a:rPr b="1" i="0" lang="en-US" sz="2100" u="none" cap="none" strike="noStrike">
                <a:solidFill>
                  <a:srgbClr val="000000"/>
                </a:solidFill>
                <a:latin typeface="Times New Roman"/>
                <a:ea typeface="Times New Roman"/>
                <a:cs typeface="Times New Roman"/>
                <a:sym typeface="Times New Roman"/>
              </a:rPr>
              <a:t>A.16 to 17.5		b.16.8 to 17.5		c.15 to 17.5		d.15 to 16.8 days</a:t>
            </a:r>
            <a:endParaRPr b="0" i="0" sz="19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Case II Math 1.jpg" id="198" name="Google Shape;198;p5"/>
          <p:cNvPicPr preferRelativeResize="0"/>
          <p:nvPr/>
        </p:nvPicPr>
        <p:blipFill rotWithShape="1">
          <a:blip r:embed="rId3">
            <a:alphaModFix/>
          </a:blip>
          <a:srcRect b="0" l="0" r="0" t="10400"/>
          <a:stretch/>
        </p:blipFill>
        <p:spPr>
          <a:xfrm>
            <a:off x="6279625" y="298150"/>
            <a:ext cx="5371173" cy="2807650"/>
          </a:xfrm>
          <a:prstGeom prst="rect">
            <a:avLst/>
          </a:prstGeom>
          <a:noFill/>
          <a:ln>
            <a:noFill/>
          </a:ln>
        </p:spPr>
      </p:pic>
      <p:pic>
        <p:nvPicPr>
          <p:cNvPr descr="Case II Math 2.jpg" id="199" name="Google Shape;199;p5"/>
          <p:cNvPicPr preferRelativeResize="0"/>
          <p:nvPr/>
        </p:nvPicPr>
        <p:blipFill rotWithShape="1">
          <a:blip r:embed="rId4">
            <a:alphaModFix/>
          </a:blip>
          <a:srcRect b="0" l="0" r="3912" t="21601"/>
          <a:stretch/>
        </p:blipFill>
        <p:spPr>
          <a:xfrm>
            <a:off x="6362250" y="3371150"/>
            <a:ext cx="5371175" cy="2097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nvSpPr>
        <p:spPr>
          <a:xfrm>
            <a:off x="5777948" y="630915"/>
            <a:ext cx="6096000" cy="10620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Calibri"/>
                <a:ea typeface="Calibri"/>
                <a:cs typeface="Calibri"/>
                <a:sym typeface="Calibri"/>
              </a:rPr>
              <a:t>. The digit In unit's place of the product (2153)</a:t>
            </a:r>
            <a:r>
              <a:rPr b="1" baseline="30000" i="0" lang="en-US" sz="2100" u="none" cap="none" strike="noStrike">
                <a:solidFill>
                  <a:schemeClr val="dk1"/>
                </a:solidFill>
                <a:latin typeface="Calibri"/>
                <a:ea typeface="Calibri"/>
                <a:cs typeface="Calibri"/>
                <a:sym typeface="Calibri"/>
              </a:rPr>
              <a:t>167</a:t>
            </a:r>
            <a:r>
              <a:rPr b="1" i="0" lang="en-US" sz="2100" u="none" cap="none" strike="noStrike">
                <a:solidFill>
                  <a:schemeClr val="dk1"/>
                </a:solidFill>
                <a:latin typeface="Calibri"/>
                <a:ea typeface="Calibri"/>
                <a:cs typeface="Calibri"/>
                <a:sym typeface="Calibri"/>
              </a:rPr>
              <a:t> is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Calibri"/>
                <a:ea typeface="Calibri"/>
                <a:cs typeface="Calibri"/>
                <a:sym typeface="Calibri"/>
              </a:rPr>
              <a:t>(a) 1 	(b) 3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Calibri"/>
                <a:ea typeface="Calibri"/>
                <a:cs typeface="Calibri"/>
                <a:sym typeface="Calibri"/>
              </a:rPr>
              <a:t>(c) 7 	(d) 9 </a:t>
            </a:r>
            <a:endParaRPr b="0" i="0" sz="1700" u="none" cap="none" strike="noStrike">
              <a:solidFill>
                <a:srgbClr val="000000"/>
              </a:solidFill>
              <a:latin typeface="Arial"/>
              <a:ea typeface="Arial"/>
              <a:cs typeface="Arial"/>
              <a:sym typeface="Arial"/>
            </a:endParaRPr>
          </a:p>
        </p:txBody>
      </p:sp>
      <p:pic>
        <p:nvPicPr>
          <p:cNvPr descr="Case II Math 2.jpg" id="205" name="Google Shape;205;p6"/>
          <p:cNvPicPr preferRelativeResize="0"/>
          <p:nvPr/>
        </p:nvPicPr>
        <p:blipFill rotWithShape="1">
          <a:blip r:embed="rId3">
            <a:alphaModFix/>
          </a:blip>
          <a:srcRect b="0" l="0" r="3912" t="21601"/>
          <a:stretch/>
        </p:blipFill>
        <p:spPr>
          <a:xfrm>
            <a:off x="5777950" y="2077875"/>
            <a:ext cx="6096000" cy="1807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nvSpPr>
        <p:spPr>
          <a:xfrm>
            <a:off x="5883000" y="452250"/>
            <a:ext cx="5370600" cy="11082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3399"/>
                </a:solidFill>
                <a:latin typeface="Calibri"/>
                <a:ea typeface="Calibri"/>
                <a:cs typeface="Calibri"/>
                <a:sym typeface="Calibri"/>
              </a:rPr>
              <a:t>The unit digit in the expansion of (2137)</a:t>
            </a:r>
            <a:r>
              <a:rPr b="1" baseline="30000" i="0" lang="en-US" sz="2200" u="none" cap="none" strike="noStrike">
                <a:solidFill>
                  <a:srgbClr val="003399"/>
                </a:solidFill>
                <a:latin typeface="Calibri"/>
                <a:ea typeface="Calibri"/>
                <a:cs typeface="Calibri"/>
                <a:sym typeface="Calibri"/>
              </a:rPr>
              <a:t>764</a:t>
            </a:r>
            <a:r>
              <a:rPr b="1" i="0" lang="en-US" sz="2200" u="none" cap="none" strike="noStrike">
                <a:solidFill>
                  <a:srgbClr val="003399"/>
                </a:solidFill>
                <a:latin typeface="Calibri"/>
                <a:ea typeface="Calibri"/>
                <a:cs typeface="Calibri"/>
                <a:sym typeface="Calibri"/>
              </a:rPr>
              <a:t> is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3399"/>
                </a:solidFill>
                <a:latin typeface="Calibri"/>
                <a:ea typeface="Calibri"/>
                <a:cs typeface="Calibri"/>
                <a:sym typeface="Calibri"/>
              </a:rPr>
              <a:t>(a) 1	(b) 3</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3399"/>
                </a:solidFill>
                <a:latin typeface="Calibri"/>
                <a:ea typeface="Calibri"/>
                <a:cs typeface="Calibri"/>
                <a:sym typeface="Calibri"/>
              </a:rPr>
              <a:t>(c) 7	(d) 9</a:t>
            </a:r>
            <a:endParaRPr b="0" i="0" sz="1800" u="none" cap="none" strike="noStrike">
              <a:solidFill>
                <a:srgbClr val="000000"/>
              </a:solidFill>
              <a:latin typeface="Arial"/>
              <a:ea typeface="Arial"/>
              <a:cs typeface="Arial"/>
              <a:sym typeface="Arial"/>
            </a:endParaRPr>
          </a:p>
        </p:txBody>
      </p:sp>
      <p:pic>
        <p:nvPicPr>
          <p:cNvPr descr="Case II Math 2.jpg" id="211" name="Google Shape;211;p7"/>
          <p:cNvPicPr preferRelativeResize="0"/>
          <p:nvPr/>
        </p:nvPicPr>
        <p:blipFill rotWithShape="1">
          <a:blip r:embed="rId3">
            <a:alphaModFix/>
          </a:blip>
          <a:srcRect b="0" l="0" r="3912" t="21601"/>
          <a:stretch/>
        </p:blipFill>
        <p:spPr>
          <a:xfrm>
            <a:off x="5883000" y="1854075"/>
            <a:ext cx="5370600" cy="1970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nvSpPr>
        <p:spPr>
          <a:xfrm>
            <a:off x="4651326" y="466003"/>
            <a:ext cx="7050300" cy="12006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What will be the unit digit in the product 7</a:t>
            </a:r>
            <a:r>
              <a:rPr b="1" baseline="30000" i="0" lang="en-US" sz="2400" u="none" cap="none" strike="noStrike">
                <a:solidFill>
                  <a:srgbClr val="000000"/>
                </a:solidFill>
                <a:latin typeface="Calibri"/>
                <a:ea typeface="Calibri"/>
                <a:cs typeface="Calibri"/>
                <a:sym typeface="Calibri"/>
              </a:rPr>
              <a:t>105</a:t>
            </a:r>
            <a:r>
              <a:rPr b="1" i="0" lang="en-US" sz="24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 5	(b) 7</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(c) 9 	(d) 1</a:t>
            </a:r>
            <a:endParaRPr b="0" i="0" sz="2000" u="none" cap="none" strike="noStrike">
              <a:solidFill>
                <a:srgbClr val="000000"/>
              </a:solidFill>
              <a:latin typeface="Arial"/>
              <a:ea typeface="Arial"/>
              <a:cs typeface="Arial"/>
              <a:sym typeface="Arial"/>
            </a:endParaRPr>
          </a:p>
        </p:txBody>
      </p:sp>
      <p:pic>
        <p:nvPicPr>
          <p:cNvPr descr="Case II Math 2.jpg" id="217" name="Google Shape;217;p8"/>
          <p:cNvPicPr preferRelativeResize="0"/>
          <p:nvPr/>
        </p:nvPicPr>
        <p:blipFill rotWithShape="1">
          <a:blip r:embed="rId3">
            <a:alphaModFix/>
          </a:blip>
          <a:srcRect b="0" l="0" r="3912" t="21601"/>
          <a:stretch/>
        </p:blipFill>
        <p:spPr>
          <a:xfrm>
            <a:off x="4584252" y="2073949"/>
            <a:ext cx="7050349" cy="2090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p:nvPr/>
        </p:nvSpPr>
        <p:spPr>
          <a:xfrm>
            <a:off x="3981225" y="322300"/>
            <a:ext cx="7960500" cy="24951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Arial"/>
                <a:ea typeface="Arial"/>
                <a:cs typeface="Arial"/>
                <a:sym typeface="Arial"/>
              </a:rPr>
              <a:t>If 5432*7 is divisible by 9 , then the digit is place of * is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 0	(b) 1</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(c)6		(d) 9</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Arial"/>
                <a:ea typeface="Arial"/>
                <a:cs typeface="Arial"/>
                <a:sym typeface="Arial"/>
              </a:rPr>
              <a:t>(SSC CGL Tier-I (CBE) Exam. 11.09.2016</a:t>
            </a:r>
            <a:br>
              <a:rPr b="1" i="0" lang="en-US" sz="2000" u="none" cap="none" strike="noStrike">
                <a:solidFill>
                  <a:srgbClr val="002060"/>
                </a:solidFill>
                <a:latin typeface="Arial"/>
                <a:ea typeface="Arial"/>
                <a:cs typeface="Arial"/>
                <a:sym typeface="Arial"/>
              </a:rPr>
            </a:br>
            <a:r>
              <a:rPr b="1" i="0" lang="en-US" sz="2000" u="none" cap="none" strike="noStrike">
                <a:solidFill>
                  <a:srgbClr val="002060"/>
                </a:solidFill>
                <a:latin typeface="Arial"/>
                <a:ea typeface="Arial"/>
                <a:cs typeface="Arial"/>
                <a:sym typeface="Arial"/>
              </a:rPr>
              <a:t>(IIrd Sitting)</a:t>
            </a:r>
            <a:endParaRPr b="0" i="0" sz="32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bd49141054_0_0"/>
          <p:cNvSpPr txBox="1"/>
          <p:nvPr/>
        </p:nvSpPr>
        <p:spPr>
          <a:xfrm>
            <a:off x="4891500" y="545325"/>
            <a:ext cx="6510900" cy="28449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What least digit should come in place of # in the 9-digit number 15549#325, for which the number is divisible by 3?</a:t>
            </a:r>
            <a:endParaRPr b="1" i="0" sz="3000" u="none" cap="none" strike="noStrike">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1. 0	2. 1</a:t>
            </a:r>
            <a:endParaRPr b="1" i="0" sz="3000" u="none" cap="none" strike="noStrike">
              <a:solidFill>
                <a:schemeClr val="dk1"/>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3. 2	4. Any of these</a:t>
            </a:r>
            <a:endParaRPr b="1" i="0" sz="3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bd49141054_0_33"/>
          <p:cNvSpPr txBox="1"/>
          <p:nvPr/>
        </p:nvSpPr>
        <p:spPr>
          <a:xfrm>
            <a:off x="4990650" y="446175"/>
            <a:ext cx="6560400" cy="21510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If 5432*7 is divisible by 9, then the digit is place of * is?</a:t>
            </a:r>
            <a:endParaRPr b="0" i="0" sz="27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(a) 0	(b) 1</a:t>
            </a:r>
            <a:endParaRPr b="0" i="0" sz="27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(c)6	(d) 9</a:t>
            </a:r>
            <a:endParaRPr b="1" i="0" sz="27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bd49141054_0_38"/>
          <p:cNvSpPr txBox="1"/>
          <p:nvPr/>
        </p:nvSpPr>
        <p:spPr>
          <a:xfrm>
            <a:off x="3371150" y="347025"/>
            <a:ext cx="8229600" cy="19554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If 432 P1 is completely divisible by 9, then what is the value of P? </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 1	(b) 8</a:t>
            </a:r>
            <a:endParaRPr b="0" i="0" sz="24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(c) 7	(d) 2</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bd49141054_0_43"/>
          <p:cNvSpPr txBox="1"/>
          <p:nvPr/>
        </p:nvSpPr>
        <p:spPr>
          <a:xfrm>
            <a:off x="4825400" y="446175"/>
            <a:ext cx="6824700" cy="20265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A hundred digit number is formed by writing first 54 natural numbers one after the other as 123456………5354.Find the remainder when this number is divided by 8 ?</a:t>
            </a:r>
            <a:endParaRPr b="0" i="0" sz="20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(a) 4	(b) 2</a:t>
            </a:r>
            <a:endParaRPr b="0" i="0" sz="2000" u="none" cap="none" strike="noStrike">
              <a:solidFill>
                <a:srgbClr val="000000"/>
              </a:solidFill>
              <a:latin typeface="Calibri"/>
              <a:ea typeface="Calibri"/>
              <a:cs typeface="Calibri"/>
              <a:sym typeface="Calibri"/>
            </a:endParaRPr>
          </a:p>
          <a:p>
            <a:pPr indent="0" lvl="0" marL="0" marR="0" rtl="0" algn="l">
              <a:lnSpc>
                <a:spcPct val="107916"/>
              </a:lnSpc>
              <a:spcBef>
                <a:spcPts val="800"/>
              </a:spcBef>
              <a:spcAft>
                <a:spcPts val="80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(c) 7	         (d) 0</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bd49141054_0_48"/>
          <p:cNvSpPr txBox="1"/>
          <p:nvPr/>
        </p:nvSpPr>
        <p:spPr>
          <a:xfrm>
            <a:off x="4346150" y="528800"/>
            <a:ext cx="7180800" cy="27159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200"/>
              <a:buFont typeface="Arial"/>
              <a:buNone/>
            </a:pPr>
            <a:r>
              <a:rPr b="1" i="0" lang="en-US" sz="2200" u="none" cap="none" strike="noStrike">
                <a:solidFill>
                  <a:srgbClr val="333333"/>
                </a:solidFill>
                <a:highlight>
                  <a:srgbClr val="F9F9F9"/>
                </a:highlight>
                <a:latin typeface="Arial"/>
                <a:ea typeface="Arial"/>
                <a:cs typeface="Arial"/>
                <a:sym typeface="Arial"/>
              </a:rPr>
              <a:t> If the number 91876X2 is completely divisibly by 8, then the smallest whole number in place of X will be:  </a:t>
            </a:r>
            <a:br>
              <a:rPr b="0" i="0" lang="en-US" sz="2200" u="none" cap="none" strike="noStrike">
                <a:solidFill>
                  <a:srgbClr val="333333"/>
                </a:solidFill>
                <a:latin typeface="Arial"/>
                <a:ea typeface="Arial"/>
                <a:cs typeface="Arial"/>
                <a:sym typeface="Arial"/>
              </a:rPr>
            </a:br>
            <a:r>
              <a:rPr b="0" i="0" lang="en-US" sz="2200" u="none" cap="none" strike="noStrike">
                <a:solidFill>
                  <a:srgbClr val="333333"/>
                </a:solidFill>
                <a:highlight>
                  <a:srgbClr val="F9F9F9"/>
                </a:highlight>
                <a:latin typeface="Arial"/>
                <a:ea typeface="Arial"/>
                <a:cs typeface="Arial"/>
                <a:sym typeface="Arial"/>
              </a:rPr>
              <a:t>(a) 1</a:t>
            </a:r>
            <a:br>
              <a:rPr b="0" i="0" lang="en-US" sz="2200" u="none" cap="none" strike="noStrike">
                <a:solidFill>
                  <a:srgbClr val="333333"/>
                </a:solidFill>
                <a:latin typeface="Arial"/>
                <a:ea typeface="Arial"/>
                <a:cs typeface="Arial"/>
                <a:sym typeface="Arial"/>
              </a:rPr>
            </a:br>
            <a:r>
              <a:rPr b="0" i="0" lang="en-US" sz="2200" u="none" cap="none" strike="noStrike">
                <a:solidFill>
                  <a:srgbClr val="333333"/>
                </a:solidFill>
                <a:highlight>
                  <a:srgbClr val="F9F9F9"/>
                </a:highlight>
                <a:latin typeface="Arial"/>
                <a:ea typeface="Arial"/>
                <a:cs typeface="Arial"/>
                <a:sym typeface="Arial"/>
              </a:rPr>
              <a:t>(b) 2</a:t>
            </a:r>
            <a:br>
              <a:rPr b="0" i="0" lang="en-US" sz="2200" u="none" cap="none" strike="noStrike">
                <a:solidFill>
                  <a:srgbClr val="333333"/>
                </a:solidFill>
                <a:latin typeface="Arial"/>
                <a:ea typeface="Arial"/>
                <a:cs typeface="Arial"/>
                <a:sym typeface="Arial"/>
              </a:rPr>
            </a:br>
            <a:r>
              <a:rPr b="0" i="0" lang="en-US" sz="2200" u="none" cap="none" strike="noStrike">
                <a:solidFill>
                  <a:srgbClr val="333333"/>
                </a:solidFill>
                <a:highlight>
                  <a:srgbClr val="F9F9F9"/>
                </a:highlight>
                <a:latin typeface="Arial"/>
                <a:ea typeface="Arial"/>
                <a:cs typeface="Arial"/>
                <a:sym typeface="Arial"/>
              </a:rPr>
              <a:t>(c) 3</a:t>
            </a:r>
            <a:br>
              <a:rPr b="0" i="0" lang="en-US" sz="2200" u="none" cap="none" strike="noStrike">
                <a:solidFill>
                  <a:srgbClr val="333333"/>
                </a:solidFill>
                <a:latin typeface="Arial"/>
                <a:ea typeface="Arial"/>
                <a:cs typeface="Arial"/>
                <a:sym typeface="Arial"/>
              </a:rPr>
            </a:br>
            <a:r>
              <a:rPr b="0" i="0" lang="en-US" sz="2200" u="none" cap="none" strike="noStrike">
                <a:solidFill>
                  <a:srgbClr val="333333"/>
                </a:solidFill>
                <a:highlight>
                  <a:srgbClr val="F9F9F9"/>
                </a:highlight>
                <a:latin typeface="Arial"/>
                <a:ea typeface="Arial"/>
                <a:cs typeface="Arial"/>
                <a:sym typeface="Arial"/>
              </a:rPr>
              <a:t>(d) 4</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emplate1">
      <a:dk1>
        <a:srgbClr val="222A35"/>
      </a:dk1>
      <a:lt1>
        <a:srgbClr val="FFFFFF"/>
      </a:lt1>
      <a:dk2>
        <a:srgbClr val="0C0C0C"/>
      </a:dk2>
      <a:lt2>
        <a:srgbClr val="E7E6E6"/>
      </a:lt2>
      <a:accent1>
        <a:srgbClr val="5B9BD5"/>
      </a:accent1>
      <a:accent2>
        <a:srgbClr val="ED7D31"/>
      </a:accent2>
      <a:accent3>
        <a:srgbClr val="A5A5A5"/>
      </a:accent3>
      <a:accent4>
        <a:srgbClr val="FFC000"/>
      </a:accent4>
      <a:accent5>
        <a:srgbClr val="4472C4"/>
      </a:accent5>
      <a:accent6>
        <a:srgbClr val="70AD47"/>
      </a:accent6>
      <a:hlink>
        <a:srgbClr val="48A1F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2021-02-15T04:24:46Z</dcterms:created>
  <dc:creator>rachit rastogi</dc:creator>
</cp:coreProperties>
</file>