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74" r:id="rId3"/>
    <p:sldId id="275" r:id="rId4"/>
    <p:sldId id="276" r:id="rId5"/>
    <p:sldId id="277" r:id="rId6"/>
    <p:sldId id="278" r:id="rId7"/>
    <p:sldId id="279" r:id="rId8"/>
    <p:sldId id="280" r:id="rId9"/>
    <p:sldId id="281" r:id="rId10"/>
    <p:sldId id="282" r:id="rId11"/>
    <p:sldId id="258" r:id="rId12"/>
    <p:sldId id="260" r:id="rId13"/>
    <p:sldId id="259" r:id="rId14"/>
    <p:sldId id="261" r:id="rId15"/>
    <p:sldId id="286" r:id="rId16"/>
    <p:sldId id="269" r:id="rId17"/>
    <p:sldId id="268" r:id="rId18"/>
    <p:sldId id="270" r:id="rId19"/>
    <p:sldId id="287" r:id="rId20"/>
    <p:sldId id="271" r:id="rId21"/>
    <p:sldId id="272" r:id="rId22"/>
    <p:sldId id="273" r:id="rId23"/>
    <p:sldId id="288" r:id="rId24"/>
    <p:sldId id="289" r:id="rId25"/>
    <p:sldId id="290"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BD934C-56E4-441E-81BA-4E4DC1B2B4E2}" type="datetimeFigureOut">
              <a:rPr lang="en-IN" smtClean="0"/>
              <a:t>06-02-2021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B0A2D-8369-4490-A1CB-FDD054D82285}" type="slidenum">
              <a:rPr lang="en-IN" smtClean="0"/>
              <a:t>‹#›</a:t>
            </a:fld>
            <a:endParaRPr lang="en-IN"/>
          </a:p>
        </p:txBody>
      </p:sp>
    </p:spTree>
    <p:extLst>
      <p:ext uri="{BB962C8B-B14F-4D97-AF65-F5344CB8AC3E}">
        <p14:creationId xmlns:p14="http://schemas.microsoft.com/office/powerpoint/2010/main" val="3391798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5" name="Google Shape;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9" name="Google Shape;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0" name="Google Shape;7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70C97-1040-4E19-BC95-758ECDB423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566833-5605-465A-83D6-2B985AF968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6C5AB9-4F99-4E94-B409-C605395F32FF}"/>
              </a:ext>
            </a:extLst>
          </p:cNvPr>
          <p:cNvSpPr>
            <a:spLocks noGrp="1"/>
          </p:cNvSpPr>
          <p:nvPr>
            <p:ph type="dt" sz="half" idx="10"/>
          </p:nvPr>
        </p:nvSpPr>
        <p:spPr/>
        <p:txBody>
          <a:bodyPr/>
          <a:lstStyle/>
          <a:p>
            <a:fld id="{82665BCF-EA57-4794-9FB8-D466E7D10470}" type="datetimeFigureOut">
              <a:rPr lang="en-IN" smtClean="0"/>
              <a:t>06-02-2021</a:t>
            </a:fld>
            <a:endParaRPr lang="en-IN"/>
          </a:p>
        </p:txBody>
      </p:sp>
      <p:sp>
        <p:nvSpPr>
          <p:cNvPr id="5" name="Footer Placeholder 4">
            <a:extLst>
              <a:ext uri="{FF2B5EF4-FFF2-40B4-BE49-F238E27FC236}">
                <a16:creationId xmlns:a16="http://schemas.microsoft.com/office/drawing/2014/main" id="{4F2C39E5-23C4-44C4-ACAE-29A6D88E20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30AF7B-9905-4EFA-92F9-6EE2B10E914E}"/>
              </a:ext>
            </a:extLst>
          </p:cNvPr>
          <p:cNvSpPr>
            <a:spLocks noGrp="1"/>
          </p:cNvSpPr>
          <p:nvPr>
            <p:ph type="sldNum" sz="quarter" idx="12"/>
          </p:nvPr>
        </p:nvSpPr>
        <p:spPr/>
        <p:txBody>
          <a:bodyPr/>
          <a:lstStyle/>
          <a:p>
            <a:fld id="{FB78D4C4-3EC3-48EB-A841-1F823AE63286}" type="slidenum">
              <a:rPr lang="en-IN" smtClean="0"/>
              <a:t>‹#›</a:t>
            </a:fld>
            <a:endParaRPr lang="en-IN"/>
          </a:p>
        </p:txBody>
      </p:sp>
    </p:spTree>
    <p:extLst>
      <p:ext uri="{BB962C8B-B14F-4D97-AF65-F5344CB8AC3E}">
        <p14:creationId xmlns:p14="http://schemas.microsoft.com/office/powerpoint/2010/main" val="371536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1509-2854-4DD2-96B5-0EF03CD240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19C2A5-A5CC-4F75-BB83-0A9B6249D5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84BBF-F7B6-468F-B412-05B771462F2F}"/>
              </a:ext>
            </a:extLst>
          </p:cNvPr>
          <p:cNvSpPr>
            <a:spLocks noGrp="1"/>
          </p:cNvSpPr>
          <p:nvPr>
            <p:ph type="dt" sz="half" idx="10"/>
          </p:nvPr>
        </p:nvSpPr>
        <p:spPr/>
        <p:txBody>
          <a:bodyPr/>
          <a:lstStyle/>
          <a:p>
            <a:fld id="{82665BCF-EA57-4794-9FB8-D466E7D10470}" type="datetimeFigureOut">
              <a:rPr lang="en-IN" smtClean="0"/>
              <a:t>06-02-2021</a:t>
            </a:fld>
            <a:endParaRPr lang="en-IN"/>
          </a:p>
        </p:txBody>
      </p:sp>
      <p:sp>
        <p:nvSpPr>
          <p:cNvPr id="5" name="Footer Placeholder 4">
            <a:extLst>
              <a:ext uri="{FF2B5EF4-FFF2-40B4-BE49-F238E27FC236}">
                <a16:creationId xmlns:a16="http://schemas.microsoft.com/office/drawing/2014/main" id="{3E0FFD8E-1C77-42F5-AD38-9943034318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DC0A56-6C89-4749-8CDB-CCE2B9A43377}"/>
              </a:ext>
            </a:extLst>
          </p:cNvPr>
          <p:cNvSpPr>
            <a:spLocks noGrp="1"/>
          </p:cNvSpPr>
          <p:nvPr>
            <p:ph type="sldNum" sz="quarter" idx="12"/>
          </p:nvPr>
        </p:nvSpPr>
        <p:spPr/>
        <p:txBody>
          <a:bodyPr/>
          <a:lstStyle/>
          <a:p>
            <a:fld id="{FB78D4C4-3EC3-48EB-A841-1F823AE63286}" type="slidenum">
              <a:rPr lang="en-IN" smtClean="0"/>
              <a:t>‹#›</a:t>
            </a:fld>
            <a:endParaRPr lang="en-IN"/>
          </a:p>
        </p:txBody>
      </p:sp>
    </p:spTree>
    <p:extLst>
      <p:ext uri="{BB962C8B-B14F-4D97-AF65-F5344CB8AC3E}">
        <p14:creationId xmlns:p14="http://schemas.microsoft.com/office/powerpoint/2010/main" val="1198922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FABD9F-0644-4FD0-83CE-2114D51D43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9A59F4-7757-4A83-9A77-76BF8DB5A5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95B97F-E014-43E2-A8C6-68DC746BBDEE}"/>
              </a:ext>
            </a:extLst>
          </p:cNvPr>
          <p:cNvSpPr>
            <a:spLocks noGrp="1"/>
          </p:cNvSpPr>
          <p:nvPr>
            <p:ph type="dt" sz="half" idx="10"/>
          </p:nvPr>
        </p:nvSpPr>
        <p:spPr/>
        <p:txBody>
          <a:bodyPr/>
          <a:lstStyle/>
          <a:p>
            <a:fld id="{82665BCF-EA57-4794-9FB8-D466E7D10470}" type="datetimeFigureOut">
              <a:rPr lang="en-IN" smtClean="0"/>
              <a:t>06-02-2021</a:t>
            </a:fld>
            <a:endParaRPr lang="en-IN"/>
          </a:p>
        </p:txBody>
      </p:sp>
      <p:sp>
        <p:nvSpPr>
          <p:cNvPr id="5" name="Footer Placeholder 4">
            <a:extLst>
              <a:ext uri="{FF2B5EF4-FFF2-40B4-BE49-F238E27FC236}">
                <a16:creationId xmlns:a16="http://schemas.microsoft.com/office/drawing/2014/main" id="{7E0514FD-20D0-4CC3-852A-4CDD323468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CC0B67-FC5E-4E79-B6DD-454B6EA65073}"/>
              </a:ext>
            </a:extLst>
          </p:cNvPr>
          <p:cNvSpPr>
            <a:spLocks noGrp="1"/>
          </p:cNvSpPr>
          <p:nvPr>
            <p:ph type="sldNum" sz="quarter" idx="12"/>
          </p:nvPr>
        </p:nvSpPr>
        <p:spPr/>
        <p:txBody>
          <a:bodyPr/>
          <a:lstStyle/>
          <a:p>
            <a:fld id="{FB78D4C4-3EC3-48EB-A841-1F823AE63286}" type="slidenum">
              <a:rPr lang="en-IN" smtClean="0"/>
              <a:t>‹#›</a:t>
            </a:fld>
            <a:endParaRPr lang="en-IN"/>
          </a:p>
        </p:txBody>
      </p:sp>
    </p:spTree>
    <p:extLst>
      <p:ext uri="{BB962C8B-B14F-4D97-AF65-F5344CB8AC3E}">
        <p14:creationId xmlns:p14="http://schemas.microsoft.com/office/powerpoint/2010/main" val="113894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D1B1E-5274-4ED0-B1EF-050F7FE683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913FA7-1FE2-47C6-A546-282B081667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401952-CD6E-4376-9AB9-E2E18BACCBC7}"/>
              </a:ext>
            </a:extLst>
          </p:cNvPr>
          <p:cNvSpPr>
            <a:spLocks noGrp="1"/>
          </p:cNvSpPr>
          <p:nvPr>
            <p:ph type="dt" sz="half" idx="10"/>
          </p:nvPr>
        </p:nvSpPr>
        <p:spPr/>
        <p:txBody>
          <a:bodyPr/>
          <a:lstStyle/>
          <a:p>
            <a:fld id="{82665BCF-EA57-4794-9FB8-D466E7D10470}" type="datetimeFigureOut">
              <a:rPr lang="en-IN" smtClean="0"/>
              <a:t>06-02-2021</a:t>
            </a:fld>
            <a:endParaRPr lang="en-IN"/>
          </a:p>
        </p:txBody>
      </p:sp>
      <p:sp>
        <p:nvSpPr>
          <p:cNvPr id="5" name="Footer Placeholder 4">
            <a:extLst>
              <a:ext uri="{FF2B5EF4-FFF2-40B4-BE49-F238E27FC236}">
                <a16:creationId xmlns:a16="http://schemas.microsoft.com/office/drawing/2014/main" id="{1A10D24E-ECA5-47D5-BAC5-51ED3E8153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8A2E38-7097-4BA7-A144-95BA08C63A9E}"/>
              </a:ext>
            </a:extLst>
          </p:cNvPr>
          <p:cNvSpPr>
            <a:spLocks noGrp="1"/>
          </p:cNvSpPr>
          <p:nvPr>
            <p:ph type="sldNum" sz="quarter" idx="12"/>
          </p:nvPr>
        </p:nvSpPr>
        <p:spPr/>
        <p:txBody>
          <a:bodyPr/>
          <a:lstStyle/>
          <a:p>
            <a:fld id="{FB78D4C4-3EC3-48EB-A841-1F823AE63286}" type="slidenum">
              <a:rPr lang="en-IN" smtClean="0"/>
              <a:t>‹#›</a:t>
            </a:fld>
            <a:endParaRPr lang="en-IN"/>
          </a:p>
        </p:txBody>
      </p:sp>
    </p:spTree>
    <p:extLst>
      <p:ext uri="{BB962C8B-B14F-4D97-AF65-F5344CB8AC3E}">
        <p14:creationId xmlns:p14="http://schemas.microsoft.com/office/powerpoint/2010/main" val="1329197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97C5-328E-4E54-9756-1401275037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CE8D8-8A3F-4A62-8D3E-EBD72BDAA4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EB6D05-10A2-4872-8CAE-1B233475FEA8}"/>
              </a:ext>
            </a:extLst>
          </p:cNvPr>
          <p:cNvSpPr>
            <a:spLocks noGrp="1"/>
          </p:cNvSpPr>
          <p:nvPr>
            <p:ph type="dt" sz="half" idx="10"/>
          </p:nvPr>
        </p:nvSpPr>
        <p:spPr/>
        <p:txBody>
          <a:bodyPr/>
          <a:lstStyle/>
          <a:p>
            <a:fld id="{82665BCF-EA57-4794-9FB8-D466E7D10470}" type="datetimeFigureOut">
              <a:rPr lang="en-IN" smtClean="0"/>
              <a:t>06-02-2021</a:t>
            </a:fld>
            <a:endParaRPr lang="en-IN"/>
          </a:p>
        </p:txBody>
      </p:sp>
      <p:sp>
        <p:nvSpPr>
          <p:cNvPr id="5" name="Footer Placeholder 4">
            <a:extLst>
              <a:ext uri="{FF2B5EF4-FFF2-40B4-BE49-F238E27FC236}">
                <a16:creationId xmlns:a16="http://schemas.microsoft.com/office/drawing/2014/main" id="{DD125E4A-A43D-4BDD-9A57-4B7256143F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175B0A-1D02-4BF3-B09D-A349FF2B1880}"/>
              </a:ext>
            </a:extLst>
          </p:cNvPr>
          <p:cNvSpPr>
            <a:spLocks noGrp="1"/>
          </p:cNvSpPr>
          <p:nvPr>
            <p:ph type="sldNum" sz="quarter" idx="12"/>
          </p:nvPr>
        </p:nvSpPr>
        <p:spPr/>
        <p:txBody>
          <a:bodyPr/>
          <a:lstStyle/>
          <a:p>
            <a:fld id="{FB78D4C4-3EC3-48EB-A841-1F823AE63286}" type="slidenum">
              <a:rPr lang="en-IN" smtClean="0"/>
              <a:t>‹#›</a:t>
            </a:fld>
            <a:endParaRPr lang="en-IN"/>
          </a:p>
        </p:txBody>
      </p:sp>
    </p:spTree>
    <p:extLst>
      <p:ext uri="{BB962C8B-B14F-4D97-AF65-F5344CB8AC3E}">
        <p14:creationId xmlns:p14="http://schemas.microsoft.com/office/powerpoint/2010/main" val="228896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9068-58C3-44AE-8718-B9AFAB6BE3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99D944-2237-4947-8DFE-6D5A6D7E39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8E18BA-7F74-48ED-8CC3-586B7BAB76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A0AFA0-8693-4D61-A28F-9CDEA244C08C}"/>
              </a:ext>
            </a:extLst>
          </p:cNvPr>
          <p:cNvSpPr>
            <a:spLocks noGrp="1"/>
          </p:cNvSpPr>
          <p:nvPr>
            <p:ph type="dt" sz="half" idx="10"/>
          </p:nvPr>
        </p:nvSpPr>
        <p:spPr/>
        <p:txBody>
          <a:bodyPr/>
          <a:lstStyle/>
          <a:p>
            <a:fld id="{82665BCF-EA57-4794-9FB8-D466E7D10470}" type="datetimeFigureOut">
              <a:rPr lang="en-IN" smtClean="0"/>
              <a:t>06-02-2021</a:t>
            </a:fld>
            <a:endParaRPr lang="en-IN"/>
          </a:p>
        </p:txBody>
      </p:sp>
      <p:sp>
        <p:nvSpPr>
          <p:cNvPr id="6" name="Footer Placeholder 5">
            <a:extLst>
              <a:ext uri="{FF2B5EF4-FFF2-40B4-BE49-F238E27FC236}">
                <a16:creationId xmlns:a16="http://schemas.microsoft.com/office/drawing/2014/main" id="{7C710791-C128-4C8A-9710-7A47E8AB23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8E03B9-2982-48F7-A4D8-6B1FFA6BB0D2}"/>
              </a:ext>
            </a:extLst>
          </p:cNvPr>
          <p:cNvSpPr>
            <a:spLocks noGrp="1"/>
          </p:cNvSpPr>
          <p:nvPr>
            <p:ph type="sldNum" sz="quarter" idx="12"/>
          </p:nvPr>
        </p:nvSpPr>
        <p:spPr/>
        <p:txBody>
          <a:bodyPr/>
          <a:lstStyle/>
          <a:p>
            <a:fld id="{FB78D4C4-3EC3-48EB-A841-1F823AE63286}" type="slidenum">
              <a:rPr lang="en-IN" smtClean="0"/>
              <a:t>‹#›</a:t>
            </a:fld>
            <a:endParaRPr lang="en-IN"/>
          </a:p>
        </p:txBody>
      </p:sp>
    </p:spTree>
    <p:extLst>
      <p:ext uri="{BB962C8B-B14F-4D97-AF65-F5344CB8AC3E}">
        <p14:creationId xmlns:p14="http://schemas.microsoft.com/office/powerpoint/2010/main" val="252310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02CA5-2239-4FE2-9D4F-F306F01187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B38E66-7E35-488E-8897-198B4F2893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8331B3-474E-4A2D-93D6-9E4BEFF185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15BE2-CC80-48A1-B33B-0EC79FFE1C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90122E-4AD4-4C8F-9351-44AA45F12F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3E7E2E-C713-4D6C-9E61-40933A6FC3B9}"/>
              </a:ext>
            </a:extLst>
          </p:cNvPr>
          <p:cNvSpPr>
            <a:spLocks noGrp="1"/>
          </p:cNvSpPr>
          <p:nvPr>
            <p:ph type="dt" sz="half" idx="10"/>
          </p:nvPr>
        </p:nvSpPr>
        <p:spPr/>
        <p:txBody>
          <a:bodyPr/>
          <a:lstStyle/>
          <a:p>
            <a:fld id="{82665BCF-EA57-4794-9FB8-D466E7D10470}" type="datetimeFigureOut">
              <a:rPr lang="en-IN" smtClean="0"/>
              <a:t>06-02-2021</a:t>
            </a:fld>
            <a:endParaRPr lang="en-IN"/>
          </a:p>
        </p:txBody>
      </p:sp>
      <p:sp>
        <p:nvSpPr>
          <p:cNvPr id="8" name="Footer Placeholder 7">
            <a:extLst>
              <a:ext uri="{FF2B5EF4-FFF2-40B4-BE49-F238E27FC236}">
                <a16:creationId xmlns:a16="http://schemas.microsoft.com/office/drawing/2014/main" id="{2097BF12-937C-406A-99B0-1F15463053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14ADFC-70BE-4AA2-A698-7E36CCFE6E02}"/>
              </a:ext>
            </a:extLst>
          </p:cNvPr>
          <p:cNvSpPr>
            <a:spLocks noGrp="1"/>
          </p:cNvSpPr>
          <p:nvPr>
            <p:ph type="sldNum" sz="quarter" idx="12"/>
          </p:nvPr>
        </p:nvSpPr>
        <p:spPr/>
        <p:txBody>
          <a:bodyPr/>
          <a:lstStyle/>
          <a:p>
            <a:fld id="{FB78D4C4-3EC3-48EB-A841-1F823AE63286}" type="slidenum">
              <a:rPr lang="en-IN" smtClean="0"/>
              <a:t>‹#›</a:t>
            </a:fld>
            <a:endParaRPr lang="en-IN"/>
          </a:p>
        </p:txBody>
      </p:sp>
    </p:spTree>
    <p:extLst>
      <p:ext uri="{BB962C8B-B14F-4D97-AF65-F5344CB8AC3E}">
        <p14:creationId xmlns:p14="http://schemas.microsoft.com/office/powerpoint/2010/main" val="4192634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931E-8579-4885-B8A7-51C32EAEB9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F11C2B-A05D-4F91-BF5B-D5B60C486BBB}"/>
              </a:ext>
            </a:extLst>
          </p:cNvPr>
          <p:cNvSpPr>
            <a:spLocks noGrp="1"/>
          </p:cNvSpPr>
          <p:nvPr>
            <p:ph type="dt" sz="half" idx="10"/>
          </p:nvPr>
        </p:nvSpPr>
        <p:spPr/>
        <p:txBody>
          <a:bodyPr/>
          <a:lstStyle/>
          <a:p>
            <a:fld id="{82665BCF-EA57-4794-9FB8-D466E7D10470}" type="datetimeFigureOut">
              <a:rPr lang="en-IN" smtClean="0"/>
              <a:t>06-02-2021</a:t>
            </a:fld>
            <a:endParaRPr lang="en-IN"/>
          </a:p>
        </p:txBody>
      </p:sp>
      <p:sp>
        <p:nvSpPr>
          <p:cNvPr id="4" name="Footer Placeholder 3">
            <a:extLst>
              <a:ext uri="{FF2B5EF4-FFF2-40B4-BE49-F238E27FC236}">
                <a16:creationId xmlns:a16="http://schemas.microsoft.com/office/drawing/2014/main" id="{CB0F3870-BE33-4330-9214-D1D0407E77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600C2C-8F73-4BB9-9280-753C1FE4C591}"/>
              </a:ext>
            </a:extLst>
          </p:cNvPr>
          <p:cNvSpPr>
            <a:spLocks noGrp="1"/>
          </p:cNvSpPr>
          <p:nvPr>
            <p:ph type="sldNum" sz="quarter" idx="12"/>
          </p:nvPr>
        </p:nvSpPr>
        <p:spPr/>
        <p:txBody>
          <a:bodyPr/>
          <a:lstStyle/>
          <a:p>
            <a:fld id="{FB78D4C4-3EC3-48EB-A841-1F823AE63286}" type="slidenum">
              <a:rPr lang="en-IN" smtClean="0"/>
              <a:t>‹#›</a:t>
            </a:fld>
            <a:endParaRPr lang="en-IN"/>
          </a:p>
        </p:txBody>
      </p:sp>
    </p:spTree>
    <p:extLst>
      <p:ext uri="{BB962C8B-B14F-4D97-AF65-F5344CB8AC3E}">
        <p14:creationId xmlns:p14="http://schemas.microsoft.com/office/powerpoint/2010/main" val="239199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2019B-9DE9-4D92-9704-D9E6B069C69B}"/>
              </a:ext>
            </a:extLst>
          </p:cNvPr>
          <p:cNvSpPr>
            <a:spLocks noGrp="1"/>
          </p:cNvSpPr>
          <p:nvPr>
            <p:ph type="dt" sz="half" idx="10"/>
          </p:nvPr>
        </p:nvSpPr>
        <p:spPr/>
        <p:txBody>
          <a:bodyPr/>
          <a:lstStyle/>
          <a:p>
            <a:fld id="{82665BCF-EA57-4794-9FB8-D466E7D10470}" type="datetimeFigureOut">
              <a:rPr lang="en-IN" smtClean="0"/>
              <a:t>06-02-2021</a:t>
            </a:fld>
            <a:endParaRPr lang="en-IN"/>
          </a:p>
        </p:txBody>
      </p:sp>
      <p:sp>
        <p:nvSpPr>
          <p:cNvPr id="3" name="Footer Placeholder 2">
            <a:extLst>
              <a:ext uri="{FF2B5EF4-FFF2-40B4-BE49-F238E27FC236}">
                <a16:creationId xmlns:a16="http://schemas.microsoft.com/office/drawing/2014/main" id="{2D378278-3FF2-4505-B5B7-0CED22384E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CA0162-9D59-40C3-85D9-00D468B7C33D}"/>
              </a:ext>
            </a:extLst>
          </p:cNvPr>
          <p:cNvSpPr>
            <a:spLocks noGrp="1"/>
          </p:cNvSpPr>
          <p:nvPr>
            <p:ph type="sldNum" sz="quarter" idx="12"/>
          </p:nvPr>
        </p:nvSpPr>
        <p:spPr/>
        <p:txBody>
          <a:bodyPr/>
          <a:lstStyle/>
          <a:p>
            <a:fld id="{FB78D4C4-3EC3-48EB-A841-1F823AE63286}" type="slidenum">
              <a:rPr lang="en-IN" smtClean="0"/>
              <a:t>‹#›</a:t>
            </a:fld>
            <a:endParaRPr lang="en-IN"/>
          </a:p>
        </p:txBody>
      </p:sp>
    </p:spTree>
    <p:extLst>
      <p:ext uri="{BB962C8B-B14F-4D97-AF65-F5344CB8AC3E}">
        <p14:creationId xmlns:p14="http://schemas.microsoft.com/office/powerpoint/2010/main" val="312210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CE019-E86E-490F-8FE2-11B3D85006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98A353-1725-40DB-9761-BDED80C2A6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CEE60D-B069-418B-A877-D71232D94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41020-3854-4178-A858-CF798C513D5A}"/>
              </a:ext>
            </a:extLst>
          </p:cNvPr>
          <p:cNvSpPr>
            <a:spLocks noGrp="1"/>
          </p:cNvSpPr>
          <p:nvPr>
            <p:ph type="dt" sz="half" idx="10"/>
          </p:nvPr>
        </p:nvSpPr>
        <p:spPr/>
        <p:txBody>
          <a:bodyPr/>
          <a:lstStyle/>
          <a:p>
            <a:fld id="{82665BCF-EA57-4794-9FB8-D466E7D10470}" type="datetimeFigureOut">
              <a:rPr lang="en-IN" smtClean="0"/>
              <a:t>06-02-2021</a:t>
            </a:fld>
            <a:endParaRPr lang="en-IN"/>
          </a:p>
        </p:txBody>
      </p:sp>
      <p:sp>
        <p:nvSpPr>
          <p:cNvPr id="6" name="Footer Placeholder 5">
            <a:extLst>
              <a:ext uri="{FF2B5EF4-FFF2-40B4-BE49-F238E27FC236}">
                <a16:creationId xmlns:a16="http://schemas.microsoft.com/office/drawing/2014/main" id="{FAFD0CA6-BFAE-4D2A-81F4-85A07446F4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F68516-EBB8-4E71-A696-3791BD897B4F}"/>
              </a:ext>
            </a:extLst>
          </p:cNvPr>
          <p:cNvSpPr>
            <a:spLocks noGrp="1"/>
          </p:cNvSpPr>
          <p:nvPr>
            <p:ph type="sldNum" sz="quarter" idx="12"/>
          </p:nvPr>
        </p:nvSpPr>
        <p:spPr/>
        <p:txBody>
          <a:bodyPr/>
          <a:lstStyle/>
          <a:p>
            <a:fld id="{FB78D4C4-3EC3-48EB-A841-1F823AE63286}" type="slidenum">
              <a:rPr lang="en-IN" smtClean="0"/>
              <a:t>‹#›</a:t>
            </a:fld>
            <a:endParaRPr lang="en-IN"/>
          </a:p>
        </p:txBody>
      </p:sp>
    </p:spTree>
    <p:extLst>
      <p:ext uri="{BB962C8B-B14F-4D97-AF65-F5344CB8AC3E}">
        <p14:creationId xmlns:p14="http://schemas.microsoft.com/office/powerpoint/2010/main" val="181789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BE423-01DA-4E19-BA4D-B4305A515E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6EED2F-A6B1-4B40-8ECC-09B6219895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92E85B-4B05-4F08-ABCC-5A81CAB1D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67C691-4E2A-418E-B3C3-8CC3F4ADFE49}"/>
              </a:ext>
            </a:extLst>
          </p:cNvPr>
          <p:cNvSpPr>
            <a:spLocks noGrp="1"/>
          </p:cNvSpPr>
          <p:nvPr>
            <p:ph type="dt" sz="half" idx="10"/>
          </p:nvPr>
        </p:nvSpPr>
        <p:spPr/>
        <p:txBody>
          <a:bodyPr/>
          <a:lstStyle/>
          <a:p>
            <a:fld id="{82665BCF-EA57-4794-9FB8-D466E7D10470}" type="datetimeFigureOut">
              <a:rPr lang="en-IN" smtClean="0"/>
              <a:t>06-02-2021</a:t>
            </a:fld>
            <a:endParaRPr lang="en-IN"/>
          </a:p>
        </p:txBody>
      </p:sp>
      <p:sp>
        <p:nvSpPr>
          <p:cNvPr id="6" name="Footer Placeholder 5">
            <a:extLst>
              <a:ext uri="{FF2B5EF4-FFF2-40B4-BE49-F238E27FC236}">
                <a16:creationId xmlns:a16="http://schemas.microsoft.com/office/drawing/2014/main" id="{F0E6FBC7-0C94-4006-8422-80362E4C0A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F18373-6012-4C0F-8291-72FD6D77FA9D}"/>
              </a:ext>
            </a:extLst>
          </p:cNvPr>
          <p:cNvSpPr>
            <a:spLocks noGrp="1"/>
          </p:cNvSpPr>
          <p:nvPr>
            <p:ph type="sldNum" sz="quarter" idx="12"/>
          </p:nvPr>
        </p:nvSpPr>
        <p:spPr/>
        <p:txBody>
          <a:bodyPr/>
          <a:lstStyle/>
          <a:p>
            <a:fld id="{FB78D4C4-3EC3-48EB-A841-1F823AE63286}" type="slidenum">
              <a:rPr lang="en-IN" smtClean="0"/>
              <a:t>‹#›</a:t>
            </a:fld>
            <a:endParaRPr lang="en-IN"/>
          </a:p>
        </p:txBody>
      </p:sp>
    </p:spTree>
    <p:extLst>
      <p:ext uri="{BB962C8B-B14F-4D97-AF65-F5344CB8AC3E}">
        <p14:creationId xmlns:p14="http://schemas.microsoft.com/office/powerpoint/2010/main" val="2340294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F36520-87FE-4097-B15C-8DCEEFEC78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10840D-B0BA-4F4E-9740-77A6291627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152FF4-E7CF-4FE3-A0A9-3714D073AC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65BCF-EA57-4794-9FB8-D466E7D10470}" type="datetimeFigureOut">
              <a:rPr lang="en-IN" smtClean="0"/>
              <a:t>06-02-2021</a:t>
            </a:fld>
            <a:endParaRPr lang="en-IN"/>
          </a:p>
        </p:txBody>
      </p:sp>
      <p:sp>
        <p:nvSpPr>
          <p:cNvPr id="5" name="Footer Placeholder 4">
            <a:extLst>
              <a:ext uri="{FF2B5EF4-FFF2-40B4-BE49-F238E27FC236}">
                <a16:creationId xmlns:a16="http://schemas.microsoft.com/office/drawing/2014/main" id="{A80DC1B3-CC7B-40CD-BB91-C2C81B59E2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4CBEFC-3A7C-4FAB-89EC-743D6ADCE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8D4C4-3EC3-48EB-A841-1F823AE63286}" type="slidenum">
              <a:rPr lang="en-IN" smtClean="0"/>
              <a:t>‹#›</a:t>
            </a:fld>
            <a:endParaRPr lang="en-IN"/>
          </a:p>
        </p:txBody>
      </p:sp>
    </p:spTree>
    <p:extLst>
      <p:ext uri="{BB962C8B-B14F-4D97-AF65-F5344CB8AC3E}">
        <p14:creationId xmlns:p14="http://schemas.microsoft.com/office/powerpoint/2010/main" val="3862915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46" name="Google Shape;46;p1" descr="Image result for life is all about how to connect the dots steve jobs"/>
          <p:cNvPicPr preferRelativeResize="0"/>
          <p:nvPr/>
        </p:nvPicPr>
        <p:blipFill rotWithShape="1">
          <a:blip r:embed="rId3">
            <a:alphaModFix/>
          </a:blip>
          <a:srcRect/>
          <a:stretch/>
        </p:blipFill>
        <p:spPr>
          <a:xfrm>
            <a:off x="3559126" y="0"/>
            <a:ext cx="8632874" cy="67457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2"/>
          <p:cNvSpPr txBox="1">
            <a:spLocks noGrp="1"/>
          </p:cNvSpPr>
          <p:nvPr>
            <p:ph type="title"/>
          </p:nvPr>
        </p:nvSpPr>
        <p:spPr>
          <a:xfrm>
            <a:off x="370500" y="217925"/>
            <a:ext cx="10983300" cy="1472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sz="3500" b="1">
                <a:solidFill>
                  <a:srgbClr val="FFFFFF"/>
                </a:solidFill>
              </a:rPr>
              <a:t>Previous Year TCS NQT : LOGICAL REASONING</a:t>
            </a:r>
            <a:endParaRPr sz="3500" b="1">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3"/>
          <p:cNvSpPr txBox="1">
            <a:spLocks noGrp="1"/>
          </p:cNvSpPr>
          <p:nvPr>
            <p:ph type="title"/>
          </p:nvPr>
        </p:nvSpPr>
        <p:spPr>
          <a:xfrm>
            <a:off x="2538002" y="290475"/>
            <a:ext cx="71160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sz="2400"/>
              <a:t>       </a:t>
            </a:r>
            <a:r>
              <a:rPr lang="en-IN" sz="2400">
                <a:solidFill>
                  <a:srgbClr val="FFFFFF"/>
                </a:solidFill>
              </a:rPr>
              <a:t> Type 1: Comparison (Height, Weight)</a:t>
            </a:r>
            <a:br>
              <a:rPr lang="en-IN" sz="2400"/>
            </a:br>
            <a:r>
              <a:rPr lang="en-IN" sz="2400"/>
              <a:t>		       </a:t>
            </a:r>
            <a:r>
              <a:rPr lang="en-IN" sz="2400">
                <a:highlight>
                  <a:srgbClr val="FFFF00"/>
                </a:highlight>
              </a:rPr>
              <a:t>M.Imp for TCS NQT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5"/>
          <p:cNvSpPr txBox="1"/>
          <p:nvPr/>
        </p:nvSpPr>
        <p:spPr>
          <a:xfrm>
            <a:off x="5507050" y="142425"/>
            <a:ext cx="6526500" cy="5156400"/>
          </a:xfrm>
          <a:prstGeom prst="rect">
            <a:avLst/>
          </a:prstGeom>
          <a:solidFill>
            <a:srgbClr val="FFFFFF"/>
          </a:solid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Clr>
                <a:srgbClr val="000000"/>
              </a:buClr>
              <a:buSzPts val="1800"/>
              <a:buFont typeface="Open Sans"/>
              <a:buNone/>
            </a:pPr>
            <a:r>
              <a:rPr lang="en-IN" sz="1800">
                <a:solidFill>
                  <a:srgbClr val="000000"/>
                </a:solidFill>
                <a:latin typeface="Open Sans"/>
                <a:ea typeface="Open Sans"/>
                <a:cs typeface="Open Sans"/>
                <a:sym typeface="Open Sans"/>
              </a:rPr>
              <a:t>Directions : Study the information and answer the following questions:</a:t>
            </a:r>
            <a:endParaRPr sz="1600">
              <a:solidFill>
                <a:schemeClr val="dk1"/>
              </a:solidFill>
              <a:latin typeface="Calibri"/>
              <a:ea typeface="Calibri"/>
              <a:cs typeface="Calibri"/>
              <a:sym typeface="Calibri"/>
            </a:endParaRPr>
          </a:p>
          <a:p>
            <a:pPr marL="0" marR="0" lvl="0" indent="0" algn="just" rtl="0">
              <a:lnSpc>
                <a:spcPct val="107000"/>
              </a:lnSpc>
              <a:spcBef>
                <a:spcPts val="800"/>
              </a:spcBef>
              <a:spcAft>
                <a:spcPts val="0"/>
              </a:spcAft>
              <a:buClr>
                <a:srgbClr val="000000"/>
              </a:buClr>
              <a:buSzPts val="1800"/>
              <a:buFont typeface="Open Sans"/>
              <a:buNone/>
            </a:pPr>
            <a:r>
              <a:rPr lang="en-IN" sz="1800" b="1">
                <a:solidFill>
                  <a:srgbClr val="000000"/>
                </a:solidFill>
                <a:latin typeface="Open Sans"/>
                <a:ea typeface="Open Sans"/>
                <a:cs typeface="Open Sans"/>
                <a:sym typeface="Open Sans"/>
              </a:rPr>
              <a:t>There are six people A,B,C,D,E and F. All of them have different heights</a:t>
            </a:r>
            <a:endParaRPr/>
          </a:p>
          <a:p>
            <a:pPr marL="0" marR="0" lvl="0" indent="0" algn="just" rtl="0">
              <a:lnSpc>
                <a:spcPct val="107000"/>
              </a:lnSpc>
              <a:spcBef>
                <a:spcPts val="800"/>
              </a:spcBef>
              <a:spcAft>
                <a:spcPts val="0"/>
              </a:spcAft>
              <a:buClr>
                <a:srgbClr val="000000"/>
              </a:buClr>
              <a:buSzPts val="1800"/>
              <a:buFont typeface="Open Sans"/>
              <a:buNone/>
            </a:pPr>
            <a:r>
              <a:rPr lang="en-IN" sz="1800" b="1">
                <a:solidFill>
                  <a:srgbClr val="000000"/>
                </a:solidFill>
                <a:latin typeface="Open Sans"/>
                <a:ea typeface="Open Sans"/>
                <a:cs typeface="Open Sans"/>
                <a:sym typeface="Open Sans"/>
              </a:rPr>
              <a:t>A is taller than F&amp;D. B is shorter than only two people including A. A is not the tallest .C is taller than D but shorter than F.</a:t>
            </a:r>
            <a:endParaRPr/>
          </a:p>
          <a:p>
            <a:pPr marL="0" marR="0" lvl="0" indent="0" algn="just" rtl="0">
              <a:lnSpc>
                <a:spcPct val="107000"/>
              </a:lnSpc>
              <a:spcBef>
                <a:spcPts val="800"/>
              </a:spcBef>
              <a:spcAft>
                <a:spcPts val="0"/>
              </a:spcAft>
              <a:buClr>
                <a:srgbClr val="000000"/>
              </a:buClr>
              <a:buSzPts val="1800"/>
              <a:buFont typeface="Open Sans"/>
              <a:buNone/>
            </a:pPr>
            <a:r>
              <a:rPr lang="en-IN" sz="1800" b="1">
                <a:solidFill>
                  <a:srgbClr val="000000"/>
                </a:solidFill>
                <a:latin typeface="Open Sans"/>
                <a:ea typeface="Open Sans"/>
                <a:cs typeface="Open Sans"/>
                <a:sym typeface="Open Sans"/>
              </a:rPr>
              <a:t>The height of 2nd tallest person and the 2nd shortest person is 153 cm and 135 cm respectively.</a:t>
            </a:r>
            <a:endParaRPr sz="1600" b="1">
              <a:solidFill>
                <a:schemeClr val="dk1"/>
              </a:solidFill>
              <a:latin typeface="Calibri"/>
              <a:ea typeface="Calibri"/>
              <a:cs typeface="Calibri"/>
              <a:sym typeface="Calibri"/>
            </a:endParaRPr>
          </a:p>
          <a:p>
            <a:pPr marL="0" marR="0" lvl="0" indent="0" algn="just" rtl="0">
              <a:lnSpc>
                <a:spcPct val="107000"/>
              </a:lnSpc>
              <a:spcBef>
                <a:spcPts val="800"/>
              </a:spcBef>
              <a:spcAft>
                <a:spcPts val="0"/>
              </a:spcAft>
              <a:buClr>
                <a:schemeClr val="dk1"/>
              </a:buClr>
              <a:buSzPts val="1400"/>
              <a:buFont typeface="Calibri"/>
              <a:buNone/>
            </a:pPr>
            <a:endParaRPr sz="1400" b="1">
              <a:solidFill>
                <a:srgbClr val="000000"/>
              </a:solidFill>
              <a:latin typeface="Open Sans"/>
              <a:ea typeface="Open Sans"/>
              <a:cs typeface="Open Sans"/>
              <a:sym typeface="Open Sans"/>
            </a:endParaRPr>
          </a:p>
          <a:p>
            <a:pPr marL="0" marR="0" lvl="0" indent="0" algn="just" rtl="0">
              <a:lnSpc>
                <a:spcPct val="107000"/>
              </a:lnSpc>
              <a:spcBef>
                <a:spcPts val="800"/>
              </a:spcBef>
              <a:spcAft>
                <a:spcPts val="0"/>
              </a:spcAft>
              <a:buClr>
                <a:srgbClr val="000000"/>
              </a:buClr>
              <a:buSzPts val="1600"/>
              <a:buFont typeface="Open Sans"/>
              <a:buNone/>
            </a:pPr>
            <a:r>
              <a:rPr lang="en-IN" sz="1600">
                <a:solidFill>
                  <a:srgbClr val="000000"/>
                </a:solidFill>
                <a:latin typeface="Open Sans"/>
                <a:ea typeface="Open Sans"/>
                <a:cs typeface="Open Sans"/>
                <a:sym typeface="Open Sans"/>
              </a:rPr>
              <a:t>Q1. What is the possible height of F?</a:t>
            </a:r>
            <a:endParaRPr sz="1400">
              <a:solidFill>
                <a:schemeClr val="dk1"/>
              </a:solidFill>
              <a:latin typeface="Calibri"/>
              <a:ea typeface="Calibri"/>
              <a:cs typeface="Calibri"/>
              <a:sym typeface="Calibri"/>
            </a:endParaRPr>
          </a:p>
          <a:p>
            <a:pPr marL="0" marR="0" lvl="0" indent="0" algn="just" rtl="0">
              <a:lnSpc>
                <a:spcPct val="107000"/>
              </a:lnSpc>
              <a:spcBef>
                <a:spcPts val="800"/>
              </a:spcBef>
              <a:spcAft>
                <a:spcPts val="0"/>
              </a:spcAft>
              <a:buClr>
                <a:srgbClr val="000000"/>
              </a:buClr>
              <a:buSzPts val="1600"/>
              <a:buFont typeface="Open Sans"/>
              <a:buNone/>
            </a:pPr>
            <a:r>
              <a:rPr lang="en-IN" sz="1600">
                <a:solidFill>
                  <a:srgbClr val="000000"/>
                </a:solidFill>
                <a:latin typeface="Open Sans"/>
                <a:ea typeface="Open Sans"/>
                <a:cs typeface="Open Sans"/>
                <a:sym typeface="Open Sans"/>
              </a:rPr>
              <a:t>(a)140 cm   (b)165 cm   (c)100 cm    (d)134 cm	(e)130 cm</a:t>
            </a:r>
            <a:endParaRPr/>
          </a:p>
          <a:p>
            <a:pPr marL="0" marR="0" lvl="0" indent="0" algn="just" rtl="0">
              <a:lnSpc>
                <a:spcPct val="107000"/>
              </a:lnSpc>
              <a:spcBef>
                <a:spcPts val="800"/>
              </a:spcBef>
              <a:spcAft>
                <a:spcPts val="0"/>
              </a:spcAft>
              <a:buClr>
                <a:schemeClr val="dk1"/>
              </a:buClr>
              <a:buSzPts val="1400"/>
              <a:buFont typeface="Calibri"/>
              <a:buNone/>
            </a:pPr>
            <a:endParaRPr sz="1400">
              <a:solidFill>
                <a:schemeClr val="dk1"/>
              </a:solidFill>
              <a:latin typeface="Calibri"/>
              <a:ea typeface="Calibri"/>
              <a:cs typeface="Calibri"/>
              <a:sym typeface="Calibri"/>
            </a:endParaRPr>
          </a:p>
          <a:p>
            <a:pPr marL="0" marR="0" lvl="0" indent="0" algn="just" rtl="0">
              <a:lnSpc>
                <a:spcPct val="107000"/>
              </a:lnSpc>
              <a:spcBef>
                <a:spcPts val="800"/>
              </a:spcBef>
              <a:spcAft>
                <a:spcPts val="0"/>
              </a:spcAft>
              <a:buClr>
                <a:srgbClr val="000000"/>
              </a:buClr>
              <a:buSzPts val="1600"/>
              <a:buFont typeface="Open Sans"/>
              <a:buNone/>
            </a:pPr>
            <a:r>
              <a:rPr lang="en-IN" sz="1600">
                <a:solidFill>
                  <a:srgbClr val="000000"/>
                </a:solidFill>
                <a:latin typeface="Open Sans"/>
                <a:ea typeface="Open Sans"/>
                <a:cs typeface="Open Sans"/>
                <a:sym typeface="Open Sans"/>
              </a:rPr>
              <a:t> Q2. Who among the following is the 3rs shortest?</a:t>
            </a:r>
            <a:endParaRPr sz="1400">
              <a:solidFill>
                <a:schemeClr val="dk1"/>
              </a:solidFill>
              <a:latin typeface="Calibri"/>
              <a:ea typeface="Calibri"/>
              <a:cs typeface="Calibri"/>
              <a:sym typeface="Calibri"/>
            </a:endParaRPr>
          </a:p>
          <a:p>
            <a:pPr marL="0" marR="0" lvl="0" indent="0" algn="just" rtl="0">
              <a:lnSpc>
                <a:spcPct val="107000"/>
              </a:lnSpc>
              <a:spcBef>
                <a:spcPts val="800"/>
              </a:spcBef>
              <a:spcAft>
                <a:spcPts val="0"/>
              </a:spcAft>
              <a:buClr>
                <a:srgbClr val="000000"/>
              </a:buClr>
              <a:buSzPts val="1600"/>
              <a:buFont typeface="Open Sans"/>
              <a:buNone/>
            </a:pPr>
            <a:r>
              <a:rPr lang="en-IN" sz="1600">
                <a:solidFill>
                  <a:srgbClr val="000000"/>
                </a:solidFill>
                <a:latin typeface="Open Sans"/>
                <a:ea typeface="Open Sans"/>
                <a:cs typeface="Open Sans"/>
                <a:sym typeface="Open Sans"/>
              </a:rPr>
              <a:t>(a)A	(b)C	(c)B	(d)E		(e)F</a:t>
            </a:r>
            <a:endParaRPr sz="1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4"/>
          <p:cNvSpPr txBox="1"/>
          <p:nvPr/>
        </p:nvSpPr>
        <p:spPr>
          <a:xfrm>
            <a:off x="3967089" y="170050"/>
            <a:ext cx="7996535" cy="5570715"/>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1800"/>
              <a:buFont typeface="Roboto"/>
              <a:buNone/>
            </a:pPr>
            <a:r>
              <a:rPr lang="en-IN" sz="2000" b="1" i="0" u="none" strike="noStrike" cap="none" dirty="0">
                <a:solidFill>
                  <a:srgbClr val="000000"/>
                </a:solidFill>
                <a:latin typeface="Roboto"/>
                <a:ea typeface="Roboto"/>
                <a:cs typeface="Roboto"/>
                <a:sym typeface="Roboto"/>
              </a:rPr>
              <a:t>Directions :</a:t>
            </a:r>
            <a:endParaRPr sz="1600" dirty="0"/>
          </a:p>
          <a:p>
            <a:pPr marL="0" marR="0" lvl="0" indent="0" algn="l" rtl="0">
              <a:spcBef>
                <a:spcPts val="0"/>
              </a:spcBef>
              <a:spcAft>
                <a:spcPts val="0"/>
              </a:spcAft>
              <a:buClr>
                <a:srgbClr val="000000"/>
              </a:buClr>
              <a:buSzPts val="1800"/>
              <a:buFont typeface="Roboto"/>
              <a:buNone/>
            </a:pPr>
            <a:r>
              <a:rPr lang="en-IN" sz="2400" b="1" i="0" u="none" strike="noStrike" cap="none" dirty="0">
                <a:solidFill>
                  <a:srgbClr val="000000"/>
                </a:solidFill>
                <a:latin typeface="Roboto"/>
                <a:ea typeface="Roboto"/>
                <a:cs typeface="Roboto"/>
                <a:sym typeface="Roboto"/>
              </a:rPr>
              <a:t>There are 7 friends – A, B, C, D, E, F and G. All have different heights. B is taller than F but shorter than E. E is not the tallest. A is taller than both F and C. C is taller than G. A is taller than only 3 friends.</a:t>
            </a:r>
            <a:endParaRPr sz="1800" dirty="0"/>
          </a:p>
          <a:p>
            <a:pPr marL="0" marR="0" lvl="0" indent="0" algn="l" rtl="0">
              <a:spcBef>
                <a:spcPts val="0"/>
              </a:spcBef>
              <a:spcAft>
                <a:spcPts val="0"/>
              </a:spcAft>
              <a:buNone/>
            </a:pPr>
            <a:r>
              <a:rPr lang="en-IN" sz="2000" b="1" i="0" u="none" strike="noStrike" cap="none" dirty="0">
                <a:solidFill>
                  <a:srgbClr val="000000"/>
                </a:solidFill>
                <a:latin typeface="Roboto"/>
                <a:ea typeface="Roboto"/>
                <a:cs typeface="Roboto"/>
                <a:sym typeface="Roboto"/>
              </a:rPr>
              <a:t>					</a:t>
            </a:r>
            <a:r>
              <a:rPr lang="en-IN" sz="2000" b="0" i="0" u="none" strike="noStrike" cap="none" dirty="0">
                <a:solidFill>
                  <a:schemeClr val="dk1"/>
                </a:solidFill>
                <a:highlight>
                  <a:srgbClr val="FFFF00"/>
                </a:highlight>
                <a:latin typeface="Roboto Medium"/>
                <a:ea typeface="Roboto Medium"/>
                <a:cs typeface="Roboto Medium"/>
                <a:sym typeface="Roboto Medium"/>
              </a:rPr>
              <a:t> TCS NQT 2020</a:t>
            </a:r>
            <a:endParaRPr sz="2000" b="1" i="0" dirty="0">
              <a:solidFill>
                <a:srgbClr val="2D2D2D"/>
              </a:solidFill>
              <a:latin typeface="Roboto"/>
              <a:ea typeface="Roboto"/>
              <a:cs typeface="Roboto"/>
              <a:sym typeface="Roboto"/>
            </a:endParaRPr>
          </a:p>
          <a:p>
            <a:pPr marL="0" marR="0" lvl="0" indent="0" algn="l" rtl="0">
              <a:spcBef>
                <a:spcPts val="0"/>
              </a:spcBef>
              <a:spcAft>
                <a:spcPts val="0"/>
              </a:spcAft>
              <a:buClr>
                <a:schemeClr val="dk1"/>
              </a:buClr>
              <a:buSzPts val="1800"/>
              <a:buFont typeface="Calibri"/>
              <a:buNone/>
            </a:pPr>
            <a:endParaRPr lang="en-US" sz="2000" b="1" i="0" dirty="0">
              <a:solidFill>
                <a:srgbClr val="000000"/>
              </a:solidFill>
              <a:latin typeface="Roboto"/>
              <a:ea typeface="Roboto"/>
              <a:cs typeface="Roboto"/>
              <a:sym typeface="Roboto"/>
            </a:endParaRPr>
          </a:p>
          <a:p>
            <a:pPr marL="0" marR="0" lvl="0" indent="0" algn="l" rtl="0">
              <a:spcBef>
                <a:spcPts val="0"/>
              </a:spcBef>
              <a:spcAft>
                <a:spcPts val="0"/>
              </a:spcAft>
              <a:buClr>
                <a:schemeClr val="dk1"/>
              </a:buClr>
              <a:buSzPts val="1800"/>
              <a:buFont typeface="Calibri"/>
              <a:buNone/>
            </a:pPr>
            <a:endParaRPr lang="en-IN" sz="2000" b="1" dirty="0">
              <a:latin typeface="Roboto"/>
              <a:ea typeface="Roboto"/>
              <a:cs typeface="Roboto"/>
              <a:sym typeface="Roboto"/>
            </a:endParaRPr>
          </a:p>
          <a:p>
            <a:pPr marL="0" marR="0" lvl="0" indent="0" algn="l" rtl="0">
              <a:spcBef>
                <a:spcPts val="0"/>
              </a:spcBef>
              <a:spcAft>
                <a:spcPts val="0"/>
              </a:spcAft>
              <a:buClr>
                <a:schemeClr val="dk1"/>
              </a:buClr>
              <a:buSzPts val="1800"/>
              <a:buFont typeface="Calibri"/>
              <a:buNone/>
            </a:pPr>
            <a:endParaRPr sz="2000" b="1" i="0" dirty="0">
              <a:solidFill>
                <a:srgbClr val="000000"/>
              </a:solidFill>
              <a:latin typeface="Roboto"/>
              <a:ea typeface="Roboto"/>
              <a:cs typeface="Roboto"/>
              <a:sym typeface="Roboto"/>
            </a:endParaRPr>
          </a:p>
          <a:p>
            <a:pPr marL="0" marR="0" lvl="0" indent="0" algn="l" rtl="0">
              <a:spcBef>
                <a:spcPts val="0"/>
              </a:spcBef>
              <a:spcAft>
                <a:spcPts val="0"/>
              </a:spcAft>
              <a:buClr>
                <a:srgbClr val="000000"/>
              </a:buClr>
              <a:buSzPts val="1800"/>
              <a:buFont typeface="Calibri"/>
              <a:buAutoNum type="arabicPeriod"/>
            </a:pPr>
            <a:r>
              <a:rPr lang="en-IN" sz="2000" b="0" i="0" dirty="0">
                <a:solidFill>
                  <a:srgbClr val="000000"/>
                </a:solidFill>
                <a:latin typeface="Roboto"/>
                <a:ea typeface="Roboto"/>
                <a:cs typeface="Roboto"/>
                <a:sym typeface="Roboto"/>
              </a:rPr>
              <a:t>Who is the tallest of all friends?</a:t>
            </a:r>
            <a:br>
              <a:rPr lang="en-IN" sz="2000" b="0" i="0" dirty="0">
                <a:solidFill>
                  <a:srgbClr val="2D2D2D"/>
                </a:solidFill>
                <a:latin typeface="Roboto"/>
                <a:ea typeface="Roboto"/>
                <a:cs typeface="Roboto"/>
                <a:sym typeface="Roboto"/>
              </a:rPr>
            </a:br>
            <a:r>
              <a:rPr lang="en-IN" sz="2000" b="0" i="0" dirty="0">
                <a:solidFill>
                  <a:srgbClr val="000000"/>
                </a:solidFill>
                <a:latin typeface="Roboto"/>
                <a:ea typeface="Roboto"/>
                <a:cs typeface="Roboto"/>
                <a:sym typeface="Roboto"/>
              </a:rPr>
              <a:t>A) F</a:t>
            </a:r>
            <a:r>
              <a:rPr lang="en-IN" sz="2000" dirty="0">
                <a:solidFill>
                  <a:srgbClr val="2D2D2D"/>
                </a:solidFill>
                <a:latin typeface="Roboto"/>
                <a:ea typeface="Roboto"/>
                <a:cs typeface="Roboto"/>
                <a:sym typeface="Roboto"/>
              </a:rPr>
              <a:t>	</a:t>
            </a:r>
            <a:r>
              <a:rPr lang="en-IN" sz="2000" b="0" i="0" dirty="0">
                <a:solidFill>
                  <a:srgbClr val="000000"/>
                </a:solidFill>
                <a:latin typeface="Roboto"/>
                <a:ea typeface="Roboto"/>
                <a:cs typeface="Roboto"/>
                <a:sym typeface="Roboto"/>
              </a:rPr>
              <a:t>B) G</a:t>
            </a:r>
            <a:r>
              <a:rPr lang="en-IN" sz="2000" dirty="0">
                <a:solidFill>
                  <a:srgbClr val="2D2D2D"/>
                </a:solidFill>
                <a:latin typeface="Roboto"/>
                <a:ea typeface="Roboto"/>
                <a:cs typeface="Roboto"/>
                <a:sym typeface="Roboto"/>
              </a:rPr>
              <a:t>	</a:t>
            </a:r>
            <a:r>
              <a:rPr lang="en-IN" sz="2000" b="0" i="0" dirty="0">
                <a:solidFill>
                  <a:srgbClr val="000000"/>
                </a:solidFill>
                <a:latin typeface="Roboto"/>
                <a:ea typeface="Roboto"/>
                <a:cs typeface="Roboto"/>
                <a:sym typeface="Roboto"/>
              </a:rPr>
              <a:t>C) D</a:t>
            </a:r>
            <a:r>
              <a:rPr lang="en-IN" sz="2000" dirty="0">
                <a:solidFill>
                  <a:srgbClr val="2D2D2D"/>
                </a:solidFill>
                <a:latin typeface="Roboto"/>
                <a:ea typeface="Roboto"/>
                <a:cs typeface="Roboto"/>
                <a:sym typeface="Roboto"/>
              </a:rPr>
              <a:t>	</a:t>
            </a:r>
            <a:r>
              <a:rPr lang="en-IN" sz="2000" b="0" i="0" dirty="0">
                <a:solidFill>
                  <a:srgbClr val="000000"/>
                </a:solidFill>
                <a:latin typeface="Roboto"/>
                <a:ea typeface="Roboto"/>
                <a:cs typeface="Roboto"/>
                <a:sym typeface="Roboto"/>
              </a:rPr>
              <a:t>D) B</a:t>
            </a:r>
            <a:r>
              <a:rPr lang="en-IN" sz="2000" dirty="0">
                <a:solidFill>
                  <a:srgbClr val="2D2D2D"/>
                </a:solidFill>
                <a:latin typeface="Roboto"/>
                <a:ea typeface="Roboto"/>
                <a:cs typeface="Roboto"/>
                <a:sym typeface="Roboto"/>
              </a:rPr>
              <a:t>	</a:t>
            </a:r>
            <a:r>
              <a:rPr lang="en-IN" sz="2000" b="0" i="0" dirty="0">
                <a:solidFill>
                  <a:srgbClr val="000000"/>
                </a:solidFill>
                <a:latin typeface="Roboto"/>
                <a:ea typeface="Roboto"/>
                <a:cs typeface="Roboto"/>
                <a:sym typeface="Roboto"/>
              </a:rPr>
              <a:t>E)CND</a:t>
            </a:r>
          </a:p>
          <a:p>
            <a:pPr marL="0" marR="0" lvl="0" indent="0" algn="l" rtl="0">
              <a:spcBef>
                <a:spcPts val="0"/>
              </a:spcBef>
              <a:spcAft>
                <a:spcPts val="0"/>
              </a:spcAft>
              <a:buClr>
                <a:srgbClr val="000000"/>
              </a:buClr>
              <a:buSzPts val="1800"/>
            </a:pPr>
            <a:endParaRPr lang="en-IN" sz="2000" b="0" i="0" dirty="0">
              <a:solidFill>
                <a:srgbClr val="000000"/>
              </a:solidFill>
              <a:latin typeface="Roboto"/>
              <a:ea typeface="Roboto"/>
              <a:cs typeface="Roboto"/>
              <a:sym typeface="Roboto"/>
            </a:endParaRPr>
          </a:p>
          <a:p>
            <a:pPr>
              <a:buSzPts val="1800"/>
            </a:pPr>
            <a:r>
              <a:rPr lang="en-US" sz="2000" b="0" i="0" dirty="0">
                <a:solidFill>
                  <a:srgbClr val="000000"/>
                </a:solidFill>
                <a:latin typeface="Roboto"/>
                <a:ea typeface="Roboto"/>
                <a:cs typeface="Roboto"/>
                <a:sym typeface="Roboto"/>
              </a:rPr>
              <a:t>2. C can be placed at how many possible positions in the arrangement obtained?</a:t>
            </a:r>
            <a:br>
              <a:rPr lang="en-US" sz="2000" dirty="0">
                <a:solidFill>
                  <a:schemeClr val="dk1"/>
                </a:solidFill>
                <a:latin typeface="Calibri"/>
                <a:ea typeface="Calibri"/>
                <a:cs typeface="Calibri"/>
                <a:sym typeface="Calibri"/>
              </a:rPr>
            </a:br>
            <a:r>
              <a:rPr lang="en-US" sz="2000" b="0" i="0" dirty="0">
                <a:solidFill>
                  <a:srgbClr val="000000"/>
                </a:solidFill>
                <a:latin typeface="Roboto"/>
                <a:ea typeface="Roboto"/>
                <a:cs typeface="Roboto"/>
                <a:sym typeface="Roboto"/>
              </a:rPr>
              <a:t>A) Other than given in options</a:t>
            </a:r>
            <a:r>
              <a:rPr lang="en-US" sz="2000" b="0" i="0" dirty="0">
                <a:solidFill>
                  <a:schemeClr val="dk1"/>
                </a:solidFill>
                <a:latin typeface="Calibri"/>
                <a:ea typeface="Calibri"/>
                <a:cs typeface="Calibri"/>
                <a:sym typeface="Calibri"/>
              </a:rPr>
              <a:t>	</a:t>
            </a:r>
            <a:r>
              <a:rPr lang="en-US" sz="2000" b="0" i="0" dirty="0">
                <a:solidFill>
                  <a:srgbClr val="000000"/>
                </a:solidFill>
                <a:latin typeface="Roboto"/>
                <a:ea typeface="Roboto"/>
                <a:cs typeface="Roboto"/>
                <a:sym typeface="Roboto"/>
              </a:rPr>
              <a:t>B) One</a:t>
            </a:r>
            <a:br>
              <a:rPr lang="en-US" sz="2000" dirty="0">
                <a:solidFill>
                  <a:schemeClr val="dk1"/>
                </a:solidFill>
                <a:latin typeface="Calibri"/>
                <a:ea typeface="Calibri"/>
                <a:cs typeface="Calibri"/>
                <a:sym typeface="Calibri"/>
              </a:rPr>
            </a:br>
            <a:r>
              <a:rPr lang="en-US" sz="2000" b="0" i="0" dirty="0">
                <a:solidFill>
                  <a:srgbClr val="000000"/>
                </a:solidFill>
                <a:latin typeface="Roboto"/>
                <a:ea typeface="Roboto"/>
                <a:cs typeface="Roboto"/>
                <a:sym typeface="Roboto"/>
              </a:rPr>
              <a:t>C) Two</a:t>
            </a:r>
            <a:r>
              <a:rPr lang="en-US" sz="2000" b="0" i="0" dirty="0">
                <a:solidFill>
                  <a:schemeClr val="dk1"/>
                </a:solidFill>
                <a:latin typeface="Calibri"/>
                <a:ea typeface="Calibri"/>
                <a:cs typeface="Calibri"/>
                <a:sym typeface="Calibri"/>
              </a:rPr>
              <a:t>		</a:t>
            </a:r>
            <a:r>
              <a:rPr lang="en-US" sz="2000" b="0" i="0" dirty="0">
                <a:solidFill>
                  <a:srgbClr val="000000"/>
                </a:solidFill>
                <a:latin typeface="Roboto"/>
                <a:ea typeface="Roboto"/>
                <a:cs typeface="Roboto"/>
                <a:sym typeface="Roboto"/>
              </a:rPr>
              <a:t>D) Three</a:t>
            </a:r>
            <a:r>
              <a:rPr lang="en-US" sz="2000" b="0" i="0" dirty="0">
                <a:solidFill>
                  <a:schemeClr val="dk1"/>
                </a:solidFill>
                <a:latin typeface="Calibri"/>
                <a:ea typeface="Calibri"/>
                <a:cs typeface="Calibri"/>
                <a:sym typeface="Calibri"/>
              </a:rPr>
              <a:t>		</a:t>
            </a:r>
            <a:r>
              <a:rPr lang="en-US" sz="2000" b="0" i="0" dirty="0">
                <a:solidFill>
                  <a:srgbClr val="000000"/>
                </a:solidFill>
                <a:latin typeface="Roboto"/>
                <a:ea typeface="Roboto"/>
                <a:cs typeface="Roboto"/>
                <a:sym typeface="Roboto"/>
              </a:rPr>
              <a:t>E)CND</a:t>
            </a:r>
            <a:endParaRPr lang="en-US" sz="2000" dirty="0">
              <a:solidFill>
                <a:schemeClr val="dk1"/>
              </a:solidFill>
              <a:latin typeface="Calibri"/>
              <a:ea typeface="Calibri"/>
              <a:cs typeface="Calibri"/>
              <a:sym typeface="Calibri"/>
            </a:endParaRPr>
          </a:p>
          <a:p>
            <a:pPr marL="0" marR="0" lvl="0" indent="0" algn="l" rtl="0">
              <a:spcBef>
                <a:spcPts val="0"/>
              </a:spcBef>
              <a:spcAft>
                <a:spcPts val="0"/>
              </a:spcAft>
              <a:buClr>
                <a:srgbClr val="000000"/>
              </a:buClr>
              <a:buSzPts val="1800"/>
              <a:buFont typeface="Calibri"/>
              <a:buAutoNum type="arabicPeriod"/>
            </a:pPr>
            <a:endParaRPr sz="2000" b="0" i="0" dirty="0">
              <a:solidFill>
                <a:srgbClr val="2D2D2D"/>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6"/>
          <p:cNvSpPr txBox="1"/>
          <p:nvPr/>
        </p:nvSpPr>
        <p:spPr>
          <a:xfrm>
            <a:off x="4853354" y="104824"/>
            <a:ext cx="7126620" cy="65556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Times New Roman"/>
              <a:buNone/>
            </a:pPr>
            <a:r>
              <a:rPr lang="en-IN" sz="2000" i="0" dirty="0">
                <a:solidFill>
                  <a:schemeClr val="dk1"/>
                </a:solidFill>
                <a:latin typeface="Times New Roman"/>
                <a:ea typeface="Times New Roman"/>
                <a:cs typeface="Times New Roman"/>
                <a:sym typeface="Times New Roman"/>
              </a:rPr>
              <a:t>DIRECTIONS Read the following information carefully and answer the questions given below it.</a:t>
            </a:r>
            <a:endParaRPr sz="1600" dirty="0"/>
          </a:p>
          <a:p>
            <a:pPr marL="400050" marR="0" lvl="0" indent="-400050" algn="l" rtl="0">
              <a:spcBef>
                <a:spcPts val="0"/>
              </a:spcBef>
              <a:spcAft>
                <a:spcPts val="0"/>
              </a:spcAft>
              <a:buClr>
                <a:schemeClr val="dk1"/>
              </a:buClr>
              <a:buSzPts val="1800"/>
              <a:buFont typeface="Roboto"/>
              <a:buAutoNum type="romanLcParenBoth"/>
            </a:pPr>
            <a:r>
              <a:rPr lang="en-IN" sz="2000" b="1" i="0" dirty="0">
                <a:solidFill>
                  <a:schemeClr val="dk1"/>
                </a:solidFill>
                <a:latin typeface="Roboto"/>
                <a:ea typeface="Roboto"/>
                <a:cs typeface="Roboto"/>
                <a:sym typeface="Roboto"/>
              </a:rPr>
              <a:t>Six friends P, Q, R,S, T and U are members of a club and play a different game of - Football, Cricket, Tennis, Basketball, Badminton and Volleyball.</a:t>
            </a:r>
            <a:endParaRPr sz="2000" b="1" i="0" dirty="0">
              <a:solidFill>
                <a:schemeClr val="dk1"/>
              </a:solidFill>
              <a:latin typeface="Roboto"/>
              <a:ea typeface="Roboto"/>
              <a:cs typeface="Roboto"/>
              <a:sym typeface="Roboto"/>
            </a:endParaRPr>
          </a:p>
          <a:p>
            <a:pPr marL="0" marR="0" lvl="0" indent="0" algn="l" rtl="0">
              <a:spcBef>
                <a:spcPts val="0"/>
              </a:spcBef>
              <a:spcAft>
                <a:spcPts val="0"/>
              </a:spcAft>
              <a:buNone/>
            </a:pPr>
            <a:r>
              <a:rPr lang="en-IN" sz="2000" b="1" i="0" dirty="0">
                <a:solidFill>
                  <a:schemeClr val="dk1"/>
                </a:solidFill>
                <a:latin typeface="Roboto"/>
                <a:ea typeface="Roboto"/>
                <a:cs typeface="Roboto"/>
                <a:sym typeface="Roboto"/>
              </a:rPr>
              <a:t>(ii) T, who is taller than P and S, plays Tennis.</a:t>
            </a:r>
            <a:br>
              <a:rPr lang="en-IN" sz="2000" b="1" dirty="0">
                <a:solidFill>
                  <a:schemeClr val="dk1"/>
                </a:solidFill>
                <a:latin typeface="Calibri"/>
                <a:ea typeface="Calibri"/>
                <a:cs typeface="Calibri"/>
                <a:sym typeface="Calibri"/>
              </a:rPr>
            </a:br>
            <a:r>
              <a:rPr lang="en-IN" sz="2000" b="1" i="0" dirty="0">
                <a:solidFill>
                  <a:schemeClr val="dk1"/>
                </a:solidFill>
                <a:latin typeface="Roboto"/>
                <a:ea typeface="Roboto"/>
                <a:cs typeface="Roboto"/>
                <a:sym typeface="Roboto"/>
              </a:rPr>
              <a:t>(iii) The tallest among them plays Basketball.</a:t>
            </a:r>
            <a:br>
              <a:rPr lang="en-IN" sz="2000" b="1" dirty="0">
                <a:solidFill>
                  <a:schemeClr val="dk1"/>
                </a:solidFill>
                <a:latin typeface="Calibri"/>
                <a:ea typeface="Calibri"/>
                <a:cs typeface="Calibri"/>
                <a:sym typeface="Calibri"/>
              </a:rPr>
            </a:br>
            <a:r>
              <a:rPr lang="en-IN" sz="2000" b="1" i="0" dirty="0">
                <a:solidFill>
                  <a:schemeClr val="dk1"/>
                </a:solidFill>
                <a:latin typeface="Roboto"/>
                <a:ea typeface="Roboto"/>
                <a:cs typeface="Roboto"/>
                <a:sym typeface="Roboto"/>
              </a:rPr>
              <a:t>(iv) The shortest among them plays Volleyball.</a:t>
            </a:r>
            <a:br>
              <a:rPr lang="en-IN" sz="2000" b="1" dirty="0">
                <a:solidFill>
                  <a:schemeClr val="dk1"/>
                </a:solidFill>
                <a:latin typeface="Calibri"/>
                <a:ea typeface="Calibri"/>
                <a:cs typeface="Calibri"/>
                <a:sym typeface="Calibri"/>
              </a:rPr>
            </a:br>
            <a:r>
              <a:rPr lang="en-IN" sz="2000" b="1" i="0" dirty="0">
                <a:solidFill>
                  <a:schemeClr val="dk1"/>
                </a:solidFill>
                <a:latin typeface="Roboto"/>
                <a:ea typeface="Roboto"/>
                <a:cs typeface="Roboto"/>
                <a:sym typeface="Roboto"/>
              </a:rPr>
              <a:t>(v) Q and S neither play Volleyball nor Basketball.</a:t>
            </a:r>
            <a:br>
              <a:rPr lang="en-IN" sz="2000" b="1" dirty="0">
                <a:solidFill>
                  <a:schemeClr val="dk1"/>
                </a:solidFill>
                <a:latin typeface="Calibri"/>
                <a:ea typeface="Calibri"/>
                <a:cs typeface="Calibri"/>
                <a:sym typeface="Calibri"/>
              </a:rPr>
            </a:br>
            <a:r>
              <a:rPr lang="en-IN" sz="2000" b="1" i="0" dirty="0">
                <a:solidFill>
                  <a:schemeClr val="dk1"/>
                </a:solidFill>
                <a:latin typeface="Roboto"/>
                <a:ea typeface="Roboto"/>
                <a:cs typeface="Roboto"/>
                <a:sym typeface="Roboto"/>
              </a:rPr>
              <a:t>(vi) R plays Volleyball.</a:t>
            </a:r>
            <a:br>
              <a:rPr lang="en-IN" sz="2000" b="1" dirty="0">
                <a:solidFill>
                  <a:schemeClr val="dk1"/>
                </a:solidFill>
                <a:latin typeface="Calibri"/>
                <a:ea typeface="Calibri"/>
                <a:cs typeface="Calibri"/>
                <a:sym typeface="Calibri"/>
              </a:rPr>
            </a:br>
            <a:r>
              <a:rPr lang="en-IN" sz="2000" b="1" i="0" dirty="0">
                <a:solidFill>
                  <a:schemeClr val="dk1"/>
                </a:solidFill>
                <a:latin typeface="Roboto"/>
                <a:ea typeface="Roboto"/>
                <a:cs typeface="Roboto"/>
                <a:sym typeface="Roboto"/>
              </a:rPr>
              <a:t>(vii) T is exactly between Q who plays Football and P in order of height.			               </a:t>
            </a:r>
            <a:r>
              <a:rPr lang="en-IN" sz="2000" b="0" i="0" dirty="0">
                <a:solidFill>
                  <a:schemeClr val="dk1"/>
                </a:solidFill>
                <a:highlight>
                  <a:srgbClr val="FFFF00"/>
                </a:highlight>
                <a:latin typeface="Roboto Medium"/>
                <a:ea typeface="Roboto Medium"/>
                <a:cs typeface="Roboto Medium"/>
                <a:sym typeface="Roboto Medium"/>
              </a:rPr>
              <a:t> TCS NQT 2020</a:t>
            </a:r>
          </a:p>
          <a:p>
            <a:pPr marL="0" marR="0" lvl="0" indent="0" algn="l" rtl="0">
              <a:spcBef>
                <a:spcPts val="0"/>
              </a:spcBef>
              <a:spcAft>
                <a:spcPts val="0"/>
              </a:spcAft>
              <a:buNone/>
            </a:pPr>
            <a:endParaRPr lang="en-IN" sz="2000" b="0" i="0" dirty="0">
              <a:solidFill>
                <a:schemeClr val="dk1"/>
              </a:solidFill>
              <a:highlight>
                <a:srgbClr val="FFFF00"/>
              </a:highlight>
              <a:latin typeface="Roboto Medium"/>
              <a:ea typeface="Roboto Medium"/>
              <a:cs typeface="Roboto Medium"/>
              <a:sym typeface="Roboto Medium"/>
            </a:endParaRPr>
          </a:p>
          <a:p>
            <a:pPr marL="0" marR="0" lvl="0" indent="0" algn="l" rtl="0">
              <a:spcBef>
                <a:spcPts val="0"/>
              </a:spcBef>
              <a:spcAft>
                <a:spcPts val="0"/>
              </a:spcAft>
              <a:buNone/>
            </a:pPr>
            <a:endParaRPr lang="en-US"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Who will be at the third place if they are arranged in 	descending order of their height ?</a:t>
            </a:r>
          </a:p>
          <a:p>
            <a:pPr marL="457200" marR="0" lvl="0" indent="0" algn="l" rtl="0">
              <a:spcBef>
                <a:spcPts val="0"/>
              </a:spcBef>
              <a:spcAft>
                <a:spcPts val="0"/>
              </a:spcAft>
              <a:buClr>
                <a:schemeClr val="dk1"/>
              </a:buClr>
              <a:buSzPts val="1800"/>
              <a:buFont typeface="Calibri"/>
              <a:buNone/>
            </a:pPr>
            <a:r>
              <a:rPr lang="en-US" sz="2000" dirty="0">
                <a:solidFill>
                  <a:schemeClr val="dk1"/>
                </a:solidFill>
                <a:latin typeface="Calibri"/>
                <a:ea typeface="Calibri"/>
                <a:cs typeface="Calibri"/>
                <a:sym typeface="Calibri"/>
              </a:rPr>
              <a:t>	R		T	Q	Not</a:t>
            </a:r>
          </a:p>
          <a:p>
            <a:pPr marL="457200" marR="0" lvl="0" indent="0" algn="l" rtl="0">
              <a:spcBef>
                <a:spcPts val="0"/>
              </a:spcBef>
              <a:spcAft>
                <a:spcPts val="0"/>
              </a:spcAft>
              <a:buClr>
                <a:schemeClr val="dk1"/>
              </a:buClr>
              <a:buSzPts val="1800"/>
              <a:buFont typeface="Calibri"/>
              <a:buNone/>
            </a:pPr>
            <a:r>
              <a:rPr lang="en-US" sz="2000" dirty="0">
                <a:solidFill>
                  <a:schemeClr val="dk1"/>
                </a:solidFill>
                <a:latin typeface="Calibri"/>
                <a:ea typeface="Calibri"/>
                <a:cs typeface="Calibri"/>
                <a:sym typeface="Calibri"/>
              </a:rPr>
              <a:t>	</a:t>
            </a:r>
          </a:p>
          <a:p>
            <a:pPr marL="457200" marR="0" lvl="0" indent="0" algn="l" rtl="0">
              <a:spcBef>
                <a:spcPts val="0"/>
              </a:spcBef>
              <a:spcAft>
                <a:spcPts val="0"/>
              </a:spcAft>
              <a:buClr>
                <a:schemeClr val="dk1"/>
              </a:buClr>
              <a:buSzPts val="1800"/>
              <a:buFont typeface="Calibri"/>
              <a:buNone/>
            </a:pPr>
            <a:r>
              <a:rPr lang="en-US" sz="2000" dirty="0">
                <a:solidFill>
                  <a:schemeClr val="dk1"/>
                </a:solidFill>
                <a:latin typeface="Calibri"/>
                <a:ea typeface="Calibri"/>
                <a:cs typeface="Calibri"/>
                <a:sym typeface="Calibri"/>
              </a:rPr>
              <a:t>	Who among them plays Basketball?</a:t>
            </a:r>
          </a:p>
          <a:p>
            <a:pPr marL="457200" marR="0" lvl="0" indent="0" algn="l" rtl="0">
              <a:spcBef>
                <a:spcPts val="0"/>
              </a:spcBef>
              <a:spcAft>
                <a:spcPts val="0"/>
              </a:spcAft>
              <a:buClr>
                <a:schemeClr val="dk1"/>
              </a:buClr>
              <a:buSzPts val="1800"/>
              <a:buFont typeface="Calibri"/>
              <a:buNone/>
            </a:pPr>
            <a:r>
              <a:rPr lang="en-US" sz="2000" dirty="0">
                <a:solidFill>
                  <a:schemeClr val="dk1"/>
                </a:solidFill>
                <a:latin typeface="Calibri"/>
                <a:ea typeface="Calibri"/>
                <a:cs typeface="Calibri"/>
                <a:sym typeface="Calibri"/>
              </a:rPr>
              <a:t>	Q		T	P	U</a:t>
            </a:r>
            <a:endParaRPr lang="en-US" sz="1200" dirty="0">
              <a:solidFill>
                <a:schemeClr val="dk1"/>
              </a:solidFill>
              <a:latin typeface="Calibri"/>
              <a:ea typeface="Calibri"/>
              <a:cs typeface="Calibri"/>
              <a:sym typeface="Calibri"/>
            </a:endParaRPr>
          </a:p>
          <a:p>
            <a:pPr marL="457200" marR="0" lvl="0" indent="0" algn="l" rtl="0">
              <a:spcBef>
                <a:spcPts val="0"/>
              </a:spcBef>
              <a:spcAft>
                <a:spcPts val="0"/>
              </a:spcAft>
              <a:buClr>
                <a:schemeClr val="dk1"/>
              </a:buClr>
              <a:buSzPts val="1800"/>
              <a:buFont typeface="Calibri"/>
              <a:buNone/>
            </a:pPr>
            <a:endParaRPr sz="2000" b="1"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5444-DAAF-4887-AF2B-E134F1F3FD9E}"/>
              </a:ext>
            </a:extLst>
          </p:cNvPr>
          <p:cNvSpPr>
            <a:spLocks noGrp="1"/>
          </p:cNvSpPr>
          <p:nvPr>
            <p:ph type="title"/>
          </p:nvPr>
        </p:nvSpPr>
        <p:spPr/>
        <p:txBody>
          <a:bodyPr/>
          <a:lstStyle/>
          <a:p>
            <a:r>
              <a:rPr lang="en-IN" dirty="0"/>
              <a:t>Condition Based </a:t>
            </a:r>
          </a:p>
        </p:txBody>
      </p:sp>
    </p:spTree>
    <p:extLst>
      <p:ext uri="{BB962C8B-B14F-4D97-AF65-F5344CB8AC3E}">
        <p14:creationId xmlns:p14="http://schemas.microsoft.com/office/powerpoint/2010/main" val="906132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4"/>
          <p:cNvSpPr txBox="1"/>
          <p:nvPr/>
        </p:nvSpPr>
        <p:spPr>
          <a:xfrm>
            <a:off x="337625" y="159676"/>
            <a:ext cx="10283483" cy="4524275"/>
          </a:xfrm>
          <a:prstGeom prst="rect">
            <a:avLst/>
          </a:prstGeom>
          <a:solidFill>
            <a:srgbClr val="F3F3F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chemeClr val="dk1"/>
                </a:solidFill>
                <a:latin typeface="Calibri"/>
                <a:ea typeface="Calibri"/>
                <a:cs typeface="Calibri"/>
                <a:sym typeface="Calibri"/>
              </a:rPr>
              <a:t>A team of four players </a:t>
            </a:r>
            <a:r>
              <a:rPr lang="en-IN" sz="2400" dirty="0">
                <a:solidFill>
                  <a:schemeClr val="dk1"/>
                </a:solidFill>
                <a:latin typeface="Calibri"/>
                <a:ea typeface="Calibri"/>
                <a:cs typeface="Calibri"/>
                <a:sym typeface="Calibri"/>
              </a:rPr>
              <a:t>are to be selected from among four girls A,B,C,D and four boys P,Q,R,S such that there would be at least two girls in the team and the team selection should meet the following conditions</a:t>
            </a:r>
            <a:endParaRPr dirty="0"/>
          </a:p>
          <a:p>
            <a:pPr marL="0" marR="0" lvl="0" indent="0" algn="l" rtl="0">
              <a:spcBef>
                <a:spcPts val="0"/>
              </a:spcBef>
              <a:spcAft>
                <a:spcPts val="0"/>
              </a:spcAft>
              <a:buNone/>
            </a:pPr>
            <a:r>
              <a:rPr lang="en-IN" sz="2400" b="1" dirty="0">
                <a:solidFill>
                  <a:schemeClr val="dk1"/>
                </a:solidFill>
                <a:latin typeface="Calibri"/>
                <a:ea typeface="Calibri"/>
                <a:cs typeface="Calibri"/>
                <a:sym typeface="Calibri"/>
              </a:rPr>
              <a:t> </a:t>
            </a:r>
            <a:r>
              <a:rPr lang="en-IN" sz="2400" b="1" dirty="0" err="1">
                <a:solidFill>
                  <a:schemeClr val="dk1"/>
                </a:solidFill>
                <a:latin typeface="Calibri"/>
                <a:ea typeface="Calibri"/>
                <a:cs typeface="Calibri"/>
                <a:sym typeface="Calibri"/>
              </a:rPr>
              <a:t>i</a:t>
            </a:r>
            <a:r>
              <a:rPr lang="en-IN" sz="2400" b="1" dirty="0">
                <a:solidFill>
                  <a:schemeClr val="dk1"/>
                </a:solidFill>
                <a:latin typeface="Calibri"/>
                <a:ea typeface="Calibri"/>
                <a:cs typeface="Calibri"/>
                <a:sym typeface="Calibri"/>
              </a:rPr>
              <a:t>. B cannot go with R</a:t>
            </a:r>
            <a:endParaRPr dirty="0"/>
          </a:p>
          <a:p>
            <a:pPr marL="0" marR="0" lvl="0" indent="0" algn="l" rtl="0">
              <a:spcBef>
                <a:spcPts val="0"/>
              </a:spcBef>
              <a:spcAft>
                <a:spcPts val="0"/>
              </a:spcAft>
              <a:buNone/>
            </a:pPr>
            <a:r>
              <a:rPr lang="en-IN" sz="2400" b="1" dirty="0">
                <a:solidFill>
                  <a:schemeClr val="dk1"/>
                </a:solidFill>
                <a:latin typeface="Calibri"/>
                <a:ea typeface="Calibri"/>
                <a:cs typeface="Calibri"/>
                <a:sym typeface="Calibri"/>
              </a:rPr>
              <a:t> ii .D and P must go together</a:t>
            </a:r>
            <a:endParaRPr dirty="0"/>
          </a:p>
          <a:p>
            <a:pPr marL="0" marR="0" lvl="0" indent="0" algn="l" rtl="0">
              <a:spcBef>
                <a:spcPts val="0"/>
              </a:spcBef>
              <a:spcAft>
                <a:spcPts val="0"/>
              </a:spcAft>
              <a:buNone/>
            </a:pPr>
            <a:r>
              <a:rPr lang="en-IN" sz="2400" b="1" dirty="0">
                <a:solidFill>
                  <a:schemeClr val="dk1"/>
                </a:solidFill>
                <a:latin typeface="Calibri"/>
                <a:ea typeface="Calibri"/>
                <a:cs typeface="Calibri"/>
                <a:sym typeface="Calibri"/>
              </a:rPr>
              <a:t> iii S cannot be put up with A</a:t>
            </a:r>
            <a:endParaRPr dirty="0"/>
          </a:p>
          <a:p>
            <a:pPr marL="0" marR="0" lvl="0" indent="0" algn="l" rtl="0">
              <a:spcBef>
                <a:spcPts val="0"/>
              </a:spcBef>
              <a:spcAft>
                <a:spcPts val="0"/>
              </a:spcAft>
              <a:buNone/>
            </a:pPr>
            <a:r>
              <a:rPr lang="en-IN" sz="2400" b="1" dirty="0">
                <a:solidFill>
                  <a:schemeClr val="dk1"/>
                </a:solidFill>
                <a:latin typeface="Calibri"/>
                <a:ea typeface="Calibri"/>
                <a:cs typeface="Calibri"/>
                <a:sym typeface="Calibri"/>
              </a:rPr>
              <a:t> iv. R and C must be together </a:t>
            </a:r>
            <a:r>
              <a:rPr lang="en-IN" sz="2400" dirty="0">
                <a:solidFill>
                  <a:schemeClr val="dk1"/>
                </a:solidFill>
                <a:latin typeface="Calibri"/>
                <a:ea typeface="Calibri"/>
                <a:cs typeface="Calibri"/>
                <a:sym typeface="Calibri"/>
              </a:rPr>
              <a:t>				</a:t>
            </a:r>
            <a:r>
              <a:rPr lang="en-IN" sz="2400" i="0" dirty="0">
                <a:solidFill>
                  <a:schemeClr val="dk1"/>
                </a:solidFill>
                <a:highlight>
                  <a:srgbClr val="FFFF00"/>
                </a:highlight>
                <a:latin typeface="Roboto Medium"/>
                <a:ea typeface="Roboto Medium"/>
                <a:cs typeface="Roboto Medium"/>
                <a:sym typeface="Roboto Medium"/>
              </a:rPr>
              <a:t> TCS NQT 2020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tx1"/>
              </a:solidFill>
              <a:latin typeface="Calibri"/>
              <a:ea typeface="Calibri"/>
              <a:cs typeface="Calibri"/>
              <a:sym typeface="Calibri"/>
            </a:endParaRPr>
          </a:p>
          <a:p>
            <a:pPr marR="0" lvl="0" algn="l" rtl="0">
              <a:spcBef>
                <a:spcPts val="0"/>
              </a:spcBef>
              <a:spcAft>
                <a:spcPts val="0"/>
              </a:spcAft>
              <a:buClr>
                <a:srgbClr val="FFFFFF"/>
              </a:buClr>
              <a:buSzPts val="2400"/>
            </a:pPr>
            <a:r>
              <a:rPr lang="en-IN" sz="2400" dirty="0">
                <a:solidFill>
                  <a:schemeClr val="tx1"/>
                </a:solidFill>
                <a:latin typeface="Calibri"/>
                <a:ea typeface="Calibri"/>
                <a:cs typeface="Calibri"/>
                <a:sym typeface="Calibri"/>
              </a:rPr>
              <a:t>A.QBSC</a:t>
            </a:r>
            <a:endParaRPr dirty="0">
              <a:solidFill>
                <a:schemeClr val="tx1"/>
              </a:solidFill>
            </a:endParaRPr>
          </a:p>
          <a:p>
            <a:pPr marR="0" lvl="0" algn="l" rtl="0">
              <a:spcBef>
                <a:spcPts val="0"/>
              </a:spcBef>
              <a:spcAft>
                <a:spcPts val="0"/>
              </a:spcAft>
              <a:buClr>
                <a:srgbClr val="FFFFFF"/>
              </a:buClr>
              <a:buSzPts val="2400"/>
            </a:pPr>
            <a:r>
              <a:rPr lang="en-IN" sz="2400" dirty="0">
                <a:solidFill>
                  <a:schemeClr val="tx1"/>
                </a:solidFill>
                <a:latin typeface="Calibri"/>
                <a:ea typeface="Calibri"/>
                <a:cs typeface="Calibri"/>
                <a:sym typeface="Calibri"/>
              </a:rPr>
              <a:t>B.DAPQ </a:t>
            </a:r>
            <a:endParaRPr dirty="0">
              <a:solidFill>
                <a:schemeClr val="tx1"/>
              </a:solidFill>
            </a:endParaRPr>
          </a:p>
          <a:p>
            <a:pPr marL="0" marR="0" lvl="0" indent="0" algn="l" rtl="0">
              <a:spcBef>
                <a:spcPts val="0"/>
              </a:spcBef>
              <a:spcAft>
                <a:spcPts val="0"/>
              </a:spcAft>
              <a:buNone/>
            </a:pPr>
            <a:r>
              <a:rPr lang="en-IN" sz="2400" dirty="0">
                <a:solidFill>
                  <a:schemeClr val="tx1"/>
                </a:solidFill>
                <a:latin typeface="Calibri"/>
                <a:ea typeface="Calibri"/>
                <a:cs typeface="Calibri"/>
                <a:sym typeface="Calibri"/>
              </a:rPr>
              <a:t>C.RCQS</a:t>
            </a:r>
            <a:endParaRPr dirty="0">
              <a:solidFill>
                <a:schemeClr val="tx1"/>
              </a:solidFill>
            </a:endParaRPr>
          </a:p>
          <a:p>
            <a:pPr marL="0" marR="0" lvl="0" indent="0" algn="l" rtl="0">
              <a:spcBef>
                <a:spcPts val="0"/>
              </a:spcBef>
              <a:spcAft>
                <a:spcPts val="0"/>
              </a:spcAft>
              <a:buNone/>
            </a:pPr>
            <a:r>
              <a:rPr lang="en-IN" sz="2400" dirty="0">
                <a:solidFill>
                  <a:schemeClr val="tx1"/>
                </a:solidFill>
                <a:latin typeface="Calibri"/>
                <a:ea typeface="Calibri"/>
                <a:cs typeface="Calibri"/>
                <a:sym typeface="Calibri"/>
              </a:rPr>
              <a:t>D.BPRA </a:t>
            </a:r>
            <a:endParaRPr sz="2400" dirty="0">
              <a:solidFill>
                <a:schemeClr val="tx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p:nvPr/>
        </p:nvSpPr>
        <p:spPr>
          <a:xfrm>
            <a:off x="5190978" y="199750"/>
            <a:ext cx="6757222" cy="5693826"/>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dirty="0">
                <a:solidFill>
                  <a:schemeClr val="dk1"/>
                </a:solidFill>
                <a:latin typeface="Times New Roman"/>
                <a:ea typeface="Times New Roman"/>
                <a:cs typeface="Times New Roman"/>
                <a:sym typeface="Times New Roman"/>
              </a:rPr>
              <a:t>Each of the five students, P,Q,R,S and T studies two subjects from the given subjects named. History, Mathematics, English, Sanskrit, and Science. Each subject is studied by two students</a:t>
            </a:r>
            <a:endParaRPr sz="1600" dirty="0"/>
          </a:p>
          <a:p>
            <a:pPr marL="0" marR="0" lvl="0" indent="0" algn="l" rtl="0">
              <a:spcBef>
                <a:spcPts val="0"/>
              </a:spcBef>
              <a:spcAft>
                <a:spcPts val="0"/>
              </a:spcAft>
              <a:buNone/>
            </a:pPr>
            <a:r>
              <a:rPr lang="en-IN" sz="2800" dirty="0">
                <a:solidFill>
                  <a:schemeClr val="dk1"/>
                </a:solidFill>
                <a:latin typeface="Times New Roman"/>
                <a:ea typeface="Times New Roman"/>
                <a:cs typeface="Times New Roman"/>
                <a:sym typeface="Times New Roman"/>
              </a:rPr>
              <a:t> </a:t>
            </a:r>
            <a:r>
              <a:rPr lang="en-IN" sz="2800" dirty="0" err="1">
                <a:solidFill>
                  <a:schemeClr val="dk1"/>
                </a:solidFill>
                <a:latin typeface="Times New Roman"/>
                <a:ea typeface="Times New Roman"/>
                <a:cs typeface="Times New Roman"/>
                <a:sym typeface="Times New Roman"/>
              </a:rPr>
              <a:t>i</a:t>
            </a:r>
            <a:r>
              <a:rPr lang="en-IN" sz="2800" dirty="0">
                <a:solidFill>
                  <a:schemeClr val="dk1"/>
                </a:solidFill>
                <a:latin typeface="Times New Roman"/>
                <a:ea typeface="Times New Roman"/>
                <a:cs typeface="Times New Roman"/>
                <a:sym typeface="Times New Roman"/>
              </a:rPr>
              <a:t>. P studies Mathematics and Sanskrit </a:t>
            </a:r>
            <a:endParaRPr sz="1600" dirty="0"/>
          </a:p>
          <a:p>
            <a:pPr marL="0" marR="0" lvl="0" indent="0" algn="l" rtl="0">
              <a:spcBef>
                <a:spcPts val="0"/>
              </a:spcBef>
              <a:spcAft>
                <a:spcPts val="0"/>
              </a:spcAft>
              <a:buNone/>
            </a:pPr>
            <a:r>
              <a:rPr lang="en-IN" sz="2800" dirty="0">
                <a:solidFill>
                  <a:schemeClr val="dk1"/>
                </a:solidFill>
                <a:latin typeface="Times New Roman"/>
                <a:ea typeface="Times New Roman"/>
                <a:cs typeface="Times New Roman"/>
                <a:sym typeface="Times New Roman"/>
              </a:rPr>
              <a:t>ii. R studies History and Mathematics </a:t>
            </a:r>
            <a:endParaRPr sz="1600" dirty="0"/>
          </a:p>
          <a:p>
            <a:pPr marL="0" marR="0" lvl="0" indent="0" algn="l" rtl="0">
              <a:spcBef>
                <a:spcPts val="0"/>
              </a:spcBef>
              <a:spcAft>
                <a:spcPts val="0"/>
              </a:spcAft>
              <a:buNone/>
            </a:pPr>
            <a:r>
              <a:rPr lang="en-IN" sz="2800" dirty="0">
                <a:solidFill>
                  <a:schemeClr val="dk1"/>
                </a:solidFill>
                <a:latin typeface="Times New Roman"/>
                <a:ea typeface="Times New Roman"/>
                <a:cs typeface="Times New Roman"/>
                <a:sym typeface="Times New Roman"/>
              </a:rPr>
              <a:t>iii. S and T both study English </a:t>
            </a:r>
            <a:endParaRPr sz="1600" dirty="0"/>
          </a:p>
          <a:p>
            <a:pPr marL="0" marR="0" lvl="0" indent="0" algn="l" rtl="0">
              <a:spcBef>
                <a:spcPts val="0"/>
              </a:spcBef>
              <a:spcAft>
                <a:spcPts val="0"/>
              </a:spcAft>
              <a:buNone/>
            </a:pPr>
            <a:r>
              <a:rPr lang="en-IN" sz="2800" dirty="0">
                <a:solidFill>
                  <a:schemeClr val="dk1"/>
                </a:solidFill>
                <a:latin typeface="Times New Roman"/>
                <a:ea typeface="Times New Roman"/>
                <a:cs typeface="Times New Roman"/>
                <a:sym typeface="Times New Roman"/>
              </a:rPr>
              <a:t>iv. Q does not study science 	</a:t>
            </a:r>
          </a:p>
          <a:p>
            <a:pPr marL="0" marR="0" lvl="0" indent="0" algn="l" rtl="0">
              <a:spcBef>
                <a:spcPts val="0"/>
              </a:spcBef>
              <a:spcAft>
                <a:spcPts val="0"/>
              </a:spcAft>
              <a:buNone/>
            </a:pPr>
            <a:r>
              <a:rPr lang="en-IN" sz="2800" i="0" dirty="0">
                <a:solidFill>
                  <a:schemeClr val="dk1"/>
                </a:solidFill>
                <a:highlight>
                  <a:srgbClr val="FFFF00"/>
                </a:highlight>
                <a:latin typeface="Roboto Medium"/>
                <a:ea typeface="Roboto Medium"/>
                <a:cs typeface="Roboto Medium"/>
                <a:sym typeface="Roboto Medium"/>
              </a:rPr>
              <a:t> 				TCS NQT 2020</a:t>
            </a:r>
          </a:p>
          <a:p>
            <a:r>
              <a:rPr lang="en-US" sz="2800" dirty="0">
                <a:solidFill>
                  <a:schemeClr val="dk1"/>
                </a:solidFill>
                <a:latin typeface="Times New Roman"/>
                <a:ea typeface="Times New Roman"/>
                <a:cs typeface="Times New Roman"/>
                <a:sym typeface="Times New Roman"/>
              </a:rPr>
              <a:t>Who from the given option studies science? A. P B. Q C. R D. S</a:t>
            </a:r>
          </a:p>
          <a:p>
            <a:pPr marL="0" marR="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5"/>
          <p:cNvSpPr txBox="1"/>
          <p:nvPr/>
        </p:nvSpPr>
        <p:spPr>
          <a:xfrm>
            <a:off x="3988904" y="153150"/>
            <a:ext cx="8061645" cy="6422231"/>
          </a:xfrm>
          <a:prstGeom prst="rect">
            <a:avLst/>
          </a:prstGeom>
          <a:solidFill>
            <a:srgbClr val="FFFFFF"/>
          </a:solidFill>
          <a:ln>
            <a:noFill/>
          </a:ln>
        </p:spPr>
        <p:txBody>
          <a:bodyPr spcFirstLastPara="1" wrap="square" lIns="91425" tIns="45700" rIns="91425" bIns="45700" anchor="t" anchorCtr="0">
            <a:spAutoFit/>
          </a:bodyPr>
          <a:lstStyle/>
          <a:p>
            <a:pPr marL="99060"/>
            <a:r>
              <a:rPr lang="en-IN" sz="2000" dirty="0">
                <a:effectLst/>
                <a:latin typeface="Calibri" panose="020F0502020204030204" pitchFamily="34" charset="0"/>
                <a:ea typeface="Calibri" panose="020F0502020204030204" pitchFamily="34" charset="0"/>
                <a:cs typeface="Times New Roman" panose="02020603050405020304" pitchFamily="18" charset="0"/>
              </a:rPr>
              <a:t>While Balbir had his back turned, a dog ran into his butcher shop, snatched a piece of meat off the counter and ran off. Balbir was mad when he realised what had happened. He asked three other shopkeepers, who had seen the dog, to describe it. The shopkeepers really didn’t want to help Balbir. So each of them made a statement which contained one truth and one lie.		</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b="1" dirty="0">
                <a:effectLst/>
                <a:latin typeface="Calibri" panose="020F0502020204030204" pitchFamily="34" charset="0"/>
                <a:ea typeface="Calibri" panose="020F0502020204030204" pitchFamily="34" charset="0"/>
                <a:cs typeface="Times New Roman" panose="02020603050405020304" pitchFamily="18" charset="0"/>
              </a:rPr>
              <a:t>A. Shopkeeper Number 1 said: “The dog had black hair and a long tail.”</a:t>
            </a:r>
            <a:br>
              <a:rPr lang="en-IN" sz="2000" b="1" dirty="0">
                <a:effectLst/>
                <a:latin typeface="Calibri" panose="020F0502020204030204" pitchFamily="34" charset="0"/>
                <a:ea typeface="Calibri" panose="020F0502020204030204" pitchFamily="34" charset="0"/>
                <a:cs typeface="Times New Roman" panose="02020603050405020304" pitchFamily="18" charset="0"/>
              </a:rPr>
            </a:br>
            <a:r>
              <a:rPr lang="en-IN" sz="2000" b="1" dirty="0">
                <a:effectLst/>
                <a:latin typeface="Calibri" panose="020F0502020204030204" pitchFamily="34" charset="0"/>
                <a:ea typeface="Calibri" panose="020F0502020204030204" pitchFamily="34" charset="0"/>
                <a:cs typeface="Times New Roman" panose="02020603050405020304" pitchFamily="18" charset="0"/>
              </a:rPr>
              <a:t>B. Shopkeeper Number 2 said: “The dog had a short tail and wore a collar.”</a:t>
            </a:r>
            <a:br>
              <a:rPr lang="en-IN" sz="2000" b="1" dirty="0">
                <a:effectLst/>
                <a:latin typeface="Calibri" panose="020F0502020204030204" pitchFamily="34" charset="0"/>
                <a:ea typeface="Calibri" panose="020F0502020204030204" pitchFamily="34" charset="0"/>
                <a:cs typeface="Times New Roman" panose="02020603050405020304" pitchFamily="18" charset="0"/>
              </a:rPr>
            </a:br>
            <a:r>
              <a:rPr lang="en-IN" sz="2000" b="1" dirty="0">
                <a:effectLst/>
                <a:latin typeface="Calibri" panose="020F0502020204030204" pitchFamily="34" charset="0"/>
                <a:ea typeface="Calibri" panose="020F0502020204030204" pitchFamily="34" charset="0"/>
                <a:cs typeface="Times New Roman" panose="02020603050405020304" pitchFamily="18" charset="0"/>
              </a:rPr>
              <a:t>C. Shopkeeper Number 3 said: “The dog had white hair and no collar.”</a:t>
            </a:r>
            <a:br>
              <a:rPr lang="en-IN" sz="2000" b="1" dirty="0">
                <a:effectLst/>
                <a:latin typeface="Calibri" panose="020F0502020204030204" pitchFamily="34" charset="0"/>
                <a:ea typeface="Calibri" panose="020F0502020204030204" pitchFamily="34" charset="0"/>
                <a:cs typeface="Times New Roman" panose="02020603050405020304" pitchFamily="18" charset="0"/>
              </a:rPr>
            </a:br>
            <a:r>
              <a:rPr lang="en-IN" sz="2000" b="1" dirty="0">
                <a:effectLst/>
                <a:latin typeface="Calibri" panose="020F0502020204030204" pitchFamily="34" charset="0"/>
                <a:ea typeface="Calibri" panose="020F0502020204030204" pitchFamily="34" charset="0"/>
                <a:cs typeface="Times New Roman" panose="02020603050405020304" pitchFamily="18" charset="0"/>
              </a:rPr>
              <a:t>Based on the above statements, which of the following could be a correct description?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99060"/>
            <a:r>
              <a:rPr lang="en-IN" sz="2000" dirty="0">
                <a:effectLst/>
                <a:latin typeface="Calibri" panose="020F0502020204030204" pitchFamily="34" charset="0"/>
                <a:ea typeface="Calibri" panose="020F0502020204030204" pitchFamily="34" charset="0"/>
                <a:cs typeface="Times New Roman" panose="02020603050405020304" pitchFamily="18" charset="0"/>
              </a:rPr>
              <a:t>Option (A)</a:t>
            </a:r>
          </a:p>
          <a:p>
            <a:pPr marL="99060"/>
            <a:r>
              <a:rPr lang="en-IN" sz="2000" dirty="0">
                <a:effectLst/>
                <a:latin typeface="Calibri" panose="020F0502020204030204" pitchFamily="34" charset="0"/>
                <a:ea typeface="Calibri" panose="020F0502020204030204" pitchFamily="34" charset="0"/>
                <a:cs typeface="Times New Roman" panose="02020603050405020304" pitchFamily="18" charset="0"/>
              </a:rPr>
              <a:t>The dog had white hair, short tail and no collar.</a:t>
            </a:r>
          </a:p>
          <a:p>
            <a:pPr marL="99060"/>
            <a:r>
              <a:rPr lang="en-IN" sz="2000" dirty="0">
                <a:effectLst/>
                <a:latin typeface="Calibri" panose="020F0502020204030204" pitchFamily="34" charset="0"/>
                <a:ea typeface="Calibri" panose="020F0502020204030204" pitchFamily="34" charset="0"/>
                <a:cs typeface="Times New Roman" panose="02020603050405020304" pitchFamily="18" charset="0"/>
              </a:rPr>
              <a:t>Option (B)</a:t>
            </a:r>
          </a:p>
          <a:p>
            <a:pPr marL="99060"/>
            <a:r>
              <a:rPr lang="en-IN" sz="2000" dirty="0">
                <a:effectLst/>
                <a:latin typeface="Calibri" panose="020F0502020204030204" pitchFamily="34" charset="0"/>
                <a:ea typeface="Calibri" panose="020F0502020204030204" pitchFamily="34" charset="0"/>
                <a:cs typeface="Times New Roman" panose="02020603050405020304" pitchFamily="18" charset="0"/>
              </a:rPr>
              <a:t>The dog had white hair, long tail and a collar.</a:t>
            </a:r>
          </a:p>
          <a:p>
            <a:pPr marL="99060"/>
            <a:r>
              <a:rPr lang="en-IN" sz="2000" dirty="0">
                <a:effectLst/>
                <a:latin typeface="Calibri" panose="020F0502020204030204" pitchFamily="34" charset="0"/>
                <a:ea typeface="Calibri" panose="020F0502020204030204" pitchFamily="34" charset="0"/>
                <a:cs typeface="Times New Roman" panose="02020603050405020304" pitchFamily="18" charset="0"/>
              </a:rPr>
              <a:t>Option(C)</a:t>
            </a:r>
          </a:p>
          <a:p>
            <a:pPr marL="99060"/>
            <a:r>
              <a:rPr lang="en-IN" sz="2000" dirty="0">
                <a:effectLst/>
                <a:latin typeface="Calibri" panose="020F0502020204030204" pitchFamily="34" charset="0"/>
                <a:ea typeface="Calibri" panose="020F0502020204030204" pitchFamily="34" charset="0"/>
                <a:cs typeface="Times New Roman" panose="02020603050405020304" pitchFamily="18" charset="0"/>
              </a:rPr>
              <a:t>The dog had black hair, long tail and a collar.</a:t>
            </a:r>
          </a:p>
          <a:p>
            <a:pPr marL="99060"/>
            <a:r>
              <a:rPr lang="en-IN" sz="2000" dirty="0">
                <a:effectLst/>
                <a:latin typeface="Calibri" panose="020F0502020204030204" pitchFamily="34" charset="0"/>
                <a:ea typeface="Calibri" panose="020F0502020204030204" pitchFamily="34" charset="0"/>
                <a:cs typeface="Times New Roman" panose="02020603050405020304" pitchFamily="18" charset="0"/>
              </a:rPr>
              <a:t>Option(D)</a:t>
            </a:r>
          </a:p>
          <a:p>
            <a:pPr algn="just">
              <a:lnSpc>
                <a:spcPct val="115000"/>
              </a:lnSpc>
              <a:spcAft>
                <a:spcPts val="1000"/>
              </a:spcAft>
            </a:pP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dog had black hair, long tail and no collar.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CAT 2001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181B10-2016-418A-B323-2F31A5626963}"/>
              </a:ext>
            </a:extLst>
          </p:cNvPr>
          <p:cNvSpPr txBox="1"/>
          <p:nvPr/>
        </p:nvSpPr>
        <p:spPr>
          <a:xfrm>
            <a:off x="6003234" y="416869"/>
            <a:ext cx="5194853" cy="4955203"/>
          </a:xfrm>
          <a:prstGeom prst="rect">
            <a:avLst/>
          </a:prstGeom>
          <a:noFill/>
        </p:spPr>
        <p:txBody>
          <a:bodyPr wrap="square">
            <a:spAutoFit/>
          </a:bodyPr>
          <a:lstStyle/>
          <a:p>
            <a:pPr marL="45720"/>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Five plays A, B, C, D and E were organised in a week from Monday to Saturday with one play each day and No play was organised on one of these days.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 D was organised before Thursday but after Monday.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 E was organised on Saturday.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 C was Not organised on the first day.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 B was organised on the next day on which Play C was organized.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b="1" dirty="0">
                <a:solidFill>
                  <a:srgbClr val="000000"/>
                </a:solidFill>
                <a:effectLst/>
                <a:latin typeface="Times New Roman" panose="02020603050405020304" pitchFamily="18" charset="0"/>
                <a:ea typeface="Times New Roman" panose="02020603050405020304" pitchFamily="18" charset="0"/>
              </a:rPr>
              <a:t>Play A was organised on Tuesday</a:t>
            </a:r>
            <a:endParaRPr lang="en-IN" sz="2000" b="1" dirty="0">
              <a:solidFill>
                <a:srgbClr val="000000"/>
              </a:solidFill>
              <a:latin typeface="Times New Roman" panose="02020603050405020304" pitchFamily="18" charset="0"/>
              <a:ea typeface="Times New Roman" panose="02020603050405020304" pitchFamily="18" charset="0"/>
            </a:endParaRPr>
          </a:p>
          <a:p>
            <a:endParaRPr lang="en-IN" sz="2000" b="1" dirty="0">
              <a:solidFill>
                <a:srgbClr val="000000"/>
              </a:solidFill>
              <a:effectLst/>
              <a:latin typeface="Times New Roman" panose="02020603050405020304" pitchFamily="18" charset="0"/>
              <a:ea typeface="Times New Roman" panose="02020603050405020304" pitchFamily="18" charset="0"/>
            </a:endParaRPr>
          </a:p>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 On which day No Play was organised?</a:t>
            </a:r>
          </a:p>
          <a:p>
            <a:r>
              <a:rPr lang="en-US" dirty="0"/>
              <a:t>Q. Which play was organized on Wednesday?</a:t>
            </a:r>
            <a:endParaRPr lang="en-IN" dirty="0"/>
          </a:p>
          <a:p>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53972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1792350" y="420650"/>
            <a:ext cx="8607300" cy="1065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sz="4800" b="1">
                <a:solidFill>
                  <a:srgbClr val="FFFFFF"/>
                </a:solidFill>
              </a:rPr>
              <a:t>CIRCULAR ARRANGEMENT: </a:t>
            </a:r>
            <a:endParaRPr sz="4800" b="1">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16"/>
          <p:cNvPicPr preferRelativeResize="0"/>
          <p:nvPr/>
        </p:nvPicPr>
        <p:blipFill rotWithShape="1">
          <a:blip r:embed="rId3">
            <a:alphaModFix/>
          </a:blip>
          <a:srcRect l="27499" t="27814" r="29456" b="36419"/>
          <a:stretch/>
        </p:blipFill>
        <p:spPr>
          <a:xfrm>
            <a:off x="5446362" y="164704"/>
            <a:ext cx="6630742" cy="3097695"/>
          </a:xfrm>
          <a:prstGeom prst="rect">
            <a:avLst/>
          </a:prstGeom>
          <a:noFill/>
          <a:ln>
            <a:noFill/>
          </a:ln>
        </p:spPr>
      </p:pic>
      <p:sp>
        <p:nvSpPr>
          <p:cNvPr id="126" name="Google Shape;126;p16"/>
          <p:cNvSpPr txBox="1"/>
          <p:nvPr/>
        </p:nvSpPr>
        <p:spPr>
          <a:xfrm>
            <a:off x="8764138" y="3434604"/>
            <a:ext cx="3220200" cy="26778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How many engineers are lawyers as well as doctors?</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A. 9</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B. 14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C. 7</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D. 5</a:t>
            </a:r>
            <a:endParaRPr sz="2400">
              <a:solidFill>
                <a:schemeClr val="dk1"/>
              </a:solidFill>
              <a:latin typeface="Calibri"/>
              <a:ea typeface="Calibri"/>
              <a:cs typeface="Calibri"/>
              <a:sym typeface="Calibri"/>
            </a:endParaRPr>
          </a:p>
        </p:txBody>
      </p:sp>
      <p:sp>
        <p:nvSpPr>
          <p:cNvPr id="127" name="Google Shape;127;p16"/>
          <p:cNvSpPr txBox="1"/>
          <p:nvPr/>
        </p:nvSpPr>
        <p:spPr>
          <a:xfrm>
            <a:off x="6330475" y="3434605"/>
            <a:ext cx="1924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highlight>
                  <a:srgbClr val="FFFF00"/>
                </a:highlight>
                <a:latin typeface="Calibri"/>
                <a:ea typeface="Calibri"/>
                <a:cs typeface="Calibri"/>
                <a:sym typeface="Calibri"/>
              </a:rPr>
              <a:t>TCS TCS NQT 2020</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17"/>
          <p:cNvPicPr preferRelativeResize="0"/>
          <p:nvPr/>
        </p:nvPicPr>
        <p:blipFill rotWithShape="1">
          <a:blip r:embed="rId3">
            <a:alphaModFix/>
          </a:blip>
          <a:srcRect l="26847" t="28202" r="47391" b="37384"/>
          <a:stretch/>
        </p:blipFill>
        <p:spPr>
          <a:xfrm>
            <a:off x="644581" y="479376"/>
            <a:ext cx="4696045" cy="3628798"/>
          </a:xfrm>
          <a:prstGeom prst="rect">
            <a:avLst/>
          </a:prstGeom>
          <a:noFill/>
          <a:ln>
            <a:noFill/>
          </a:ln>
        </p:spPr>
      </p:pic>
      <p:sp>
        <p:nvSpPr>
          <p:cNvPr id="133" name="Google Shape;133;p17"/>
          <p:cNvSpPr txBox="1"/>
          <p:nvPr/>
        </p:nvSpPr>
        <p:spPr>
          <a:xfrm>
            <a:off x="6096000" y="295500"/>
            <a:ext cx="5807100" cy="3046948"/>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Calibri"/>
                <a:ea typeface="Calibri"/>
                <a:cs typeface="Calibri"/>
                <a:sym typeface="Calibri"/>
              </a:rPr>
              <a:t>The number in the Venn diagram indicates the number of persons who can speak various languages in a city. The diagram is drawn after surveying 200 persons. In a population of 15,000. How many people can be expected to speak just one language? </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400" dirty="0">
                <a:solidFill>
                  <a:schemeClr val="dk1"/>
                </a:solidFill>
                <a:latin typeface="Calibri"/>
                <a:ea typeface="Calibri"/>
                <a:cs typeface="Calibri"/>
                <a:sym typeface="Calibri"/>
              </a:rPr>
              <a:t>A. 8400 B. 9450 C. 9600 D. 8750</a:t>
            </a:r>
            <a:endParaRPr sz="2400" dirty="0">
              <a:solidFill>
                <a:schemeClr val="dk1"/>
              </a:solidFill>
              <a:latin typeface="Calibri"/>
              <a:ea typeface="Calibri"/>
              <a:cs typeface="Calibri"/>
              <a:sym typeface="Calibri"/>
            </a:endParaRPr>
          </a:p>
        </p:txBody>
      </p:sp>
      <p:sp>
        <p:nvSpPr>
          <p:cNvPr id="134" name="Google Shape;134;p17"/>
          <p:cNvSpPr txBox="1"/>
          <p:nvPr/>
        </p:nvSpPr>
        <p:spPr>
          <a:xfrm>
            <a:off x="6644351" y="3515553"/>
            <a:ext cx="6096000" cy="436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highlight>
                  <a:srgbClr val="FFFF00"/>
                </a:highlight>
                <a:latin typeface="Calibri"/>
                <a:ea typeface="Calibri"/>
                <a:cs typeface="Calibri"/>
                <a:sym typeface="Calibri"/>
              </a:rPr>
              <a:t>TCS TCS NQT 2020 | 25th Oct 12:30 pm to 3:30 pm Slot Analysis </a:t>
            </a:r>
            <a:endParaRPr sz="1800">
              <a:solidFill>
                <a:schemeClr val="dk1"/>
              </a:solidFill>
              <a:highlight>
                <a:srgbClr val="FFFF00"/>
              </a:highlight>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18"/>
          <p:cNvPicPr preferRelativeResize="0"/>
          <p:nvPr/>
        </p:nvPicPr>
        <p:blipFill rotWithShape="1">
          <a:blip r:embed="rId3">
            <a:alphaModFix/>
          </a:blip>
          <a:srcRect l="26847" t="28202" r="47391" b="37384"/>
          <a:stretch/>
        </p:blipFill>
        <p:spPr>
          <a:xfrm>
            <a:off x="282475" y="190451"/>
            <a:ext cx="4641501" cy="3486025"/>
          </a:xfrm>
          <a:prstGeom prst="rect">
            <a:avLst/>
          </a:prstGeom>
          <a:noFill/>
          <a:ln>
            <a:noFill/>
          </a:ln>
        </p:spPr>
      </p:pic>
      <p:sp>
        <p:nvSpPr>
          <p:cNvPr id="140" name="Google Shape;140;p18"/>
          <p:cNvSpPr txBox="1"/>
          <p:nvPr/>
        </p:nvSpPr>
        <p:spPr>
          <a:xfrm>
            <a:off x="5711687" y="468111"/>
            <a:ext cx="6096000" cy="2308324"/>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The number in the Venn diagram indicates the number of persons who can speak various languages in a city. The diagram is drawn after surveying 200 persons. In a population of 15,000. How many people can be expected to speak at least two languages?</a:t>
            </a:r>
            <a:endParaRPr sz="2400">
              <a:solidFill>
                <a:schemeClr val="dk1"/>
              </a:solidFill>
              <a:latin typeface="Calibri"/>
              <a:ea typeface="Calibri"/>
              <a:cs typeface="Calibri"/>
              <a:sym typeface="Calibri"/>
            </a:endParaRPr>
          </a:p>
        </p:txBody>
      </p:sp>
      <p:sp>
        <p:nvSpPr>
          <p:cNvPr id="141" name="Google Shape;141;p18"/>
          <p:cNvSpPr txBox="1"/>
          <p:nvPr/>
        </p:nvSpPr>
        <p:spPr>
          <a:xfrm>
            <a:off x="5711687" y="3105834"/>
            <a:ext cx="698389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highlight>
                  <a:srgbClr val="FFFF00"/>
                </a:highlight>
                <a:latin typeface="Calibri"/>
                <a:ea typeface="Calibri"/>
                <a:cs typeface="Calibri"/>
                <a:sym typeface="Calibri"/>
              </a:rPr>
              <a:t>TCS TCS NQT 2020 | 25th Oct 12:30 pm to 3:30 pm Slot Analysis </a:t>
            </a:r>
            <a:endParaRPr sz="1800">
              <a:solidFill>
                <a:schemeClr val="dk1"/>
              </a:solidFill>
              <a:highlight>
                <a:srgbClr val="FFFF00"/>
              </a:highlight>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EA495-4353-49F8-A82D-D28483FBCF9B}"/>
              </a:ext>
            </a:extLst>
          </p:cNvPr>
          <p:cNvSpPr>
            <a:spLocks noGrp="1"/>
          </p:cNvSpPr>
          <p:nvPr>
            <p:ph type="title"/>
          </p:nvPr>
        </p:nvSpPr>
        <p:spPr/>
        <p:txBody>
          <a:bodyPr/>
          <a:lstStyle/>
          <a:p>
            <a:r>
              <a:rPr lang="en-IN" dirty="0"/>
              <a:t>Arrangements: </a:t>
            </a:r>
          </a:p>
        </p:txBody>
      </p:sp>
    </p:spTree>
    <p:extLst>
      <p:ext uri="{BB962C8B-B14F-4D97-AF65-F5344CB8AC3E}">
        <p14:creationId xmlns:p14="http://schemas.microsoft.com/office/powerpoint/2010/main" val="2552466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4A0E0E-FEDC-41C1-AD23-77E684CA260F}"/>
              </a:ext>
            </a:extLst>
          </p:cNvPr>
          <p:cNvSpPr txBox="1"/>
          <p:nvPr/>
        </p:nvSpPr>
        <p:spPr>
          <a:xfrm>
            <a:off x="5605670" y="463899"/>
            <a:ext cx="6122504" cy="5693866"/>
          </a:xfrm>
          <a:prstGeom prst="rect">
            <a:avLst/>
          </a:prstGeom>
          <a:noFill/>
        </p:spPr>
        <p:txBody>
          <a:bodyPr wrap="square">
            <a:spAutoFit/>
          </a:bodyPr>
          <a:lstStyle/>
          <a:p>
            <a:r>
              <a:rPr lang="en-US" sz="2800" b="1" dirty="0"/>
              <a:t>Six people A, B, C, D, E and F are sitting on the ground in a hexagonal shape. All the sides of the hexagon so formed are of same length. </a:t>
            </a:r>
          </a:p>
          <a:p>
            <a:r>
              <a:rPr lang="en-US" sz="2800" b="1" dirty="0"/>
              <a:t>A is not adjacent to B or C</a:t>
            </a:r>
          </a:p>
          <a:p>
            <a:r>
              <a:rPr lang="en-US" sz="2800" b="1" dirty="0"/>
              <a:t>D is not adjacent to C or E</a:t>
            </a:r>
          </a:p>
          <a:p>
            <a:r>
              <a:rPr lang="en-US" sz="2800" b="1" dirty="0"/>
              <a:t>B and C are adjacent</a:t>
            </a:r>
          </a:p>
          <a:p>
            <a:r>
              <a:rPr lang="en-US" sz="2800" b="1" dirty="0"/>
              <a:t>F is in the middle of D and C.</a:t>
            </a:r>
          </a:p>
          <a:p>
            <a:endParaRPr lang="en-US" sz="2800" b="1" dirty="0"/>
          </a:p>
          <a:p>
            <a:endParaRPr lang="en-US" sz="2800" b="1" dirty="0"/>
          </a:p>
          <a:p>
            <a:r>
              <a:rPr lang="en-US" sz="2800" b="1" dirty="0"/>
              <a:t> Which of the following is not a correct neighbor pair?  (A)  A and F (B) D and F (C) B and E (D) C and F</a:t>
            </a:r>
            <a:endParaRPr lang="en-IN" sz="2800" b="1" dirty="0"/>
          </a:p>
        </p:txBody>
      </p:sp>
    </p:spTree>
    <p:extLst>
      <p:ext uri="{BB962C8B-B14F-4D97-AF65-F5344CB8AC3E}">
        <p14:creationId xmlns:p14="http://schemas.microsoft.com/office/powerpoint/2010/main" val="2507368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228C5D-13B6-4E42-94A7-63E7ABA61A72}"/>
              </a:ext>
            </a:extLst>
          </p:cNvPr>
          <p:cNvSpPr txBox="1"/>
          <p:nvPr/>
        </p:nvSpPr>
        <p:spPr>
          <a:xfrm>
            <a:off x="5327374" y="461958"/>
            <a:ext cx="6255027" cy="5262979"/>
          </a:xfrm>
          <a:prstGeom prst="rect">
            <a:avLst/>
          </a:prstGeom>
          <a:noFill/>
        </p:spPr>
        <p:txBody>
          <a:bodyPr wrap="square">
            <a:spAutoFit/>
          </a:bodyPr>
          <a:lstStyle/>
          <a:p>
            <a:r>
              <a:rPr lang="en-IN" sz="2800" dirty="0"/>
              <a:t>Among six persons A, B, C, D, E and F standing around a circle, </a:t>
            </a:r>
            <a:r>
              <a:rPr lang="en-IN" sz="2800" b="1" dirty="0"/>
              <a:t>some of them are facing the centre while others are facing outside </a:t>
            </a:r>
            <a:r>
              <a:rPr lang="en-IN" sz="2800" dirty="0"/>
              <a:t>(i.e. opposite to the centre). </a:t>
            </a:r>
          </a:p>
          <a:p>
            <a:r>
              <a:rPr lang="en-IN" sz="2800" dirty="0"/>
              <a:t> C stands second to the right of E. E faces outside. C is an immediate neighbour of both D and B. F stands second to the left of D. D faces the same direction as E.</a:t>
            </a:r>
          </a:p>
          <a:p>
            <a:endParaRPr lang="en-IN" sz="2800" dirty="0"/>
          </a:p>
          <a:p>
            <a:r>
              <a:rPr lang="en-IN" sz="2800" dirty="0"/>
              <a:t>What is the position of A with respect of E?  </a:t>
            </a:r>
          </a:p>
        </p:txBody>
      </p:sp>
    </p:spTree>
    <p:extLst>
      <p:ext uri="{BB962C8B-B14F-4D97-AF65-F5344CB8AC3E}">
        <p14:creationId xmlns:p14="http://schemas.microsoft.com/office/powerpoint/2010/main" val="584613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541256-17B2-4187-9149-FAC23FBAA28B}"/>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8696" t="34389" r="32392" b="23851"/>
          <a:stretch/>
        </p:blipFill>
        <p:spPr>
          <a:xfrm>
            <a:off x="357810" y="212036"/>
            <a:ext cx="11184833" cy="3822663"/>
          </a:xfrm>
          <a:prstGeom prst="rect">
            <a:avLst/>
          </a:prstGeom>
        </p:spPr>
      </p:pic>
    </p:spTree>
    <p:extLst>
      <p:ext uri="{BB962C8B-B14F-4D97-AF65-F5344CB8AC3E}">
        <p14:creationId xmlns:p14="http://schemas.microsoft.com/office/powerpoint/2010/main" val="3504689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p:nvPr/>
        </p:nvSpPr>
        <p:spPr>
          <a:xfrm>
            <a:off x="5145825" y="153339"/>
            <a:ext cx="6838200" cy="41550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Seven friends P, Q, R, S, T, U and V are sitting in a circular table facing the center.</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I. P is between T and U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II. V is between Q and R</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III. S is left of U and Right of Q </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Who is exactly right of R?</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A. U</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B. P</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C. V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D. Q			</a:t>
            </a:r>
            <a:endParaRPr sz="2400">
              <a:solidFill>
                <a:schemeClr val="dk1"/>
              </a:solidFill>
              <a:latin typeface="Calibri"/>
              <a:ea typeface="Calibri"/>
              <a:cs typeface="Calibri"/>
              <a:sym typeface="Calibri"/>
            </a:endParaRPr>
          </a:p>
        </p:txBody>
      </p:sp>
      <p:sp>
        <p:nvSpPr>
          <p:cNvPr id="152" name="Google Shape;152;p20"/>
          <p:cNvSpPr txBox="1"/>
          <p:nvPr/>
        </p:nvSpPr>
        <p:spPr>
          <a:xfrm>
            <a:off x="10186130" y="910791"/>
            <a:ext cx="1797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0">
                <a:solidFill>
                  <a:schemeClr val="dk1"/>
                </a:solidFill>
                <a:highlight>
                  <a:srgbClr val="FFFF00"/>
                </a:highlight>
                <a:latin typeface="Roboto Medium"/>
                <a:ea typeface="Roboto Medium"/>
                <a:cs typeface="Roboto Medium"/>
                <a:sym typeface="Roboto Medium"/>
              </a:rPr>
              <a:t> TCS NQT 2020</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p:nvPr/>
        </p:nvSpPr>
        <p:spPr>
          <a:xfrm>
            <a:off x="5247249" y="118608"/>
            <a:ext cx="6768976" cy="6520463"/>
          </a:xfrm>
          <a:prstGeom prst="rect">
            <a:avLst/>
          </a:prstGeom>
          <a:solidFill>
            <a:srgbClr val="FFFFFF"/>
          </a:solidFill>
          <a:ln>
            <a:noFill/>
          </a:ln>
        </p:spPr>
        <p:txBody>
          <a:bodyPr spcFirstLastPara="1" wrap="square" lIns="91425" tIns="45700" rIns="91425" bIns="45700" anchor="t" anchorCtr="0">
            <a:spAutoFit/>
          </a:bodyPr>
          <a:lstStyle/>
          <a:p>
            <a:pPr marL="19050" marR="0" lvl="0" indent="0" algn="l" rtl="0">
              <a:lnSpc>
                <a:spcPct val="115000"/>
              </a:lnSpc>
              <a:spcBef>
                <a:spcPts val="0"/>
              </a:spcBef>
              <a:spcAft>
                <a:spcPts val="0"/>
              </a:spcAft>
              <a:buNone/>
            </a:pPr>
            <a:r>
              <a:rPr lang="en-IN" sz="2400" dirty="0">
                <a:solidFill>
                  <a:schemeClr val="dk1"/>
                </a:solidFill>
                <a:latin typeface="Calibri"/>
                <a:ea typeface="Calibri"/>
                <a:cs typeface="Calibri"/>
                <a:sym typeface="Calibri"/>
              </a:rPr>
              <a:t>Directions : Study the following information and answer the questions given below: </a:t>
            </a:r>
            <a:endParaRPr sz="2400" dirty="0">
              <a:solidFill>
                <a:schemeClr val="dk1"/>
              </a:solidFill>
              <a:latin typeface="Calibri"/>
              <a:ea typeface="Calibri"/>
              <a:cs typeface="Calibri"/>
              <a:sym typeface="Calibri"/>
            </a:endParaRPr>
          </a:p>
          <a:p>
            <a:pPr marL="19050" marR="0" lvl="0" indent="0" algn="l" rtl="0">
              <a:lnSpc>
                <a:spcPct val="115000"/>
              </a:lnSpc>
              <a:spcBef>
                <a:spcPts val="1000"/>
              </a:spcBef>
              <a:spcAft>
                <a:spcPts val="0"/>
              </a:spcAft>
              <a:buNone/>
            </a:pPr>
            <a:r>
              <a:rPr lang="en-IN" sz="2400" b="1" dirty="0">
                <a:solidFill>
                  <a:schemeClr val="dk1"/>
                </a:solidFill>
                <a:latin typeface="Calibri"/>
                <a:ea typeface="Calibri"/>
                <a:cs typeface="Calibri"/>
                <a:sym typeface="Calibri"/>
              </a:rPr>
              <a:t>M, N, P, R, T, W, F and H are sitting around a circle facing the centre.</a:t>
            </a:r>
            <a:endParaRPr sz="2400" dirty="0"/>
          </a:p>
          <a:p>
            <a:pPr marL="19050" marR="0" lvl="0" indent="0" algn="l" rtl="0">
              <a:lnSpc>
                <a:spcPct val="115000"/>
              </a:lnSpc>
              <a:spcBef>
                <a:spcPts val="1000"/>
              </a:spcBef>
              <a:spcAft>
                <a:spcPts val="0"/>
              </a:spcAft>
              <a:buNone/>
            </a:pPr>
            <a:r>
              <a:rPr lang="en-IN" sz="2400" b="1" dirty="0">
                <a:solidFill>
                  <a:schemeClr val="dk1"/>
                </a:solidFill>
                <a:latin typeface="Calibri"/>
                <a:ea typeface="Calibri"/>
                <a:cs typeface="Calibri"/>
                <a:sym typeface="Calibri"/>
              </a:rPr>
              <a:t>P is third to the left of M and second to the right of T. N is second to the right of P. R is second to the right of W, who is second to the right of M. F is not an immediate neighbour of P. </a:t>
            </a:r>
          </a:p>
          <a:p>
            <a:pPr marL="19050" marR="0" lvl="0" indent="0" algn="l" rtl="0">
              <a:lnSpc>
                <a:spcPct val="115000"/>
              </a:lnSpc>
              <a:spcBef>
                <a:spcPts val="1000"/>
              </a:spcBef>
              <a:spcAft>
                <a:spcPts val="0"/>
              </a:spcAft>
              <a:buNone/>
            </a:pPr>
            <a:endParaRPr lang="en-IN" sz="2400" b="1" dirty="0">
              <a:solidFill>
                <a:schemeClr val="dk1"/>
              </a:solidFill>
              <a:latin typeface="Calibri"/>
              <a:ea typeface="Calibri"/>
              <a:cs typeface="Calibri"/>
              <a:sym typeface="Calibri"/>
            </a:endParaRPr>
          </a:p>
          <a:p>
            <a:pPr marL="19050" marR="0" lvl="0" indent="0" algn="l" rtl="0">
              <a:lnSpc>
                <a:spcPct val="115000"/>
              </a:lnSpc>
              <a:spcBef>
                <a:spcPts val="0"/>
              </a:spcBef>
              <a:spcAft>
                <a:spcPts val="0"/>
              </a:spcAft>
              <a:buNone/>
            </a:pPr>
            <a:r>
              <a:rPr lang="en-US" sz="2400" dirty="0">
                <a:solidFill>
                  <a:schemeClr val="dk1"/>
                </a:solidFill>
                <a:latin typeface="Calibri"/>
                <a:ea typeface="Calibri"/>
                <a:cs typeface="Calibri"/>
                <a:sym typeface="Calibri"/>
              </a:rPr>
              <a:t>Who is to the immediate right of P? 1) H 2) F 3) R 4) Data inadequate 5) None of these </a:t>
            </a:r>
            <a:endParaRPr lang="en-US" sz="2400" dirty="0"/>
          </a:p>
          <a:p>
            <a:pPr marL="19050" marR="0" lvl="0" indent="0" algn="l" rtl="0">
              <a:lnSpc>
                <a:spcPct val="115000"/>
              </a:lnSpc>
              <a:spcBef>
                <a:spcPts val="1000"/>
              </a:spcBef>
              <a:spcAft>
                <a:spcPts val="0"/>
              </a:spcAft>
              <a:buNone/>
            </a:pPr>
            <a:r>
              <a:rPr lang="en-US" sz="2400" dirty="0">
                <a:solidFill>
                  <a:schemeClr val="dk1"/>
                </a:solidFill>
                <a:latin typeface="Calibri"/>
                <a:ea typeface="Calibri"/>
                <a:cs typeface="Calibri"/>
                <a:sym typeface="Calibri"/>
              </a:rPr>
              <a:t>Who is to the immediate right of H? 1) R 2) F 3) M 4) Data inadequate 5) None of these</a:t>
            </a:r>
            <a:endParaRPr lang="en-US" sz="2400" dirty="0"/>
          </a:p>
          <a:p>
            <a:pPr marL="19050" marR="0" lvl="0" indent="0" algn="l" rtl="0">
              <a:lnSpc>
                <a:spcPct val="115000"/>
              </a:lnSpc>
              <a:spcBef>
                <a:spcPts val="1000"/>
              </a:spcBef>
              <a:spcAft>
                <a:spcPts val="0"/>
              </a:spcAft>
              <a:buNone/>
            </a:pPr>
            <a:endParaRPr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p:nvPr/>
        </p:nvSpPr>
        <p:spPr>
          <a:xfrm>
            <a:off x="4956927" y="239119"/>
            <a:ext cx="7067700" cy="6237052"/>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2400" b="1" dirty="0">
                <a:solidFill>
                  <a:schemeClr val="dk1"/>
                </a:solidFill>
                <a:latin typeface="Calibri"/>
                <a:ea typeface="Calibri"/>
                <a:cs typeface="Calibri"/>
                <a:sym typeface="Calibri"/>
              </a:rPr>
              <a:t>A, B, C, D, E, F, G and H are sitting around a circle facing the centre. F is third to the right of C and second to the left of H. D is not an immediate neighbour of C or H. E is on the immediate right of A, who is second to the right of G. </a:t>
            </a:r>
            <a:endParaRPr sz="2400" b="1" dirty="0"/>
          </a:p>
          <a:p>
            <a:pPr marL="0" marR="0" lvl="0" indent="0" algn="l" rtl="0">
              <a:lnSpc>
                <a:spcPct val="115000"/>
              </a:lnSpc>
              <a:spcBef>
                <a:spcPts val="1000"/>
              </a:spcBef>
              <a:spcAft>
                <a:spcPts val="0"/>
              </a:spcAft>
              <a:buNone/>
            </a:pPr>
            <a:endParaRPr lang="en-IN" sz="1800" b="1" dirty="0">
              <a:solidFill>
                <a:schemeClr val="dk1"/>
              </a:solidFill>
              <a:latin typeface="Calibri"/>
              <a:ea typeface="Calibri"/>
              <a:cs typeface="Calibri"/>
              <a:sym typeface="Calibri"/>
            </a:endParaRPr>
          </a:p>
          <a:p>
            <a:pPr marL="0" marR="0" lvl="0" indent="0" algn="l" rtl="0">
              <a:lnSpc>
                <a:spcPct val="115000"/>
              </a:lnSpc>
              <a:spcBef>
                <a:spcPts val="1000"/>
              </a:spcBef>
              <a:spcAft>
                <a:spcPts val="0"/>
              </a:spcAft>
              <a:buNone/>
            </a:pPr>
            <a:r>
              <a:rPr lang="en-IN" sz="1800" b="1" dirty="0">
                <a:solidFill>
                  <a:schemeClr val="dk1"/>
                </a:solidFill>
                <a:latin typeface="Calibri"/>
                <a:ea typeface="Calibri"/>
                <a:cs typeface="Calibri"/>
                <a:sym typeface="Calibri"/>
              </a:rPr>
              <a:t>Q. Who sits between G and D?</a:t>
            </a:r>
            <a:endParaRPr sz="1800" b="1" dirty="0"/>
          </a:p>
          <a:p>
            <a:pPr marL="0" marR="0" lvl="0" indent="0" algn="l" rtl="0">
              <a:lnSpc>
                <a:spcPct val="115000"/>
              </a:lnSpc>
              <a:spcBef>
                <a:spcPts val="1000"/>
              </a:spcBef>
              <a:spcAft>
                <a:spcPts val="0"/>
              </a:spcAft>
              <a:buNone/>
            </a:pPr>
            <a:r>
              <a:rPr lang="en-IN" sz="1800" b="1" dirty="0">
                <a:solidFill>
                  <a:schemeClr val="dk1"/>
                </a:solidFill>
                <a:latin typeface="Calibri"/>
                <a:ea typeface="Calibri"/>
                <a:cs typeface="Calibri"/>
                <a:sym typeface="Calibri"/>
              </a:rPr>
              <a:t> 1) H 2) D 3)F 4) E 5) None of these</a:t>
            </a:r>
            <a:endParaRPr sz="1800" b="1" dirty="0"/>
          </a:p>
          <a:p>
            <a:pPr marL="0" marR="0" lvl="0" indent="0" algn="l" rtl="0">
              <a:lnSpc>
                <a:spcPct val="115000"/>
              </a:lnSpc>
              <a:spcBef>
                <a:spcPts val="1000"/>
              </a:spcBef>
              <a:spcAft>
                <a:spcPts val="0"/>
              </a:spcAft>
              <a:buNone/>
            </a:pPr>
            <a:endParaRPr lang="en-IN" sz="1800" b="1" dirty="0">
              <a:solidFill>
                <a:schemeClr val="dk1"/>
              </a:solidFill>
              <a:latin typeface="Calibri"/>
              <a:ea typeface="Calibri"/>
              <a:cs typeface="Calibri"/>
              <a:sym typeface="Calibri"/>
            </a:endParaRPr>
          </a:p>
          <a:p>
            <a:pPr marL="0" marR="0" lvl="0" indent="0" algn="l" rtl="0">
              <a:lnSpc>
                <a:spcPct val="115000"/>
              </a:lnSpc>
              <a:spcBef>
                <a:spcPts val="1000"/>
              </a:spcBef>
              <a:spcAft>
                <a:spcPts val="0"/>
              </a:spcAft>
              <a:buNone/>
            </a:pPr>
            <a:r>
              <a:rPr lang="en-IN" sz="1800" b="1" dirty="0">
                <a:solidFill>
                  <a:schemeClr val="dk1"/>
                </a:solidFill>
                <a:latin typeface="Calibri"/>
                <a:ea typeface="Calibri"/>
                <a:cs typeface="Calibri"/>
                <a:sym typeface="Calibri"/>
              </a:rPr>
              <a:t>Q. Which of the following is the correct position of B with respect to H? </a:t>
            </a:r>
          </a:p>
          <a:p>
            <a:pPr marL="400050" marR="0" lvl="0" indent="-400050" algn="l" rtl="0">
              <a:lnSpc>
                <a:spcPct val="115000"/>
              </a:lnSpc>
              <a:spcBef>
                <a:spcPts val="1000"/>
              </a:spcBef>
              <a:spcAft>
                <a:spcPts val="0"/>
              </a:spcAft>
              <a:buAutoNum type="romanUcPeriod"/>
            </a:pPr>
            <a:r>
              <a:rPr lang="en-IN" sz="1800" b="1" dirty="0">
                <a:solidFill>
                  <a:schemeClr val="dk1"/>
                </a:solidFill>
                <a:latin typeface="Calibri"/>
                <a:ea typeface="Calibri"/>
                <a:cs typeface="Calibri"/>
                <a:sym typeface="Calibri"/>
              </a:rPr>
              <a:t>Second to the right</a:t>
            </a:r>
            <a:r>
              <a:rPr lang="en-IN" sz="1800" b="1" dirty="0">
                <a:ea typeface="Calibri"/>
              </a:rPr>
              <a:t>		</a:t>
            </a:r>
            <a:r>
              <a:rPr lang="en-IN" sz="1800" b="1" dirty="0">
                <a:solidFill>
                  <a:schemeClr val="dk1"/>
                </a:solidFill>
                <a:latin typeface="Calibri"/>
                <a:ea typeface="Calibri"/>
                <a:cs typeface="Calibri"/>
                <a:sym typeface="Calibri"/>
              </a:rPr>
              <a:t>II. Fourth to the right</a:t>
            </a:r>
            <a:r>
              <a:rPr lang="en-IN" sz="1800" b="1" dirty="0">
                <a:ea typeface="Calibri"/>
              </a:rPr>
              <a:t>	</a:t>
            </a:r>
          </a:p>
          <a:p>
            <a:pPr marL="400050" marR="0" lvl="0" indent="-400050" algn="l" rtl="0">
              <a:lnSpc>
                <a:spcPct val="115000"/>
              </a:lnSpc>
              <a:spcBef>
                <a:spcPts val="1000"/>
              </a:spcBef>
              <a:spcAft>
                <a:spcPts val="0"/>
              </a:spcAft>
              <a:buAutoNum type="romanUcPeriod"/>
            </a:pPr>
            <a:r>
              <a:rPr lang="en-IN" sz="1800" b="1" dirty="0">
                <a:solidFill>
                  <a:schemeClr val="dk1"/>
                </a:solidFill>
                <a:latin typeface="Calibri"/>
                <a:ea typeface="Calibri"/>
                <a:cs typeface="Calibri"/>
                <a:sym typeface="Calibri"/>
              </a:rPr>
              <a:t>III. Fourth to the left </a:t>
            </a:r>
            <a:r>
              <a:rPr lang="en-IN" sz="1800" b="1" dirty="0">
                <a:ea typeface="Calibri"/>
              </a:rPr>
              <a:t>		</a:t>
            </a:r>
            <a:r>
              <a:rPr lang="en-IN" sz="1800" b="1" dirty="0">
                <a:solidFill>
                  <a:schemeClr val="dk1"/>
                </a:solidFill>
                <a:latin typeface="Calibri"/>
                <a:ea typeface="Calibri"/>
                <a:cs typeface="Calibri"/>
                <a:sym typeface="Calibri"/>
              </a:rPr>
              <a:t>IV. Second to the left </a:t>
            </a:r>
            <a:endParaRPr sz="1800" b="1" dirty="0"/>
          </a:p>
          <a:p>
            <a:pPr marL="342900" marR="0" lvl="0" indent="-317500" algn="l" rtl="0">
              <a:lnSpc>
                <a:spcPct val="115000"/>
              </a:lnSpc>
              <a:spcBef>
                <a:spcPts val="1000"/>
              </a:spcBef>
              <a:spcAft>
                <a:spcPts val="0"/>
              </a:spcAft>
              <a:buClr>
                <a:schemeClr val="dk1"/>
              </a:buClr>
              <a:buSzPts val="1400"/>
              <a:buFont typeface="Calibri"/>
              <a:buAutoNum type="arabicParenR"/>
            </a:pPr>
            <a:r>
              <a:rPr lang="en-IN" sz="1800" b="1" dirty="0">
                <a:solidFill>
                  <a:schemeClr val="dk1"/>
                </a:solidFill>
                <a:latin typeface="Calibri"/>
                <a:ea typeface="Calibri"/>
                <a:cs typeface="Calibri"/>
                <a:sym typeface="Calibri"/>
              </a:rPr>
              <a:t>Only I </a:t>
            </a:r>
            <a:r>
              <a:rPr lang="en-IN" sz="1800" b="1" dirty="0">
                <a:ea typeface="Calibri"/>
              </a:rPr>
              <a:t>			</a:t>
            </a:r>
            <a:r>
              <a:rPr lang="en-IN" sz="1800" b="1" dirty="0">
                <a:solidFill>
                  <a:schemeClr val="dk1"/>
                </a:solidFill>
                <a:latin typeface="Calibri"/>
                <a:ea typeface="Calibri"/>
                <a:cs typeface="Calibri"/>
                <a:sym typeface="Calibri"/>
              </a:rPr>
              <a:t>2) Only II </a:t>
            </a:r>
            <a:endParaRPr sz="1800" b="1" dirty="0"/>
          </a:p>
          <a:p>
            <a:pPr marL="342900" marR="0" lvl="0" indent="-317500" algn="l" rtl="0">
              <a:lnSpc>
                <a:spcPct val="115000"/>
              </a:lnSpc>
              <a:spcBef>
                <a:spcPts val="1000"/>
              </a:spcBef>
              <a:spcAft>
                <a:spcPts val="0"/>
              </a:spcAft>
              <a:buClr>
                <a:schemeClr val="dk1"/>
              </a:buClr>
              <a:buSzPts val="1400"/>
              <a:buFont typeface="Calibri"/>
              <a:buAutoNum type="arabicParenR"/>
            </a:pPr>
            <a:r>
              <a:rPr lang="en-IN" sz="1800" b="1" dirty="0">
                <a:solidFill>
                  <a:schemeClr val="dk1"/>
                </a:solidFill>
                <a:latin typeface="Calibri"/>
                <a:ea typeface="Calibri"/>
                <a:cs typeface="Calibri"/>
                <a:sym typeface="Calibri"/>
              </a:rPr>
              <a:t>3) Only III </a:t>
            </a:r>
            <a:r>
              <a:rPr lang="en-IN" sz="1800" b="1" dirty="0">
                <a:ea typeface="Calibri"/>
              </a:rPr>
              <a:t>		</a:t>
            </a:r>
            <a:r>
              <a:rPr lang="en-IN" sz="1800" b="1" dirty="0">
                <a:solidFill>
                  <a:schemeClr val="dk1"/>
                </a:solidFill>
                <a:latin typeface="Calibri"/>
                <a:ea typeface="Calibri"/>
                <a:cs typeface="Calibri"/>
                <a:sym typeface="Calibri"/>
              </a:rPr>
              <a:t>4) Both II &amp; III</a:t>
            </a:r>
            <a:r>
              <a:rPr lang="en-IN" sz="1800" b="1" dirty="0">
                <a:ea typeface="Calibri"/>
              </a:rPr>
              <a:t>	</a:t>
            </a:r>
            <a:r>
              <a:rPr lang="en-IN" sz="1800" b="1" dirty="0">
                <a:solidFill>
                  <a:schemeClr val="dk1"/>
                </a:solidFill>
                <a:latin typeface="Calibri"/>
                <a:ea typeface="Calibri"/>
                <a:cs typeface="Calibri"/>
                <a:sym typeface="Calibri"/>
              </a:rPr>
              <a:t> 5) None of these</a:t>
            </a:r>
            <a:endParaRPr sz="1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p:nvPr/>
        </p:nvSpPr>
        <p:spPr>
          <a:xfrm>
            <a:off x="5036233" y="312298"/>
            <a:ext cx="6935656" cy="5816937"/>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2400" b="1" dirty="0">
                <a:solidFill>
                  <a:schemeClr val="dk1"/>
                </a:solidFill>
                <a:latin typeface="Calibri"/>
                <a:ea typeface="Calibri"/>
                <a:cs typeface="Calibri"/>
                <a:sym typeface="Calibri"/>
              </a:rPr>
              <a:t>Ashwini, Priya, Sudha, Rani, </a:t>
            </a:r>
            <a:r>
              <a:rPr lang="en-IN" sz="2400" b="1" dirty="0" err="1">
                <a:solidFill>
                  <a:schemeClr val="dk1"/>
                </a:solidFill>
                <a:latin typeface="Calibri"/>
                <a:ea typeface="Calibri"/>
                <a:cs typeface="Calibri"/>
                <a:sym typeface="Calibri"/>
              </a:rPr>
              <a:t>Meeta</a:t>
            </a:r>
            <a:r>
              <a:rPr lang="en-IN" sz="2400" b="1" dirty="0">
                <a:solidFill>
                  <a:schemeClr val="dk1"/>
                </a:solidFill>
                <a:latin typeface="Calibri"/>
                <a:ea typeface="Calibri"/>
                <a:cs typeface="Calibri"/>
                <a:sym typeface="Calibri"/>
              </a:rPr>
              <a:t>, Geeta and Mukta are sitting around a circle facing the centre. </a:t>
            </a:r>
            <a:endParaRPr sz="2400" dirty="0"/>
          </a:p>
          <a:p>
            <a:pPr marL="0" marR="0" lvl="0" indent="0" algn="l" rtl="0">
              <a:lnSpc>
                <a:spcPct val="115000"/>
              </a:lnSpc>
              <a:spcBef>
                <a:spcPts val="1000"/>
              </a:spcBef>
              <a:spcAft>
                <a:spcPts val="0"/>
              </a:spcAft>
              <a:buNone/>
            </a:pPr>
            <a:r>
              <a:rPr lang="en-IN" sz="2400" b="1" dirty="0">
                <a:solidFill>
                  <a:schemeClr val="dk1"/>
                </a:solidFill>
                <a:latin typeface="Calibri"/>
                <a:ea typeface="Calibri"/>
                <a:cs typeface="Calibri"/>
                <a:sym typeface="Calibri"/>
              </a:rPr>
              <a:t>Ashwini is third to the left of Mukta and to the immediate right of Rani. Priya is second to the left of Geeta, who is not an immediate neighbour of </a:t>
            </a:r>
            <a:r>
              <a:rPr lang="en-IN" sz="2400" b="1" dirty="0" err="1">
                <a:solidFill>
                  <a:schemeClr val="dk1"/>
                </a:solidFill>
                <a:latin typeface="Calibri"/>
                <a:ea typeface="Calibri"/>
                <a:cs typeface="Calibri"/>
                <a:sym typeface="Calibri"/>
              </a:rPr>
              <a:t>Meeta</a:t>
            </a:r>
            <a:r>
              <a:rPr lang="en-IN" sz="2400" b="1" dirty="0">
                <a:solidFill>
                  <a:schemeClr val="dk1"/>
                </a:solidFill>
                <a:latin typeface="Calibri"/>
                <a:ea typeface="Calibri"/>
                <a:cs typeface="Calibri"/>
                <a:sym typeface="Calibri"/>
              </a:rPr>
              <a:t>. </a:t>
            </a:r>
            <a:endParaRPr sz="2400" dirty="0"/>
          </a:p>
          <a:p>
            <a:pPr marL="0" marR="0" lvl="0" indent="0" algn="l" rtl="0">
              <a:lnSpc>
                <a:spcPct val="115000"/>
              </a:lnSpc>
              <a:spcBef>
                <a:spcPts val="1000"/>
              </a:spcBef>
              <a:spcAft>
                <a:spcPts val="0"/>
              </a:spcAft>
              <a:buNone/>
            </a:pPr>
            <a:endParaRPr lang="en-IN" sz="1600" dirty="0">
              <a:solidFill>
                <a:schemeClr val="dk1"/>
              </a:solidFill>
              <a:latin typeface="Calibri"/>
              <a:ea typeface="Calibri"/>
              <a:cs typeface="Calibri"/>
              <a:sym typeface="Calibri"/>
            </a:endParaRPr>
          </a:p>
          <a:p>
            <a:pPr marL="0" marR="0" lvl="0" indent="0" algn="l" rtl="0">
              <a:lnSpc>
                <a:spcPct val="115000"/>
              </a:lnSpc>
              <a:spcBef>
                <a:spcPts val="1000"/>
              </a:spcBef>
              <a:spcAft>
                <a:spcPts val="0"/>
              </a:spcAft>
              <a:buNone/>
            </a:pPr>
            <a:r>
              <a:rPr lang="en-IN" sz="1800" dirty="0">
                <a:solidFill>
                  <a:schemeClr val="dk1"/>
                </a:solidFill>
                <a:latin typeface="Calibri"/>
                <a:ea typeface="Calibri"/>
                <a:cs typeface="Calibri"/>
                <a:sym typeface="Calibri"/>
              </a:rPr>
              <a:t>1. Who is to the immediate right of Priya? 1) </a:t>
            </a:r>
            <a:r>
              <a:rPr lang="en-IN" sz="1800" dirty="0" err="1">
                <a:solidFill>
                  <a:schemeClr val="dk1"/>
                </a:solidFill>
                <a:latin typeface="Calibri"/>
                <a:ea typeface="Calibri"/>
                <a:cs typeface="Calibri"/>
                <a:sym typeface="Calibri"/>
              </a:rPr>
              <a:t>Meeta</a:t>
            </a:r>
            <a:r>
              <a:rPr lang="en-IN" sz="1800" dirty="0">
                <a:solidFill>
                  <a:schemeClr val="dk1"/>
                </a:solidFill>
                <a:latin typeface="Calibri"/>
                <a:ea typeface="Calibri"/>
                <a:cs typeface="Calibri"/>
                <a:sym typeface="Calibri"/>
              </a:rPr>
              <a:t> 2) Sudha 3) Mukta 4) Cannot be determined 5) None of these </a:t>
            </a:r>
            <a:endParaRPr sz="1800" dirty="0"/>
          </a:p>
          <a:p>
            <a:pPr marL="0" marR="0" lvl="0" indent="0" algn="l" rtl="0">
              <a:lnSpc>
                <a:spcPct val="115000"/>
              </a:lnSpc>
              <a:spcBef>
                <a:spcPts val="1000"/>
              </a:spcBef>
              <a:spcAft>
                <a:spcPts val="0"/>
              </a:spcAft>
              <a:buNone/>
            </a:pPr>
            <a:r>
              <a:rPr lang="en-IN" sz="1800" dirty="0">
                <a:solidFill>
                  <a:schemeClr val="dk1"/>
                </a:solidFill>
                <a:latin typeface="Calibri"/>
                <a:ea typeface="Calibri"/>
                <a:cs typeface="Calibri"/>
                <a:sym typeface="Calibri"/>
              </a:rPr>
              <a:t>2. Who is second to the left of Rani? 1) Ashwini 2) </a:t>
            </a:r>
            <a:r>
              <a:rPr lang="en-IN" sz="1800" dirty="0" err="1">
                <a:solidFill>
                  <a:schemeClr val="dk1"/>
                </a:solidFill>
                <a:latin typeface="Calibri"/>
                <a:ea typeface="Calibri"/>
                <a:cs typeface="Calibri"/>
                <a:sym typeface="Calibri"/>
              </a:rPr>
              <a:t>Meeta</a:t>
            </a:r>
            <a:r>
              <a:rPr lang="en-IN" sz="1800" dirty="0">
                <a:solidFill>
                  <a:schemeClr val="dk1"/>
                </a:solidFill>
                <a:latin typeface="Calibri"/>
                <a:ea typeface="Calibri"/>
                <a:cs typeface="Calibri"/>
                <a:sym typeface="Calibri"/>
              </a:rPr>
              <a:t> 3) Priya 4) Sudha 5) None of these </a:t>
            </a:r>
            <a:endParaRPr sz="1800" dirty="0"/>
          </a:p>
          <a:p>
            <a:pPr marL="0" marR="0" lvl="0" indent="0" algn="l" rtl="0">
              <a:lnSpc>
                <a:spcPct val="115000"/>
              </a:lnSpc>
              <a:spcBef>
                <a:spcPts val="1000"/>
              </a:spcBef>
              <a:spcAft>
                <a:spcPts val="0"/>
              </a:spcAft>
              <a:buNone/>
            </a:pPr>
            <a:r>
              <a:rPr lang="en-IN" sz="1800" dirty="0">
                <a:solidFill>
                  <a:schemeClr val="dk1"/>
                </a:solidFill>
                <a:latin typeface="Calibri"/>
                <a:ea typeface="Calibri"/>
                <a:cs typeface="Calibri"/>
                <a:sym typeface="Calibri"/>
              </a:rPr>
              <a:t>3. Which of the following pairs of persons has the first person sitting to the immediate left of the second person?</a:t>
            </a:r>
            <a:endParaRPr sz="1800" dirty="0"/>
          </a:p>
          <a:p>
            <a:pPr marL="0" marR="0" lvl="0" indent="0" algn="l" rtl="0">
              <a:lnSpc>
                <a:spcPct val="115000"/>
              </a:lnSpc>
              <a:spcBef>
                <a:spcPts val="1000"/>
              </a:spcBef>
              <a:spcAft>
                <a:spcPts val="0"/>
              </a:spcAft>
              <a:buNone/>
            </a:pPr>
            <a:r>
              <a:rPr lang="en-IN" sz="1800" dirty="0">
                <a:solidFill>
                  <a:schemeClr val="dk1"/>
                </a:solidFill>
                <a:latin typeface="Calibri"/>
                <a:ea typeface="Calibri"/>
                <a:cs typeface="Calibri"/>
                <a:sym typeface="Calibri"/>
              </a:rPr>
              <a:t> 1) Rani-</a:t>
            </a:r>
            <a:r>
              <a:rPr lang="en-IN" sz="1800" dirty="0" err="1">
                <a:solidFill>
                  <a:schemeClr val="dk1"/>
                </a:solidFill>
                <a:latin typeface="Calibri"/>
                <a:ea typeface="Calibri"/>
                <a:cs typeface="Calibri"/>
                <a:sym typeface="Calibri"/>
              </a:rPr>
              <a:t>Meeta</a:t>
            </a:r>
            <a:r>
              <a:rPr lang="en-IN" sz="1800" dirty="0">
                <a:solidFill>
                  <a:schemeClr val="dk1"/>
                </a:solidFill>
                <a:latin typeface="Calibri"/>
                <a:ea typeface="Calibri"/>
                <a:cs typeface="Calibri"/>
                <a:sym typeface="Calibri"/>
              </a:rPr>
              <a:t> 2) Ashwini-Geeta 3) Sudha-Priya 4) Geeta-Sudha 5) None of these</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p:nvPr/>
        </p:nvSpPr>
        <p:spPr>
          <a:xfrm>
            <a:off x="4479750" y="196475"/>
            <a:ext cx="7496700" cy="4154943"/>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dirty="0">
                <a:solidFill>
                  <a:srgbClr val="000000"/>
                </a:solidFill>
                <a:latin typeface="Times New Roman"/>
                <a:ea typeface="Times New Roman"/>
                <a:cs typeface="Times New Roman"/>
                <a:sym typeface="Times New Roman"/>
              </a:rPr>
              <a:t>Q. </a:t>
            </a:r>
            <a:endParaRPr sz="2000" dirty="0"/>
          </a:p>
          <a:p>
            <a:pPr marL="0" marR="0" lvl="0" indent="0" algn="l" rtl="0">
              <a:spcBef>
                <a:spcPts val="0"/>
              </a:spcBef>
              <a:spcAft>
                <a:spcPts val="0"/>
              </a:spcAft>
              <a:buNone/>
            </a:pPr>
            <a:r>
              <a:rPr lang="en-IN" sz="2000" b="1" dirty="0">
                <a:solidFill>
                  <a:srgbClr val="000000"/>
                </a:solidFill>
                <a:latin typeface="Times New Roman"/>
                <a:ea typeface="Times New Roman"/>
                <a:cs typeface="Times New Roman"/>
                <a:sym typeface="Times New Roman"/>
              </a:rPr>
              <a:t>A, B, C, D, E, F, G and H are sitting around a circle facing, the centre. </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b="1" dirty="0">
                <a:solidFill>
                  <a:srgbClr val="000000"/>
                </a:solidFill>
                <a:latin typeface="Times New Roman"/>
                <a:ea typeface="Times New Roman"/>
                <a:cs typeface="Times New Roman"/>
                <a:sym typeface="Times New Roman"/>
              </a:rPr>
              <a:t>H is fourth to the left of B and second to the right of F. </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b="1" dirty="0">
                <a:solidFill>
                  <a:srgbClr val="000000"/>
                </a:solidFill>
                <a:latin typeface="Times New Roman"/>
                <a:ea typeface="Times New Roman"/>
                <a:cs typeface="Times New Roman"/>
                <a:sym typeface="Times New Roman"/>
              </a:rPr>
              <a:t>A is third to the left of C, who is not an immediate neighbour of F.</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b="1" dirty="0">
                <a:solidFill>
                  <a:srgbClr val="000000"/>
                </a:solidFill>
                <a:latin typeface="Times New Roman"/>
                <a:ea typeface="Times New Roman"/>
                <a:cs typeface="Times New Roman"/>
                <a:sym typeface="Times New Roman"/>
              </a:rPr>
              <a:t>G is second to the left of A.</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b="1" dirty="0">
                <a:solidFill>
                  <a:srgbClr val="000000"/>
                </a:solidFill>
                <a:latin typeface="Times New Roman"/>
                <a:ea typeface="Times New Roman"/>
                <a:cs typeface="Times New Roman"/>
                <a:sym typeface="Times New Roman"/>
              </a:rPr>
              <a:t>D is second to the right of E</a:t>
            </a:r>
            <a:endParaRPr sz="2000" dirty="0"/>
          </a:p>
          <a:p>
            <a:pPr marL="0" marR="0" lvl="0" indent="0" algn="l" rtl="0">
              <a:spcBef>
                <a:spcPts val="0"/>
              </a:spcBef>
              <a:spcAft>
                <a:spcPts val="0"/>
              </a:spcAft>
              <a:buNone/>
            </a:pPr>
            <a:r>
              <a:rPr lang="en-IN" sz="2000" dirty="0">
                <a:solidFill>
                  <a:srgbClr val="000000"/>
                </a:solidFill>
                <a:latin typeface="Times New Roman"/>
                <a:ea typeface="Times New Roman"/>
                <a:cs typeface="Times New Roman"/>
                <a:sym typeface="Times New Roman"/>
              </a:rPr>
              <a:t>1. Who is on the immediate right of F? </a:t>
            </a:r>
            <a:endParaRPr sz="2000" dirty="0"/>
          </a:p>
          <a:p>
            <a:pPr marL="0" marR="0" lvl="0" indent="0" algn="l" rtl="0">
              <a:spcBef>
                <a:spcPts val="0"/>
              </a:spcBef>
              <a:spcAft>
                <a:spcPts val="0"/>
              </a:spcAft>
              <a:buNone/>
            </a:pPr>
            <a:r>
              <a:rPr lang="en-IN" sz="2000" dirty="0">
                <a:solidFill>
                  <a:srgbClr val="000000"/>
                </a:solidFill>
                <a:latin typeface="Times New Roman"/>
                <a:ea typeface="Times New Roman"/>
                <a:cs typeface="Times New Roman"/>
                <a:sym typeface="Times New Roman"/>
              </a:rPr>
              <a:t>1)H        2)A        3)G     4) Data inadequate       5) None of these </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dirty="0">
                <a:latin typeface="Times New Roman"/>
                <a:ea typeface="Times New Roman"/>
                <a:cs typeface="Times New Roman"/>
                <a:sym typeface="Times New Roman"/>
              </a:rPr>
              <a:t>2</a:t>
            </a:r>
            <a:r>
              <a:rPr lang="en-IN" sz="2000" dirty="0">
                <a:solidFill>
                  <a:srgbClr val="000000"/>
                </a:solidFill>
                <a:latin typeface="Times New Roman"/>
                <a:ea typeface="Times New Roman"/>
                <a:cs typeface="Times New Roman"/>
                <a:sym typeface="Times New Roman"/>
              </a:rPr>
              <a:t>. In which of the following pairs is the first person sitting on the immediate left of the second person? </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dirty="0">
                <a:solidFill>
                  <a:srgbClr val="000000"/>
                </a:solidFill>
                <a:latin typeface="Times New Roman"/>
                <a:ea typeface="Times New Roman"/>
                <a:cs typeface="Times New Roman"/>
                <a:sym typeface="Times New Roman"/>
              </a:rPr>
              <a:t>1) EH     2) CE       3) AF     4) DB  5) None of these</a:t>
            </a:r>
            <a:endParaRPr sz="20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p:nvPr/>
        </p:nvSpPr>
        <p:spPr>
          <a:xfrm>
            <a:off x="4684542" y="177545"/>
            <a:ext cx="7306533" cy="3108503"/>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b="1" dirty="0">
                <a:solidFill>
                  <a:srgbClr val="000000"/>
                </a:solidFill>
                <a:latin typeface="Times New Roman"/>
                <a:ea typeface="Times New Roman"/>
                <a:cs typeface="Times New Roman"/>
                <a:sym typeface="Times New Roman"/>
              </a:rPr>
              <a:t>A, B, C, D, E, F, G and H are sitting around a circle facing the centre.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IN" b="1" dirty="0">
                <a:solidFill>
                  <a:srgbClr val="000000"/>
                </a:solidFill>
                <a:latin typeface="Times New Roman"/>
                <a:ea typeface="Times New Roman"/>
                <a:cs typeface="Times New Roman"/>
                <a:sym typeface="Times New Roman"/>
              </a:rPr>
              <a:t>B is third to the right of F and third to the left of H.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IN" b="1" dirty="0">
                <a:solidFill>
                  <a:srgbClr val="000000"/>
                </a:solidFill>
                <a:latin typeface="Times New Roman"/>
                <a:ea typeface="Times New Roman"/>
                <a:cs typeface="Times New Roman"/>
                <a:sym typeface="Times New Roman"/>
              </a:rPr>
              <a:t>C is fourth to the left of A, who is not an immediate neighbour of F or B.</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IN" b="1" dirty="0">
                <a:solidFill>
                  <a:srgbClr val="000000"/>
                </a:solidFill>
                <a:latin typeface="Times New Roman"/>
                <a:ea typeface="Times New Roman"/>
                <a:cs typeface="Times New Roman"/>
                <a:sym typeface="Times New Roman"/>
              </a:rPr>
              <a:t> E is not an immediate neighbour of B.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IN" b="1" dirty="0">
                <a:solidFill>
                  <a:srgbClr val="000000"/>
                </a:solidFill>
                <a:latin typeface="Times New Roman"/>
                <a:ea typeface="Times New Roman"/>
                <a:cs typeface="Times New Roman"/>
                <a:sym typeface="Times New Roman"/>
              </a:rPr>
              <a:t>G is second to the right of D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IN" b="1" dirty="0">
                <a:solidFill>
                  <a:srgbClr val="000000"/>
                </a:solidFill>
                <a:latin typeface="Times New Roman"/>
                <a:ea typeface="Times New Roman"/>
                <a:cs typeface="Times New Roman"/>
                <a:sym typeface="Times New Roman"/>
              </a:rPr>
              <a:t>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IN" dirty="0">
                <a:solidFill>
                  <a:srgbClr val="000000"/>
                </a:solidFill>
                <a:latin typeface="Times New Roman"/>
                <a:ea typeface="Times New Roman"/>
                <a:cs typeface="Times New Roman"/>
                <a:sym typeface="Times New Roman"/>
              </a:rPr>
              <a:t>1. Who is to the immediate left of B? 1) D          2)G           3) D or G  4) Data inadequate    5) None of these</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IN" dirty="0">
                <a:solidFill>
                  <a:srgbClr val="000000"/>
                </a:solidFill>
                <a:latin typeface="Times New Roman"/>
                <a:ea typeface="Times New Roman"/>
                <a:cs typeface="Times New Roman"/>
                <a:sym typeface="Times New Roman"/>
              </a:rPr>
              <a:t>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IN" dirty="0">
                <a:solidFill>
                  <a:srgbClr val="000000"/>
                </a:solidFill>
                <a:latin typeface="Times New Roman"/>
                <a:ea typeface="Times New Roman"/>
                <a:cs typeface="Times New Roman"/>
                <a:sym typeface="Times New Roman"/>
              </a:rPr>
              <a:t> 2. Who is to the immediate right of H? 1) A        2) E         3) F           4) Data inadequate    5) None of these</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IN" dirty="0">
                <a:solidFill>
                  <a:srgbClr val="000000"/>
                </a:solidFill>
                <a:latin typeface="Times New Roman"/>
                <a:ea typeface="Times New Roman"/>
                <a:cs typeface="Times New Roman"/>
                <a:sym typeface="Times New Roman"/>
              </a:rPr>
              <a:t>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IN" dirty="0">
                <a:solidFill>
                  <a:srgbClr val="000000"/>
                </a:solidFill>
                <a:latin typeface="Times New Roman"/>
                <a:ea typeface="Times New Roman"/>
                <a:cs typeface="Times New Roman"/>
                <a:sym typeface="Times New Roman"/>
              </a:rPr>
              <a:t> 3. Which of the following pairs represents the immediate neighbours of F?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IN" dirty="0">
                <a:solidFill>
                  <a:srgbClr val="000000"/>
                </a:solidFill>
                <a:latin typeface="Times New Roman"/>
                <a:ea typeface="Times New Roman"/>
                <a:cs typeface="Times New Roman"/>
                <a:sym typeface="Times New Roman"/>
              </a:rPr>
              <a:t>1) CH         2)ED        3) HD  		4) CE  		 5) None of these</a:t>
            </a:r>
            <a:endParaRPr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p:nvPr/>
        </p:nvSpPr>
        <p:spPr>
          <a:xfrm>
            <a:off x="5658675" y="257031"/>
            <a:ext cx="6096000" cy="3785611"/>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dirty="0">
                <a:solidFill>
                  <a:srgbClr val="000000"/>
                </a:solidFill>
                <a:latin typeface="Times New Roman"/>
                <a:ea typeface="Times New Roman"/>
                <a:cs typeface="Times New Roman"/>
                <a:sym typeface="Times New Roman"/>
              </a:rPr>
              <a:t>Seven friends P Q R S T U And V sit around a circle facing towards centre. Each of them score different marks in class test among 5, 6, 8, 9, 11, 12 and 14.</a:t>
            </a:r>
            <a:r>
              <a:rPr lang="en-IN" sz="2000" dirty="0">
                <a:solidFill>
                  <a:schemeClr val="dk1"/>
                </a:solidFill>
                <a:latin typeface="Calibri"/>
                <a:ea typeface="Calibri"/>
                <a:cs typeface="Calibri"/>
                <a:sym typeface="Calibri"/>
              </a:rPr>
              <a:t> </a:t>
            </a:r>
            <a:r>
              <a:rPr lang="en-IN" sz="2000" b="1" dirty="0">
                <a:solidFill>
                  <a:srgbClr val="000000"/>
                </a:solidFill>
                <a:latin typeface="Times New Roman"/>
                <a:ea typeface="Times New Roman"/>
                <a:cs typeface="Times New Roman"/>
                <a:sym typeface="Times New Roman"/>
              </a:rPr>
              <a:t>Student with 6 marks sits 3rd to the  right of V.</a:t>
            </a:r>
            <a:r>
              <a:rPr lang="en-IN" sz="2000" dirty="0">
                <a:solidFill>
                  <a:schemeClr val="dk1"/>
                </a:solidFill>
                <a:latin typeface="Calibri"/>
                <a:ea typeface="Calibri"/>
                <a:cs typeface="Calibri"/>
                <a:sym typeface="Calibri"/>
              </a:rPr>
              <a:t> </a:t>
            </a:r>
            <a:r>
              <a:rPr lang="en-IN" sz="2000" b="1" dirty="0">
                <a:solidFill>
                  <a:srgbClr val="000000"/>
                </a:solidFill>
                <a:latin typeface="Times New Roman"/>
                <a:ea typeface="Times New Roman"/>
                <a:cs typeface="Times New Roman"/>
                <a:sym typeface="Times New Roman"/>
              </a:rPr>
              <a:t>Two persons sit  between students with 6 and 11 marks.</a:t>
            </a:r>
            <a:endParaRPr sz="2000" dirty="0"/>
          </a:p>
          <a:p>
            <a:pPr marL="0" marR="0" lvl="0" indent="0" algn="l" rtl="0">
              <a:spcBef>
                <a:spcPts val="0"/>
              </a:spcBef>
              <a:spcAft>
                <a:spcPts val="0"/>
              </a:spcAft>
              <a:buNone/>
            </a:pPr>
            <a:r>
              <a:rPr lang="en-IN" sz="2000" b="1" dirty="0">
                <a:solidFill>
                  <a:srgbClr val="000000"/>
                </a:solidFill>
                <a:latin typeface="Times New Roman"/>
                <a:ea typeface="Times New Roman"/>
                <a:cs typeface="Times New Roman"/>
                <a:sym typeface="Times New Roman"/>
              </a:rPr>
              <a:t>P scored 9 marks and sits 2nd to the left of the student with 11 marks.</a:t>
            </a:r>
            <a:endParaRPr sz="2000" dirty="0"/>
          </a:p>
          <a:p>
            <a:pPr marL="0" marR="0" lvl="0" indent="0" algn="l" rtl="0">
              <a:spcBef>
                <a:spcPts val="0"/>
              </a:spcBef>
              <a:spcAft>
                <a:spcPts val="0"/>
              </a:spcAft>
              <a:buNone/>
            </a:pPr>
            <a:r>
              <a:rPr lang="en-IN" sz="2000" b="1" dirty="0">
                <a:solidFill>
                  <a:srgbClr val="000000"/>
                </a:solidFill>
                <a:latin typeface="Times New Roman"/>
                <a:ea typeface="Times New Roman"/>
                <a:cs typeface="Times New Roman"/>
                <a:sym typeface="Times New Roman"/>
              </a:rPr>
              <a:t>R sits 2nd to the right of P.T sits 2nd to the right of the student with 5 marks.</a:t>
            </a:r>
            <a:endParaRPr sz="2000" dirty="0"/>
          </a:p>
          <a:p>
            <a:pPr marL="0" marR="0" lvl="0" indent="0" algn="l" rtl="0">
              <a:spcBef>
                <a:spcPts val="0"/>
              </a:spcBef>
              <a:spcAft>
                <a:spcPts val="0"/>
              </a:spcAft>
              <a:buNone/>
            </a:pPr>
            <a:r>
              <a:rPr lang="en-IN" sz="2000" b="1" dirty="0">
                <a:solidFill>
                  <a:srgbClr val="000000"/>
                </a:solidFill>
                <a:latin typeface="Times New Roman"/>
                <a:ea typeface="Times New Roman"/>
                <a:cs typeface="Times New Roman"/>
                <a:sym typeface="Times New Roman"/>
              </a:rPr>
              <a:t>V Does not score the lowest .S sits 2nd to the left of the student with 8 marks.</a:t>
            </a:r>
            <a:endParaRPr sz="2000" dirty="0"/>
          </a:p>
          <a:p>
            <a:pPr marL="0" marR="0" lvl="0" indent="0" algn="l" rtl="0">
              <a:spcBef>
                <a:spcPts val="0"/>
              </a:spcBef>
              <a:spcAft>
                <a:spcPts val="0"/>
              </a:spcAft>
              <a:buNone/>
            </a:pPr>
            <a:r>
              <a:rPr lang="en-IN" sz="2000" b="1" dirty="0">
                <a:solidFill>
                  <a:srgbClr val="000000"/>
                </a:solidFill>
                <a:latin typeface="Times New Roman"/>
                <a:ea typeface="Times New Roman"/>
                <a:cs typeface="Times New Roman"/>
                <a:sym typeface="Times New Roman"/>
              </a:rPr>
              <a:t>Q scored the highest marks.</a:t>
            </a:r>
            <a:endParaRPr sz="2000" dirty="0">
              <a:solidFill>
                <a:schemeClr val="dk1"/>
              </a:solidFill>
              <a:latin typeface="Calibri"/>
              <a:ea typeface="Calibri"/>
              <a:cs typeface="Calibri"/>
              <a:sym typeface="Calibri"/>
            </a:endParaRPr>
          </a:p>
        </p:txBody>
      </p:sp>
      <p:sp>
        <p:nvSpPr>
          <p:cNvPr id="184" name="Google Shape;184;p26"/>
          <p:cNvSpPr txBox="1"/>
          <p:nvPr/>
        </p:nvSpPr>
        <p:spPr>
          <a:xfrm>
            <a:off x="5658675" y="4700577"/>
            <a:ext cx="5902200" cy="14772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000000"/>
                </a:solidFill>
                <a:latin typeface="Times New Roman"/>
                <a:ea typeface="Times New Roman"/>
                <a:cs typeface="Times New Roman"/>
                <a:sym typeface="Times New Roman"/>
              </a:rPr>
              <a:t>Q. 1   Who score 5 marks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b="1">
                <a:solidFill>
                  <a:srgbClr val="000000"/>
                </a:solidFill>
                <a:latin typeface="Times New Roman"/>
                <a:ea typeface="Times New Roman"/>
                <a:cs typeface="Times New Roman"/>
                <a:sym typeface="Times New Roman"/>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b="1">
                <a:solidFill>
                  <a:srgbClr val="000000"/>
                </a:solidFill>
                <a:latin typeface="Times New Roman"/>
                <a:ea typeface="Times New Roman"/>
                <a:cs typeface="Times New Roman"/>
                <a:sym typeface="Times New Roman"/>
              </a:rPr>
              <a:t>Q.2  Sum of marks of Q and 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b="1">
                <a:solidFill>
                  <a:srgbClr val="000000"/>
                </a:solidFill>
                <a:latin typeface="Times New Roman"/>
                <a:ea typeface="Times New Roman"/>
                <a:cs typeface="Times New Roman"/>
                <a:sym typeface="Times New Roman"/>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b="1">
                <a:solidFill>
                  <a:srgbClr val="000000"/>
                </a:solidFill>
                <a:latin typeface="Times New Roman"/>
                <a:ea typeface="Times New Roman"/>
                <a:cs typeface="Times New Roman"/>
                <a:sym typeface="Times New Roman"/>
              </a:rPr>
              <a:t>Q.3  Who sits 2</a:t>
            </a:r>
            <a:r>
              <a:rPr lang="en-IN" sz="1800" b="1" baseline="30000">
                <a:solidFill>
                  <a:srgbClr val="000000"/>
                </a:solidFill>
                <a:latin typeface="Times New Roman"/>
                <a:ea typeface="Times New Roman"/>
                <a:cs typeface="Times New Roman"/>
                <a:sym typeface="Times New Roman"/>
              </a:rPr>
              <a:t>nd</a:t>
            </a:r>
            <a:r>
              <a:rPr lang="en-IN" sz="1800" b="1">
                <a:solidFill>
                  <a:srgbClr val="000000"/>
                </a:solidFill>
                <a:latin typeface="Times New Roman"/>
                <a:ea typeface="Times New Roman"/>
                <a:cs typeface="Times New Roman"/>
                <a:sym typeface="Times New Roman"/>
              </a:rPr>
              <a:t> to the right of P?</a:t>
            </a:r>
            <a:endParaRPr sz="1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2449</Words>
  <Application>Microsoft Office PowerPoint</Application>
  <PresentationFormat>Widescreen</PresentationFormat>
  <Paragraphs>160</Paragraphs>
  <Slides>26</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Open Sans</vt:lpstr>
      <vt:lpstr>Roboto</vt:lpstr>
      <vt:lpstr>Roboto Medium</vt:lpstr>
      <vt:lpstr>Times New Roman</vt:lpstr>
      <vt:lpstr>Office Theme</vt:lpstr>
      <vt:lpstr>PowerPoint Presentation</vt:lpstr>
      <vt:lpstr>CIRCULAR ARRANGEMENT: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Previous Year TCS NQT : LOGICAL REASONING</vt:lpstr>
      <vt:lpstr>        Type 1: Comparison (Height, Weight)          M.Imp for TCS NQT</vt:lpstr>
      <vt:lpstr>PowerPoint Presentation</vt:lpstr>
      <vt:lpstr>PowerPoint Presentation</vt:lpstr>
      <vt:lpstr>PowerPoint Presentation</vt:lpstr>
      <vt:lpstr>Condition Based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Arrangements: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rachit rastogi</dc:creator>
  <cp:lastModifiedBy>rachit rastogi</cp:lastModifiedBy>
  <cp:revision>1</cp:revision>
  <dcterms:created xsi:type="dcterms:W3CDTF">2021-02-06T06:48:12Z</dcterms:created>
  <dcterms:modified xsi:type="dcterms:W3CDTF">2021-02-06T06:50:09Z</dcterms:modified>
</cp:coreProperties>
</file>