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Open Sans" panose="020B0606030504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xYKfjQTwMlHI3qjh0VWBu/mbh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slide" Target="slides/slide20.xml" /><Relationship Id="rId34" Type="http://customschemas.google.com/relationships/presentationmetadata" Target="meta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2.fntdata"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fntdata"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font" Target="fonts/font5.fntdata"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8.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4.fntdata" /><Relationship Id="rId30" Type="http://schemas.openxmlformats.org/officeDocument/2006/relationships/font" Target="fonts/font7.fntdata" /><Relationship Id="rId3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bbb834357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bbb83435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iscellaneous Slide">
  <p:cSld name="Miscellaneous Slide">
    <p:spTree>
      <p:nvGrpSpPr>
        <p:cNvPr id="1" name="Shape 10"/>
        <p:cNvGrpSpPr/>
        <p:nvPr/>
      </p:nvGrpSpPr>
      <p:grpSpPr>
        <a:xfrm>
          <a:off x="0" y="0"/>
          <a:ext cx="0" cy="0"/>
          <a:chOff x="0" y="0"/>
          <a:chExt cx="0" cy="0"/>
        </a:xfrm>
      </p:grpSpPr>
      <p:sp>
        <p:nvSpPr>
          <p:cNvPr id="11" name="Google Shape;11;gbbbb834357_0_5"/>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 Picture">
  <p:cSld name="Intro Picture">
    <p:spTree>
      <p:nvGrpSpPr>
        <p:cNvPr id="1" name="Shape 12"/>
        <p:cNvGrpSpPr/>
        <p:nvPr/>
      </p:nvGrpSpPr>
      <p:grpSpPr>
        <a:xfrm>
          <a:off x="0" y="0"/>
          <a:ext cx="0" cy="0"/>
          <a:chOff x="0" y="0"/>
          <a:chExt cx="0" cy="0"/>
        </a:xfrm>
      </p:grpSpPr>
      <p:sp>
        <p:nvSpPr>
          <p:cNvPr id="13" name="Google Shape;13;gbbbb834357_0_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4" name="Google Shape;14;gbbbb834357_0_7"/>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gbbbb834357_0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Open Sans"/>
                <a:ea typeface="Open Sans"/>
                <a:cs typeface="Open Sans"/>
                <a:sym typeface="Open Sans"/>
              </a:defRPr>
            </a:lvl1pPr>
            <a:lvl2pPr marL="0" marR="0" lvl="1" indent="0" algn="l" rtl="0">
              <a:spcBef>
                <a:spcPts val="0"/>
              </a:spcBef>
              <a:buNone/>
              <a:defRPr sz="1800" b="0" i="0" u="none" strike="noStrike" cap="none">
                <a:solidFill>
                  <a:schemeClr val="dk1"/>
                </a:solidFill>
                <a:latin typeface="Open Sans"/>
                <a:ea typeface="Open Sans"/>
                <a:cs typeface="Open Sans"/>
                <a:sym typeface="Open Sans"/>
              </a:defRPr>
            </a:lvl2pPr>
            <a:lvl3pPr marL="0" marR="0" lvl="2" indent="0" algn="l" rtl="0">
              <a:spcBef>
                <a:spcPts val="0"/>
              </a:spcBef>
              <a:buNone/>
              <a:defRPr sz="1800" b="0" i="0" u="none" strike="noStrike" cap="none">
                <a:solidFill>
                  <a:schemeClr val="dk1"/>
                </a:solidFill>
                <a:latin typeface="Open Sans"/>
                <a:ea typeface="Open Sans"/>
                <a:cs typeface="Open Sans"/>
                <a:sym typeface="Open Sans"/>
              </a:defRPr>
            </a:lvl3pPr>
            <a:lvl4pPr marL="0" marR="0" lvl="3" indent="0" algn="l" rtl="0">
              <a:spcBef>
                <a:spcPts val="0"/>
              </a:spcBef>
              <a:buNone/>
              <a:defRPr sz="1800" b="0" i="0" u="none" strike="noStrike" cap="none">
                <a:solidFill>
                  <a:schemeClr val="dk1"/>
                </a:solidFill>
                <a:latin typeface="Open Sans"/>
                <a:ea typeface="Open Sans"/>
                <a:cs typeface="Open Sans"/>
                <a:sym typeface="Open Sans"/>
              </a:defRPr>
            </a:lvl4pPr>
            <a:lvl5pPr marL="0" marR="0" lvl="4" indent="0" algn="l" rtl="0">
              <a:spcBef>
                <a:spcPts val="0"/>
              </a:spcBef>
              <a:buNone/>
              <a:defRPr sz="1800" b="0" i="0" u="none" strike="noStrike" cap="none">
                <a:solidFill>
                  <a:schemeClr val="dk1"/>
                </a:solidFill>
                <a:latin typeface="Open Sans"/>
                <a:ea typeface="Open Sans"/>
                <a:cs typeface="Open Sans"/>
                <a:sym typeface="Open Sans"/>
              </a:defRPr>
            </a:lvl5pPr>
            <a:lvl6pPr marL="0" marR="0" lvl="5" indent="0" algn="l" rtl="0">
              <a:spcBef>
                <a:spcPts val="0"/>
              </a:spcBef>
              <a:buNone/>
              <a:defRPr sz="1800" b="0" i="0" u="none" strike="noStrike" cap="none">
                <a:solidFill>
                  <a:schemeClr val="dk1"/>
                </a:solidFill>
                <a:latin typeface="Open Sans"/>
                <a:ea typeface="Open Sans"/>
                <a:cs typeface="Open Sans"/>
                <a:sym typeface="Open Sans"/>
              </a:defRPr>
            </a:lvl6pPr>
            <a:lvl7pPr marL="0" marR="0" lvl="6" indent="0" algn="l" rtl="0">
              <a:spcBef>
                <a:spcPts val="0"/>
              </a:spcBef>
              <a:buNone/>
              <a:defRPr sz="1800" b="0" i="0" u="none" strike="noStrike" cap="none">
                <a:solidFill>
                  <a:schemeClr val="dk1"/>
                </a:solidFill>
                <a:latin typeface="Open Sans"/>
                <a:ea typeface="Open Sans"/>
                <a:cs typeface="Open Sans"/>
                <a:sym typeface="Open Sans"/>
              </a:defRPr>
            </a:lvl7pPr>
            <a:lvl8pPr marL="0" marR="0" lvl="7" indent="0" algn="l" rtl="0">
              <a:spcBef>
                <a:spcPts val="0"/>
              </a:spcBef>
              <a:buNone/>
              <a:defRPr sz="1800" b="0" i="0" u="none" strike="noStrike" cap="none">
                <a:solidFill>
                  <a:schemeClr val="dk1"/>
                </a:solidFill>
                <a:latin typeface="Open Sans"/>
                <a:ea typeface="Open Sans"/>
                <a:cs typeface="Open Sans"/>
                <a:sym typeface="Open Sans"/>
              </a:defRPr>
            </a:lvl8pPr>
            <a:lvl9pPr marL="0" marR="0" lvl="8" indent="0" algn="l" rtl="0">
              <a:spcBef>
                <a:spcPts val="0"/>
              </a:spcBef>
              <a:buNone/>
              <a:defRPr sz="1800" b="0" i="0" u="none" strike="noStrike" cap="none">
                <a:solidFill>
                  <a:schemeClr val="dk1"/>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IN"/>
              <a:t>‹#›</a:t>
            </a:fld>
            <a:endParaRPr/>
          </a:p>
        </p:txBody>
      </p:sp>
      <p:sp>
        <p:nvSpPr>
          <p:cNvPr id="16" name="Google Shape;16;gbbbb834357_0_7"/>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estion Top">
  <p:cSld name="Question Top">
    <p:spTree>
      <p:nvGrpSpPr>
        <p:cNvPr id="1" name="Shape 17"/>
        <p:cNvGrpSpPr/>
        <p:nvPr/>
      </p:nvGrpSpPr>
      <p:grpSpPr>
        <a:xfrm>
          <a:off x="0" y="0"/>
          <a:ext cx="0" cy="0"/>
          <a:chOff x="0" y="0"/>
          <a:chExt cx="0" cy="0"/>
        </a:xfrm>
      </p:grpSpPr>
      <p:sp>
        <p:nvSpPr>
          <p:cNvPr id="18" name="Google Shape;18;gbbbb834357_0_12"/>
          <p:cNvSpPr txBox="1">
            <a:spLocks noGrp="1"/>
          </p:cNvSpPr>
          <p:nvPr>
            <p:ph type="title"/>
          </p:nvPr>
        </p:nvSpPr>
        <p:spPr>
          <a:xfrm>
            <a:off x="242552" y="171941"/>
            <a:ext cx="11706900" cy="21978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FFFF00"/>
              </a:buClr>
              <a:buSzPts val="2250"/>
              <a:buFont typeface="Open Sans"/>
              <a:buNone/>
              <a:defRPr sz="2250">
                <a:solidFill>
                  <a:srgbClr val="FFFF00"/>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gbbbb834357_0_12"/>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estion Right">
  <p:cSld name="Question Right">
    <p:spTree>
      <p:nvGrpSpPr>
        <p:cNvPr id="1" name="Shape 20"/>
        <p:cNvGrpSpPr/>
        <p:nvPr/>
      </p:nvGrpSpPr>
      <p:grpSpPr>
        <a:xfrm>
          <a:off x="0" y="0"/>
          <a:ext cx="0" cy="0"/>
          <a:chOff x="0" y="0"/>
          <a:chExt cx="0" cy="0"/>
        </a:xfrm>
      </p:grpSpPr>
      <p:sp>
        <p:nvSpPr>
          <p:cNvPr id="21" name="Google Shape;21;gbbbb834357_0_15"/>
          <p:cNvSpPr txBox="1">
            <a:spLocks noGrp="1"/>
          </p:cNvSpPr>
          <p:nvPr>
            <p:ph type="title"/>
          </p:nvPr>
        </p:nvSpPr>
        <p:spPr>
          <a:xfrm>
            <a:off x="4868214" y="171940"/>
            <a:ext cx="7081200" cy="5790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FFFF00"/>
              </a:buClr>
              <a:buSzPts val="2250"/>
              <a:buFont typeface="Open Sans"/>
              <a:buNone/>
              <a:defRPr sz="2250">
                <a:solidFill>
                  <a:srgbClr val="FFFF00"/>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gbbbb834357_0_15"/>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gbbbb834357_0_18"/>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Char char="●"/>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gbbbb834357_0_18"/>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6" name="Google Shape;26;gbbbb834357_0_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gbbbb834357_0_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gbbbb834357_0_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gbbbb834357_0_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gbbbb834357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gbbbb834357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gbbbb834357_0_0"/>
          <p:cNvGrpSpPr/>
          <p:nvPr/>
        </p:nvGrpSpPr>
        <p:grpSpPr>
          <a:xfrm>
            <a:off x="0" y="0"/>
            <a:ext cx="12192000" cy="6858000"/>
            <a:chOff x="0" y="0"/>
            <a:chExt cx="12192000" cy="6858000"/>
          </a:xfrm>
        </p:grpSpPr>
        <p:sp>
          <p:nvSpPr>
            <p:cNvPr id="7" name="Google Shape;7;gbbbb834357_0_0"/>
            <p:cNvSpPr/>
            <p:nvPr/>
          </p:nvSpPr>
          <p:spPr>
            <a:xfrm>
              <a:off x="0" y="0"/>
              <a:ext cx="12192000" cy="6858000"/>
            </a:xfrm>
            <a:prstGeom prst="rect">
              <a:avLst/>
            </a:prstGeom>
            <a:solidFill>
              <a:srgbClr val="385623"/>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8" name="Google Shape;8;gbbbb834357_0_0"/>
            <p:cNvSpPr/>
            <p:nvPr/>
          </p:nvSpPr>
          <p:spPr>
            <a:xfrm>
              <a:off x="0" y="0"/>
              <a:ext cx="12192000" cy="6858000"/>
            </a:xfrm>
            <a:prstGeom prst="rect">
              <a:avLst/>
            </a:prstGeom>
            <a:noFill/>
            <a:ln w="10795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sp>
        <p:nvSpPr>
          <p:cNvPr id="9" name="Google Shape;9;gbbbb834357_0_0"/>
          <p:cNvSpPr txBox="1">
            <a:spLocks noGrp="1"/>
          </p:cNvSpPr>
          <p:nvPr>
            <p:ph type="ftr" idx="11"/>
          </p:nvPr>
        </p:nvSpPr>
        <p:spPr>
          <a:xfrm>
            <a:off x="4038600" y="6492875"/>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171616"/>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a:solidFill>
                  <a:srgbClr val="FFFFFF"/>
                </a:solidFill>
              </a:rPr>
              <a:t>Previous Year TCS NQT Questions </a:t>
            </a:r>
            <a:endParaRPr>
              <a:solidFill>
                <a:srgbClr val="FFFFFF"/>
              </a:solidFill>
            </a:endParaRPr>
          </a:p>
        </p:txBody>
      </p:sp>
      <p:sp>
        <p:nvSpPr>
          <p:cNvPr id="38" name="Google Shape;38;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a:solidFill>
                  <a:srgbClr val="FFFFFF"/>
                </a:solidFill>
              </a:rPr>
              <a:t>Based on </a:t>
            </a:r>
            <a:endParaRPr>
              <a:solidFill>
                <a:srgbClr val="FFFFFF"/>
              </a:solidFill>
            </a:endParaRPr>
          </a:p>
          <a:p>
            <a:pPr marL="0" lvl="0" indent="0" algn="ctr" rtl="0">
              <a:lnSpc>
                <a:spcPct val="90000"/>
              </a:lnSpc>
              <a:spcBef>
                <a:spcPts val="1000"/>
              </a:spcBef>
              <a:spcAft>
                <a:spcPts val="0"/>
              </a:spcAft>
              <a:buClr>
                <a:schemeClr val="dk1"/>
              </a:buClr>
              <a:buSzPts val="2400"/>
              <a:buNone/>
            </a:pPr>
            <a:r>
              <a:rPr lang="en-IN">
                <a:solidFill>
                  <a:srgbClr val="FFFFFF"/>
                </a:solidFill>
              </a:rPr>
              <a:t>“RATIO AND PROPORTION”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0"/>
          <p:cNvSpPr txBox="1"/>
          <p:nvPr/>
        </p:nvSpPr>
        <p:spPr>
          <a:xfrm>
            <a:off x="5253101" y="279476"/>
            <a:ext cx="6713100" cy="23652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Q. A bag contains one rupee ,50 paise and 25 paise coins in the ratio 4:5:6 respectively. If the total amount in the bag is Rs.760, find the number of 25  paise coins?</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a:solidFill>
                  <a:schemeClr val="dk1"/>
                </a:solidFill>
                <a:latin typeface="Times New Roman"/>
                <a:ea typeface="Times New Roman"/>
                <a:cs typeface="Times New Roman"/>
                <a:sym typeface="Times New Roman"/>
              </a:rPr>
              <a:t>Q. A bag contains one rupee ,50 paise and 25 paise coins in the ratio 3:4:5 respectively. If the total amount in the bag is Rs.625, find the number of 50paise coins?</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1"/>
          <p:cNvSpPr txBox="1"/>
          <p:nvPr/>
        </p:nvSpPr>
        <p:spPr>
          <a:xfrm>
            <a:off x="5231350" y="315798"/>
            <a:ext cx="6488400" cy="36114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2000">
                <a:solidFill>
                  <a:schemeClr val="dk1"/>
                </a:solidFill>
                <a:latin typeface="Times New Roman"/>
                <a:ea typeface="Times New Roman"/>
                <a:cs typeface="Times New Roman"/>
                <a:sym typeface="Times New Roman"/>
              </a:rPr>
              <a:t>Q1 The sum of three numbers is 98. If the ratio of the first to second is 2 :3 and that of the second to the third is 5: 8, then the second number is?</a:t>
            </a:r>
            <a:endParaRPr sz="16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2000">
                <a:solidFill>
                  <a:schemeClr val="dk1"/>
                </a:solidFill>
                <a:latin typeface="Times New Roman"/>
                <a:ea typeface="Times New Roman"/>
                <a:cs typeface="Times New Roman"/>
                <a:sym typeface="Times New Roman"/>
              </a:rPr>
              <a:t>Q.2 The sum of three numbers is 105. If the ratio of the first to second is 2 :3 and that of the second to the third is4:5, then the second number is?</a:t>
            </a:r>
            <a:endParaRPr sz="16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2000">
                <a:solidFill>
                  <a:schemeClr val="dk1"/>
                </a:solidFill>
                <a:latin typeface="Times New Roman"/>
                <a:ea typeface="Times New Roman"/>
                <a:cs typeface="Times New Roman"/>
                <a:sym typeface="Times New Roman"/>
              </a:rPr>
              <a:t>Q.3 The sum of three numbers is 275. If the ratio of the first to second is 3 :7 and that of the second to the third is 2:5, then the second number is?</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p:nvPr/>
        </p:nvSpPr>
        <p:spPr>
          <a:xfrm>
            <a:off x="4959650" y="355575"/>
            <a:ext cx="6876300" cy="25716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2300">
                <a:solidFill>
                  <a:schemeClr val="dk1"/>
                </a:solidFill>
                <a:latin typeface="Times New Roman"/>
                <a:ea typeface="Times New Roman"/>
                <a:cs typeface="Times New Roman"/>
                <a:sym typeface="Times New Roman"/>
              </a:rPr>
              <a:t>Q.A sum of money is divided between two person in the ratio 2 : 9 if the share of one person is 21 less than the other, find the sum ?</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2300" b="1">
                <a:solidFill>
                  <a:srgbClr val="000000"/>
                </a:solidFill>
                <a:latin typeface="Times New Roman"/>
                <a:ea typeface="Times New Roman"/>
                <a:cs typeface="Times New Roman"/>
                <a:sym typeface="Times New Roman"/>
              </a:rPr>
              <a:t>Q. Th price of a scooter and moped are in the ratio of 11:7. If a scooter costs Rs.4400 more than a moped, find the price of the moped?</a:t>
            </a:r>
            <a:endParaRPr sz="19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p:nvPr/>
        </p:nvSpPr>
        <p:spPr>
          <a:xfrm>
            <a:off x="5133549" y="264513"/>
            <a:ext cx="6873900" cy="14889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2400">
                <a:solidFill>
                  <a:schemeClr val="dk1"/>
                </a:solidFill>
                <a:latin typeface="Times New Roman"/>
                <a:ea typeface="Times New Roman"/>
                <a:cs typeface="Times New Roman"/>
                <a:sym typeface="Times New Roman"/>
              </a:rPr>
              <a:t>Q. The ratio between two numbers is 3 : 4. If each number is increased by 4, the ratio becomes  5:6.Find the two numbers?</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p:nvPr/>
        </p:nvSpPr>
        <p:spPr>
          <a:xfrm>
            <a:off x="4916175" y="258827"/>
            <a:ext cx="6464100" cy="13533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2300">
                <a:solidFill>
                  <a:schemeClr val="dk1"/>
                </a:solidFill>
                <a:latin typeface="Times New Roman"/>
                <a:ea typeface="Times New Roman"/>
                <a:cs typeface="Times New Roman"/>
                <a:sym typeface="Times New Roman"/>
              </a:rPr>
              <a:t>Q. The ratio of present ages of father and son is 6:1. after 5 years their ages are in the ratio of 13:3. What is the present age of son?</a:t>
            </a:r>
            <a:endParaRPr sz="1900">
              <a:solidFill>
                <a:schemeClr val="dk1"/>
              </a:solidFill>
              <a:latin typeface="Calibri"/>
              <a:ea typeface="Calibri"/>
              <a:cs typeface="Calibri"/>
              <a:sym typeface="Calibri"/>
            </a:endParaRPr>
          </a:p>
        </p:txBody>
      </p:sp>
      <p:sp>
        <p:nvSpPr>
          <p:cNvPr id="106" name="Google Shape;106;p14"/>
          <p:cNvSpPr txBox="1"/>
          <p:nvPr/>
        </p:nvSpPr>
        <p:spPr>
          <a:xfrm>
            <a:off x="4916175" y="1850600"/>
            <a:ext cx="6364200" cy="12723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a:latin typeface="Roboto"/>
                <a:ea typeface="Roboto"/>
                <a:cs typeface="Roboto"/>
                <a:sym typeface="Roboto"/>
              </a:rPr>
              <a:t>The ratio of the age of Ram and Rahim 10 years ago was 1 : 3. The ratio of their age five years hence will be 2 : 3. Then the ratio of their present age is</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p:nvPr/>
        </p:nvSpPr>
        <p:spPr>
          <a:xfrm>
            <a:off x="3209825" y="346325"/>
            <a:ext cx="8544300" cy="24069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chemeClr val="dk1"/>
                </a:solidFill>
                <a:latin typeface="Calibri"/>
                <a:ea typeface="Calibri"/>
                <a:cs typeface="Calibri"/>
                <a:sym typeface="Calibri"/>
              </a:rPr>
              <a:t>Salaries of Ravi and Sumit are in the ratio 2:3. If the salary of each is increased by Rs. 4000, the new ratio becomes 40:57. What is Sumit's salary?</a:t>
            </a:r>
            <a:endParaRPr sz="1800"/>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IN" sz="2200">
                <a:solidFill>
                  <a:schemeClr val="dk1"/>
                </a:solidFill>
                <a:latin typeface="Calibri"/>
                <a:ea typeface="Calibri"/>
                <a:cs typeface="Calibri"/>
                <a:sym typeface="Calibri"/>
              </a:rPr>
              <a:t>A) 38000	B) 46800</a:t>
            </a:r>
            <a:endParaRPr sz="1800"/>
          </a:p>
          <a:p>
            <a:pPr marL="0" marR="0" lvl="0" indent="0" algn="l" rtl="0">
              <a:spcBef>
                <a:spcPts val="0"/>
              </a:spcBef>
              <a:spcAft>
                <a:spcPts val="0"/>
              </a:spcAft>
              <a:buNone/>
            </a:pPr>
            <a:r>
              <a:rPr lang="en-IN" sz="2200">
                <a:solidFill>
                  <a:schemeClr val="dk1"/>
                </a:solidFill>
                <a:latin typeface="Calibri"/>
                <a:ea typeface="Calibri"/>
                <a:cs typeface="Calibri"/>
                <a:sym typeface="Calibri"/>
              </a:rPr>
              <a:t>C) 36700	D) 50000</a:t>
            </a:r>
            <a:endParaRPr sz="2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p:nvPr/>
        </p:nvSpPr>
        <p:spPr>
          <a:xfrm>
            <a:off x="4796625" y="390350"/>
            <a:ext cx="7104300" cy="54495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2100">
                <a:solidFill>
                  <a:schemeClr val="dk1"/>
                </a:solidFill>
                <a:latin typeface="Times New Roman"/>
                <a:ea typeface="Times New Roman"/>
                <a:cs typeface="Times New Roman"/>
                <a:sym typeface="Times New Roman"/>
              </a:rPr>
              <a:t>Q. The ratio between two numbers is 7 :11. If each number is increased by 6, the ratio becomes  5:7.Find the two numbers?</a:t>
            </a:r>
            <a:endParaRPr sz="1700">
              <a:solidFill>
                <a:schemeClr val="dk1"/>
              </a:solidFill>
              <a:latin typeface="Calibri"/>
              <a:ea typeface="Calibri"/>
              <a:cs typeface="Calibri"/>
              <a:sym typeface="Calibri"/>
            </a:endParaRPr>
          </a:p>
          <a:p>
            <a:pPr marL="0" marR="0" lvl="0" indent="0" algn="l" rtl="0">
              <a:spcBef>
                <a:spcPts val="800"/>
              </a:spcBef>
              <a:spcAft>
                <a:spcPts val="0"/>
              </a:spcAft>
              <a:buNone/>
            </a:pPr>
            <a:r>
              <a:rPr lang="en-IN" sz="2100">
                <a:solidFill>
                  <a:schemeClr val="dk1"/>
                </a:solidFill>
                <a:latin typeface="Times New Roman"/>
                <a:ea typeface="Times New Roman"/>
                <a:cs typeface="Times New Roman"/>
                <a:sym typeface="Times New Roman"/>
              </a:rPr>
              <a:t>The students in three classes are in the ratio 4 : 6 : 9. If 12 students are increased in each class the ratio changes to 7 : 9 : 12. Then the total number of students in the three classes before the increase is</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A) 95	B) 76	C) 100	D) 114</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The students in three classes are in the ratio 5 : 9 : 13. If 100 students are increased in each class the ratio changes to 9 : 13 : 17. Then the total number of students in the three classes before the increase is</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A) 765	B) 576	C) 675	D) 657</a:t>
            </a:r>
            <a:endParaRPr sz="17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p:nvPr/>
        </p:nvSpPr>
        <p:spPr>
          <a:xfrm>
            <a:off x="5350900" y="275400"/>
            <a:ext cx="6485100" cy="12825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The incomes of A and B are in the ratio 3:2 and their expenditures are in the ratio 5:3. If each saves Rs.2000, then what is their income?</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p:nvPr/>
        </p:nvSpPr>
        <p:spPr>
          <a:xfrm>
            <a:off x="5057450" y="221000"/>
            <a:ext cx="6821700" cy="26412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if the income of ram and shyam are in the ratio 4:3 and their expenditure are in the ratio 3:2. If each saves Rs2500, what are their incomes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 </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The incomes of A and B are in the ratio 7:2 and their expenditures are in the ratio 4:1. If each saves Rs.1000, then what is their income?</a:t>
            </a:r>
            <a:endParaRPr sz="17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p:nvPr/>
        </p:nvSpPr>
        <p:spPr>
          <a:xfrm>
            <a:off x="4655325" y="185625"/>
            <a:ext cx="7379700" cy="58827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2100">
                <a:solidFill>
                  <a:schemeClr val="dk1"/>
                </a:solidFill>
                <a:latin typeface="Times New Roman"/>
                <a:ea typeface="Times New Roman"/>
                <a:cs typeface="Times New Roman"/>
                <a:sym typeface="Times New Roman"/>
              </a:rPr>
              <a:t>: Study the given information carefully to answer the questions that follow:</a:t>
            </a:r>
            <a:endParaRPr sz="19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2100">
                <a:solidFill>
                  <a:schemeClr val="dk1"/>
                </a:solidFill>
                <a:latin typeface="Times New Roman"/>
                <a:ea typeface="Times New Roman"/>
                <a:cs typeface="Times New Roman"/>
                <a:sym typeface="Times New Roman"/>
              </a:rPr>
              <a:t>An organization consists of 2400 employees working in different departments viz HR, Marketing, IT Production and Accounts. The ratio of male to female employees in the organization is 5 : 3. Twelve percent of the males work in the HR department. Twenty-four per cent of the females work in the Accounts department. The ratio of males to females working in the HR department is 6 :11.  One-ninth of the females work in the IT department. Forty-two per cent of the males work in the production department. The number of females working in the Production department is ten per cent of the males working in the same. The remaining females work in the Marketing department. The total number of employees working in the IT department is 285.Twenty-two percent of the males work in the Marketing department and the remaining work in the Accounts department. 	</a:t>
            </a:r>
            <a:endParaRPr sz="1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2"/>
          <p:cNvSpPr txBox="1"/>
          <p:nvPr/>
        </p:nvSpPr>
        <p:spPr>
          <a:xfrm>
            <a:off x="5133525" y="461573"/>
            <a:ext cx="6497700" cy="8355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500" b="0" i="0" u="none" strike="noStrike" cap="none">
                <a:latin typeface="Calibri"/>
                <a:ea typeface="Calibri"/>
                <a:cs typeface="Calibri"/>
                <a:sym typeface="Calibri"/>
              </a:rPr>
              <a:t> If a : b = 7 : 9 and b : c = 15 : 7, then what is a:b:c ?</a:t>
            </a:r>
            <a:endParaRPr sz="2100"/>
          </a:p>
          <a:p>
            <a:pPr marL="0" marR="0" lvl="0" indent="0" algn="l" rtl="0">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44" name="Google Shape;44;p2"/>
          <p:cNvSpPr txBox="1"/>
          <p:nvPr/>
        </p:nvSpPr>
        <p:spPr>
          <a:xfrm>
            <a:off x="5133525" y="1443225"/>
            <a:ext cx="6434400" cy="8355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800" b="1">
                <a:solidFill>
                  <a:schemeClr val="dk1"/>
                </a:solidFill>
                <a:latin typeface="Times New Roman"/>
                <a:ea typeface="Times New Roman"/>
                <a:cs typeface="Times New Roman"/>
                <a:sym typeface="Times New Roman"/>
              </a:rPr>
              <a:t>If A : B = 3 : 4, B : C = 5 : 7 and C : D = 8 : 9 then A :B:C: D is equal to. </a:t>
            </a:r>
            <a:endParaRPr sz="1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p:nvPr/>
        </p:nvSpPr>
        <p:spPr>
          <a:xfrm>
            <a:off x="5774775" y="250976"/>
            <a:ext cx="6177300" cy="24807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900">
                <a:solidFill>
                  <a:srgbClr val="000000"/>
                </a:solidFill>
                <a:latin typeface="Times New Roman"/>
                <a:ea typeface="Times New Roman"/>
                <a:cs typeface="Times New Roman"/>
                <a:sym typeface="Times New Roman"/>
              </a:rPr>
              <a:t>6.The number of males working in the IT department forms approximately what percent of the total number of males in the organization?</a:t>
            </a:r>
            <a:endParaRPr sz="1900">
              <a:solidFill>
                <a:schemeClr val="dk1"/>
              </a:solidFill>
              <a:latin typeface="Calibri"/>
              <a:ea typeface="Calibri"/>
              <a:cs typeface="Calibri"/>
              <a:sym typeface="Calibri"/>
            </a:endParaRPr>
          </a:p>
          <a:p>
            <a:pPr marL="0" marR="0" lvl="0" indent="0" algn="just" rtl="0">
              <a:lnSpc>
                <a:spcPct val="107000"/>
              </a:lnSpc>
              <a:spcBef>
                <a:spcPts val="800"/>
              </a:spcBef>
              <a:spcAft>
                <a:spcPts val="0"/>
              </a:spcAft>
              <a:buNone/>
            </a:pPr>
            <a:r>
              <a:rPr lang="en-IN" sz="1900">
                <a:solidFill>
                  <a:srgbClr val="000000"/>
                </a:solidFill>
                <a:latin typeface="Times New Roman"/>
                <a:ea typeface="Times New Roman"/>
                <a:cs typeface="Times New Roman"/>
                <a:sym typeface="Times New Roman"/>
              </a:rPr>
              <a:t>(a) 5   (b) 12   (c) 21   (d) 8   (e) 18 </a:t>
            </a:r>
            <a:endParaRPr sz="1900">
              <a:solidFill>
                <a:schemeClr val="dk1"/>
              </a:solidFill>
              <a:latin typeface="Calibri"/>
              <a:ea typeface="Calibri"/>
              <a:cs typeface="Calibri"/>
              <a:sym typeface="Calibri"/>
            </a:endParaRPr>
          </a:p>
          <a:p>
            <a:pPr marL="0" marR="0" lvl="0" indent="0" algn="just" rtl="0">
              <a:lnSpc>
                <a:spcPct val="107000"/>
              </a:lnSpc>
              <a:spcBef>
                <a:spcPts val="800"/>
              </a:spcBef>
              <a:spcAft>
                <a:spcPts val="0"/>
              </a:spcAft>
              <a:buNone/>
            </a:pPr>
            <a:r>
              <a:rPr lang="en-IN" sz="1900">
                <a:solidFill>
                  <a:srgbClr val="000000"/>
                </a:solidFill>
                <a:latin typeface="Times New Roman"/>
                <a:ea typeface="Times New Roman"/>
                <a:cs typeface="Times New Roman"/>
                <a:sym typeface="Times New Roman"/>
              </a:rPr>
              <a:t>7.How many males work in the Accounts department?</a:t>
            </a:r>
            <a:endParaRPr sz="1900">
              <a:solidFill>
                <a:schemeClr val="dk1"/>
              </a:solidFill>
              <a:latin typeface="Calibri"/>
              <a:ea typeface="Calibri"/>
              <a:cs typeface="Calibri"/>
              <a:sym typeface="Calibri"/>
            </a:endParaRPr>
          </a:p>
          <a:p>
            <a:pPr marL="0" marR="0" lvl="0" indent="0" algn="just" rtl="0">
              <a:lnSpc>
                <a:spcPct val="107000"/>
              </a:lnSpc>
              <a:spcBef>
                <a:spcPts val="800"/>
              </a:spcBef>
              <a:spcAft>
                <a:spcPts val="0"/>
              </a:spcAft>
              <a:buNone/>
            </a:pPr>
            <a:r>
              <a:rPr lang="en-IN" sz="1900">
                <a:solidFill>
                  <a:srgbClr val="000000"/>
                </a:solidFill>
                <a:latin typeface="Times New Roman"/>
                <a:ea typeface="Times New Roman"/>
                <a:cs typeface="Times New Roman"/>
                <a:sym typeface="Times New Roman"/>
              </a:rPr>
              <a:t>(a) 170    (b) 165   (c) 185   (d) 160    (e) None of the above </a:t>
            </a:r>
            <a:endParaRPr sz="1900">
              <a:solidFill>
                <a:schemeClr val="dk1"/>
              </a:solidFill>
              <a:latin typeface="Calibri"/>
              <a:ea typeface="Calibri"/>
              <a:cs typeface="Calibri"/>
              <a:sym typeface="Calibri"/>
            </a:endParaRPr>
          </a:p>
        </p:txBody>
      </p:sp>
      <p:sp>
        <p:nvSpPr>
          <p:cNvPr id="137" name="Google Shape;137;p20"/>
          <p:cNvSpPr txBox="1"/>
          <p:nvPr/>
        </p:nvSpPr>
        <p:spPr>
          <a:xfrm>
            <a:off x="5910470" y="2414575"/>
            <a:ext cx="6096000" cy="414703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800"/>
              </a:spcBef>
              <a:spcAft>
                <a:spcPts val="0"/>
              </a:spcAft>
              <a:buNone/>
            </a:pPr>
            <a:endParaRPr sz="19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bbbb834357_0_28"/>
          <p:cNvSpPr txBox="1"/>
          <p:nvPr/>
        </p:nvSpPr>
        <p:spPr>
          <a:xfrm>
            <a:off x="5307425" y="297075"/>
            <a:ext cx="6662400" cy="4119600"/>
          </a:xfrm>
          <a:prstGeom prst="rect">
            <a:avLst/>
          </a:prstGeom>
          <a:solidFill>
            <a:srgbClr val="FFFFFF"/>
          </a:solidFill>
          <a:ln>
            <a:noFill/>
          </a:ln>
        </p:spPr>
        <p:txBody>
          <a:bodyPr spcFirstLastPara="1" wrap="square" lIns="91425" tIns="91425" rIns="91425" bIns="91425" anchor="t" anchorCtr="0">
            <a:spAutoFit/>
          </a:bodyPr>
          <a:lstStyle/>
          <a:p>
            <a:pPr marL="0" lvl="0" indent="0" algn="just" rtl="0">
              <a:lnSpc>
                <a:spcPct val="107000"/>
              </a:lnSpc>
              <a:spcBef>
                <a:spcPts val="0"/>
              </a:spcBef>
              <a:spcAft>
                <a:spcPts val="0"/>
              </a:spcAft>
              <a:buNone/>
            </a:pPr>
            <a:r>
              <a:rPr lang="en-IN" sz="1900">
                <a:latin typeface="Times New Roman"/>
                <a:ea typeface="Times New Roman"/>
                <a:cs typeface="Times New Roman"/>
                <a:sym typeface="Times New Roman"/>
              </a:rPr>
              <a:t>8.The total number of employees working in the Accounts department forms what percent of the total number of employees in the organization? (rounded off to two digits after decimal) </a:t>
            </a:r>
            <a:endParaRPr sz="1900">
              <a:solidFill>
                <a:schemeClr val="dk1"/>
              </a:solidFill>
              <a:latin typeface="Calibri"/>
              <a:ea typeface="Calibri"/>
              <a:cs typeface="Calibri"/>
              <a:sym typeface="Calibri"/>
            </a:endParaRPr>
          </a:p>
          <a:p>
            <a:pPr marL="0" lvl="0" indent="0" algn="just" rtl="0">
              <a:lnSpc>
                <a:spcPct val="107000"/>
              </a:lnSpc>
              <a:spcBef>
                <a:spcPts val="800"/>
              </a:spcBef>
              <a:spcAft>
                <a:spcPts val="0"/>
              </a:spcAft>
              <a:buNone/>
            </a:pPr>
            <a:r>
              <a:rPr lang="en-IN" sz="1900">
                <a:latin typeface="Times New Roman"/>
                <a:ea typeface="Times New Roman"/>
                <a:cs typeface="Times New Roman"/>
                <a:sym typeface="Times New Roman"/>
              </a:rPr>
              <a:t>(a) 19.34   (b) 16.29  (c) 11.47  (d) 23.15  (e) None of the above</a:t>
            </a:r>
            <a:endParaRPr sz="1900">
              <a:solidFill>
                <a:schemeClr val="dk1"/>
              </a:solidFill>
              <a:latin typeface="Calibri"/>
              <a:ea typeface="Calibri"/>
              <a:cs typeface="Calibri"/>
              <a:sym typeface="Calibri"/>
            </a:endParaRPr>
          </a:p>
          <a:p>
            <a:pPr marL="0" lvl="0" indent="0" algn="just" rtl="0">
              <a:lnSpc>
                <a:spcPct val="107000"/>
              </a:lnSpc>
              <a:spcBef>
                <a:spcPts val="800"/>
              </a:spcBef>
              <a:spcAft>
                <a:spcPts val="0"/>
              </a:spcAft>
              <a:buNone/>
            </a:pPr>
            <a:r>
              <a:rPr lang="en-IN" sz="1900">
                <a:latin typeface="Times New Roman"/>
                <a:ea typeface="Times New Roman"/>
                <a:cs typeface="Times New Roman"/>
                <a:sym typeface="Times New Roman"/>
              </a:rPr>
              <a:t>9.The number of females working in the Production department forms what percent of the total number of females in the organization?</a:t>
            </a:r>
            <a:endParaRPr sz="1900">
              <a:solidFill>
                <a:schemeClr val="dk1"/>
              </a:solidFill>
              <a:latin typeface="Calibri"/>
              <a:ea typeface="Calibri"/>
              <a:cs typeface="Calibri"/>
              <a:sym typeface="Calibri"/>
            </a:endParaRPr>
          </a:p>
          <a:p>
            <a:pPr marL="0" lvl="0" indent="0" algn="just" rtl="0">
              <a:lnSpc>
                <a:spcPct val="107000"/>
              </a:lnSpc>
              <a:spcBef>
                <a:spcPts val="800"/>
              </a:spcBef>
              <a:spcAft>
                <a:spcPts val="0"/>
              </a:spcAft>
              <a:buNone/>
            </a:pPr>
            <a:r>
              <a:rPr lang="en-IN" sz="1900">
                <a:latin typeface="Times New Roman"/>
                <a:ea typeface="Times New Roman"/>
                <a:cs typeface="Times New Roman"/>
                <a:sym typeface="Times New Roman"/>
              </a:rPr>
              <a:t>(a) 7   (b) 2  (c) 4  (d) 15   (e) None of the above </a:t>
            </a:r>
            <a:endParaRPr sz="1900">
              <a:solidFill>
                <a:schemeClr val="dk1"/>
              </a:solidFill>
              <a:latin typeface="Calibri"/>
              <a:ea typeface="Calibri"/>
              <a:cs typeface="Calibri"/>
              <a:sym typeface="Calibri"/>
            </a:endParaRPr>
          </a:p>
          <a:p>
            <a:pPr marL="0" lvl="0" indent="0" algn="just" rtl="0">
              <a:lnSpc>
                <a:spcPct val="107000"/>
              </a:lnSpc>
              <a:spcBef>
                <a:spcPts val="800"/>
              </a:spcBef>
              <a:spcAft>
                <a:spcPts val="0"/>
              </a:spcAft>
              <a:buNone/>
            </a:pPr>
            <a:r>
              <a:rPr lang="en-IN" sz="1900">
                <a:latin typeface="Times New Roman"/>
                <a:ea typeface="Times New Roman"/>
                <a:cs typeface="Times New Roman"/>
                <a:sym typeface="Times New Roman"/>
              </a:rPr>
              <a:t>10.What is the total number of females working in the HR and Marketing departments together?</a:t>
            </a:r>
            <a:endParaRPr sz="1900">
              <a:solidFill>
                <a:schemeClr val="dk1"/>
              </a:solidFill>
              <a:latin typeface="Calibri"/>
              <a:ea typeface="Calibri"/>
              <a:cs typeface="Calibri"/>
              <a:sym typeface="Calibri"/>
            </a:endParaRPr>
          </a:p>
          <a:p>
            <a:pPr marL="0" lvl="0" indent="0" algn="just" rtl="0">
              <a:lnSpc>
                <a:spcPct val="107000"/>
              </a:lnSpc>
              <a:spcBef>
                <a:spcPts val="800"/>
              </a:spcBef>
              <a:spcAft>
                <a:spcPts val="0"/>
              </a:spcAft>
              <a:buNone/>
            </a:pPr>
            <a:r>
              <a:rPr lang="en-IN" sz="1900">
                <a:latin typeface="Times New Roman"/>
                <a:ea typeface="Times New Roman"/>
                <a:cs typeface="Times New Roman"/>
                <a:sym typeface="Times New Roman"/>
              </a:rPr>
              <a:t>(a) 363  (b) 433  (c) 545  (d) 521   (e) None of the above </a:t>
            </a:r>
            <a:endParaRPr sz="19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3"/>
          <p:cNvSpPr txBox="1"/>
          <p:nvPr/>
        </p:nvSpPr>
        <p:spPr>
          <a:xfrm>
            <a:off x="6274725" y="427500"/>
            <a:ext cx="5695200" cy="11844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800" b="1">
                <a:solidFill>
                  <a:schemeClr val="dk1"/>
                </a:solidFill>
                <a:latin typeface="Times New Roman"/>
                <a:ea typeface="Times New Roman"/>
                <a:cs typeface="Times New Roman"/>
                <a:sym typeface="Times New Roman"/>
              </a:rPr>
              <a:t>If 5A = 12B = 13C; find A : B : C.</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b="1">
                <a:solidFill>
                  <a:schemeClr val="dk1"/>
                </a:solidFill>
                <a:latin typeface="Times New Roman"/>
                <a:ea typeface="Times New Roman"/>
                <a:cs typeface="Times New Roman"/>
                <a:sym typeface="Times New Roman"/>
              </a:rPr>
              <a:t>If 2A = 3B = 5C, what is A : B : C?</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p:nvPr/>
        </p:nvSpPr>
        <p:spPr>
          <a:xfrm>
            <a:off x="5209625" y="267025"/>
            <a:ext cx="6745800" cy="33993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800" b="1">
                <a:solidFill>
                  <a:schemeClr val="dk1"/>
                </a:solidFill>
                <a:latin typeface="Times New Roman"/>
                <a:ea typeface="Times New Roman"/>
                <a:cs typeface="Times New Roman"/>
                <a:sym typeface="Times New Roman"/>
              </a:rPr>
              <a:t>If a : (b + c) = 1 : 3 and c : (a + b) = 5 : 7, then b : (a + c) is equal to</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b="1">
                <a:solidFill>
                  <a:schemeClr val="dk1"/>
                </a:solidFill>
                <a:latin typeface="Times New Roman"/>
                <a:ea typeface="Times New Roman"/>
                <a:cs typeface="Times New Roman"/>
                <a:sym typeface="Times New Roman"/>
              </a:rPr>
              <a:t>(1) 1 : 2 	(2) 2 : 3 </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b="1">
                <a:solidFill>
                  <a:schemeClr val="dk1"/>
                </a:solidFill>
                <a:latin typeface="Times New Roman"/>
                <a:ea typeface="Times New Roman"/>
                <a:cs typeface="Times New Roman"/>
                <a:sym typeface="Times New Roman"/>
              </a:rPr>
              <a:t>(3) 1 : 3         	(4) 2 : 1</a:t>
            </a:r>
            <a:r>
              <a:rPr lang="en-IN" sz="1800">
                <a:solidFill>
                  <a:schemeClr val="dk1"/>
                </a:solidFill>
                <a:latin typeface="Times New Roman"/>
                <a:ea typeface="Times New Roman"/>
                <a:cs typeface="Times New Roman"/>
                <a:sym typeface="Times New Roman"/>
              </a:rPr>
              <a:t>	</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b="1">
                <a:solidFill>
                  <a:schemeClr val="dk1"/>
                </a:solidFill>
                <a:latin typeface="Times New Roman"/>
                <a:ea typeface="Times New Roman"/>
                <a:cs typeface="Times New Roman"/>
                <a:sym typeface="Times New Roman"/>
              </a:rPr>
              <a:t>If a : (b + c) = 4:5 and c : (a + b) = 7 :11, then b :  (a + c) is equal to</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b="1">
                <a:solidFill>
                  <a:schemeClr val="dk1"/>
                </a:solidFill>
                <a:latin typeface="Times New Roman"/>
                <a:ea typeface="Times New Roman"/>
                <a:cs typeface="Times New Roman"/>
                <a:sym typeface="Times New Roman"/>
              </a:rPr>
              <a:t>(1) 1 : 2 	(2) 1 : 5 </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b="1">
                <a:solidFill>
                  <a:schemeClr val="dk1"/>
                </a:solidFill>
                <a:latin typeface="Times New Roman"/>
                <a:ea typeface="Times New Roman"/>
                <a:cs typeface="Times New Roman"/>
                <a:sym typeface="Times New Roman"/>
              </a:rPr>
              <a:t>(3) 1 : 15         	(4) 2 : 1</a:t>
            </a:r>
            <a:endParaRPr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5"/>
          <p:cNvPicPr preferRelativeResize="0"/>
          <p:nvPr/>
        </p:nvPicPr>
        <p:blipFill rotWithShape="1">
          <a:blip r:embed="rId3">
            <a:alphaModFix/>
          </a:blip>
          <a:srcRect/>
          <a:stretch/>
        </p:blipFill>
        <p:spPr>
          <a:xfrm>
            <a:off x="4776717" y="648592"/>
            <a:ext cx="7135707" cy="852661"/>
          </a:xfrm>
          <a:prstGeom prst="rect">
            <a:avLst/>
          </a:prstGeom>
          <a:noFill/>
          <a:ln>
            <a:noFill/>
          </a:ln>
        </p:spPr>
      </p:pic>
      <p:sp>
        <p:nvSpPr>
          <p:cNvPr id="60" name="Google Shape;60;p5"/>
          <p:cNvSpPr txBox="1"/>
          <p:nvPr/>
        </p:nvSpPr>
        <p:spPr>
          <a:xfrm>
            <a:off x="4776726" y="1760075"/>
            <a:ext cx="7135800" cy="10695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800" b="1">
                <a:solidFill>
                  <a:schemeClr val="dk1"/>
                </a:solidFill>
                <a:latin typeface="Times New Roman"/>
                <a:ea typeface="Times New Roman"/>
                <a:cs typeface="Times New Roman"/>
                <a:sym typeface="Times New Roman"/>
              </a:rPr>
              <a:t>the speed of three cars in the ratio 2:3:4. the ratio between the times taken by these cars to travel the same distance is</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b="1">
                <a:solidFill>
                  <a:schemeClr val="dk1"/>
                </a:solidFill>
                <a:latin typeface="Times New Roman"/>
                <a:ea typeface="Times New Roman"/>
                <a:cs typeface="Times New Roman"/>
                <a:sym typeface="Times New Roman"/>
              </a:rPr>
              <a:t>a) 2:3:4		b)4:3:2		c)4:3:6	d)6:4:3</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6"/>
          <p:cNvSpPr txBox="1"/>
          <p:nvPr/>
        </p:nvSpPr>
        <p:spPr>
          <a:xfrm>
            <a:off x="3480575" y="226003"/>
            <a:ext cx="8434800" cy="19296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300">
                <a:solidFill>
                  <a:schemeClr val="dk1"/>
                </a:solidFill>
                <a:latin typeface="Calibri"/>
                <a:ea typeface="Calibri"/>
                <a:cs typeface="Calibri"/>
                <a:sym typeface="Calibri"/>
              </a:rPr>
              <a:t>Two numbers are respectively 20% and 50% more than a third number. The ratio of the two numbers is:</a:t>
            </a:r>
            <a:endParaRPr sz="1900"/>
          </a:p>
          <a:p>
            <a:pPr marL="0" marR="0" lvl="0" indent="0" algn="l" rtl="0">
              <a:spcBef>
                <a:spcPts val="0"/>
              </a:spcBef>
              <a:spcAft>
                <a:spcPts val="0"/>
              </a:spcAft>
              <a:buNone/>
            </a:pPr>
            <a:endParaRPr sz="2300">
              <a:solidFill>
                <a:schemeClr val="dk1"/>
              </a:solidFill>
              <a:latin typeface="Calibri"/>
              <a:ea typeface="Calibri"/>
              <a:cs typeface="Calibri"/>
              <a:sym typeface="Calibri"/>
            </a:endParaRPr>
          </a:p>
          <a:p>
            <a:pPr marL="0" marR="0" lvl="0" indent="0" algn="l" rtl="0">
              <a:spcBef>
                <a:spcPts val="0"/>
              </a:spcBef>
              <a:spcAft>
                <a:spcPts val="0"/>
              </a:spcAft>
              <a:buNone/>
            </a:pPr>
            <a:r>
              <a:rPr lang="en-IN" sz="2300">
                <a:solidFill>
                  <a:schemeClr val="dk1"/>
                </a:solidFill>
                <a:latin typeface="Calibri"/>
                <a:ea typeface="Calibri"/>
                <a:cs typeface="Calibri"/>
                <a:sym typeface="Calibri"/>
              </a:rPr>
              <a:t>A) 2:5	B) 3:5</a:t>
            </a:r>
            <a:endParaRPr sz="1900"/>
          </a:p>
          <a:p>
            <a:pPr marL="0" marR="0" lvl="0" indent="0" algn="l" rtl="0">
              <a:spcBef>
                <a:spcPts val="0"/>
              </a:spcBef>
              <a:spcAft>
                <a:spcPts val="0"/>
              </a:spcAft>
              <a:buNone/>
            </a:pPr>
            <a:r>
              <a:rPr lang="en-IN" sz="2300">
                <a:solidFill>
                  <a:schemeClr val="dk1"/>
                </a:solidFill>
                <a:latin typeface="Calibri"/>
                <a:ea typeface="Calibri"/>
                <a:cs typeface="Calibri"/>
                <a:sym typeface="Calibri"/>
              </a:rPr>
              <a:t>C) 4:5	D) 5:4</a:t>
            </a:r>
            <a:endParaRPr sz="2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7"/>
          <p:cNvSpPr txBox="1"/>
          <p:nvPr/>
        </p:nvSpPr>
        <p:spPr>
          <a:xfrm>
            <a:off x="5340050" y="340575"/>
            <a:ext cx="6495900" cy="13584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Q. A bag contains an equal number of one rupee ,50 paise and 25 paise coins respectively. If the total value is Rs.35, how many coins of each type are there?</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8"/>
          <p:cNvSpPr txBox="1"/>
          <p:nvPr/>
        </p:nvSpPr>
        <p:spPr>
          <a:xfrm>
            <a:off x="5785725" y="351425"/>
            <a:ext cx="6093600" cy="29802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1800">
                <a:solidFill>
                  <a:schemeClr val="dk1"/>
                </a:solidFill>
                <a:latin typeface="Times New Roman"/>
                <a:ea typeface="Times New Roman"/>
                <a:cs typeface="Times New Roman"/>
                <a:sym typeface="Times New Roman"/>
              </a:rPr>
              <a:t>Q. A bag contains an equal number of one rupee ,50 paise and 25 paise coins respectively. If the total value is Rs.43.75, how many coins of each type are there?</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a:solidFill>
                  <a:schemeClr val="dk1"/>
                </a:solidFill>
                <a:latin typeface="Times New Roman"/>
                <a:ea typeface="Times New Roman"/>
                <a:cs typeface="Times New Roman"/>
                <a:sym typeface="Times New Roman"/>
              </a:rPr>
              <a:t>Q. A bag contains an equal number of 50 paise, 25 paise, 20 paise 5 paise coins respectively. If the total value is Rs.40, how many coins of each type are there?</a:t>
            </a:r>
            <a:endParaRPr sz="1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n-IN" sz="1800">
                <a:solidFill>
                  <a:schemeClr val="dk1"/>
                </a:solidFill>
                <a:latin typeface="Times New Roman"/>
                <a:ea typeface="Times New Roman"/>
                <a:cs typeface="Times New Roman"/>
                <a:sym typeface="Times New Roman"/>
              </a:rPr>
              <a:t>Q. A bag contains an equal number of one rupee ,50 paise and 25 paise coins respectively. If the total value is Rs.35, how many coins of each type are there?</a:t>
            </a: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9"/>
          <p:cNvSpPr txBox="1"/>
          <p:nvPr/>
        </p:nvSpPr>
        <p:spPr>
          <a:xfrm>
            <a:off x="4927027" y="394893"/>
            <a:ext cx="6887100" cy="1608600"/>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2300">
                <a:solidFill>
                  <a:schemeClr val="dk1"/>
                </a:solidFill>
                <a:latin typeface="Times New Roman"/>
                <a:ea typeface="Times New Roman"/>
                <a:cs typeface="Times New Roman"/>
                <a:sym typeface="Times New Roman"/>
              </a:rPr>
              <a:t>Q. A bag contains one rupee ,50 paise and 25 paise coins in the ratio 5:7:9 respectively. If the total amount in the bag is Rs.430, find the number of coins of each kind?</a:t>
            </a:r>
            <a:endParaRPr sz="1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Template1">
      <a:dk1>
        <a:srgbClr val="222A35"/>
      </a:dk1>
      <a:lt1>
        <a:srgbClr val="FFFFFF"/>
      </a:lt1>
      <a:dk2>
        <a:srgbClr val="0C0C0C"/>
      </a:dk2>
      <a:lt2>
        <a:srgbClr val="E7E6E6"/>
      </a:lt2>
      <a:accent1>
        <a:srgbClr val="5B9BD5"/>
      </a:accent1>
      <a:accent2>
        <a:srgbClr val="ED7D31"/>
      </a:accent2>
      <a:accent3>
        <a:srgbClr val="A5A5A5"/>
      </a:accent3>
      <a:accent4>
        <a:srgbClr val="FFC000"/>
      </a:accent4>
      <a:accent5>
        <a:srgbClr val="4472C4"/>
      </a:accent5>
      <a:accent6>
        <a:srgbClr val="70AD47"/>
      </a:accent6>
      <a:hlink>
        <a:srgbClr val="48A1F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21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Previous Year TCS NQT Questions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Previous Year TCS NQT Questions </dc:title>
  <dc:creator>rachit rastogi</dc:creator>
  <cp:lastModifiedBy>Unknown User</cp:lastModifiedBy>
  <cp:revision>1</cp:revision>
  <dcterms:created xsi:type="dcterms:W3CDTF">2021-02-08T05:06:16Z</dcterms:created>
  <dcterms:modified xsi:type="dcterms:W3CDTF">2021-02-09T08:57:00Z</dcterms:modified>
</cp:coreProperties>
</file>