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embeddedFontLs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i6Iy1U/fSQsUo/UPPsi6uIssLU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6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5be9b4d0a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5be9b4d0a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b5be9b4d0a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cellaneous Slide">
  <p:cSld name="Miscellaneous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b5be9b4d0a_0_5"/>
          <p:cNvSpPr txBox="1"/>
          <p:nvPr>
            <p:ph idx="11" type="ftr"/>
          </p:nvPr>
        </p:nvSpPr>
        <p:spPr>
          <a:xfrm>
            <a:off x="4038600" y="649287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Picture">
  <p:cSld name="Intro Pictur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b5be9b4d0a_0_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Google Shape;18;gb5be9b4d0a_0_7"/>
          <p:cNvSpPr txBox="1"/>
          <p:nvPr>
            <p:ph idx="11" type="ftr"/>
          </p:nvPr>
        </p:nvSpPr>
        <p:spPr>
          <a:xfrm>
            <a:off x="4038600" y="649287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b5be9b4d0a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gb5be9b4d0a_0_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Top">
  <p:cSld name="Question Top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b5be9b4d0a_0_12"/>
          <p:cNvSpPr txBox="1"/>
          <p:nvPr>
            <p:ph type="title"/>
          </p:nvPr>
        </p:nvSpPr>
        <p:spPr>
          <a:xfrm>
            <a:off x="242552" y="171941"/>
            <a:ext cx="1170690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50"/>
              <a:buFont typeface="Open Sans"/>
              <a:buNone/>
              <a:defRPr sz="225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gb5be9b4d0a_0_12"/>
          <p:cNvSpPr txBox="1"/>
          <p:nvPr>
            <p:ph idx="11" type="ftr"/>
          </p:nvPr>
        </p:nvSpPr>
        <p:spPr>
          <a:xfrm>
            <a:off x="4038600" y="649287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Right">
  <p:cSld name="Question Righ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b5be9b4d0a_0_15"/>
          <p:cNvSpPr txBox="1"/>
          <p:nvPr>
            <p:ph type="title"/>
          </p:nvPr>
        </p:nvSpPr>
        <p:spPr>
          <a:xfrm>
            <a:off x="4868214" y="171940"/>
            <a:ext cx="7081200" cy="57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50"/>
              <a:buFont typeface="Open Sans"/>
              <a:buNone/>
              <a:defRPr sz="225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gb5be9b4d0a_0_15"/>
          <p:cNvSpPr txBox="1"/>
          <p:nvPr>
            <p:ph idx="11" type="ftr"/>
          </p:nvPr>
        </p:nvSpPr>
        <p:spPr>
          <a:xfrm>
            <a:off x="4038600" y="649287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b5be9b4d0a_0_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b5be9b4d0a_0_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b5be9b4d0a_0_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5be9b4d0a_0_22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gb5be9b4d0a_0_22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gb5be9b4d0a_0_22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gb5be9b4d0a_0_22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gb5be9b4d0a_0_22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gb5be9b4d0a_0_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b5be9b4d0a_0_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b5be9b4d0a_0_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5be9b4d0a_0_3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●"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gb5be9b4d0a_0_3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3" name="Google Shape;43;gb5be9b4d0a_0_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gb5be9b4d0a_0_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gb5be9b4d0a_0_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b5be9b4d0a_0_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b5be9b4d0a_0_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gb5be9b4d0a_0_3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gb5be9b4d0a_0_3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gb5be9b4d0a_0_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b5be9b4d0a_0_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Google Shape;11;gb5be9b4d0a_0_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85623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12;gb5be9b4d0a_0_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cap="flat" cmpd="sng" w="107950">
              <a:solidFill>
                <a:srgbClr val="833C0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" name="Google Shape;13;gb5be9b4d0a_0_0"/>
          <p:cNvSpPr txBox="1"/>
          <p:nvPr>
            <p:ph idx="11" type="ftr"/>
          </p:nvPr>
        </p:nvSpPr>
        <p:spPr>
          <a:xfrm>
            <a:off x="4038600" y="649287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27082" l="1305" r="50000" t="29940"/>
          <a:stretch/>
        </p:blipFill>
        <p:spPr>
          <a:xfrm>
            <a:off x="3714801" y="185974"/>
            <a:ext cx="8315826" cy="41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2061500" y="261075"/>
            <a:ext cx="7726800" cy="140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br>
              <a:rPr lang="en-US" sz="6260">
                <a:latin typeface="Arial"/>
                <a:ea typeface="Arial"/>
                <a:cs typeface="Arial"/>
                <a:sym typeface="Arial"/>
              </a:rPr>
            </a:br>
            <a:r>
              <a:rPr i="1" lang="en-US" sz="6660"/>
              <a:t>STATISTICS</a:t>
            </a:r>
            <a:r>
              <a:rPr i="1" lang="en-US" sz="436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160">
                <a:latin typeface="Arial"/>
                <a:ea typeface="Arial"/>
                <a:cs typeface="Arial"/>
                <a:sym typeface="Arial"/>
              </a:rPr>
              <a:t>(2-4)Marks</a:t>
            </a:r>
            <a:br>
              <a:rPr lang="en-US" sz="3800">
                <a:latin typeface="Arial"/>
                <a:ea typeface="Arial"/>
                <a:cs typeface="Arial"/>
                <a:sym typeface="Arial"/>
              </a:rPr>
            </a:br>
            <a:endParaRPr sz="416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/>
        </p:nvSpPr>
        <p:spPr>
          <a:xfrm>
            <a:off x="8475850" y="611725"/>
            <a:ext cx="2743200" cy="26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4800" marR="0" rtl="0" algn="l">
              <a:spcBef>
                <a:spcPts val="26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4800" marR="0" rtl="0" algn="l">
              <a:spcBef>
                <a:spcPts val="26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4800" marR="0" rtl="0" algn="l">
              <a:spcBef>
                <a:spcPts val="26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4800" marR="0" rtl="0" algn="l">
              <a:spcBef>
                <a:spcPts val="26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Variance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4800" marR="0" rtl="0" algn="l">
              <a:spcBef>
                <a:spcPts val="26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Deviation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4800" marR="0" rtl="0" algn="l">
              <a:spcBef>
                <a:spcPts val="26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Coefficient of Variation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0"/>
          <p:cNvSpPr/>
          <p:nvPr/>
        </p:nvSpPr>
        <p:spPr>
          <a:xfrm>
            <a:off x="8124699" y="474459"/>
            <a:ext cx="3445500" cy="27696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/>
        </p:nvSpPr>
        <p:spPr>
          <a:xfrm>
            <a:off x="4991850" y="440175"/>
            <a:ext cx="6744300" cy="239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4800" marR="145923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mean of the mode and the median of the following data? </a:t>
            </a:r>
            <a:endParaRPr sz="2000"/>
          </a:p>
          <a:p>
            <a:pPr indent="0" lvl="0" marL="304800" marR="145923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4800" marR="145923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8,6,8,7,8,6,8,7,6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/>
        </p:nvSpPr>
        <p:spPr>
          <a:xfrm>
            <a:off x="5891225" y="678636"/>
            <a:ext cx="6096000" cy="71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4800" marR="145923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standard deviation of </a:t>
            </a:r>
            <a:endParaRPr/>
          </a:p>
          <a:p>
            <a:pPr indent="0" lvl="0" marL="304800" marR="145923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11,7,10,13,9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/>
        </p:nvSpPr>
        <p:spPr>
          <a:xfrm>
            <a:off x="5747984" y="504915"/>
            <a:ext cx="6096000" cy="102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4800" marR="145923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median , mode and mean of the following data? </a:t>
            </a:r>
            <a:endParaRPr/>
          </a:p>
          <a:p>
            <a:pPr indent="0" lvl="0" marL="304800" marR="145923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9,5,8,9,9,7,8,9,8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5769928" y="361125"/>
            <a:ext cx="6096000" cy="71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4800" marR="145923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range of the following data? </a:t>
            </a:r>
            <a:endParaRPr/>
          </a:p>
          <a:p>
            <a:pPr indent="0" lvl="0" marL="304800" marR="145923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2,1,2,3,5,4,7,3,5,2,4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/>
        </p:nvSpPr>
        <p:spPr>
          <a:xfrm>
            <a:off x="4998900" y="286373"/>
            <a:ext cx="6896100" cy="92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4800" marR="145923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standard deviation of </a:t>
            </a:r>
            <a:endParaRPr/>
          </a:p>
          <a:p>
            <a:pPr indent="0" lvl="0" marL="304800" marR="145923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10,11,12,9,8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/>
        </p:nvSpPr>
        <p:spPr>
          <a:xfrm>
            <a:off x="5851775" y="377210"/>
            <a:ext cx="6096000" cy="71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4800" marR="145923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median of the following data? </a:t>
            </a:r>
            <a:endParaRPr/>
          </a:p>
          <a:p>
            <a:pPr indent="0" lvl="0" marL="304800" marR="145923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5,3,6,9,11,19,1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/>
        </p:nvSpPr>
        <p:spPr>
          <a:xfrm>
            <a:off x="5798303" y="296835"/>
            <a:ext cx="6096000" cy="9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mean of a distribution is 21 and the standard deviation is 7. What is the value of the Coefficient variation in terms of percentage?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/>
        </p:nvSpPr>
        <p:spPr>
          <a:xfrm>
            <a:off x="5825425" y="384373"/>
            <a:ext cx="6096000" cy="6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standard Deviation of a population is 6.5,what would be the population variance ?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278295" y="112534"/>
            <a:ext cx="4465983" cy="3398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342900" marR="0" rtl="0" algn="l">
              <a:lnSpc>
                <a:spcPct val="84722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8131725" y="191500"/>
            <a:ext cx="3843600" cy="414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0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Syllabus</a:t>
            </a:r>
            <a:r>
              <a:rPr lang="en-US" sz="1900">
                <a:solidFill>
                  <a:schemeClr val="dk1"/>
                </a:solidFill>
              </a:rPr>
              <a:t> </a:t>
            </a:r>
            <a:endParaRPr sz="1700">
              <a:solidFill>
                <a:schemeClr val="dk1"/>
              </a:solidFill>
            </a:endParaRPr>
          </a:p>
          <a:p>
            <a:pPr indent="0" lvl="0" marL="304800" rtl="0" algn="l">
              <a:lnSpc>
                <a:spcPct val="85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Numerical ability:</a:t>
            </a:r>
            <a:endParaRPr b="1" sz="19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84722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Data Interpretation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Statistics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Time and Work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Mensuration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Number System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Time, Speed and Distance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Ratio and Proportions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Linear Equations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 </a:t>
            </a:r>
            <a:r>
              <a:rPr lang="en-US" sz="1700">
                <a:solidFill>
                  <a:schemeClr val="dk1"/>
                </a:solidFill>
              </a:rPr>
              <a:t>Simple Interest and Compound Interest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Percentages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Profit and Loss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Simplification – Fractions and BODMAS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Surds and Indices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/>
        </p:nvSpPr>
        <p:spPr>
          <a:xfrm>
            <a:off x="5814936" y="264501"/>
            <a:ext cx="6096000" cy="96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median of the following numbers arranged in ascending order is 2.5,  then find the value of x ?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4800" marR="0" rtl="0" algn="l">
              <a:spcBef>
                <a:spcPts val="26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0,0,1,1,2,2,x,3,3,4,5,7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/>
        </p:nvSpPr>
        <p:spPr>
          <a:xfrm>
            <a:off x="5785925" y="397548"/>
            <a:ext cx="6096000" cy="6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variance of a set of data is 121. Then find the standard deviation of the data is ?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5917550" y="273210"/>
            <a:ext cx="6096000" cy="71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4800" marR="145923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median of the following data?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4800" marR="145923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-3,4,0,4,-2,-5,1,7,10,5 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5174825" y="318200"/>
            <a:ext cx="6669000" cy="301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4800" marR="24034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</a:rPr>
              <a:t>What is the standard deviation of the data given below? </a:t>
            </a:r>
            <a:endParaRPr b="1" sz="1500"/>
          </a:p>
          <a:p>
            <a:pPr indent="0" lvl="0" marL="304800" marR="24034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</a:rPr>
              <a:t>10, 28, 13, 18, 29, 30, 22, 23, 25, and 32.</a:t>
            </a:r>
            <a:endParaRPr b="1" i="0" sz="1900" u="none" cap="none" strike="noStrike">
              <a:solidFill>
                <a:schemeClr val="dk1"/>
              </a:solidFill>
            </a:endParaRPr>
          </a:p>
          <a:p>
            <a:pPr indent="0" lvl="0" marL="533400" marR="0" rtl="0" algn="l">
              <a:lnSpc>
                <a:spcPct val="8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3400" marR="0" rtl="0" algn="l">
              <a:lnSpc>
                <a:spcPct val="8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A.  7.7</a:t>
            </a:r>
            <a:endParaRPr b="1" i="0" sz="1800" u="none" cap="none" strike="noStrike">
              <a:solidFill>
                <a:schemeClr val="dk1"/>
              </a:solidFill>
            </a:endParaRPr>
          </a:p>
          <a:p>
            <a:pPr indent="0" lvl="0" marL="533400" marR="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B.  7.0</a:t>
            </a:r>
            <a:endParaRPr b="1" i="0" sz="1800" u="none" cap="none" strike="noStrike">
              <a:solidFill>
                <a:schemeClr val="dk1"/>
              </a:solidFill>
            </a:endParaRPr>
          </a:p>
          <a:p>
            <a:pPr indent="0" lvl="0" marL="533400" marR="0" rtl="0" algn="l">
              <a:spcBef>
                <a:spcPts val="215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C. 49.0</a:t>
            </a:r>
            <a:endParaRPr b="1" i="0" sz="1800" u="none" cap="none" strike="noStrike">
              <a:solidFill>
                <a:schemeClr val="dk1"/>
              </a:solidFill>
            </a:endParaRPr>
          </a:p>
          <a:p>
            <a:pPr indent="0" lvl="0" marL="533400" marR="0" rtl="0" algn="l">
              <a:spcBef>
                <a:spcPts val="23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D. 6.2</a:t>
            </a:r>
            <a:endParaRPr b="1" i="0" sz="1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3955725" y="149375"/>
            <a:ext cx="7901100" cy="14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4800" marR="24034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What is the standard deviation of the data given below?</a:t>
            </a:r>
            <a:endParaRPr b="1"/>
          </a:p>
          <a:p>
            <a:pPr indent="0" lvl="0" marL="304800" marR="24034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</a:endParaRPr>
          </a:p>
          <a:p>
            <a:pPr indent="0" lvl="0" marL="304800" marR="24034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82, 93, 98,89,88  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/>
        </p:nvSpPr>
        <p:spPr>
          <a:xfrm>
            <a:off x="5632174" y="386174"/>
            <a:ext cx="6096000" cy="25406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4800" marR="145923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Q.)</a:t>
            </a:r>
            <a:r>
              <a:rPr b="1" lang="en-US" sz="1800">
                <a:solidFill>
                  <a:schemeClr val="dk1"/>
                </a:solidFill>
              </a:rPr>
              <a:t> W</a:t>
            </a:r>
            <a:r>
              <a:rPr b="1" i="0" lang="en-US" sz="1800" u="none" cap="none" strike="noStrike">
                <a:solidFill>
                  <a:schemeClr val="dk1"/>
                </a:solidFill>
              </a:rPr>
              <a:t>hat is the mean of the mode and the median of the following data? </a:t>
            </a:r>
            <a:endParaRPr b="1" i="0" sz="1800" u="none" cap="none" strike="noStrike">
              <a:solidFill>
                <a:schemeClr val="dk1"/>
              </a:solidFill>
            </a:endParaRPr>
          </a:p>
          <a:p>
            <a:pPr indent="0" lvl="0" marL="304800" marR="145923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12, 28, 26, 27, 17, 16, 22, 25, 15, 16, 11</a:t>
            </a:r>
            <a:endParaRPr b="1" i="0" sz="1800" u="none" cap="none" strike="noStrike">
              <a:solidFill>
                <a:schemeClr val="dk1"/>
              </a:solidFill>
            </a:endParaRPr>
          </a:p>
          <a:p>
            <a:pPr indent="0" lvl="0" marL="762000" marR="0" rtl="0" algn="l">
              <a:spcBef>
                <a:spcPts val="35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</a:rPr>
              <a:t> </a:t>
            </a:r>
            <a:endParaRPr b="1" i="0" sz="1800" u="none" cap="none" strike="noStrike">
              <a:solidFill>
                <a:schemeClr val="dk1"/>
              </a:solidFill>
            </a:endParaRPr>
          </a:p>
          <a:p>
            <a:pPr indent="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A.    16.5</a:t>
            </a:r>
            <a:endParaRPr b="1" i="0" sz="18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21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 B.     </a:t>
            </a:r>
            <a:r>
              <a:rPr b="1" i="0" lang="en-US" sz="1800" u="none" cap="none" strike="noStrike">
                <a:solidFill>
                  <a:schemeClr val="dk1"/>
                </a:solidFill>
              </a:rPr>
              <a:t>16</a:t>
            </a:r>
            <a:endParaRPr b="1" i="0" sz="16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23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 C.     </a:t>
            </a:r>
            <a:r>
              <a:rPr b="1" i="0" lang="en-US" sz="1800" u="none" cap="none" strike="noStrike">
                <a:solidFill>
                  <a:schemeClr val="dk1"/>
                </a:solidFill>
              </a:rPr>
              <a:t>17</a:t>
            </a:r>
            <a:endParaRPr b="1" i="0" sz="1600" u="none" cap="none" strike="noStrike">
              <a:solidFill>
                <a:schemeClr val="dk1"/>
              </a:solidFill>
            </a:endParaRPr>
          </a:p>
          <a:p>
            <a:pPr indent="0" lvl="0" marL="533400" marR="0" rtl="0" algn="l">
              <a:spcBef>
                <a:spcPts val="215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D.     16.3</a:t>
            </a:r>
            <a:endParaRPr b="1" i="0" sz="1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265043" y="346763"/>
            <a:ext cx="6096000" cy="1029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4800" marR="3143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Q1.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pie chart shows the expenditure in percentage on various items and savings of a family during a month.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6250" y="0"/>
            <a:ext cx="5796000" cy="41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265050" y="1880025"/>
            <a:ext cx="6096000" cy="18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monthly expenditure on education if the monthly expenditure on clothes is 2400?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3400" marR="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  Rs. 3500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3400" marR="0" rtl="0" algn="l">
              <a:spcBef>
                <a:spcPts val="215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  Rs. 3000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3400" marR="0" rtl="0" algn="l">
              <a:spcBef>
                <a:spcPts val="215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  Rs. 6000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3400" marR="0" rtl="0" algn="l">
              <a:spcBef>
                <a:spcPts val="23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  Rs. 4000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/>
        </p:nvSpPr>
        <p:spPr>
          <a:xfrm>
            <a:off x="5736050" y="277750"/>
            <a:ext cx="6217500" cy="322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4800" marR="26860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Q2.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can finish a work in 16 days and B can finish the same work in 20 days. After A had worked for 4 days, B also joined with A to finish the remaining work. In how many days will the remaining work be finished?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81388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81388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A.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1/9 days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B.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⅔ days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C.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8/9 days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2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D.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⅓ days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/>
        </p:nvSpPr>
        <p:spPr>
          <a:xfrm>
            <a:off x="5262175" y="462575"/>
            <a:ext cx="6320400" cy="236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Q3.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mean of 29 observations is 33 and on adding one more observation the mean becomes 34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2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value of the 30th observation?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68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28"/>
          <p:cNvCxnSpPr/>
          <p:nvPr/>
        </p:nvCxnSpPr>
        <p:spPr>
          <a:xfrm>
            <a:off x="7460425" y="1485125"/>
            <a:ext cx="1263600" cy="12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8"/>
          <p:cNvSpPr/>
          <p:nvPr/>
        </p:nvSpPr>
        <p:spPr>
          <a:xfrm>
            <a:off x="4028850" y="89525"/>
            <a:ext cx="7970700" cy="669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 b="3939" l="0" r="0" t="-3940"/>
          <a:stretch/>
        </p:blipFill>
        <p:spPr>
          <a:xfrm>
            <a:off x="4028850" y="89525"/>
            <a:ext cx="7892900" cy="66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5be9b4d0a_0_47"/>
          <p:cNvSpPr txBox="1"/>
          <p:nvPr/>
        </p:nvSpPr>
        <p:spPr>
          <a:xfrm>
            <a:off x="8552950" y="250100"/>
            <a:ext cx="3318900" cy="402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04800" rtl="0" algn="l">
              <a:lnSpc>
                <a:spcPct val="106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		Verbal Ability:</a:t>
            </a:r>
            <a:endParaRPr b="1" sz="1500">
              <a:solidFill>
                <a:schemeClr val="dk1"/>
              </a:solidFill>
            </a:endParaRPr>
          </a:p>
          <a:p>
            <a:pPr indent="-336550" lvl="0" marL="342900" rtl="0" algn="l">
              <a:lnSpc>
                <a:spcPct val="95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500">
                <a:solidFill>
                  <a:schemeClr val="dk1"/>
                </a:solidFill>
              </a:rPr>
              <a:t>Reading Comprehension</a:t>
            </a:r>
            <a:endParaRPr sz="1500">
              <a:solidFill>
                <a:schemeClr val="dk1"/>
              </a:solidFill>
            </a:endParaRPr>
          </a:p>
          <a:p>
            <a:pPr indent="-336550" lvl="0" marL="342900" rtl="0" algn="l">
              <a:lnSpc>
                <a:spcPct val="95312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500">
                <a:solidFill>
                  <a:schemeClr val="dk1"/>
                </a:solidFill>
              </a:rPr>
              <a:t>Passage Completion - Missing words (Cloze passage)</a:t>
            </a:r>
            <a:endParaRPr sz="1500">
              <a:solidFill>
                <a:schemeClr val="dk1"/>
              </a:solidFill>
            </a:endParaRPr>
          </a:p>
          <a:p>
            <a:pPr indent="-336550" lvl="0" marL="342900" rtl="0" algn="l">
              <a:lnSpc>
                <a:spcPct val="95312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500">
                <a:solidFill>
                  <a:schemeClr val="dk1"/>
                </a:solidFill>
              </a:rPr>
              <a:t>Passage Completion - Missing sentences</a:t>
            </a:r>
            <a:endParaRPr sz="1500">
              <a:solidFill>
                <a:schemeClr val="dk1"/>
              </a:solidFill>
            </a:endParaRPr>
          </a:p>
          <a:p>
            <a:pPr indent="-336550" lvl="0" marL="342900" rtl="0" algn="l">
              <a:lnSpc>
                <a:spcPct val="95312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500">
                <a:solidFill>
                  <a:schemeClr val="dk1"/>
                </a:solidFill>
              </a:rPr>
              <a:t>Error spotting</a:t>
            </a:r>
            <a:endParaRPr sz="1500">
              <a:solidFill>
                <a:schemeClr val="dk1"/>
              </a:solidFill>
            </a:endParaRPr>
          </a:p>
          <a:p>
            <a:pPr indent="-279400" lvl="1" marL="742950" rtl="0" algn="l">
              <a:lnSpc>
                <a:spcPct val="95312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500">
                <a:solidFill>
                  <a:schemeClr val="dk1"/>
                </a:solidFill>
              </a:rPr>
              <a:t>Prepositions</a:t>
            </a:r>
            <a:endParaRPr sz="1500">
              <a:solidFill>
                <a:schemeClr val="dk1"/>
              </a:solidFill>
            </a:endParaRPr>
          </a:p>
          <a:p>
            <a:pPr indent="-336550" lvl="0" marL="342900" rtl="0" algn="l">
              <a:lnSpc>
                <a:spcPct val="95312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500">
                <a:solidFill>
                  <a:schemeClr val="dk1"/>
                </a:solidFill>
              </a:rPr>
              <a:t>Sentence Completion</a:t>
            </a:r>
            <a:endParaRPr sz="1500">
              <a:solidFill>
                <a:schemeClr val="dk1"/>
              </a:solidFill>
            </a:endParaRPr>
          </a:p>
          <a:p>
            <a:pPr indent="-279400" lvl="1" marL="742950" rtl="0" algn="l">
              <a:lnSpc>
                <a:spcPct val="95312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500">
                <a:solidFill>
                  <a:schemeClr val="dk1"/>
                </a:solidFill>
              </a:rPr>
              <a:t>Prepositions</a:t>
            </a:r>
            <a:endParaRPr sz="1500">
              <a:solidFill>
                <a:schemeClr val="dk1"/>
              </a:solidFill>
            </a:endParaRPr>
          </a:p>
          <a:p>
            <a:pPr indent="-279400" lvl="1" marL="742950" rtl="0" algn="l">
              <a:lnSpc>
                <a:spcPct val="95312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500">
                <a:solidFill>
                  <a:schemeClr val="dk1"/>
                </a:solidFill>
              </a:rPr>
              <a:t>Tenses</a:t>
            </a:r>
            <a:endParaRPr sz="1500">
              <a:solidFill>
                <a:schemeClr val="dk1"/>
              </a:solidFill>
            </a:endParaRPr>
          </a:p>
          <a:p>
            <a:pPr indent="-336550" lvl="0" marL="342900" rtl="0" algn="l">
              <a:lnSpc>
                <a:spcPct val="95312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500">
                <a:solidFill>
                  <a:schemeClr val="dk1"/>
                </a:solidFill>
              </a:rPr>
              <a:t>Knowledge of Formal/Informal language</a:t>
            </a:r>
            <a:endParaRPr sz="1500">
              <a:solidFill>
                <a:schemeClr val="dk1"/>
              </a:solidFill>
            </a:endParaRPr>
          </a:p>
          <a:p>
            <a:pPr indent="-336550" lvl="0" marL="342900" rtl="0" algn="l">
              <a:lnSpc>
                <a:spcPct val="108125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500">
                <a:solidFill>
                  <a:schemeClr val="dk1"/>
                </a:solidFill>
              </a:rPr>
              <a:t>Sentence improvement</a:t>
            </a:r>
            <a:endParaRPr sz="1500">
              <a:solidFill>
                <a:schemeClr val="dk1"/>
              </a:solidFill>
            </a:endParaRPr>
          </a:p>
          <a:p>
            <a:pPr indent="-336550" lvl="0" marL="342900" rtl="0" algn="l">
              <a:lnSpc>
                <a:spcPct val="108125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500">
                <a:solidFill>
                  <a:schemeClr val="dk1"/>
                </a:solidFill>
              </a:rPr>
              <a:t>Parajumbles</a:t>
            </a:r>
            <a:endParaRPr sz="1500">
              <a:solidFill>
                <a:schemeClr val="dk1"/>
              </a:solidFill>
            </a:endParaRPr>
          </a:p>
          <a:p>
            <a:pPr indent="-336550" lvl="0" marL="342900" rtl="0" algn="l"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500">
                <a:solidFill>
                  <a:schemeClr val="dk1"/>
                </a:solidFill>
              </a:rPr>
              <a:t>Knowledge of spelling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9" name="Google Shape;69;gb5be9b4d0a_0_47"/>
          <p:cNvSpPr txBox="1"/>
          <p:nvPr/>
        </p:nvSpPr>
        <p:spPr>
          <a:xfrm>
            <a:off x="4972600" y="250100"/>
            <a:ext cx="3318900" cy="454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0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Reasoning Ability: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Attention to detail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Unboxing a cube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Data Arrangements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Cuts and unfolds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Venn diagrams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Blood relations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Data Interpretation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Visual reasoning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Syllogisms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Statements and Assumptions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Rule based decision making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Decision tables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Number series</a:t>
            </a:r>
            <a:endParaRPr sz="15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847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Analogy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84722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/>
        </p:nvSpPr>
        <p:spPr>
          <a:xfrm>
            <a:off x="5155096" y="436111"/>
            <a:ext cx="6096000" cy="27853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04800" marR="3524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Raju lends Rs. 3000 to Bharath and a certain sum to Charan at the same time at 6% per annum simple interest. If after 5 years, Raju altogether receives Rs. 1650 as the interest from Bharath and Charan, what is the sum lent to Charan?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3400" marR="0" rtl="0" algn="l">
              <a:lnSpc>
                <a:spcPct val="8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  Rs. 2500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3400" marR="0" rtl="0" algn="l">
              <a:spcBef>
                <a:spcPts val="23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  Rs. 2750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3400" marR="0" rtl="0" algn="l">
              <a:spcBef>
                <a:spcPts val="215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  Rs. 3250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3400" marR="0" rtl="0" algn="l">
              <a:spcBef>
                <a:spcPts val="215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  Rs. 3300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1746450" y="365125"/>
            <a:ext cx="8504400" cy="132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6000"/>
              <a:t>L</a:t>
            </a:r>
            <a:r>
              <a:rPr i="1" lang="en-US" sz="6000"/>
              <a:t>OGICAL </a:t>
            </a:r>
            <a:r>
              <a:rPr i="1" lang="en-US" sz="6000"/>
              <a:t>REASONING</a:t>
            </a:r>
            <a:endParaRPr i="1" sz="6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/>
        </p:nvSpPr>
        <p:spPr>
          <a:xfrm>
            <a:off x="5898575" y="324450"/>
            <a:ext cx="6096000" cy="230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1.Statements:</a:t>
            </a:r>
            <a:b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orchids are flowers.</a:t>
            </a:r>
            <a:b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orchids are beautiful.</a:t>
            </a:r>
            <a:b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Conclusions:</a:t>
            </a:r>
            <a:b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:I. Some flowers are beautiful.</a:t>
            </a:r>
            <a:b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 All beautiful are flowers.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5898575" y="2632650"/>
            <a:ext cx="6096000" cy="159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UcPeriod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Neither conclusion I nor II follows.</a:t>
            </a:r>
            <a:endParaRPr b="1" i="0" sz="1600" u="none" cap="none" strike="noStrike">
              <a:solidFill>
                <a:schemeClr val="dk1"/>
              </a:solidFill>
            </a:endParaRPr>
          </a:p>
          <a:p>
            <a:pPr indent="-285750" lvl="1" marL="742950" marR="0" rtl="0" algn="l"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UcPeriod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Both conclusions I &amp; II follow.</a:t>
            </a:r>
            <a:endParaRPr b="1" i="0" sz="1600" u="none" cap="none" strike="noStrike">
              <a:solidFill>
                <a:schemeClr val="dk1"/>
              </a:solidFill>
            </a:endParaRPr>
          </a:p>
          <a:p>
            <a:pPr indent="-285750" lvl="1" marL="742950" marR="0" rtl="0" algn="l"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UcPeriod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Only conclusion II follows.</a:t>
            </a:r>
            <a:endParaRPr b="1" i="0" sz="1600" u="none" cap="none" strike="noStrike">
              <a:solidFill>
                <a:schemeClr val="dk1"/>
              </a:solidFill>
            </a:endParaRPr>
          </a:p>
          <a:p>
            <a:pPr indent="-285750" lvl="1" marL="742950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UcPeriod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Only conclusion II follows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/>
        </p:nvSpPr>
        <p:spPr>
          <a:xfrm>
            <a:off x="6864625" y="229250"/>
            <a:ext cx="5045100" cy="501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3.Statements: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new are modern.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modern are old.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old are gold.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Conclusions: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I.Some new are old is a possibility.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II.No modern is gold.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4.Statements: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belts are leathers.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leathers are skins.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skins are white.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Conclusions: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I.Some belts are skins.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II.Some belts are white is a possibility.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1239100" y="330500"/>
            <a:ext cx="5457900" cy="20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UcPeriod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Neither conclusion I nor II follows.</a:t>
            </a:r>
            <a:endParaRPr b="1" i="0" sz="1600" u="none" cap="none" strike="noStrike">
              <a:solidFill>
                <a:schemeClr val="dk1"/>
              </a:solidFill>
            </a:endParaRPr>
          </a:p>
          <a:p>
            <a:pPr indent="-285750" lvl="1" marL="742950" marR="0" rtl="0" algn="l"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UcPeriod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Both conclusions I &amp; II follow.</a:t>
            </a:r>
            <a:endParaRPr b="1" i="0" sz="1600" u="none" cap="none" strike="noStrike">
              <a:solidFill>
                <a:schemeClr val="dk1"/>
              </a:solidFill>
            </a:endParaRPr>
          </a:p>
          <a:p>
            <a:pPr indent="-285750" lvl="1" marL="742950" marR="0" rtl="0" algn="l"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UcPeriod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Only conclusion II follows.</a:t>
            </a:r>
            <a:endParaRPr b="1" i="0" sz="1600" u="none" cap="none" strike="noStrike">
              <a:solidFill>
                <a:schemeClr val="dk1"/>
              </a:solidFill>
            </a:endParaRPr>
          </a:p>
          <a:p>
            <a:pPr indent="-285750" lvl="1" marL="742950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UcPeriod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Only conclusion II follows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/>
        </p:nvSpPr>
        <p:spPr>
          <a:xfrm>
            <a:off x="6096000" y="260950"/>
            <a:ext cx="4563000" cy="237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5.Statements: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mocks are exams.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exams are banks.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bank is a local.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Conclusions: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I.Some mocks are local.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II.No local is a mock.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6096000" y="2632625"/>
            <a:ext cx="4563000" cy="159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UcPeriod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Neither conclusion I nor II follows.</a:t>
            </a:r>
            <a:endParaRPr b="1" i="0" sz="1600" u="none" cap="none" strike="noStrike">
              <a:solidFill>
                <a:schemeClr val="dk1"/>
              </a:solidFill>
            </a:endParaRPr>
          </a:p>
          <a:p>
            <a:pPr indent="-285750" lvl="1" marL="742950" marR="0" rtl="0" algn="l"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UcPeriod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Both conclusions I &amp; II follow.</a:t>
            </a:r>
            <a:endParaRPr b="1" i="0" sz="1600" u="none" cap="none" strike="noStrike">
              <a:solidFill>
                <a:schemeClr val="dk1"/>
              </a:solidFill>
            </a:endParaRPr>
          </a:p>
          <a:p>
            <a:pPr indent="-285750" lvl="1" marL="742950" marR="0" rtl="0" algn="l"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UcPeriod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Only conclusion II follows.</a:t>
            </a:r>
            <a:endParaRPr b="1" i="0" sz="1600" u="none" cap="none" strike="noStrike">
              <a:solidFill>
                <a:schemeClr val="dk1"/>
              </a:solidFill>
            </a:endParaRPr>
          </a:p>
          <a:p>
            <a:pPr indent="-285750" lvl="1" marL="742950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UcPeriod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Only conclusion II follows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/>
        </p:nvSpPr>
        <p:spPr>
          <a:xfrm>
            <a:off x="4010950" y="250975"/>
            <a:ext cx="7911600" cy="47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52400" lvl="0" marL="30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Statements:</a:t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800100" marR="0" rtl="0" algn="l">
              <a:spcBef>
                <a:spcPts val="23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lphaUcPeriod"/>
            </a:pPr>
            <a:r>
              <a:rPr b="1" lang="en-US" sz="2100">
                <a:solidFill>
                  <a:schemeClr val="dk1"/>
                </a:solidFill>
              </a:rPr>
              <a:t>All Cats are Lions.</a:t>
            </a:r>
            <a:endParaRPr b="1" sz="2000">
              <a:solidFill>
                <a:schemeClr val="dk1"/>
              </a:solidFill>
            </a:endParaRPr>
          </a:p>
          <a:p>
            <a:pPr indent="-400050" lvl="0" marL="800100" marR="4667885" rtl="0" algn="l"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100"/>
              <a:buAutoNum type="alphaUcPeriod"/>
            </a:pPr>
            <a:r>
              <a:rPr b="1" lang="en-US" sz="2100">
                <a:solidFill>
                  <a:schemeClr val="dk1"/>
                </a:solidFill>
              </a:rPr>
              <a:t>Some Lions are Tiger.</a:t>
            </a:r>
            <a:endParaRPr b="1" sz="2000">
              <a:solidFill>
                <a:schemeClr val="dk1"/>
              </a:solidFill>
            </a:endParaRPr>
          </a:p>
          <a:p>
            <a:pPr indent="152400" lvl="0" marL="304800" marR="4667885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Conclusions:</a:t>
            </a:r>
            <a:endParaRPr b="1" sz="2100">
              <a:solidFill>
                <a:schemeClr val="dk1"/>
              </a:solidFill>
            </a:endParaRPr>
          </a:p>
          <a:p>
            <a:pPr indent="-400050" lvl="0" marL="1257300" marR="0" rtl="0" algn="l">
              <a:lnSpc>
                <a:spcPct val="12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2100"/>
              <a:buAutoNum type="romanUcPeriod"/>
            </a:pPr>
            <a:r>
              <a:rPr b="1" lang="en-US" sz="2100">
                <a:solidFill>
                  <a:schemeClr val="dk1"/>
                </a:solidFill>
              </a:rPr>
              <a:t>Some Tigers are Cats.</a:t>
            </a:r>
            <a:endParaRPr b="1" sz="2000">
              <a:solidFill>
                <a:schemeClr val="dk1"/>
              </a:solidFill>
            </a:endParaRPr>
          </a:p>
          <a:p>
            <a:pPr indent="-400050" lvl="0" marL="1257300" marR="0" rtl="0" algn="l"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100"/>
              <a:buAutoNum type="romanUcPeriod"/>
            </a:pPr>
            <a:r>
              <a:rPr b="1" lang="en-US" sz="2100">
                <a:solidFill>
                  <a:schemeClr val="dk1"/>
                </a:solidFill>
              </a:rPr>
              <a:t>Some Lions are Cats.</a:t>
            </a:r>
            <a:endParaRPr b="1" sz="2000">
              <a:solidFill>
                <a:schemeClr val="dk1"/>
              </a:solidFill>
            </a:endParaRPr>
          </a:p>
          <a:p>
            <a:pPr indent="-342900" lvl="1" marL="1657350" marR="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2100"/>
              <a:buAutoNum type="alphaUcPeriod"/>
            </a:pPr>
            <a:r>
              <a:rPr b="1" i="0" lang="en-US" sz="2100" u="none" cap="none" strike="noStrike">
                <a:solidFill>
                  <a:schemeClr val="dk1"/>
                </a:solidFill>
              </a:rPr>
              <a:t>Neither conclusion I nor II follows.</a:t>
            </a:r>
            <a:endParaRPr b="1" i="0" sz="2000" u="none" cap="none" strike="noStrike">
              <a:solidFill>
                <a:schemeClr val="dk1"/>
              </a:solidFill>
            </a:endParaRPr>
          </a:p>
          <a:p>
            <a:pPr indent="-342900" lvl="1" marL="1657350" marR="0" rtl="0" algn="l"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100"/>
              <a:buAutoNum type="alphaUcPeriod"/>
            </a:pPr>
            <a:r>
              <a:rPr b="1" i="0" lang="en-US" sz="2100" u="none" cap="none" strike="noStrike">
                <a:solidFill>
                  <a:schemeClr val="dk1"/>
                </a:solidFill>
              </a:rPr>
              <a:t>Both conclusions I &amp; II follow.</a:t>
            </a:r>
            <a:endParaRPr b="1" i="0" sz="2000" u="none" cap="none" strike="noStrike">
              <a:solidFill>
                <a:schemeClr val="dk1"/>
              </a:solidFill>
            </a:endParaRPr>
          </a:p>
          <a:p>
            <a:pPr indent="-342900" lvl="1" marL="1657350" marR="0" rtl="0" algn="l"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100"/>
              <a:buAutoNum type="alphaUcPeriod"/>
            </a:pPr>
            <a:r>
              <a:rPr b="1" i="0" lang="en-US" sz="2100" u="none" cap="none" strike="noStrike">
                <a:solidFill>
                  <a:schemeClr val="dk1"/>
                </a:solidFill>
              </a:rPr>
              <a:t>Only conclusion II follows.</a:t>
            </a:r>
            <a:endParaRPr b="1" i="0" sz="2000" u="none" cap="none" strike="noStrike">
              <a:solidFill>
                <a:schemeClr val="dk1"/>
              </a:solidFill>
            </a:endParaRPr>
          </a:p>
          <a:p>
            <a:pPr indent="-342900" lvl="1" marL="1657350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lphaUcPeriod"/>
            </a:pPr>
            <a:r>
              <a:rPr b="1" i="0" lang="en-US" sz="2100" u="none" cap="none" strike="noStrike">
                <a:solidFill>
                  <a:schemeClr val="dk1"/>
                </a:solidFill>
              </a:rPr>
              <a:t>Only conclusion II follows.</a:t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idx="1" type="body"/>
          </p:nvPr>
        </p:nvSpPr>
        <p:spPr>
          <a:xfrm>
            <a:off x="7722250" y="326750"/>
            <a:ext cx="4121400" cy="5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FIND THE CUBE ROOT OF</a:t>
            </a:r>
            <a:endParaRPr/>
          </a:p>
        </p:txBody>
      </p:sp>
      <p:sp>
        <p:nvSpPr>
          <p:cNvPr id="75" name="Google Shape;75;p3"/>
          <p:cNvSpPr txBox="1"/>
          <p:nvPr>
            <p:ph idx="2" type="body"/>
          </p:nvPr>
        </p:nvSpPr>
        <p:spPr>
          <a:xfrm>
            <a:off x="7722262" y="851755"/>
            <a:ext cx="3348000" cy="241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1.     328509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2.     50653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3.     970299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4.     1442897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 b="0" l="11578" r="0" t="22449"/>
          <a:stretch/>
        </p:blipFill>
        <p:spPr>
          <a:xfrm>
            <a:off x="4940201" y="330575"/>
            <a:ext cx="704499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29258" r="0" t="0"/>
          <a:stretch/>
        </p:blipFill>
        <p:spPr>
          <a:xfrm>
            <a:off x="5820337" y="288276"/>
            <a:ext cx="6216098" cy="1706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20587" r="0" t="30321"/>
          <a:stretch/>
        </p:blipFill>
        <p:spPr>
          <a:xfrm>
            <a:off x="5810800" y="290926"/>
            <a:ext cx="6172201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7"/>
          <p:cNvPicPr preferRelativeResize="0"/>
          <p:nvPr/>
        </p:nvPicPr>
        <p:blipFill rotWithShape="1">
          <a:blip r:embed="rId3">
            <a:alphaModFix/>
          </a:blip>
          <a:srcRect b="0" l="8114" r="0" t="34568"/>
          <a:stretch/>
        </p:blipFill>
        <p:spPr>
          <a:xfrm>
            <a:off x="3737450" y="262525"/>
            <a:ext cx="83058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46278" l="27717" r="53152" t="32262"/>
          <a:stretch/>
        </p:blipFill>
        <p:spPr>
          <a:xfrm>
            <a:off x="7536848" y="332457"/>
            <a:ext cx="4306957" cy="2716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mplate1">
      <a:dk1>
        <a:srgbClr val="222A35"/>
      </a:dk1>
      <a:lt1>
        <a:srgbClr val="FFFFFF"/>
      </a:lt1>
      <a:dk2>
        <a:srgbClr val="0C0C0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8A1FA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2021-02-02T02:28:12Z</dcterms:created>
  <dc:creator>rachit rastogi</dc:creator>
</cp:coreProperties>
</file>