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EDA035-B339-4975-A3E9-65A2172AA5AE}">
  <a:tblStyle styleId="{02EDA035-B339-4975-A3E9-65A2172AA5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Montserrat-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Master" Target="slideMasters/slideMaster1.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0dd808f7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0dd808f7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nl" sz="1050">
                <a:solidFill>
                  <a:schemeClr val="dk1"/>
                </a:solidFill>
                <a:highlight>
                  <a:srgbClr val="D4D4D4"/>
                </a:highlight>
                <a:latin typeface="Courier New"/>
                <a:ea typeface="Courier New"/>
                <a:cs typeface="Courier New"/>
                <a:sym typeface="Courier New"/>
              </a:rPr>
              <a:t>Year - The year of release is irrelevant because we are considering movie data across different years that all have same chance of a good performance.</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nl" sz="1050">
                <a:solidFill>
                  <a:schemeClr val="dk1"/>
                </a:solidFill>
                <a:highlight>
                  <a:srgbClr val="D4D4D4"/>
                </a:highlight>
                <a:latin typeface="Courier New"/>
                <a:ea typeface="Courier New"/>
                <a:cs typeface="Courier New"/>
                <a:sym typeface="Courier New"/>
              </a:rPr>
              <a:t>International and Domestic Box office - The Worldwide box office is already a sum of the international and domestic box offices. As such, we are only keeping the worldwide box office as the feature to be predicted.</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nl" sz="1050">
                <a:solidFill>
                  <a:schemeClr val="dk1"/>
                </a:solidFill>
                <a:highlight>
                  <a:srgbClr val="D4D4D4"/>
                </a:highlight>
                <a:latin typeface="Courier New"/>
                <a:ea typeface="Courier New"/>
                <a:cs typeface="Courier New"/>
                <a:sym typeface="Courier New"/>
              </a:rPr>
              <a:t>Opening Weekend - Since we are trying to predict the box office sales using features that are before the fact, we consider 'opening weekend' sales as an after the fact and thereby irrelevant to our model.</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nl" sz="1050">
                <a:solidFill>
                  <a:schemeClr val="dk1"/>
                </a:solidFill>
                <a:highlight>
                  <a:srgbClr val="D4D4D4"/>
                </a:highlight>
                <a:latin typeface="Courier New"/>
                <a:ea typeface="Courier New"/>
                <a:cs typeface="Courier New"/>
                <a:sym typeface="Courier New"/>
              </a:rPr>
              <a:t>Avg run per theatre - Since we are trying to predict the box office sales using features that are before the fact, we consider 'Avg run per theatre' sales as an after the fact and thereby irrelevant to our model.</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nl" sz="1050">
                <a:solidFill>
                  <a:schemeClr val="dk1"/>
                </a:solidFill>
                <a:highlight>
                  <a:srgbClr val="D4D4D4"/>
                </a:highlight>
                <a:latin typeface="Courier New"/>
                <a:ea typeface="Courier New"/>
                <a:cs typeface="Courier New"/>
                <a:sym typeface="Courier New"/>
              </a:rPr>
              <a:t>Runtime - Runtime for movies are mostly not a factor considered when consumers decide if they would see a movie as this is usually known when they eventually view the movie. Thus, we believe this is not a feature that contributes to movie sales.</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nl" sz="1050">
                <a:solidFill>
                  <a:schemeClr val="dk1"/>
                </a:solidFill>
                <a:highlight>
                  <a:srgbClr val="D4D4D4"/>
                </a:highlight>
                <a:latin typeface="Courier New"/>
                <a:ea typeface="Courier New"/>
                <a:cs typeface="Courier New"/>
                <a:sym typeface="Courier New"/>
              </a:rPr>
              <a:t>Url - This url link is an online location of the movie thus irrelvant for prediction.</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nl" sz="1050">
                <a:solidFill>
                  <a:schemeClr val="dk1"/>
                </a:solidFill>
                <a:highlight>
                  <a:srgbClr val="D4D4D4"/>
                </a:highlight>
                <a:latin typeface="Courier New"/>
                <a:ea typeface="Courier New"/>
                <a:cs typeface="Courier New"/>
                <a:sym typeface="Courier New"/>
              </a:rPr>
              <a:t>Keywords - This is a search parameter in the data and irrevant feature for prediction.</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nl" sz="1050">
                <a:solidFill>
                  <a:schemeClr val="dk1"/>
                </a:solidFill>
                <a:highlight>
                  <a:srgbClr val="D4D4D4"/>
                </a:highlight>
                <a:latin typeface="Courier New"/>
                <a:ea typeface="Courier New"/>
                <a:cs typeface="Courier New"/>
                <a:sym typeface="Courier New"/>
              </a:rPr>
              <a:t>Summary - This is a descriptive parameter of each movie and irrelevant to our prediction research.</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nl" sz="1050">
                <a:solidFill>
                  <a:schemeClr val="dk1"/>
                </a:solidFill>
                <a:highlight>
                  <a:srgbClr val="D4D4D4"/>
                </a:highlight>
                <a:latin typeface="Courier New"/>
                <a:ea typeface="Courier New"/>
                <a:cs typeface="Courier New"/>
                <a:sym typeface="Courier New"/>
              </a:rPr>
              <a:t>release_Date - This is a duplicate data and thus irrelevant.</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D4D4D4"/>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nl" sz="1050">
                <a:solidFill>
                  <a:schemeClr val="dk1"/>
                </a:solidFill>
                <a:highlight>
                  <a:srgbClr val="D4D4D4"/>
                </a:highlight>
                <a:latin typeface="Courier New"/>
                <a:ea typeface="Courier New"/>
                <a:cs typeface="Courier New"/>
                <a:sym typeface="Courier New"/>
              </a:rPr>
              <a:t>awards - Awards indicates an event that indicates post movie release and dependent on movie performance. It cannot be used to predict movie sales, thus irrelevant to our research.</a:t>
            </a:r>
            <a:endParaRPr sz="1050">
              <a:solidFill>
                <a:schemeClr val="dk1"/>
              </a:solidFill>
              <a:highlight>
                <a:srgbClr val="D4D4D4"/>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0dd808f7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0dd808f7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0dd808f7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0dd808f7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0dd808f7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0dd808f7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0dd808f7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0dd808f7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AI Methods for Business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nl" sz="4000">
                <a:latin typeface="Montserrat"/>
                <a:ea typeface="Montserrat"/>
                <a:cs typeface="Montserrat"/>
                <a:sym typeface="Montserrat"/>
              </a:rPr>
              <a:t>Group 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Multi-Collinearity VIF</a:t>
            </a:r>
            <a:endParaRPr/>
          </a:p>
          <a:p>
            <a:pPr indent="-311150" lvl="0" marL="457200" rtl="0" algn="l">
              <a:spcBef>
                <a:spcPts val="0"/>
              </a:spcBef>
              <a:spcAft>
                <a:spcPts val="0"/>
              </a:spcAft>
              <a:buSzPts val="1300"/>
              <a:buChar char="-"/>
            </a:pPr>
            <a:r>
              <a:rPr lang="nl"/>
              <a:t>Dropping Certain columns</a:t>
            </a:r>
            <a:endParaRPr/>
          </a:p>
          <a:p>
            <a:pPr indent="-311150" lvl="0" marL="457200" rtl="0" algn="l">
              <a:spcBef>
                <a:spcPts val="0"/>
              </a:spcBef>
              <a:spcAft>
                <a:spcPts val="0"/>
              </a:spcAft>
              <a:buSzPts val="1300"/>
              <a:buChar char="-"/>
            </a:pPr>
            <a:r>
              <a:rPr lang="nl"/>
              <a:t>Correlation model</a:t>
            </a:r>
            <a:endParaRPr/>
          </a:p>
          <a:p>
            <a:pPr indent="-311150" lvl="0" marL="457200" rtl="0" algn="l">
              <a:spcBef>
                <a:spcPts val="0"/>
              </a:spcBef>
              <a:spcAft>
                <a:spcPts val="0"/>
              </a:spcAft>
              <a:buSzPts val="1300"/>
              <a:buChar char="-"/>
            </a:pPr>
            <a:r>
              <a:rPr lang="nl"/>
              <a:t>Kruskal-Wallis H tests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Random Forest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D</a:t>
            </a:r>
            <a:r>
              <a:rPr lang="nl"/>
              <a:t>efault hyperparameters to 100 trees</a:t>
            </a:r>
            <a:endParaRPr/>
          </a:p>
          <a:p>
            <a:pPr indent="-311150" lvl="0" marL="457200" rtl="0" algn="l">
              <a:spcBef>
                <a:spcPts val="0"/>
              </a:spcBef>
              <a:spcAft>
                <a:spcPts val="0"/>
              </a:spcAft>
              <a:buSzPts val="1300"/>
              <a:buChar char="-"/>
            </a:pPr>
            <a:r>
              <a:rPr lang="nl"/>
              <a:t>Train 5768 and Validation 1443</a:t>
            </a:r>
            <a:endParaRPr/>
          </a:p>
          <a:p>
            <a:pPr indent="-311150" lvl="0" marL="457200" rtl="0" algn="l">
              <a:spcBef>
                <a:spcPts val="0"/>
              </a:spcBef>
              <a:spcAft>
                <a:spcPts val="0"/>
              </a:spcAft>
              <a:buSzPts val="1300"/>
              <a:buChar char="-"/>
            </a:pPr>
            <a:r>
              <a:rPr lang="nl"/>
              <a:t>Regression Mean of all Trees</a:t>
            </a:r>
            <a:endParaRPr/>
          </a:p>
          <a:p>
            <a:pPr indent="0" lvl="0" marL="457200" rtl="0" algn="l">
              <a:spcBef>
                <a:spcPts val="120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3810000" y="2563954"/>
            <a:ext cx="5815675" cy="2444475"/>
          </a:xfrm>
          <a:prstGeom prst="rect">
            <a:avLst/>
          </a:prstGeom>
          <a:noFill/>
          <a:ln>
            <a:noFill/>
          </a:ln>
        </p:spPr>
      </p:pic>
      <p:pic>
        <p:nvPicPr>
          <p:cNvPr id="149" name="Google Shape;149;p15"/>
          <p:cNvPicPr preferRelativeResize="0"/>
          <p:nvPr/>
        </p:nvPicPr>
        <p:blipFill>
          <a:blip r:embed="rId4">
            <a:alphaModFix/>
          </a:blip>
          <a:stretch>
            <a:fillRect/>
          </a:stretch>
        </p:blipFill>
        <p:spPr>
          <a:xfrm>
            <a:off x="0" y="2571738"/>
            <a:ext cx="3810000" cy="24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Neural Network</a:t>
            </a:r>
            <a:endParaRPr/>
          </a:p>
        </p:txBody>
      </p:sp>
      <p:sp>
        <p:nvSpPr>
          <p:cNvPr id="155" name="Google Shape;155;p16"/>
          <p:cNvSpPr txBox="1"/>
          <p:nvPr>
            <p:ph idx="1" type="body"/>
          </p:nvPr>
        </p:nvSpPr>
        <p:spPr>
          <a:xfrm>
            <a:off x="1011600" y="921250"/>
            <a:ext cx="7875000" cy="1448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For the Neural Network, We tried to train the data to predict the world-wide box office.  </a:t>
            </a:r>
            <a:endParaRPr/>
          </a:p>
          <a:p>
            <a:pPr indent="-311150" lvl="0" marL="457200" rtl="0" algn="l">
              <a:spcBef>
                <a:spcPts val="0"/>
              </a:spcBef>
              <a:spcAft>
                <a:spcPts val="0"/>
              </a:spcAft>
              <a:buSzPts val="1300"/>
              <a:buChar char="-"/>
            </a:pPr>
            <a:r>
              <a:rPr lang="nl"/>
              <a:t>The model ran well on the training data set with a minimum loss cost of ~ 0.3</a:t>
            </a:r>
            <a:endParaRPr/>
          </a:p>
          <a:p>
            <a:pPr indent="-311150" lvl="0" marL="457200" rtl="0" algn="l">
              <a:spcBef>
                <a:spcPts val="0"/>
              </a:spcBef>
              <a:spcAft>
                <a:spcPts val="0"/>
              </a:spcAft>
              <a:buSzPts val="1300"/>
              <a:buChar char="-"/>
            </a:pPr>
            <a:r>
              <a:t/>
            </a:r>
            <a:endParaRPr/>
          </a:p>
          <a:p>
            <a:pPr indent="0" lvl="0" marL="0" rtl="0" algn="l">
              <a:spcBef>
                <a:spcPts val="120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3197699" y="2446775"/>
            <a:ext cx="2748600" cy="20992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Clustering</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PCA &amp; Kmeans</a:t>
            </a:r>
            <a:endParaRPr/>
          </a:p>
          <a:p>
            <a:pPr indent="-292100" lvl="0" marL="457200" rtl="0" algn="l">
              <a:spcBef>
                <a:spcPts val="1200"/>
              </a:spcBef>
              <a:spcAft>
                <a:spcPts val="0"/>
              </a:spcAft>
              <a:buSzPts val="1000"/>
              <a:buFont typeface="Arial"/>
              <a:buChar char="-"/>
            </a:pPr>
            <a:r>
              <a:rPr lang="nl" sz="1000">
                <a:latin typeface="Arial"/>
                <a:ea typeface="Arial"/>
                <a:cs typeface="Arial"/>
                <a:sym typeface="Arial"/>
              </a:rPr>
              <a:t>Number of components is 4  </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nl" sz="1000">
                <a:latin typeface="Arial"/>
                <a:ea typeface="Arial"/>
                <a:cs typeface="Arial"/>
                <a:sym typeface="Arial"/>
              </a:rPr>
              <a:t>The most important features: metascore, theater count and genre </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nl" sz="1000">
                <a:latin typeface="Arial"/>
                <a:ea typeface="Arial"/>
                <a:cs typeface="Arial"/>
                <a:sym typeface="Arial"/>
              </a:rPr>
              <a:t>The number of clusters is 5 </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nl" sz="1000">
                <a:latin typeface="Arial"/>
                <a:ea typeface="Arial"/>
                <a:cs typeface="Arial"/>
                <a:sym typeface="Arial"/>
              </a:rPr>
              <a:t>The cluster model: Most important features with a score of SC 0.8 and DBI 0.5</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nl" sz="1000">
                <a:latin typeface="Arial"/>
                <a:ea typeface="Arial"/>
                <a:cs typeface="Arial"/>
                <a:sym typeface="Arial"/>
              </a:rPr>
              <a:t>The K-means model shows some clusters whereas HDBSCAN is not able to differentiate any cluster</a:t>
            </a:r>
            <a:endParaRPr sz="1000">
              <a:latin typeface="Arial"/>
              <a:ea typeface="Arial"/>
              <a:cs typeface="Arial"/>
              <a:sym typeface="Arial"/>
            </a:endParaRPr>
          </a:p>
          <a:p>
            <a:pPr indent="0" lvl="0" marL="91440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br>
              <a:rPr lang="nl" sz="1000">
                <a:latin typeface="Arial"/>
                <a:ea typeface="Arial"/>
                <a:cs typeface="Arial"/>
                <a:sym typeface="Arial"/>
              </a:rPr>
            </a:br>
            <a:r>
              <a:rPr lang="nl" sz="1000">
                <a:latin typeface="Arial"/>
                <a:ea typeface="Arial"/>
                <a:cs typeface="Arial"/>
                <a:sym typeface="Arial"/>
              </a:rPr>
              <a:t>Conclusion: </a:t>
            </a:r>
            <a:endParaRPr sz="1000">
              <a:latin typeface="Arial"/>
              <a:ea typeface="Arial"/>
              <a:cs typeface="Arial"/>
              <a:sym typeface="Arial"/>
            </a:endParaRPr>
          </a:p>
          <a:p>
            <a:pPr indent="0" lvl="0" marL="0" rtl="0" algn="l">
              <a:spcBef>
                <a:spcPts val="0"/>
              </a:spcBef>
              <a:spcAft>
                <a:spcPts val="0"/>
              </a:spcAft>
              <a:buNone/>
            </a:pPr>
            <a:r>
              <a:rPr lang="nl" sz="1000">
                <a:latin typeface="Arial"/>
                <a:ea typeface="Arial"/>
                <a:cs typeface="Arial"/>
                <a:sym typeface="Arial"/>
              </a:rPr>
              <a:t>Best cluster model &gt; Most important feature</a:t>
            </a:r>
            <a:endParaRPr sz="1000">
              <a:latin typeface="Arial"/>
              <a:ea typeface="Arial"/>
              <a:cs typeface="Arial"/>
              <a:sym typeface="Arial"/>
            </a:endParaRPr>
          </a:p>
          <a:p>
            <a:pPr indent="0" lvl="0" marL="0" rtl="0" algn="l">
              <a:spcBef>
                <a:spcPts val="0"/>
              </a:spcBef>
              <a:spcAft>
                <a:spcPts val="0"/>
              </a:spcAft>
              <a:buNone/>
            </a:pPr>
            <a:r>
              <a:rPr lang="nl" sz="1000">
                <a:latin typeface="Arial"/>
                <a:ea typeface="Arial"/>
                <a:cs typeface="Arial"/>
                <a:sym typeface="Arial"/>
              </a:rPr>
              <a:t>Highest performing studio &gt; IFC films</a:t>
            </a:r>
            <a:endParaRPr sz="1000">
              <a:latin typeface="Arial"/>
              <a:ea typeface="Arial"/>
              <a:cs typeface="Arial"/>
              <a:sym typeface="Arial"/>
            </a:endParaRPr>
          </a:p>
          <a:p>
            <a:pPr indent="0" lvl="0" marL="0" rtl="0" algn="l">
              <a:spcBef>
                <a:spcPts val="0"/>
              </a:spcBef>
              <a:spcAft>
                <a:spcPts val="0"/>
              </a:spcAft>
              <a:buNone/>
            </a:pPr>
            <a:r>
              <a:rPr lang="nl" sz="1000">
                <a:latin typeface="Arial"/>
                <a:ea typeface="Arial"/>
                <a:cs typeface="Arial"/>
                <a:sym typeface="Arial"/>
              </a:rPr>
              <a:t>Highest performing genre &gt; Drama</a:t>
            </a:r>
            <a:endParaRPr sz="1000">
              <a:latin typeface="Arial"/>
              <a:ea typeface="Arial"/>
              <a:cs typeface="Arial"/>
              <a:sym typeface="Arial"/>
            </a:endParaRPr>
          </a:p>
          <a:p>
            <a:pPr indent="0" lvl="0" marL="91440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6766819" y="3350019"/>
            <a:ext cx="1606275" cy="1102150"/>
          </a:xfrm>
          <a:prstGeom prst="rect">
            <a:avLst/>
          </a:prstGeom>
          <a:noFill/>
          <a:ln>
            <a:noFill/>
          </a:ln>
        </p:spPr>
      </p:pic>
      <p:pic>
        <p:nvPicPr>
          <p:cNvPr id="164" name="Google Shape;164;p17"/>
          <p:cNvPicPr preferRelativeResize="0"/>
          <p:nvPr/>
        </p:nvPicPr>
        <p:blipFill>
          <a:blip r:embed="rId4">
            <a:alphaModFix/>
          </a:blip>
          <a:stretch>
            <a:fillRect/>
          </a:stretch>
        </p:blipFill>
        <p:spPr>
          <a:xfrm>
            <a:off x="5218975" y="3350025"/>
            <a:ext cx="1547839" cy="110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Conclusion</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Black Box</a:t>
            </a:r>
            <a:endParaRPr/>
          </a:p>
          <a:p>
            <a:pPr indent="-311150" lvl="0" marL="457200" rtl="0" algn="l">
              <a:spcBef>
                <a:spcPts val="0"/>
              </a:spcBef>
              <a:spcAft>
                <a:spcPts val="0"/>
              </a:spcAft>
              <a:buSzPts val="1300"/>
              <a:buChar char="-"/>
            </a:pPr>
            <a:r>
              <a:rPr lang="nl"/>
              <a:t>Random forest gives an higher metric than Neural Network</a:t>
            </a:r>
            <a:endParaRPr/>
          </a:p>
          <a:p>
            <a:pPr indent="-311150" lvl="0" marL="457200" rtl="0" algn="l">
              <a:spcBef>
                <a:spcPts val="0"/>
              </a:spcBef>
              <a:spcAft>
                <a:spcPts val="0"/>
              </a:spcAft>
              <a:buSzPts val="1300"/>
              <a:buChar char="-"/>
            </a:pPr>
            <a:r>
              <a:rPr lang="nl"/>
              <a:t>metascore, theater count and genre </a:t>
            </a:r>
            <a:endParaRPr/>
          </a:p>
          <a:p>
            <a:pPr indent="-311150" lvl="0" marL="457200" rtl="0" algn="l">
              <a:spcBef>
                <a:spcPts val="0"/>
              </a:spcBef>
              <a:spcAft>
                <a:spcPts val="0"/>
              </a:spcAft>
              <a:buSzPts val="1300"/>
              <a:buChar char="-"/>
            </a:pPr>
            <a:r>
              <a:rPr lang="nl"/>
              <a:t>K-Means over DBSCAN</a:t>
            </a:r>
            <a:endParaRPr/>
          </a:p>
        </p:txBody>
      </p:sp>
      <p:graphicFrame>
        <p:nvGraphicFramePr>
          <p:cNvPr id="171" name="Google Shape;171;p18"/>
          <p:cNvGraphicFramePr/>
          <p:nvPr/>
        </p:nvGraphicFramePr>
        <p:xfrm>
          <a:off x="952500" y="2717300"/>
          <a:ext cx="3000000" cy="3000000"/>
        </p:xfrm>
        <a:graphic>
          <a:graphicData uri="http://schemas.openxmlformats.org/drawingml/2006/table">
            <a:tbl>
              <a:tblPr>
                <a:noFill/>
                <a:tableStyleId>{02EDA035-B339-4975-A3E9-65A2172AA5AE}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nl">
                          <a:solidFill>
                            <a:schemeClr val="lt1"/>
                          </a:solidFill>
                          <a:highlight>
                            <a:schemeClr val="dk1"/>
                          </a:highlight>
                        </a:rPr>
                        <a:t>Model</a:t>
                      </a:r>
                      <a:endParaRPr>
                        <a:solidFill>
                          <a:schemeClr val="lt1"/>
                        </a:solidFill>
                        <a:highlight>
                          <a:schemeClr val="dk1"/>
                        </a:highlight>
                      </a:endParaRPr>
                    </a:p>
                  </a:txBody>
                  <a:tcPr marT="91425" marB="91425" marR="91425" marL="91425"/>
                </a:tc>
                <a:tc>
                  <a:txBody>
                    <a:bodyPr/>
                    <a:lstStyle/>
                    <a:p>
                      <a:pPr indent="0" lvl="0" marL="0" rtl="0" algn="l">
                        <a:spcBef>
                          <a:spcPts val="0"/>
                        </a:spcBef>
                        <a:spcAft>
                          <a:spcPts val="0"/>
                        </a:spcAft>
                        <a:buNone/>
                      </a:pPr>
                      <a:r>
                        <a:rPr lang="nl">
                          <a:solidFill>
                            <a:schemeClr val="lt1"/>
                          </a:solidFill>
                        </a:rPr>
                        <a:t>R2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MSE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RMSE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MAE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nl">
                          <a:solidFill>
                            <a:schemeClr val="lt1"/>
                          </a:solidFill>
                        </a:rPr>
                        <a:t>Random forest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0.71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0.28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0.53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0.20</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nl">
                          <a:solidFill>
                            <a:schemeClr val="lt1"/>
                          </a:solidFill>
                        </a:rPr>
                        <a:t>Neural Network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0.61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0.39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0.62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0.18</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nl">
                          <a:solidFill>
                            <a:schemeClr val="lt1"/>
                          </a:solidFill>
                        </a:rPr>
                        <a:t>KNN model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0.68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0.33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0.58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nl">
                          <a:solidFill>
                            <a:schemeClr val="lt1"/>
                          </a:solidFill>
                        </a:rPr>
                        <a:t>0.21</a:t>
                      </a:r>
                      <a:endParaRPr>
                        <a:solidFill>
                          <a:schemeClr val="lt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