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Montserrat SemiBold"/>
      <p:regular r:id="rId21"/>
      <p:bold r:id="rId22"/>
      <p:italic r:id="rId23"/>
      <p:boldItalic r:id="rId24"/>
    </p:embeddedFont>
    <p:embeddedFont>
      <p:font typeface="Lato"/>
      <p:regular r:id="rId25"/>
      <p:bold r:id="rId26"/>
      <p:italic r:id="rId27"/>
      <p:boldItalic r:id="rId28"/>
    </p:embeddedFont>
    <p:embeddedFont>
      <p:font typeface="Montserrat"/>
      <p:regular r:id="rId29"/>
      <p:bold r:id="rId30"/>
      <p:italic r:id="rId31"/>
      <p:boldItalic r:id="rId32"/>
    </p:embeddedFont>
    <p:embeddedFont>
      <p:font typeface="Montserrat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MontserratMedium-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MontserratMedium-italic.fntdata"/><Relationship Id="rId12" Type="http://schemas.openxmlformats.org/officeDocument/2006/relationships/slide" Target="slides/slide7.xml"/><Relationship Id="rId34" Type="http://schemas.openxmlformats.org/officeDocument/2006/relationships/font" Target="fonts/Montserrat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ontserratMedium-boldItalic.fntdata"/><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9da3b2f2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9da3b2f2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9da3b2f2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9da3b2f2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9da3b2f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9da3b2f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9da3b2f2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9da3b2f2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9da3b2f2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9da3b2f2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9da3b2f2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9da3b2f2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9da3b2f2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9da3b2f2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9da3b2f2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9da3b2f2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9da3b2f2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9da3b2f2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9da3b2f2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9da3b2f2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s://surprise.readthedocs.io/en/stable/matrix_factorization.html#surprise.prediction_algorithms.matrix_factorization.SV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DEVELOPMENT FOR MARKETING</a:t>
            </a:r>
            <a:endParaRPr/>
          </a:p>
        </p:txBody>
      </p:sp>
      <p:sp>
        <p:nvSpPr>
          <p:cNvPr id="87" name="Google Shape;87;p13"/>
          <p:cNvSpPr txBox="1"/>
          <p:nvPr>
            <p:ph idx="1" type="subTitle"/>
          </p:nvPr>
        </p:nvSpPr>
        <p:spPr>
          <a:xfrm>
            <a:off x="727952" y="2841975"/>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RECOMMENDER SYSTEMS USING COLLABORATIVE FILTERING METHODS</a:t>
            </a:r>
            <a:endParaRPr b="1"/>
          </a:p>
          <a:p>
            <a:pPr indent="0" lvl="0" marL="0" rtl="0" algn="l">
              <a:spcBef>
                <a:spcPts val="0"/>
              </a:spcBef>
              <a:spcAft>
                <a:spcPts val="0"/>
              </a:spcAft>
              <a:buNone/>
            </a:pPr>
            <a:r>
              <a:rPr b="1" lang="en"/>
              <a:t>(KNN &amp; SVD)</a:t>
            </a:r>
            <a:endParaRPr b="1"/>
          </a:p>
        </p:txBody>
      </p:sp>
      <p:sp>
        <p:nvSpPr>
          <p:cNvPr id="88" name="Google Shape;88;p13"/>
          <p:cNvSpPr txBox="1"/>
          <p:nvPr>
            <p:ph idx="1" type="subTitle"/>
          </p:nvPr>
        </p:nvSpPr>
        <p:spPr>
          <a:xfrm>
            <a:off x="6326427" y="4440975"/>
            <a:ext cx="2714700" cy="5412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b="1" lang="en"/>
              <a:t>David Andrew</a:t>
            </a:r>
            <a:endParaRPr b="1"/>
          </a:p>
          <a:p>
            <a:pPr indent="0" lvl="0" marL="0" rtl="0" algn="r">
              <a:spcBef>
                <a:spcPts val="0"/>
              </a:spcBef>
              <a:spcAft>
                <a:spcPts val="0"/>
              </a:spcAft>
              <a:buNone/>
            </a:pPr>
            <a:r>
              <a:rPr b="1" lang="en"/>
              <a:t>Student No. 500903075</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7800" y="305325"/>
            <a:ext cx="7688400" cy="72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Results Analysis</a:t>
            </a:r>
            <a:endParaRPr sz="3600"/>
          </a:p>
        </p:txBody>
      </p:sp>
      <p:sp>
        <p:nvSpPr>
          <p:cNvPr id="154" name="Google Shape;154;p22"/>
          <p:cNvSpPr txBox="1"/>
          <p:nvPr>
            <p:ph idx="1" type="body"/>
          </p:nvPr>
        </p:nvSpPr>
        <p:spPr>
          <a:xfrm>
            <a:off x="729450" y="1031025"/>
            <a:ext cx="7688400" cy="321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35"/>
              <a:t>The r</a:t>
            </a:r>
            <a:r>
              <a:rPr lang="en" sz="5235"/>
              <a:t>esults revealed that the KNN algorithm had an RMSE  value of 1.01, while the SVD had  0.9.  This suggests that SVD performed better in terms of accuracy than KNN. The SVD Similarly performed better on the Jester Set..</a:t>
            </a:r>
            <a:endParaRPr sz="5235"/>
          </a:p>
          <a:p>
            <a:pPr indent="0" lvl="0" marL="0" rtl="0" algn="l">
              <a:spcBef>
                <a:spcPts val="1200"/>
              </a:spcBef>
              <a:spcAft>
                <a:spcPts val="0"/>
              </a:spcAft>
              <a:buNone/>
            </a:pPr>
            <a:r>
              <a:rPr lang="en" sz="5235"/>
              <a:t>KNN is slower than SVD due to its pairwise distance calculation, making it computationally expensive for large datasets. On the other hand, SVD factorizes user-item matrices and computes latent factors more efficiently, making it faster for large and sparse datasets like the Netflix Dataset</a:t>
            </a:r>
            <a:endParaRPr sz="5235"/>
          </a:p>
          <a:p>
            <a:pPr indent="0" lvl="0" marL="0" rtl="0" algn="l">
              <a:spcBef>
                <a:spcPts val="1200"/>
              </a:spcBef>
              <a:spcAft>
                <a:spcPts val="0"/>
              </a:spcAft>
              <a:buNone/>
            </a:pPr>
            <a:r>
              <a:rPr lang="en" sz="5235"/>
              <a:t>SVD  showed to be more precise in terms of accuracy and may be a preferable option when efficiency is important. Finally, the algorithm you use is determined either by precise requirements of your project.</a:t>
            </a:r>
            <a:endParaRPr sz="5235"/>
          </a:p>
          <a:p>
            <a:pPr indent="0" lvl="0" marL="0" rtl="0" algn="l">
              <a:spcBef>
                <a:spcPts val="1200"/>
              </a:spcBef>
              <a:spcAft>
                <a:spcPts val="0"/>
              </a:spcAft>
              <a:buNone/>
            </a:pPr>
            <a:r>
              <a:rPr lang="en" sz="5235"/>
              <a:t>Based on the scope of this report, SVD can help better improve the customer experience of Netflix users using SVD. This is also evident as Simon Funk help popularize this method in the Netflix prize (</a:t>
            </a:r>
            <a:r>
              <a:rPr i="1" lang="en" sz="5235"/>
              <a:t>see </a:t>
            </a:r>
            <a:r>
              <a:rPr i="1" lang="en" sz="5235" u="sng">
                <a:solidFill>
                  <a:schemeClr val="hlink"/>
                </a:solidFill>
                <a:hlinkClick r:id="rId3"/>
              </a:rPr>
              <a:t>https://surprise.readthedocs.io/en/stable/matrix_factorization.html#surprise.prediction_algorithms.matrix_factorization.SVD</a:t>
            </a:r>
            <a:r>
              <a:rPr i="1" lang="en" sz="5235"/>
              <a:t>)</a:t>
            </a:r>
            <a:endParaRPr i="1" sz="5235"/>
          </a:p>
          <a:p>
            <a:pPr indent="0" lvl="0" marL="0" rtl="0" algn="l">
              <a:spcBef>
                <a:spcPts val="1200"/>
              </a:spcBef>
              <a:spcAft>
                <a:spcPts val="0"/>
              </a:spcAft>
              <a:buNone/>
            </a:pPr>
            <a:r>
              <a:rPr i="1" lang="en"/>
              <a:t> </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697325" y="173825"/>
            <a:ext cx="7021200" cy="62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500"/>
              <a:t>Limitations</a:t>
            </a:r>
            <a:endParaRPr sz="3500"/>
          </a:p>
        </p:txBody>
      </p:sp>
      <p:sp>
        <p:nvSpPr>
          <p:cNvPr id="160" name="Google Shape;160;p23"/>
          <p:cNvSpPr txBox="1"/>
          <p:nvPr>
            <p:ph idx="4294967295" type="body"/>
          </p:nvPr>
        </p:nvSpPr>
        <p:spPr>
          <a:xfrm>
            <a:off x="772300" y="988324"/>
            <a:ext cx="7688400" cy="3075300"/>
          </a:xfrm>
          <a:prstGeom prst="rect">
            <a:avLst/>
          </a:prstGeom>
        </p:spPr>
        <p:txBody>
          <a:bodyPr anchorCtr="0" anchor="t" bIns="91425" lIns="91425" spcFirstLastPara="1" rIns="91425" wrap="square" tIns="91425">
            <a:normAutofit fontScale="92500"/>
          </a:bodyPr>
          <a:lstStyle/>
          <a:p>
            <a:pPr indent="-375443" lvl="0" marL="457200" rtl="0" algn="l">
              <a:spcBef>
                <a:spcPts val="0"/>
              </a:spcBef>
              <a:spcAft>
                <a:spcPts val="0"/>
              </a:spcAft>
              <a:buClr>
                <a:schemeClr val="lt1"/>
              </a:buClr>
              <a:buSzPct val="100000"/>
              <a:buFont typeface="Montserrat SemiBold"/>
              <a:buChar char="●"/>
            </a:pPr>
            <a:r>
              <a:rPr lang="en" sz="2500">
                <a:solidFill>
                  <a:schemeClr val="lt1"/>
                </a:solidFill>
                <a:latin typeface="Montserrat SemiBold"/>
                <a:ea typeface="Montserrat SemiBold"/>
                <a:cs typeface="Montserrat SemiBold"/>
                <a:sym typeface="Montserrat SemiBold"/>
              </a:rPr>
              <a:t>Netflix dataset was too large and </a:t>
            </a:r>
            <a:r>
              <a:rPr lang="en" sz="2500">
                <a:solidFill>
                  <a:schemeClr val="lt1"/>
                </a:solidFill>
                <a:latin typeface="Montserrat SemiBold"/>
                <a:ea typeface="Montserrat SemiBold"/>
                <a:cs typeface="Montserrat SemiBold"/>
                <a:sym typeface="Montserrat SemiBold"/>
              </a:rPr>
              <a:t>computationally</a:t>
            </a:r>
            <a:r>
              <a:rPr lang="en" sz="2500">
                <a:solidFill>
                  <a:schemeClr val="lt1"/>
                </a:solidFill>
                <a:latin typeface="Montserrat SemiBold"/>
                <a:ea typeface="Montserrat SemiBold"/>
                <a:cs typeface="Montserrat SemiBold"/>
                <a:sym typeface="Montserrat SemiBold"/>
              </a:rPr>
              <a:t> demanding.</a:t>
            </a:r>
            <a:endParaRPr sz="2500">
              <a:solidFill>
                <a:schemeClr val="lt1"/>
              </a:solidFill>
              <a:latin typeface="Montserrat SemiBold"/>
              <a:ea typeface="Montserrat SemiBold"/>
              <a:cs typeface="Montserrat SemiBold"/>
              <a:sym typeface="Montserrat SemiBold"/>
            </a:endParaRPr>
          </a:p>
          <a:p>
            <a:pPr indent="-375443" lvl="0" marL="457200" rtl="0" algn="l">
              <a:spcBef>
                <a:spcPts val="0"/>
              </a:spcBef>
              <a:spcAft>
                <a:spcPts val="0"/>
              </a:spcAft>
              <a:buClr>
                <a:schemeClr val="lt1"/>
              </a:buClr>
              <a:buSzPct val="100000"/>
              <a:buFont typeface="Montserrat SemiBold"/>
              <a:buChar char="●"/>
            </a:pPr>
            <a:r>
              <a:rPr lang="en" sz="2500">
                <a:solidFill>
                  <a:schemeClr val="lt1"/>
                </a:solidFill>
                <a:latin typeface="Montserrat SemiBold"/>
                <a:ea typeface="Montserrat SemiBold"/>
                <a:cs typeface="Montserrat SemiBold"/>
                <a:sym typeface="Montserrat SemiBold"/>
              </a:rPr>
              <a:t>Longer loading and wait time for code execution thus was unable to use population sample of Netflix dataset.</a:t>
            </a:r>
            <a:endParaRPr sz="2500">
              <a:solidFill>
                <a:schemeClr val="lt1"/>
              </a:solidFill>
              <a:latin typeface="Montserrat SemiBold"/>
              <a:ea typeface="Montserrat SemiBold"/>
              <a:cs typeface="Montserrat SemiBold"/>
              <a:sym typeface="Montserrat SemiBold"/>
            </a:endParaRPr>
          </a:p>
          <a:p>
            <a:pPr indent="-375443" lvl="0" marL="457200" rtl="0" algn="l">
              <a:spcBef>
                <a:spcPts val="0"/>
              </a:spcBef>
              <a:spcAft>
                <a:spcPts val="0"/>
              </a:spcAft>
              <a:buClr>
                <a:schemeClr val="lt1"/>
              </a:buClr>
              <a:buSzPct val="100000"/>
              <a:buFont typeface="Montserrat SemiBold"/>
              <a:buChar char="●"/>
            </a:pPr>
            <a:r>
              <a:rPr lang="en" sz="2500">
                <a:solidFill>
                  <a:schemeClr val="lt1"/>
                </a:solidFill>
                <a:latin typeface="Montserrat SemiBold"/>
                <a:ea typeface="Montserrat SemiBold"/>
                <a:cs typeface="Montserrat SemiBold"/>
                <a:sym typeface="Montserrat SemiBold"/>
              </a:rPr>
              <a:t>Sparse matrix had many index errors.</a:t>
            </a:r>
            <a:endParaRPr sz="2500">
              <a:solidFill>
                <a:schemeClr val="lt1"/>
              </a:solidFill>
              <a:latin typeface="Montserrat SemiBold"/>
              <a:ea typeface="Montserrat SemiBold"/>
              <a:cs typeface="Montserrat SemiBold"/>
              <a:sym typeface="Montserrat SemiBold"/>
            </a:endParaRPr>
          </a:p>
          <a:p>
            <a:pPr indent="-375443" lvl="0" marL="457200" rtl="0" algn="l">
              <a:spcBef>
                <a:spcPts val="0"/>
              </a:spcBef>
              <a:spcAft>
                <a:spcPts val="0"/>
              </a:spcAft>
              <a:buClr>
                <a:schemeClr val="lt1"/>
              </a:buClr>
              <a:buSzPct val="100000"/>
              <a:buFont typeface="Montserrat SemiBold"/>
              <a:buChar char="●"/>
            </a:pPr>
            <a:r>
              <a:rPr lang="en" sz="2500">
                <a:solidFill>
                  <a:schemeClr val="lt1"/>
                </a:solidFill>
                <a:latin typeface="Montserrat SemiBold"/>
                <a:ea typeface="Montserrat SemiBold"/>
                <a:cs typeface="Montserrat SemiBold"/>
                <a:sym typeface="Montserrat SemiBold"/>
              </a:rPr>
              <a:t>SVD is more difficult to interpret than KNN.</a:t>
            </a:r>
            <a:endParaRPr sz="25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25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Dataset</a:t>
            </a:r>
            <a:endParaRPr/>
          </a:p>
        </p:txBody>
      </p:sp>
      <p:sp>
        <p:nvSpPr>
          <p:cNvPr id="94" name="Google Shape;94;p14"/>
          <p:cNvSpPr txBox="1"/>
          <p:nvPr>
            <p:ph idx="1" type="body"/>
          </p:nvPr>
        </p:nvSpPr>
        <p:spPr>
          <a:xfrm>
            <a:off x="727650" y="1298975"/>
            <a:ext cx="7688700" cy="34077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1200"/>
              </a:spcAft>
              <a:buNone/>
            </a:pPr>
            <a:r>
              <a:rPr lang="en" sz="1700">
                <a:latin typeface="Montserrat Medium"/>
                <a:ea typeface="Montserrat Medium"/>
                <a:cs typeface="Montserrat Medium"/>
                <a:sym typeface="Montserrat Medium"/>
              </a:rPr>
              <a:t>The Netflix Prize dataset is a large dataset of movie ratings that was released by Netflix in 2006. The dataset consists of about 100,000,000 ratings for 17,770 movies given by 480,189 users1. Each rating in the training dataset consists of four entries: user, movie, date of grade, grade. Users and movies are represented with integer IDs, while ratings range from 1 to 51. The goal of the Netflix Prize was to develop a recommendation algorithm that could predict user ratings for movies and TV shows with greater accuracy than Netflix’s existing algorithm, Cinematch2.  Meanwhile the Jester Dataset was about 140 Jokes rated by 59,132 users.</a:t>
            </a:r>
            <a:endParaRPr sz="1700">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 &amp; Sub-questions.</a:t>
            </a:r>
            <a:endParaRPr/>
          </a:p>
        </p:txBody>
      </p:sp>
      <p:sp>
        <p:nvSpPr>
          <p:cNvPr id="100" name="Google Shape;100;p15"/>
          <p:cNvSpPr txBox="1"/>
          <p:nvPr>
            <p:ph idx="1" type="body"/>
          </p:nvPr>
        </p:nvSpPr>
        <p:spPr>
          <a:xfrm>
            <a:off x="611575" y="1234700"/>
            <a:ext cx="7688700" cy="36645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6800">
                <a:latin typeface="Montserrat"/>
                <a:ea typeface="Montserrat"/>
                <a:cs typeface="Montserrat"/>
                <a:sym typeface="Montserrat"/>
              </a:rPr>
              <a:t>“How can we improve the customer experience be improved by recommending products or services that they are likely to enjoy?”</a:t>
            </a:r>
            <a:endParaRPr sz="5600">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b="1" sz="5600">
              <a:latin typeface="Montserrat"/>
              <a:ea typeface="Montserrat"/>
              <a:cs typeface="Montserrat"/>
              <a:sym typeface="Montserrat"/>
            </a:endParaRPr>
          </a:p>
          <a:p>
            <a:pPr indent="0" lvl="0" marL="0" rtl="0" algn="l">
              <a:spcBef>
                <a:spcPts val="1200"/>
              </a:spcBef>
              <a:spcAft>
                <a:spcPts val="0"/>
              </a:spcAft>
              <a:buNone/>
            </a:pPr>
            <a:r>
              <a:rPr b="1" lang="en" sz="5600">
                <a:latin typeface="Montserrat"/>
                <a:ea typeface="Montserrat"/>
                <a:cs typeface="Montserrat"/>
                <a:sym typeface="Montserrat"/>
              </a:rPr>
              <a:t>Sub Research questions</a:t>
            </a:r>
            <a:endParaRPr b="1" sz="5600">
              <a:latin typeface="Montserrat"/>
              <a:ea typeface="Montserrat"/>
              <a:cs typeface="Montserrat"/>
              <a:sym typeface="Montserrat"/>
            </a:endParaRPr>
          </a:p>
          <a:p>
            <a:pPr indent="-317500" lvl="0" marL="457200" rtl="0" algn="l">
              <a:spcBef>
                <a:spcPts val="1200"/>
              </a:spcBef>
              <a:spcAft>
                <a:spcPts val="0"/>
              </a:spcAft>
              <a:buSzPct val="100000"/>
              <a:buFont typeface="Montserrat SemiBold"/>
              <a:buChar char="●"/>
            </a:pPr>
            <a:r>
              <a:rPr lang="en" sz="5600">
                <a:latin typeface="Montserrat SemiBold"/>
                <a:ea typeface="Montserrat SemiBold"/>
                <a:cs typeface="Montserrat SemiBold"/>
                <a:sym typeface="Montserrat SemiBold"/>
              </a:rPr>
              <a:t>What are the most effective algorithms and techniques for building a recommender system for the Netflix users ? </a:t>
            </a:r>
            <a:endParaRPr sz="5600">
              <a:latin typeface="Montserrat SemiBold"/>
              <a:ea typeface="Montserrat SemiBold"/>
              <a:cs typeface="Montserrat SemiBold"/>
              <a:sym typeface="Montserrat SemiBold"/>
            </a:endParaRPr>
          </a:p>
          <a:p>
            <a:pPr indent="-317500" lvl="0" marL="457200" rtl="0" algn="l">
              <a:spcBef>
                <a:spcPts val="0"/>
              </a:spcBef>
              <a:spcAft>
                <a:spcPts val="0"/>
              </a:spcAft>
              <a:buSzPct val="100000"/>
              <a:buFont typeface="Montserrat SemiBold"/>
              <a:buChar char="●"/>
            </a:pPr>
            <a:r>
              <a:rPr lang="en" sz="5600">
                <a:latin typeface="Montserrat SemiBold"/>
                <a:ea typeface="Montserrat SemiBold"/>
                <a:cs typeface="Montserrat SemiBold"/>
                <a:sym typeface="Montserrat SemiBold"/>
              </a:rPr>
              <a:t>What are the most effective algorithms and techniques for predicting user ratings based on the Netflix Prize dataset? </a:t>
            </a:r>
            <a:endParaRPr sz="5600">
              <a:latin typeface="Montserrat SemiBold"/>
              <a:ea typeface="Montserrat SemiBold"/>
              <a:cs typeface="Montserrat SemiBold"/>
              <a:sym typeface="Montserrat SemiBold"/>
            </a:endParaRPr>
          </a:p>
          <a:p>
            <a:pPr indent="-317500" lvl="0" marL="457200" rtl="0" algn="l">
              <a:spcBef>
                <a:spcPts val="0"/>
              </a:spcBef>
              <a:spcAft>
                <a:spcPts val="0"/>
              </a:spcAft>
              <a:buSzPct val="100000"/>
              <a:buFont typeface="Montserrat SemiBold"/>
              <a:buChar char="●"/>
            </a:pPr>
            <a:r>
              <a:rPr lang="en" sz="5600">
                <a:latin typeface="Montserrat SemiBold"/>
                <a:ea typeface="Montserrat SemiBold"/>
                <a:cs typeface="Montserrat SemiBold"/>
                <a:sym typeface="Montserrat SemiBold"/>
              </a:rPr>
              <a:t>How can we evaluate the accuracy and effectiveness of different recommender system algorithms using the Netflix Prize dataset?</a:t>
            </a:r>
            <a:endParaRPr sz="5600">
              <a:latin typeface="Montserrat SemiBold"/>
              <a:ea typeface="Montserrat SemiBold"/>
              <a:cs typeface="Montserrat SemiBold"/>
              <a:sym typeface="Montserrat SemiBold"/>
            </a:endParaRPr>
          </a:p>
          <a:p>
            <a:pPr indent="-317500" lvl="0" marL="457200" rtl="0" algn="l">
              <a:spcBef>
                <a:spcPts val="0"/>
              </a:spcBef>
              <a:spcAft>
                <a:spcPts val="0"/>
              </a:spcAft>
              <a:buSzPct val="100000"/>
              <a:buFont typeface="Montserrat SemiBold"/>
              <a:buChar char="●"/>
            </a:pPr>
            <a:r>
              <a:rPr lang="en" sz="5600">
                <a:latin typeface="Montserrat SemiBold"/>
                <a:ea typeface="Montserrat SemiBold"/>
                <a:cs typeface="Montserrat SemiBold"/>
                <a:sym typeface="Montserrat SemiBold"/>
              </a:rPr>
              <a:t>How Similar are the users in terms of their feeling towards a particular movie&lt;/br&gt;</a:t>
            </a:r>
            <a:endParaRPr sz="5600">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&lt;/div&gt;</a:t>
            </a:r>
            <a:endParaRPr/>
          </a:p>
          <a:p>
            <a:pPr indent="0" lvl="0" marL="0" rtl="0" algn="l">
              <a:spcBef>
                <a:spcPts val="1200"/>
              </a:spcBef>
              <a:spcAft>
                <a:spcPts val="1200"/>
              </a:spcAft>
              <a:buNone/>
            </a:pPr>
            <a:r>
              <a:t/>
            </a:r>
            <a:endParaRPr sz="8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800" y="6114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&amp; CLEANING STEPS</a:t>
            </a:r>
            <a:endParaRPr/>
          </a:p>
        </p:txBody>
      </p:sp>
      <p:sp>
        <p:nvSpPr>
          <p:cNvPr id="106" name="Google Shape;106;p16"/>
          <p:cNvSpPr txBox="1"/>
          <p:nvPr>
            <p:ph idx="1" type="body"/>
          </p:nvPr>
        </p:nvSpPr>
        <p:spPr>
          <a:xfrm>
            <a:off x="600725" y="1266825"/>
            <a:ext cx="4093800" cy="30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NETFLIX DATASET</a:t>
            </a:r>
            <a:endParaRPr b="1"/>
          </a:p>
          <a:p>
            <a:pPr indent="-311150" lvl="0" marL="457200" rtl="0" algn="l">
              <a:spcBef>
                <a:spcPts val="1200"/>
              </a:spcBef>
              <a:spcAft>
                <a:spcPts val="0"/>
              </a:spcAft>
              <a:buSzPts val="1300"/>
              <a:buFont typeface="Montserrat SemiBold"/>
              <a:buChar char="●"/>
            </a:pPr>
            <a:r>
              <a:rPr lang="en">
                <a:latin typeface="Montserrat SemiBold"/>
                <a:ea typeface="Montserrat SemiBold"/>
                <a:cs typeface="Montserrat SemiBold"/>
                <a:sym typeface="Montserrat SemiBold"/>
              </a:rPr>
              <a:t>Merged all the movie rating files and movie title file using the MovieID as reference.</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Default dataframe shape(100480507, 6)</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Dropped rows with missing values from in the ‘release year’ column.</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Dropped “Title” column because its not needed for analysis</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Sample dataframe of 500 movies shape (2798704, 5)</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Checked duplicates</a:t>
            </a:r>
            <a:endParaRPr>
              <a:latin typeface="Montserrat SemiBold"/>
              <a:ea typeface="Montserrat SemiBold"/>
              <a:cs typeface="Montserrat SemiBold"/>
              <a:sym typeface="Montserrat SemiBold"/>
            </a:endParaRPr>
          </a:p>
        </p:txBody>
      </p:sp>
      <p:sp>
        <p:nvSpPr>
          <p:cNvPr id="107" name="Google Shape;107;p16"/>
          <p:cNvSpPr txBox="1"/>
          <p:nvPr>
            <p:ph idx="2" type="body"/>
          </p:nvPr>
        </p:nvSpPr>
        <p:spPr>
          <a:xfrm>
            <a:off x="4899075" y="1304325"/>
            <a:ext cx="3867600" cy="299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JESTER DATASET</a:t>
            </a:r>
            <a:endParaRPr b="1"/>
          </a:p>
          <a:p>
            <a:pPr indent="-311150" lvl="0" marL="457200" rtl="0" algn="l">
              <a:spcBef>
                <a:spcPts val="1200"/>
              </a:spcBef>
              <a:spcAft>
                <a:spcPts val="0"/>
              </a:spcAft>
              <a:buSzPts val="1300"/>
              <a:buFont typeface="Montserrat Medium"/>
              <a:buChar char="●"/>
            </a:pPr>
            <a:r>
              <a:rPr lang="en">
                <a:latin typeface="Montserrat Medium"/>
                <a:ea typeface="Montserrat Medium"/>
                <a:cs typeface="Montserrat Medium"/>
                <a:sym typeface="Montserrat Medium"/>
              </a:rPr>
              <a:t>Merged the Jesting ratings and items dataset using jokeId as reference.</a:t>
            </a:r>
            <a:endParaRPr>
              <a:latin typeface="Montserrat Medium"/>
              <a:ea typeface="Montserrat Medium"/>
              <a:cs typeface="Montserrat Medium"/>
              <a:sym typeface="Montserrat Medium"/>
            </a:endParaRPr>
          </a:p>
          <a:p>
            <a:pPr indent="-311150" lvl="0" marL="457200" rtl="0" algn="l">
              <a:spcBef>
                <a:spcPts val="0"/>
              </a:spcBef>
              <a:spcAft>
                <a:spcPts val="0"/>
              </a:spcAft>
              <a:buSzPts val="1300"/>
              <a:buFont typeface="Montserrat Medium"/>
              <a:buChar char="●"/>
            </a:pPr>
            <a:r>
              <a:rPr lang="en">
                <a:latin typeface="Montserrat Medium"/>
                <a:ea typeface="Montserrat Medium"/>
                <a:cs typeface="Montserrat Medium"/>
                <a:sym typeface="Montserrat Medium"/>
              </a:rPr>
              <a:t>Default Dataframe shape (1761439, 4)</a:t>
            </a:r>
            <a:endParaRPr>
              <a:latin typeface="Montserrat Medium"/>
              <a:ea typeface="Montserrat Medium"/>
              <a:cs typeface="Montserrat Medium"/>
              <a:sym typeface="Montserrat Medium"/>
            </a:endParaRPr>
          </a:p>
          <a:p>
            <a:pPr indent="-311150" lvl="0" marL="457200" rtl="0" algn="l">
              <a:spcBef>
                <a:spcPts val="0"/>
              </a:spcBef>
              <a:spcAft>
                <a:spcPts val="0"/>
              </a:spcAft>
              <a:buSzPts val="1300"/>
              <a:buFont typeface="Montserrat Medium"/>
              <a:buChar char="●"/>
            </a:pPr>
            <a:r>
              <a:rPr lang="en">
                <a:latin typeface="Montserrat Medium"/>
                <a:ea typeface="Montserrat Medium"/>
                <a:cs typeface="Montserrat Medium"/>
                <a:sym typeface="Montserrat Medium"/>
              </a:rPr>
              <a:t>Changed negative variables to positive and removed duplicates.</a:t>
            </a:r>
            <a:endParaRPr>
              <a:latin typeface="Montserrat Medium"/>
              <a:ea typeface="Montserrat Medium"/>
              <a:cs typeface="Montserrat Medium"/>
              <a:sym typeface="Montserrat Medium"/>
            </a:endParaRPr>
          </a:p>
          <a:p>
            <a:pPr indent="-311150" lvl="0" marL="457200" rtl="0" algn="l">
              <a:spcBef>
                <a:spcPts val="0"/>
              </a:spcBef>
              <a:spcAft>
                <a:spcPts val="0"/>
              </a:spcAft>
              <a:buSzPts val="1300"/>
              <a:buFont typeface="Montserrat Medium"/>
              <a:buChar char="●"/>
            </a:pPr>
            <a:r>
              <a:rPr lang="en">
                <a:latin typeface="Montserrat Medium"/>
                <a:ea typeface="Montserrat Medium"/>
                <a:cs typeface="Montserrat Medium"/>
                <a:sym typeface="Montserrat Medium"/>
              </a:rPr>
              <a:t>Reduced the  integer datatypes to smaller dimensions to save RAM.</a:t>
            </a:r>
            <a:endParaRPr>
              <a:latin typeface="Montserrat Medium"/>
              <a:ea typeface="Montserrat Medium"/>
              <a:cs typeface="Montserrat Medium"/>
              <a:sym typeface="Montserrat Medium"/>
            </a:endParaRPr>
          </a:p>
          <a:p>
            <a:pPr indent="-311150" lvl="0" marL="457200" rtl="0" algn="l">
              <a:spcBef>
                <a:spcPts val="0"/>
              </a:spcBef>
              <a:spcAft>
                <a:spcPts val="0"/>
              </a:spcAft>
              <a:buSzPts val="1300"/>
              <a:buFont typeface="Montserrat Medium"/>
              <a:buChar char="●"/>
            </a:pPr>
            <a:r>
              <a:t/>
            </a:r>
            <a:endParaRPr>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800" y="6114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3" name="Google Shape;113;p17"/>
          <p:cNvSpPr txBox="1"/>
          <p:nvPr>
            <p:ph idx="2" type="body"/>
          </p:nvPr>
        </p:nvSpPr>
        <p:spPr>
          <a:xfrm>
            <a:off x="4899075" y="1304325"/>
            <a:ext cx="3774300" cy="299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JESTER DATASET</a:t>
            </a:r>
            <a:r>
              <a:rPr lang="en">
                <a:latin typeface="Montserrat Medium"/>
                <a:ea typeface="Montserrat Medium"/>
                <a:cs typeface="Montserrat Medium"/>
                <a:sym typeface="Montserrat Medium"/>
              </a:rPr>
              <a:t>.</a:t>
            </a:r>
            <a:endParaRPr>
              <a:latin typeface="Montserrat Medium"/>
              <a:ea typeface="Montserrat Medium"/>
              <a:cs typeface="Montserrat Medium"/>
              <a:sym typeface="Montserrat Medium"/>
            </a:endParaRPr>
          </a:p>
          <a:p>
            <a:pPr indent="-311150" lvl="0" marL="457200" rtl="0" algn="l">
              <a:spcBef>
                <a:spcPts val="1200"/>
              </a:spcBef>
              <a:spcAft>
                <a:spcPts val="0"/>
              </a:spcAft>
              <a:buSzPts val="1300"/>
              <a:buFont typeface="Montserrat Medium"/>
              <a:buChar char="●"/>
            </a:pPr>
            <a:r>
              <a:rPr lang="en">
                <a:latin typeface="Montserrat Medium"/>
                <a:ea typeface="Montserrat Medium"/>
                <a:cs typeface="Montserrat Medium"/>
                <a:sym typeface="Montserrat Medium"/>
              </a:rPr>
              <a:t>Distribution</a:t>
            </a:r>
            <a:r>
              <a:rPr lang="en">
                <a:latin typeface="Montserrat Medium"/>
                <a:ea typeface="Montserrat Medium"/>
                <a:cs typeface="Montserrat Medium"/>
                <a:sym typeface="Montserrat Medium"/>
              </a:rPr>
              <a:t> ratings were normally distributed</a:t>
            </a:r>
            <a:endParaRPr>
              <a:latin typeface="Montserrat Medium"/>
              <a:ea typeface="Montserrat Medium"/>
              <a:cs typeface="Montserrat Medium"/>
              <a:sym typeface="Montserrat Medium"/>
            </a:endParaRPr>
          </a:p>
          <a:p>
            <a:pPr indent="-311150" lvl="0" marL="457200" rtl="0" algn="l">
              <a:spcBef>
                <a:spcPts val="0"/>
              </a:spcBef>
              <a:spcAft>
                <a:spcPts val="0"/>
              </a:spcAft>
              <a:buSzPts val="1300"/>
              <a:buFont typeface="Montserrat Medium"/>
              <a:buChar char="●"/>
            </a:pPr>
            <a:r>
              <a:rPr lang="en">
                <a:latin typeface="Montserrat Medium"/>
                <a:ea typeface="Montserrat Medium"/>
                <a:cs typeface="Montserrat Medium"/>
                <a:sym typeface="Montserrat Medium"/>
              </a:rPr>
              <a:t>No correlation between the user, Jokes and ratings</a:t>
            </a:r>
            <a:endParaRPr>
              <a:latin typeface="Montserrat Medium"/>
              <a:ea typeface="Montserrat Medium"/>
              <a:cs typeface="Montserrat Medium"/>
              <a:sym typeface="Montserrat Medium"/>
            </a:endParaRPr>
          </a:p>
        </p:txBody>
      </p:sp>
      <p:pic>
        <p:nvPicPr>
          <p:cNvPr id="114" name="Google Shape;114;p17"/>
          <p:cNvPicPr preferRelativeResize="0"/>
          <p:nvPr/>
        </p:nvPicPr>
        <p:blipFill>
          <a:blip r:embed="rId3">
            <a:alphaModFix/>
          </a:blip>
          <a:stretch>
            <a:fillRect/>
          </a:stretch>
        </p:blipFill>
        <p:spPr>
          <a:xfrm>
            <a:off x="152400" y="1299025"/>
            <a:ext cx="4594275" cy="3324500"/>
          </a:xfrm>
          <a:prstGeom prst="rect">
            <a:avLst/>
          </a:prstGeom>
          <a:noFill/>
          <a:ln>
            <a:noFill/>
          </a:ln>
        </p:spPr>
      </p:pic>
      <p:sp>
        <p:nvSpPr>
          <p:cNvPr id="115" name="Google Shape;115;p17"/>
          <p:cNvSpPr txBox="1"/>
          <p:nvPr/>
        </p:nvSpPr>
        <p:spPr>
          <a:xfrm>
            <a:off x="815575" y="4674400"/>
            <a:ext cx="25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ato"/>
                <a:ea typeface="Lato"/>
                <a:cs typeface="Lato"/>
                <a:sym typeface="Lato"/>
              </a:rPr>
              <a:t>Fig. 1</a:t>
            </a:r>
            <a:endParaRPr i="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800" y="6114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1" name="Google Shape;121;p18"/>
          <p:cNvSpPr txBox="1"/>
          <p:nvPr>
            <p:ph idx="1" type="body"/>
          </p:nvPr>
        </p:nvSpPr>
        <p:spPr>
          <a:xfrm>
            <a:off x="600725" y="1206775"/>
            <a:ext cx="4093800" cy="1816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NETFLIX DATASET</a:t>
            </a:r>
            <a:endParaRPr b="1"/>
          </a:p>
          <a:p>
            <a:pPr indent="-304958" lvl="0" marL="457200" rtl="0" algn="l">
              <a:spcBef>
                <a:spcPts val="1200"/>
              </a:spcBef>
              <a:spcAft>
                <a:spcPts val="0"/>
              </a:spcAft>
              <a:buSzPct val="100000"/>
              <a:buFont typeface="Montserrat SemiBold"/>
              <a:buChar char="●"/>
            </a:pPr>
            <a:r>
              <a:rPr lang="en">
                <a:latin typeface="Montserrat SemiBold"/>
                <a:ea typeface="Montserrat SemiBold"/>
                <a:cs typeface="Montserrat SemiBold"/>
                <a:sym typeface="Montserrat SemiBold"/>
              </a:rPr>
              <a:t>The Distribution of the ratings were skewed toward the higher ratings.</a:t>
            </a:r>
            <a:endParaRPr>
              <a:latin typeface="Montserrat SemiBold"/>
              <a:ea typeface="Montserrat SemiBold"/>
              <a:cs typeface="Montserrat SemiBold"/>
              <a:sym typeface="Montserrat SemiBold"/>
            </a:endParaRPr>
          </a:p>
          <a:p>
            <a:pPr indent="-304958" lvl="0" marL="457200" rtl="0" algn="l">
              <a:spcBef>
                <a:spcPts val="0"/>
              </a:spcBef>
              <a:spcAft>
                <a:spcPts val="0"/>
              </a:spcAft>
              <a:buSzPct val="100000"/>
              <a:buFont typeface="Montserrat SemiBold"/>
              <a:buChar char="●"/>
            </a:pPr>
            <a:r>
              <a:rPr lang="en">
                <a:latin typeface="Montserrat SemiBold"/>
                <a:ea typeface="Montserrat SemiBold"/>
                <a:cs typeface="Montserrat SemiBold"/>
                <a:sym typeface="Montserrat SemiBold"/>
              </a:rPr>
              <a:t>Number of Ratings were higher from 2004.</a:t>
            </a:r>
            <a:endParaRPr>
              <a:latin typeface="Montserrat SemiBold"/>
              <a:ea typeface="Montserrat SemiBold"/>
              <a:cs typeface="Montserrat SemiBold"/>
              <a:sym typeface="Montserrat SemiBold"/>
            </a:endParaRPr>
          </a:p>
          <a:p>
            <a:pPr indent="-304958" lvl="0" marL="457200" rtl="0" algn="l">
              <a:spcBef>
                <a:spcPts val="0"/>
              </a:spcBef>
              <a:spcAft>
                <a:spcPts val="0"/>
              </a:spcAft>
              <a:buSzPct val="100000"/>
              <a:buFont typeface="Montserrat SemiBold"/>
              <a:buChar char="●"/>
            </a:pPr>
            <a:r>
              <a:rPr lang="en">
                <a:latin typeface="Montserrat SemiBold"/>
                <a:ea typeface="Montserrat SemiBold"/>
                <a:cs typeface="Montserrat SemiBold"/>
                <a:sym typeface="Montserrat SemiBold"/>
              </a:rPr>
              <a:t>Each user rated approximately 300 movies at least once.</a:t>
            </a:r>
            <a:endParaRPr>
              <a:latin typeface="Montserrat SemiBold"/>
              <a:ea typeface="Montserrat SemiBold"/>
              <a:cs typeface="Montserrat SemiBold"/>
              <a:sym typeface="Montserrat SemiBold"/>
            </a:endParaRPr>
          </a:p>
          <a:p>
            <a:pPr indent="-304958" lvl="0" marL="457200" rtl="0" algn="l">
              <a:spcBef>
                <a:spcPts val="0"/>
              </a:spcBef>
              <a:spcAft>
                <a:spcPts val="0"/>
              </a:spcAft>
              <a:buSzPct val="100000"/>
              <a:buFont typeface="Montserrat SemiBold"/>
              <a:buChar char="●"/>
            </a:pPr>
            <a:r>
              <a:rPr lang="en">
                <a:latin typeface="Montserrat SemiBold"/>
                <a:ea typeface="Montserrat SemiBold"/>
                <a:cs typeface="Montserrat SemiBold"/>
                <a:sym typeface="Montserrat SemiBold"/>
              </a:rPr>
              <a:t>No correlation was found.</a:t>
            </a:r>
            <a:endParaRPr>
              <a:latin typeface="Montserrat SemiBold"/>
              <a:ea typeface="Montserrat SemiBold"/>
              <a:cs typeface="Montserrat SemiBold"/>
              <a:sym typeface="Montserrat SemiBold"/>
            </a:endParaRPr>
          </a:p>
        </p:txBody>
      </p:sp>
      <p:pic>
        <p:nvPicPr>
          <p:cNvPr id="122" name="Google Shape;122;p18"/>
          <p:cNvPicPr preferRelativeResize="0"/>
          <p:nvPr/>
        </p:nvPicPr>
        <p:blipFill>
          <a:blip r:embed="rId3">
            <a:alphaModFix/>
          </a:blip>
          <a:stretch>
            <a:fillRect/>
          </a:stretch>
        </p:blipFill>
        <p:spPr>
          <a:xfrm>
            <a:off x="5007675" y="1146625"/>
            <a:ext cx="3661160" cy="3692075"/>
          </a:xfrm>
          <a:prstGeom prst="rect">
            <a:avLst/>
          </a:prstGeom>
          <a:noFill/>
          <a:ln>
            <a:noFill/>
          </a:ln>
        </p:spPr>
      </p:pic>
      <p:pic>
        <p:nvPicPr>
          <p:cNvPr id="123" name="Google Shape;123;p18"/>
          <p:cNvPicPr preferRelativeResize="0"/>
          <p:nvPr/>
        </p:nvPicPr>
        <p:blipFill>
          <a:blip r:embed="rId4">
            <a:alphaModFix/>
          </a:blip>
          <a:stretch>
            <a:fillRect/>
          </a:stretch>
        </p:blipFill>
        <p:spPr>
          <a:xfrm>
            <a:off x="835824" y="2955124"/>
            <a:ext cx="3252167" cy="1947850"/>
          </a:xfrm>
          <a:prstGeom prst="rect">
            <a:avLst/>
          </a:prstGeom>
          <a:noFill/>
          <a:ln>
            <a:noFill/>
          </a:ln>
        </p:spPr>
      </p:pic>
      <p:sp>
        <p:nvSpPr>
          <p:cNvPr id="124" name="Google Shape;124;p18"/>
          <p:cNvSpPr txBox="1"/>
          <p:nvPr/>
        </p:nvSpPr>
        <p:spPr>
          <a:xfrm>
            <a:off x="727800" y="4838700"/>
            <a:ext cx="204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Lato"/>
                <a:ea typeface="Lato"/>
                <a:cs typeface="Lato"/>
                <a:sym typeface="Lato"/>
              </a:rPr>
              <a:t>Fig. 2</a:t>
            </a:r>
            <a:endParaRPr i="1" sz="1000">
              <a:latin typeface="Lato"/>
              <a:ea typeface="Lato"/>
              <a:cs typeface="Lato"/>
              <a:sym typeface="Lato"/>
            </a:endParaRPr>
          </a:p>
        </p:txBody>
      </p:sp>
      <p:sp>
        <p:nvSpPr>
          <p:cNvPr id="125" name="Google Shape;125;p18"/>
          <p:cNvSpPr txBox="1"/>
          <p:nvPr/>
        </p:nvSpPr>
        <p:spPr>
          <a:xfrm>
            <a:off x="6944925" y="3977875"/>
            <a:ext cx="176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ato"/>
                <a:ea typeface="Lato"/>
                <a:cs typeface="Lato"/>
                <a:sym typeface="Lato"/>
              </a:rPr>
              <a:t>Fig. 3.</a:t>
            </a:r>
            <a:endParaRPr i="1" sz="11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RMSE Validation</a:t>
            </a:r>
            <a:endParaRPr sz="1900"/>
          </a:p>
          <a:p>
            <a:pPr indent="0" lvl="0" marL="0" rtl="0" algn="l">
              <a:spcBef>
                <a:spcPts val="0"/>
              </a:spcBef>
              <a:spcAft>
                <a:spcPts val="0"/>
              </a:spcAft>
              <a:buNone/>
            </a:pPr>
            <a:r>
              <a:rPr b="0" lang="en" sz="2000">
                <a:latin typeface="Montserrat Medium"/>
                <a:ea typeface="Montserrat Medium"/>
                <a:cs typeface="Montserrat Medium"/>
                <a:sym typeface="Montserrat Medium"/>
              </a:rPr>
              <a:t>1.054 - Netflix</a:t>
            </a:r>
            <a:endParaRPr b="0" sz="2000">
              <a:latin typeface="Montserrat Medium"/>
              <a:ea typeface="Montserrat Medium"/>
              <a:cs typeface="Montserrat Medium"/>
              <a:sym typeface="Montserrat Medium"/>
            </a:endParaRPr>
          </a:p>
          <a:p>
            <a:pPr indent="0" lvl="0" marL="0" rtl="0" algn="l">
              <a:spcBef>
                <a:spcPts val="0"/>
              </a:spcBef>
              <a:spcAft>
                <a:spcPts val="0"/>
              </a:spcAft>
              <a:buNone/>
            </a:pPr>
            <a:r>
              <a:rPr lang="en" sz="1900"/>
              <a:t>RMSE Test</a:t>
            </a:r>
            <a:endParaRPr sz="1900"/>
          </a:p>
          <a:p>
            <a:pPr indent="0" lvl="0" marL="0" rtl="0" algn="l">
              <a:lnSpc>
                <a:spcPct val="115000"/>
              </a:lnSpc>
              <a:spcBef>
                <a:spcPts val="0"/>
              </a:spcBef>
              <a:spcAft>
                <a:spcPts val="1200"/>
              </a:spcAft>
              <a:buNone/>
            </a:pPr>
            <a:r>
              <a:rPr b="0" lang="en" sz="1800">
                <a:solidFill>
                  <a:schemeClr val="accent1"/>
                </a:solidFill>
                <a:latin typeface="Montserrat Medium"/>
                <a:ea typeface="Montserrat Medium"/>
                <a:cs typeface="Montserrat Medium"/>
                <a:sym typeface="Montserrat Medium"/>
              </a:rPr>
              <a:t>1.084 - Netflix</a:t>
            </a:r>
            <a:endParaRPr b="0" sz="2000">
              <a:latin typeface="Montserrat Medium"/>
              <a:ea typeface="Montserrat Medium"/>
              <a:cs typeface="Montserrat Medium"/>
              <a:sym typeface="Montserrat Medium"/>
            </a:endParaRPr>
          </a:p>
        </p:txBody>
      </p:sp>
      <p:sp>
        <p:nvSpPr>
          <p:cNvPr id="131" name="Google Shape;131;p19"/>
          <p:cNvSpPr txBox="1"/>
          <p:nvPr>
            <p:ph idx="1" type="body"/>
          </p:nvPr>
        </p:nvSpPr>
        <p:spPr>
          <a:xfrm>
            <a:off x="730000" y="2906350"/>
            <a:ext cx="3300900" cy="1597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900">
                <a:solidFill>
                  <a:schemeClr val="dk2"/>
                </a:solidFill>
                <a:latin typeface="Raleway"/>
                <a:ea typeface="Raleway"/>
                <a:cs typeface="Raleway"/>
                <a:sym typeface="Raleway"/>
              </a:rPr>
              <a:t>RMSE Validation</a:t>
            </a:r>
            <a:endParaRPr b="1" sz="19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rPr lang="en" sz="1900">
                <a:solidFill>
                  <a:schemeClr val="dk2"/>
                </a:solidFill>
                <a:latin typeface="Montserrat Medium"/>
                <a:ea typeface="Montserrat Medium"/>
                <a:cs typeface="Montserrat Medium"/>
                <a:sym typeface="Montserrat Medium"/>
              </a:rPr>
              <a:t>3.02 - Jester</a:t>
            </a:r>
            <a:endParaRPr sz="1900">
              <a:solidFill>
                <a:schemeClr val="dk2"/>
              </a:solidFill>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rPr b="1" lang="en" sz="1900">
                <a:solidFill>
                  <a:schemeClr val="dk2"/>
                </a:solidFill>
                <a:latin typeface="Raleway"/>
                <a:ea typeface="Raleway"/>
                <a:cs typeface="Raleway"/>
                <a:sym typeface="Raleway"/>
              </a:rPr>
              <a:t>RMSE Test</a:t>
            </a:r>
            <a:endParaRPr b="1" sz="19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rPr lang="en" sz="1900">
                <a:solidFill>
                  <a:schemeClr val="dk2"/>
                </a:solidFill>
                <a:latin typeface="Montserrat Medium"/>
                <a:ea typeface="Montserrat Medium"/>
                <a:cs typeface="Montserrat Medium"/>
                <a:sym typeface="Montserrat Medium"/>
              </a:rPr>
              <a:t>2.95 - Jester</a:t>
            </a:r>
            <a:endParaRPr sz="1900">
              <a:solidFill>
                <a:schemeClr val="dk2"/>
              </a:solidFill>
              <a:latin typeface="Montserrat Medium"/>
              <a:ea typeface="Montserrat Medium"/>
              <a:cs typeface="Montserrat Medium"/>
              <a:sym typeface="Montserrat Medium"/>
            </a:endParaRPr>
          </a:p>
        </p:txBody>
      </p:sp>
      <p:sp>
        <p:nvSpPr>
          <p:cNvPr id="132" name="Google Shape;132;p19"/>
          <p:cNvSpPr txBox="1"/>
          <p:nvPr/>
        </p:nvSpPr>
        <p:spPr>
          <a:xfrm>
            <a:off x="611975" y="527450"/>
            <a:ext cx="759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KNN Steps (Applies to both Datasets)</a:t>
            </a:r>
            <a:endParaRPr>
              <a:latin typeface="Lato"/>
              <a:ea typeface="Lato"/>
              <a:cs typeface="Lato"/>
              <a:sym typeface="Lato"/>
            </a:endParaRPr>
          </a:p>
        </p:txBody>
      </p:sp>
      <p:sp>
        <p:nvSpPr>
          <p:cNvPr id="133" name="Google Shape;133;p19"/>
          <p:cNvSpPr txBox="1"/>
          <p:nvPr/>
        </p:nvSpPr>
        <p:spPr>
          <a:xfrm>
            <a:off x="4405325" y="1459700"/>
            <a:ext cx="4221900" cy="3775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Used the Sklearn library to train the model to use as baseline for Hyperparameter tuning.</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Conducted Hyperparameter tuning on train_sparse_matrix and used best parameters to fit the updated model on the fitted dataset.</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Tried the model on the validation set and computed RMSE</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Tested the model on the test set and successfully recommended the nearest neighbour of a USER.</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Checked for accuracy of the model on the TEST set using the RMSE.</a:t>
            </a:r>
            <a:endParaRPr sz="1300">
              <a:solidFill>
                <a:schemeClr val="accent1"/>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30000" y="1318650"/>
            <a:ext cx="3300900" cy="125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00"/>
              <a:t>RMSE Validation</a:t>
            </a:r>
            <a:endParaRPr sz="1900"/>
          </a:p>
          <a:p>
            <a:pPr indent="0" lvl="0" marL="0" rtl="0" algn="l">
              <a:spcBef>
                <a:spcPts val="0"/>
              </a:spcBef>
              <a:spcAft>
                <a:spcPts val="0"/>
              </a:spcAft>
              <a:buNone/>
            </a:pPr>
            <a:r>
              <a:rPr b="0" lang="en" sz="1722">
                <a:latin typeface="Montserrat Medium"/>
                <a:ea typeface="Montserrat Medium"/>
                <a:cs typeface="Montserrat Medium"/>
                <a:sym typeface="Montserrat Medium"/>
              </a:rPr>
              <a:t>0.9885 </a:t>
            </a:r>
            <a:r>
              <a:rPr b="0" lang="en" sz="1822">
                <a:latin typeface="Montserrat Medium"/>
                <a:ea typeface="Montserrat Medium"/>
                <a:cs typeface="Montserrat Medium"/>
                <a:sym typeface="Montserrat Medium"/>
              </a:rPr>
              <a:t>- Netflix</a:t>
            </a:r>
            <a:endParaRPr b="0" sz="1822">
              <a:latin typeface="Montserrat Medium"/>
              <a:ea typeface="Montserrat Medium"/>
              <a:cs typeface="Montserrat Medium"/>
              <a:sym typeface="Montserrat Medium"/>
            </a:endParaRPr>
          </a:p>
          <a:p>
            <a:pPr indent="0" lvl="0" marL="0" rtl="0" algn="l">
              <a:spcBef>
                <a:spcPts val="0"/>
              </a:spcBef>
              <a:spcAft>
                <a:spcPts val="0"/>
              </a:spcAft>
              <a:buNone/>
            </a:pPr>
            <a:r>
              <a:rPr lang="en" sz="1900"/>
              <a:t>RMSE Test </a:t>
            </a:r>
            <a:endParaRPr sz="1900"/>
          </a:p>
          <a:p>
            <a:pPr indent="0" lvl="0" marL="0" rtl="0" algn="l">
              <a:lnSpc>
                <a:spcPct val="115000"/>
              </a:lnSpc>
              <a:spcBef>
                <a:spcPts val="0"/>
              </a:spcBef>
              <a:spcAft>
                <a:spcPts val="1200"/>
              </a:spcAft>
              <a:buNone/>
            </a:pPr>
            <a:r>
              <a:rPr b="0" lang="en" sz="1772">
                <a:solidFill>
                  <a:schemeClr val="accent1"/>
                </a:solidFill>
                <a:latin typeface="Montserrat Medium"/>
                <a:ea typeface="Montserrat Medium"/>
                <a:cs typeface="Montserrat Medium"/>
                <a:sym typeface="Montserrat Medium"/>
              </a:rPr>
              <a:t>0.9918 - </a:t>
            </a:r>
            <a:r>
              <a:rPr b="0" lang="en" sz="1772">
                <a:latin typeface="Montserrat Medium"/>
                <a:ea typeface="Montserrat Medium"/>
                <a:cs typeface="Montserrat Medium"/>
                <a:sym typeface="Montserrat Medium"/>
              </a:rPr>
              <a:t>Netflix</a:t>
            </a:r>
            <a:endParaRPr b="0" sz="1772">
              <a:latin typeface="Montserrat Medium"/>
              <a:ea typeface="Montserrat Medium"/>
              <a:cs typeface="Montserrat Medium"/>
              <a:sym typeface="Montserrat Medium"/>
            </a:endParaRPr>
          </a:p>
        </p:txBody>
      </p:sp>
      <p:sp>
        <p:nvSpPr>
          <p:cNvPr id="139" name="Google Shape;139;p20"/>
          <p:cNvSpPr txBox="1"/>
          <p:nvPr>
            <p:ph idx="1" type="body"/>
          </p:nvPr>
        </p:nvSpPr>
        <p:spPr>
          <a:xfrm>
            <a:off x="721225" y="2781725"/>
            <a:ext cx="3300900" cy="15975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b="1" lang="en" sz="2881">
                <a:solidFill>
                  <a:schemeClr val="dk2"/>
                </a:solidFill>
                <a:latin typeface="Raleway"/>
                <a:ea typeface="Raleway"/>
                <a:cs typeface="Raleway"/>
                <a:sym typeface="Raleway"/>
              </a:rPr>
              <a:t>RMSE Validation</a:t>
            </a:r>
            <a:endParaRPr b="1" sz="2881">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rPr lang="en" sz="2881">
                <a:solidFill>
                  <a:schemeClr val="dk2"/>
                </a:solidFill>
                <a:latin typeface="Montserrat Medium"/>
                <a:ea typeface="Montserrat Medium"/>
                <a:cs typeface="Montserrat Medium"/>
                <a:sym typeface="Montserrat Medium"/>
              </a:rPr>
              <a:t>2.5156 - Jester</a:t>
            </a:r>
            <a:endParaRPr sz="2881">
              <a:solidFill>
                <a:schemeClr val="dk2"/>
              </a:solidFill>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t/>
            </a:r>
            <a:endParaRPr b="1" sz="2881">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rPr b="1" lang="en" sz="2881">
                <a:solidFill>
                  <a:schemeClr val="dk2"/>
                </a:solidFill>
                <a:latin typeface="Raleway"/>
                <a:ea typeface="Raleway"/>
                <a:cs typeface="Raleway"/>
                <a:sym typeface="Raleway"/>
              </a:rPr>
              <a:t>RMSE Test</a:t>
            </a:r>
            <a:endParaRPr b="1" sz="2881">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rPr lang="en" sz="2881">
                <a:solidFill>
                  <a:schemeClr val="dk2"/>
                </a:solidFill>
                <a:latin typeface="Montserrat Medium"/>
                <a:ea typeface="Montserrat Medium"/>
                <a:cs typeface="Montserrat Medium"/>
                <a:sym typeface="Montserrat Medium"/>
              </a:rPr>
              <a:t>2.5146 - Jester</a:t>
            </a:r>
            <a:endParaRPr sz="2881">
              <a:solidFill>
                <a:schemeClr val="dk2"/>
              </a:solidFill>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t/>
            </a:r>
            <a:endParaRPr b="1" sz="19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b="1" sz="1900">
              <a:solidFill>
                <a:schemeClr val="dk2"/>
              </a:solidFill>
              <a:latin typeface="Raleway"/>
              <a:ea typeface="Raleway"/>
              <a:cs typeface="Raleway"/>
              <a:sym typeface="Raleway"/>
            </a:endParaRPr>
          </a:p>
        </p:txBody>
      </p:sp>
      <p:sp>
        <p:nvSpPr>
          <p:cNvPr id="140" name="Google Shape;140;p20"/>
          <p:cNvSpPr txBox="1"/>
          <p:nvPr/>
        </p:nvSpPr>
        <p:spPr>
          <a:xfrm>
            <a:off x="611975" y="527450"/>
            <a:ext cx="759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SVD</a:t>
            </a:r>
            <a:r>
              <a:rPr b="1" lang="en" sz="2600">
                <a:solidFill>
                  <a:schemeClr val="dk2"/>
                </a:solidFill>
                <a:latin typeface="Raleway"/>
                <a:ea typeface="Raleway"/>
                <a:cs typeface="Raleway"/>
                <a:sym typeface="Raleway"/>
              </a:rPr>
              <a:t> Steps (Applies to both Datasets)</a:t>
            </a:r>
            <a:endParaRPr>
              <a:latin typeface="Lato"/>
              <a:ea typeface="Lato"/>
              <a:cs typeface="Lato"/>
              <a:sym typeface="Lato"/>
            </a:endParaRPr>
          </a:p>
        </p:txBody>
      </p:sp>
      <p:sp>
        <p:nvSpPr>
          <p:cNvPr id="141" name="Google Shape;141;p20"/>
          <p:cNvSpPr txBox="1"/>
          <p:nvPr/>
        </p:nvSpPr>
        <p:spPr>
          <a:xfrm>
            <a:off x="4512475" y="1020350"/>
            <a:ext cx="4221900" cy="354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Used the Surprise library to read the dataset &amp; train the model to use as baseline for Hyperparameter tuning.</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Split the dataset into train and test</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Fit the SVD algorithm on the dataset and did cross validation</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Trained the svd  model and tested on the test set</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Checked for accuracy of the model on the TEST set using the RMSE</a:t>
            </a:r>
            <a:r>
              <a:rPr lang="en" sz="1300">
                <a:solidFill>
                  <a:schemeClr val="accent1"/>
                </a:solidFill>
                <a:latin typeface="Montserrat Medium"/>
                <a:ea typeface="Montserrat Medium"/>
                <a:cs typeface="Montserrat Medium"/>
                <a:sym typeface="Montserrat Medium"/>
              </a:rPr>
              <a:t>. </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Successfully recommended the nearest neighbour of a USER.</a:t>
            </a:r>
            <a:endParaRPr sz="1300">
              <a:solidFill>
                <a:schemeClr val="accent1"/>
              </a:solidFill>
              <a:latin typeface="Montserrat Medium"/>
              <a:ea typeface="Montserrat Medium"/>
              <a:cs typeface="Montserrat Medium"/>
              <a:sym typeface="Montserrat Medium"/>
            </a:endParaRPr>
          </a:p>
          <a:p>
            <a:pPr indent="-311150" lvl="0" marL="457200" rtl="0" algn="l">
              <a:lnSpc>
                <a:spcPct val="115000"/>
              </a:lnSpc>
              <a:spcBef>
                <a:spcPts val="0"/>
              </a:spcBef>
              <a:spcAft>
                <a:spcPts val="0"/>
              </a:spcAft>
              <a:buClr>
                <a:schemeClr val="accent1"/>
              </a:buClr>
              <a:buSzPts val="1300"/>
              <a:buFont typeface="Montserrat Medium"/>
              <a:buChar char="●"/>
            </a:pPr>
            <a:r>
              <a:rPr lang="en" sz="1300">
                <a:solidFill>
                  <a:schemeClr val="accent1"/>
                </a:solidFill>
                <a:latin typeface="Montserrat Medium"/>
                <a:ea typeface="Montserrat Medium"/>
                <a:cs typeface="Montserrat Medium"/>
                <a:sym typeface="Montserrat Medium"/>
              </a:rPr>
              <a:t>.</a:t>
            </a:r>
            <a:endParaRPr sz="1300">
              <a:solidFill>
                <a:schemeClr val="accent1"/>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47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Recommendation Example</a:t>
            </a:r>
            <a:endParaRPr/>
          </a:p>
        </p:txBody>
      </p:sp>
      <p:pic>
        <p:nvPicPr>
          <p:cNvPr id="147" name="Google Shape;147;p21"/>
          <p:cNvPicPr preferRelativeResize="0"/>
          <p:nvPr/>
        </p:nvPicPr>
        <p:blipFill>
          <a:blip r:embed="rId3">
            <a:alphaModFix/>
          </a:blip>
          <a:stretch>
            <a:fillRect/>
          </a:stretch>
        </p:blipFill>
        <p:spPr>
          <a:xfrm>
            <a:off x="409575" y="1320450"/>
            <a:ext cx="8324850" cy="3181350"/>
          </a:xfrm>
          <a:prstGeom prst="rect">
            <a:avLst/>
          </a:prstGeom>
          <a:noFill/>
          <a:ln>
            <a:noFill/>
          </a:ln>
        </p:spPr>
      </p:pic>
      <p:sp>
        <p:nvSpPr>
          <p:cNvPr id="148" name="Google Shape;148;p21"/>
          <p:cNvSpPr txBox="1"/>
          <p:nvPr/>
        </p:nvSpPr>
        <p:spPr>
          <a:xfrm>
            <a:off x="483400" y="4599375"/>
            <a:ext cx="28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ato"/>
                <a:ea typeface="Lato"/>
                <a:cs typeface="Lato"/>
                <a:sym typeface="Lato"/>
              </a:rPr>
              <a:t>Fig. 4.</a:t>
            </a:r>
            <a:endParaRPr i="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