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Montserrat SemiBold"/>
      <p:regular r:id="rId22"/>
      <p:bold r:id="rId23"/>
      <p:italic r:id="rId24"/>
      <p:boldItalic r:id="rId25"/>
    </p:embeddedFont>
    <p:embeddedFont>
      <p:font typeface="Lato"/>
      <p:regular r:id="rId26"/>
      <p:bold r:id="rId27"/>
      <p:italic r:id="rId28"/>
      <p:boldItalic r:id="rId29"/>
    </p:embeddedFont>
    <p:embeddedFont>
      <p:font typeface="Montserrat"/>
      <p:regular r:id="rId30"/>
      <p:bold r:id="rId31"/>
      <p:italic r:id="rId32"/>
      <p:boldItalic r:id="rId33"/>
    </p:embeddedFont>
    <p:embeddedFont>
      <p:font typeface="Raleway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MontserratSemiBold-regular.fntdata"/><Relationship Id="rId21" Type="http://schemas.openxmlformats.org/officeDocument/2006/relationships/font" Target="fonts/Raleway-boldItalic.fntdata"/><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SemiBold-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RalewayMedium-bold.fntdata"/><Relationship Id="rId12" Type="http://schemas.openxmlformats.org/officeDocument/2006/relationships/slide" Target="slides/slide7.xml"/><Relationship Id="rId34" Type="http://schemas.openxmlformats.org/officeDocument/2006/relationships/font" Target="fonts/RalewayMedium-regular.fntdata"/><Relationship Id="rId15" Type="http://schemas.openxmlformats.org/officeDocument/2006/relationships/slide" Target="slides/slide10.xml"/><Relationship Id="rId37" Type="http://schemas.openxmlformats.org/officeDocument/2006/relationships/font" Target="fonts/RalewayMedium-boldItalic.fntdata"/><Relationship Id="rId14" Type="http://schemas.openxmlformats.org/officeDocument/2006/relationships/slide" Target="slides/slide9.xml"/><Relationship Id="rId36" Type="http://schemas.openxmlformats.org/officeDocument/2006/relationships/font" Target="fonts/Raleway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c05cee3a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c05cee3a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c05cee3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c05cee3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9da3b2f2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9da3b2f2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9da3b2f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9da3b2f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9da3b2f2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9da3b2f2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9da3b2f2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9da3b2f2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9da3b2f2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9da3b2f2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bd3f52ff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bd3f52ff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bd3f52ff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bd3f52ff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9da3b2f2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9da3b2f2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c05cee3a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c05cee3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drive.google.com/file/d/1U29Vpv2lJq2ixCkQ9LKlO1ICzq93IJCn/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DEVELOPMENT FOR MARKETING</a:t>
            </a:r>
            <a:endParaRPr/>
          </a:p>
        </p:txBody>
      </p:sp>
      <p:sp>
        <p:nvSpPr>
          <p:cNvPr id="87" name="Google Shape;87;p13"/>
          <p:cNvSpPr txBox="1"/>
          <p:nvPr>
            <p:ph idx="1" type="subTitle"/>
          </p:nvPr>
        </p:nvSpPr>
        <p:spPr>
          <a:xfrm>
            <a:off x="727952" y="3163450"/>
            <a:ext cx="7688100" cy="541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RECOMMENDER SYSTEMS FOR YELP DATASET  USING COLLABORATIVE FILTERING METHODS</a:t>
            </a:r>
            <a:endParaRPr b="1"/>
          </a:p>
          <a:p>
            <a:pPr indent="0" lvl="0" marL="0" rtl="0" algn="l">
              <a:spcBef>
                <a:spcPts val="0"/>
              </a:spcBef>
              <a:spcAft>
                <a:spcPts val="0"/>
              </a:spcAft>
              <a:buNone/>
            </a:pPr>
            <a:r>
              <a:rPr b="1" lang="en"/>
              <a:t>(KNN &amp; SVD)</a:t>
            </a:r>
            <a:endParaRPr b="1"/>
          </a:p>
        </p:txBody>
      </p:sp>
      <p:sp>
        <p:nvSpPr>
          <p:cNvPr id="88" name="Google Shape;88;p13"/>
          <p:cNvSpPr txBox="1"/>
          <p:nvPr>
            <p:ph idx="1" type="subTitle"/>
          </p:nvPr>
        </p:nvSpPr>
        <p:spPr>
          <a:xfrm>
            <a:off x="6326427" y="4440975"/>
            <a:ext cx="2714700" cy="5412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b="1" lang="en"/>
              <a:t>David Andrew</a:t>
            </a:r>
            <a:endParaRPr b="1"/>
          </a:p>
          <a:p>
            <a:pPr indent="0" lvl="0" marL="0" rtl="0" algn="r">
              <a:spcBef>
                <a:spcPts val="0"/>
              </a:spcBef>
              <a:spcAft>
                <a:spcPts val="0"/>
              </a:spcAft>
              <a:buNone/>
            </a:pPr>
            <a:r>
              <a:rPr b="1" lang="en"/>
              <a:t>Student No. 500903075</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7800" y="305325"/>
            <a:ext cx="7688400" cy="72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Results Analysis</a:t>
            </a:r>
            <a:endParaRPr sz="3600"/>
          </a:p>
        </p:txBody>
      </p:sp>
      <p:sp>
        <p:nvSpPr>
          <p:cNvPr id="150" name="Google Shape;150;p22"/>
          <p:cNvSpPr txBox="1"/>
          <p:nvPr>
            <p:ph idx="1" type="body"/>
          </p:nvPr>
        </p:nvSpPr>
        <p:spPr>
          <a:xfrm>
            <a:off x="729450" y="1031025"/>
            <a:ext cx="7688400" cy="332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 sz="5235"/>
              <a:t>Sub-Question 3: </a:t>
            </a:r>
            <a:r>
              <a:rPr b="1" lang="en" sz="5235"/>
              <a:t>How effective is the KNN model on the business recommendations in the top 2 states with the highest number of businesses on Yelp?</a:t>
            </a:r>
            <a:endParaRPr b="1" sz="5235"/>
          </a:p>
          <a:p>
            <a:pPr indent="0" lvl="0" marL="0" rtl="0" algn="l">
              <a:spcBef>
                <a:spcPts val="1200"/>
              </a:spcBef>
              <a:spcAft>
                <a:spcPts val="0"/>
              </a:spcAft>
              <a:buNone/>
            </a:pPr>
            <a:r>
              <a:rPr lang="en" sz="5235"/>
              <a:t>Nevada and Arizona businesses were recommended using KNN models. The KNN model was able to recommend businesses with an RMSE of 0.79 for the Nevada Businesses and 0.73 for the Arizona Businesses.</a:t>
            </a:r>
            <a:endParaRPr sz="5235"/>
          </a:p>
          <a:p>
            <a:pPr indent="0" lvl="0" marL="0" rtl="0" algn="l">
              <a:spcBef>
                <a:spcPts val="1200"/>
              </a:spcBef>
              <a:spcAft>
                <a:spcPts val="0"/>
              </a:spcAft>
              <a:buNone/>
            </a:pPr>
            <a:r>
              <a:rPr b="1" lang="en" sz="5235"/>
              <a:t>Sub-Question 4: </a:t>
            </a:r>
            <a:r>
              <a:rPr b="1" lang="en" sz="5235"/>
              <a:t>How effective is the SVD model on the business recommendations in the top 2 states with the highest number of businesses on Yelp?</a:t>
            </a:r>
            <a:endParaRPr b="1" sz="5235"/>
          </a:p>
          <a:p>
            <a:pPr indent="0" lvl="0" marL="0" rtl="0" algn="l">
              <a:spcBef>
                <a:spcPts val="1200"/>
              </a:spcBef>
              <a:spcAft>
                <a:spcPts val="1200"/>
              </a:spcAft>
              <a:buNone/>
            </a:pPr>
            <a:r>
              <a:rPr lang="en" sz="5235"/>
              <a:t>Nevada and Arizona businesses were recommended using SVD models. The SVD model was able to recommend businesses with an RMSE of RMSE: 1.2139 for the Nevada Businesses and RMSE: 1.2392 for the Arizona Businesses.This implies that, on average, the predicted ratings from the SVD model deviate from the actual ratings by approximately 1.2 units. Comparing this with the KNN model's RMSE, the SVD model has a higher level of error and lower accuracy in predicting ratings.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504825" y="93100"/>
            <a:ext cx="3842400" cy="72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Results Analysis</a:t>
            </a:r>
            <a:endParaRPr sz="3600"/>
          </a:p>
        </p:txBody>
      </p:sp>
      <p:sp>
        <p:nvSpPr>
          <p:cNvPr id="156" name="Google Shape;156;p23"/>
          <p:cNvSpPr/>
          <p:nvPr/>
        </p:nvSpPr>
        <p:spPr>
          <a:xfrm>
            <a:off x="814625" y="4047850"/>
            <a:ext cx="801900" cy="214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idx="1" type="body"/>
          </p:nvPr>
        </p:nvSpPr>
        <p:spPr>
          <a:xfrm>
            <a:off x="504825" y="663075"/>
            <a:ext cx="8165400" cy="4275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35"/>
              <a:t>Sub-Question 5: How does the choice of collaborative filtering method (KNN or SVD) impact the recommendation quality for businesses in the top 2 states?</a:t>
            </a:r>
            <a:endParaRPr b="1" sz="5235"/>
          </a:p>
          <a:p>
            <a:pPr indent="0" lvl="0" marL="0" rtl="0" algn="just">
              <a:spcBef>
                <a:spcPts val="1200"/>
              </a:spcBef>
              <a:spcAft>
                <a:spcPts val="0"/>
              </a:spcAft>
              <a:buNone/>
            </a:pPr>
            <a:r>
              <a:rPr lang="en" sz="4435"/>
              <a:t>Based on the RMSE values, it can be inferred that the KNN model performs better in terms of recommendation qualities compared to the SVD model. The lower RMSE of 0.7 suggests that the KNN model provides more accurate and reliable recommendations, indicating a better overall recommendation quality. On the other hand, the SVD model with an RMSE of 1.2 may have limitations in accurately predicting user preferences and could potentially result in less precise recommendations. The KNN model outperformed the SVD model. The RMSE of the KNN model was lower than that of the SVD model. This demonstrates that the KNN model outperforms the SVD model. It is also noteworthy to note that the SVD models generally took longer than the KNN models to compute both the models and test it. Therefore, KNN positively impacts the recommendation quality more than the SVD.</a:t>
            </a:r>
            <a:endParaRPr sz="4435"/>
          </a:p>
          <a:p>
            <a:pPr indent="0" lvl="0" marL="0" rtl="0" algn="just">
              <a:spcBef>
                <a:spcPts val="1200"/>
              </a:spcBef>
              <a:spcAft>
                <a:spcPts val="0"/>
              </a:spcAft>
              <a:buNone/>
            </a:pPr>
            <a:r>
              <a:rPr lang="en" sz="4435"/>
              <a:t>Finally, to answer the main business question '</a:t>
            </a:r>
            <a:r>
              <a:rPr b="1" lang="en" sz="4435"/>
              <a:t>How can we utilize collaborative filtering methods to develop business recommendations for Yelp users in the top US states?</a:t>
            </a:r>
            <a:r>
              <a:rPr lang="en" sz="4435"/>
              <a:t>, The KNN model is more resilient than the SVD model. This is due to the fact that the KNN model makes no assumptions about the underlying data distribution. The SVD model requires normally distributed data. The KNN model is also easier to understand than the SVD model. This is how easy the KNN model can be conveyed to non-technical persons. Non-technical persons will struggle to understand the SVD model. In addition, the KNN model is more scalable than the SVD model. This is because the KNN model does not require any training. The SVD model requires training. The KNN model is also more flexible than the SVD model. It is also noteworthy to note that the SVD models generally took longer than the KNN models to compute both the models and test it.</a:t>
            </a:r>
            <a:endParaRPr sz="4435"/>
          </a:p>
          <a:p>
            <a:pPr indent="0" lvl="0" marL="0" rtl="0" algn="just">
              <a:spcBef>
                <a:spcPts val="1200"/>
              </a:spcBef>
              <a:spcAft>
                <a:spcPts val="0"/>
              </a:spcAft>
              <a:buNone/>
            </a:pPr>
            <a:r>
              <a:rPr lang="en" sz="4835"/>
              <a:t>In conclusion, it is important to note that other factors such as data quality, scalability, and specific application requirements should also be considered when evaluating and choosing the most suitable recommender model for a given</a:t>
            </a:r>
            <a:r>
              <a:rPr lang="en" sz="5235"/>
              <a:t> scenario.</a:t>
            </a:r>
            <a:endParaRPr sz="5235"/>
          </a:p>
          <a:p>
            <a:pPr indent="0" lvl="0" marL="0" rtl="0" algn="l">
              <a:spcBef>
                <a:spcPts val="1200"/>
              </a:spcBef>
              <a:spcAft>
                <a:spcPts val="0"/>
              </a:spcAft>
              <a:buNone/>
            </a:pPr>
            <a:r>
              <a:t/>
            </a:r>
            <a:endParaRPr sz="5235"/>
          </a:p>
          <a:p>
            <a:pPr indent="0" lvl="0" marL="0" rtl="0" algn="l">
              <a:spcBef>
                <a:spcPts val="1200"/>
              </a:spcBef>
              <a:spcAft>
                <a:spcPts val="0"/>
              </a:spcAft>
              <a:buNone/>
            </a:pPr>
            <a:r>
              <a:t/>
            </a:r>
            <a:endParaRPr i="1" sz="5235"/>
          </a:p>
          <a:p>
            <a:pPr indent="0" lvl="0" marL="0" rtl="0" algn="l">
              <a:spcBef>
                <a:spcPts val="1200"/>
              </a:spcBef>
              <a:spcAft>
                <a:spcPts val="0"/>
              </a:spcAft>
              <a:buNone/>
            </a:pPr>
            <a:r>
              <a:rPr i="1" lang="en"/>
              <a:t> </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611975" y="1079975"/>
            <a:ext cx="3643800" cy="7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600"/>
              <a:t>Github</a:t>
            </a:r>
            <a:endParaRPr sz="5600"/>
          </a:p>
        </p:txBody>
      </p:sp>
      <p:sp>
        <p:nvSpPr>
          <p:cNvPr id="163" name="Google Shape;163;p24"/>
          <p:cNvSpPr txBox="1"/>
          <p:nvPr>
            <p:ph idx="1" type="body"/>
          </p:nvPr>
        </p:nvSpPr>
        <p:spPr>
          <a:xfrm>
            <a:off x="729450" y="2272888"/>
            <a:ext cx="7688400" cy="1580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3400">
                <a:latin typeface="Montserrat SemiBold"/>
                <a:ea typeface="Montserrat SemiBold"/>
                <a:cs typeface="Montserrat SemiBold"/>
                <a:sym typeface="Montserrat SemiBold"/>
              </a:rPr>
              <a:t>https://github.com/Kingdavie95/Yelp-Recommender-System-Using-Collaborative-Filtering-KNN-SVD-</a:t>
            </a:r>
            <a:endParaRPr sz="3400">
              <a:latin typeface="Montserrat SemiBold"/>
              <a:ea typeface="Montserrat SemiBold"/>
              <a:cs typeface="Montserrat SemiBold"/>
              <a:sym typeface="Montserrat SemiBold"/>
            </a:endParaRPr>
          </a:p>
          <a:p>
            <a:pPr indent="0" lvl="0" marL="0" rtl="0" algn="l">
              <a:spcBef>
                <a:spcPts val="1200"/>
              </a:spcBef>
              <a:spcAft>
                <a:spcPts val="1200"/>
              </a:spcAft>
              <a:buNone/>
            </a:pPr>
            <a:r>
              <a:rPr lang="en" sz="3400" u="sng">
                <a:solidFill>
                  <a:schemeClr val="hlink"/>
                </a:solidFill>
                <a:latin typeface="Montserrat SemiBold"/>
                <a:ea typeface="Montserrat SemiBold"/>
                <a:cs typeface="Montserrat SemiBold"/>
                <a:sym typeface="Montserrat SemiBold"/>
                <a:hlinkClick r:id="rId3"/>
              </a:rPr>
              <a:t>Dataset</a:t>
            </a:r>
            <a:endParaRPr sz="3400">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4"/>
          <p:cNvPicPr preferRelativeResize="0"/>
          <p:nvPr/>
        </p:nvPicPr>
        <p:blipFill>
          <a:blip r:embed="rId3">
            <a:alphaModFix/>
          </a:blip>
          <a:stretch>
            <a:fillRect/>
          </a:stretch>
        </p:blipFill>
        <p:spPr>
          <a:xfrm>
            <a:off x="0" y="0"/>
            <a:ext cx="9144000" cy="540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54800"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 &amp; Sub-questions.</a:t>
            </a:r>
            <a:endParaRPr/>
          </a:p>
        </p:txBody>
      </p:sp>
      <p:sp>
        <p:nvSpPr>
          <p:cNvPr id="99" name="Google Shape;99;p15"/>
          <p:cNvSpPr txBox="1"/>
          <p:nvPr>
            <p:ph idx="1" type="body"/>
          </p:nvPr>
        </p:nvSpPr>
        <p:spPr>
          <a:xfrm>
            <a:off x="301225" y="1234700"/>
            <a:ext cx="8615400" cy="3908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en" sz="6800">
                <a:latin typeface="Montserrat"/>
                <a:ea typeface="Montserrat"/>
                <a:cs typeface="Montserrat"/>
                <a:sym typeface="Montserrat"/>
              </a:rPr>
              <a:t>“How can we utilize collaborative filtering methods to develop business recommendations for Yelp users in the top US states?”</a:t>
            </a:r>
            <a:endParaRPr b="1" sz="5600">
              <a:latin typeface="Montserrat"/>
              <a:ea typeface="Montserrat"/>
              <a:cs typeface="Montserrat"/>
              <a:sym typeface="Montserrat"/>
            </a:endParaRPr>
          </a:p>
          <a:p>
            <a:pPr indent="0" lvl="0" marL="0" rtl="0" algn="l">
              <a:spcBef>
                <a:spcPts val="1200"/>
              </a:spcBef>
              <a:spcAft>
                <a:spcPts val="0"/>
              </a:spcAft>
              <a:buNone/>
            </a:pPr>
            <a:r>
              <a:rPr b="1" lang="en" sz="5600">
                <a:latin typeface="Montserrat"/>
                <a:ea typeface="Montserrat"/>
                <a:cs typeface="Montserrat"/>
                <a:sym typeface="Montserrat"/>
              </a:rPr>
              <a:t>Sub Research questions</a:t>
            </a:r>
            <a:endParaRPr b="1" sz="5600">
              <a:latin typeface="Montserrat"/>
              <a:ea typeface="Montserrat"/>
              <a:cs typeface="Montserrat"/>
              <a:sym typeface="Montserrat"/>
            </a:endParaRPr>
          </a:p>
          <a:p>
            <a:pPr indent="-317500" lvl="0" marL="457200" rtl="0" algn="l">
              <a:lnSpc>
                <a:spcPct val="150000"/>
              </a:lnSpc>
              <a:spcBef>
                <a:spcPts val="1200"/>
              </a:spcBef>
              <a:spcAft>
                <a:spcPts val="0"/>
              </a:spcAft>
              <a:buSzPct val="100000"/>
              <a:buFont typeface="Montserrat SemiBold"/>
              <a:buChar char="●"/>
            </a:pPr>
            <a:r>
              <a:rPr lang="en" sz="5600">
                <a:latin typeface="Montserrat SemiBold"/>
                <a:ea typeface="Montserrat SemiBold"/>
                <a:cs typeface="Montserrat SemiBold"/>
                <a:sym typeface="Montserrat SemiBold"/>
              </a:rPr>
              <a:t>Is there a relationship between the Number reviews and the ratings given to a business. If Yes? then to what extent does the Star ratings impact the reviews given to a business?</a:t>
            </a:r>
            <a:endParaRPr sz="5600">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ct val="100000"/>
              <a:buFont typeface="Montserrat SemiBold"/>
              <a:buChar char="●"/>
            </a:pPr>
            <a:r>
              <a:rPr lang="en" sz="5600">
                <a:latin typeface="Montserrat SemiBold"/>
                <a:ea typeface="Montserrat SemiBold"/>
                <a:cs typeface="Montserrat SemiBold"/>
                <a:sym typeface="Montserrat SemiBold"/>
              </a:rPr>
              <a:t>What are the top 10 states with the highest number of businesses on Yelp?</a:t>
            </a:r>
            <a:endParaRPr sz="5600">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ct val="100000"/>
              <a:buFont typeface="Montserrat SemiBold"/>
              <a:buChar char="●"/>
            </a:pPr>
            <a:r>
              <a:rPr lang="en" sz="5600">
                <a:latin typeface="Montserrat SemiBold"/>
                <a:ea typeface="Montserrat SemiBold"/>
                <a:cs typeface="Montserrat SemiBold"/>
                <a:sym typeface="Montserrat SemiBold"/>
              </a:rPr>
              <a:t>How effective are the KNN and SVD models on the business recommendations in Nevada?</a:t>
            </a:r>
            <a:endParaRPr sz="5600">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ct val="100000"/>
              <a:buFont typeface="Montserrat SemiBold"/>
              <a:buChar char="●"/>
            </a:pPr>
            <a:r>
              <a:rPr lang="en" sz="5600">
                <a:latin typeface="Montserrat SemiBold"/>
                <a:ea typeface="Montserrat SemiBold"/>
                <a:cs typeface="Montserrat SemiBold"/>
                <a:sym typeface="Montserrat SemiBold"/>
              </a:rPr>
              <a:t>How effective are the KNN and SVD models on the business recommendations in Arizona?</a:t>
            </a:r>
            <a:endParaRPr sz="5600">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ct val="100000"/>
              <a:buFont typeface="Montserrat SemiBold"/>
              <a:buChar char="●"/>
            </a:pPr>
            <a:r>
              <a:rPr lang="en" sz="5600">
                <a:latin typeface="Montserrat SemiBold"/>
                <a:ea typeface="Montserrat SemiBold"/>
                <a:cs typeface="Montserrat SemiBold"/>
                <a:sym typeface="Montserrat SemiBold"/>
              </a:rPr>
              <a:t>How does the choice of collaborative filtering method (KNN or SVD) impact the recommendation quality for businesses in the top 2 states?</a:t>
            </a:r>
            <a:endParaRPr sz="5600">
              <a:latin typeface="Montserrat SemiBold"/>
              <a:ea typeface="Montserrat SemiBold"/>
              <a:cs typeface="Montserrat SemiBold"/>
              <a:sym typeface="Montserrat SemiBold"/>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&lt;/div&gt;</a:t>
            </a:r>
            <a:endParaRPr/>
          </a:p>
          <a:p>
            <a:pPr indent="0" lvl="0" marL="0" rtl="0" algn="l">
              <a:spcBef>
                <a:spcPts val="1200"/>
              </a:spcBef>
              <a:spcAft>
                <a:spcPts val="1200"/>
              </a:spcAft>
              <a:buNone/>
            </a:pPr>
            <a:r>
              <a:t/>
            </a:r>
            <a:endParaRPr sz="8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2075" y="130975"/>
            <a:ext cx="7688400" cy="55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Little Focus on the top States?</a:t>
            </a:r>
            <a:endParaRPr/>
          </a:p>
        </p:txBody>
      </p:sp>
      <p:sp>
        <p:nvSpPr>
          <p:cNvPr id="105" name="Google Shape;105;p16"/>
          <p:cNvSpPr txBox="1"/>
          <p:nvPr/>
        </p:nvSpPr>
        <p:spPr>
          <a:xfrm>
            <a:off x="837050" y="4522000"/>
            <a:ext cx="7833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Lato"/>
                <a:ea typeface="Lato"/>
                <a:cs typeface="Lato"/>
                <a:sym typeface="Lato"/>
              </a:rPr>
              <a:t>Fig. 1. This Figure Shows the states with the highest number of businesses according to yelp. (Source: Yelp Recommender code, David Andrew, 2023)</a:t>
            </a:r>
            <a:endParaRPr i="1" sz="800">
              <a:latin typeface="Lato"/>
              <a:ea typeface="Lato"/>
              <a:cs typeface="Lato"/>
              <a:sym typeface="Lato"/>
            </a:endParaRPr>
          </a:p>
        </p:txBody>
      </p:sp>
      <p:pic>
        <p:nvPicPr>
          <p:cNvPr id="106" name="Google Shape;106;p16"/>
          <p:cNvPicPr preferRelativeResize="0"/>
          <p:nvPr/>
        </p:nvPicPr>
        <p:blipFill>
          <a:blip r:embed="rId3">
            <a:alphaModFix/>
          </a:blip>
          <a:stretch>
            <a:fillRect/>
          </a:stretch>
        </p:blipFill>
        <p:spPr>
          <a:xfrm>
            <a:off x="526250" y="838375"/>
            <a:ext cx="8197449" cy="368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800" y="6114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&amp; CLEANING STEPS</a:t>
            </a:r>
            <a:endParaRPr/>
          </a:p>
        </p:txBody>
      </p:sp>
      <p:sp>
        <p:nvSpPr>
          <p:cNvPr id="112" name="Google Shape;112;p17"/>
          <p:cNvSpPr txBox="1"/>
          <p:nvPr>
            <p:ph idx="1" type="body"/>
          </p:nvPr>
        </p:nvSpPr>
        <p:spPr>
          <a:xfrm>
            <a:off x="600725" y="1266825"/>
            <a:ext cx="8048100" cy="307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Loaded the ‘business’ and ‘review’ datasets from the yelp dataset.</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Performed preliminary cleaning on both dataset by dropping null values and duplicates.</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Created the ‘Yelp_df’ by merging</a:t>
            </a:r>
            <a:r>
              <a:rPr lang="en">
                <a:latin typeface="Montserrat SemiBold"/>
                <a:ea typeface="Montserrat SemiBold"/>
                <a:cs typeface="Montserrat SemiBold"/>
                <a:sym typeface="Montserrat SemiBold"/>
              </a:rPr>
              <a:t> the ‘business’ and ‘review’ datasets using the ‘business_id’ as the key</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Further filtered the dataset by business with review counts of &gt;= 200 and the top 2 states as discovered in the EDA. Top 2 states with the highest businesses were Nevada and Arizona.</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Filtered based on active users and took a sample of 500 businesses from both the filtered Nevada and Arizona datasets.</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Split the datasets into train, val and test.</a:t>
            </a:r>
            <a:endParaRPr>
              <a:latin typeface="Montserrat SemiBold"/>
              <a:ea typeface="Montserrat SemiBold"/>
              <a:cs typeface="Montserrat SemiBold"/>
              <a:sym typeface="Montserrat SemiBold"/>
            </a:endParaRPr>
          </a:p>
          <a:p>
            <a:pPr indent="-311150" lvl="0" marL="457200" rtl="0" algn="l">
              <a:spcBef>
                <a:spcPts val="0"/>
              </a:spcBef>
              <a:spcAft>
                <a:spcPts val="0"/>
              </a:spcAft>
              <a:buSzPts val="1300"/>
              <a:buFont typeface="Montserrat SemiBold"/>
              <a:buChar char="●"/>
            </a:pPr>
            <a:r>
              <a:rPr lang="en">
                <a:latin typeface="Montserrat SemiBold"/>
                <a:ea typeface="Montserrat SemiBold"/>
                <a:cs typeface="Montserrat SemiBold"/>
                <a:sym typeface="Montserrat SemiBold"/>
              </a:rPr>
              <a:t>Created the pivot and sparse matrices. </a:t>
            </a:r>
            <a:endParaRPr>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800" y="557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K-Nearest Neighbors Model</a:t>
            </a:r>
            <a:endParaRPr/>
          </a:p>
        </p:txBody>
      </p:sp>
      <p:sp>
        <p:nvSpPr>
          <p:cNvPr id="118" name="Google Shape;118;p18"/>
          <p:cNvSpPr txBox="1"/>
          <p:nvPr>
            <p:ph idx="1" type="body"/>
          </p:nvPr>
        </p:nvSpPr>
        <p:spPr>
          <a:xfrm>
            <a:off x="727800" y="1191800"/>
            <a:ext cx="8285100" cy="395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2"/>
                </a:solidFill>
                <a:latin typeface="Raleway Medium"/>
                <a:ea typeface="Raleway Medium"/>
                <a:cs typeface="Raleway Medium"/>
                <a:sym typeface="Raleway Medium"/>
              </a:rPr>
              <a:t>In this yelp project, the KNN model built in this assignment is based on the ‘user-user similarity’ which basically implies the following:</a:t>
            </a:r>
            <a:endParaRPr>
              <a:solidFill>
                <a:schemeClr val="dk2"/>
              </a:solidFill>
              <a:latin typeface="Raleway Medium"/>
              <a:ea typeface="Raleway Medium"/>
              <a:cs typeface="Raleway Medium"/>
              <a:sym typeface="Raleway Medium"/>
            </a:endParaRPr>
          </a:p>
          <a:p>
            <a:pPr indent="-311150" lvl="0" marL="457200" rtl="0" algn="l">
              <a:spcBef>
                <a:spcPts val="1200"/>
              </a:spcBef>
              <a:spcAft>
                <a:spcPts val="0"/>
              </a:spcAft>
              <a:buClr>
                <a:schemeClr val="dk2"/>
              </a:buClr>
              <a:buSzPts val="1300"/>
              <a:buFont typeface="Raleway Medium"/>
              <a:buChar char="●"/>
            </a:pPr>
            <a:r>
              <a:rPr lang="en">
                <a:solidFill>
                  <a:schemeClr val="dk2"/>
                </a:solidFill>
                <a:latin typeface="Raleway Medium"/>
                <a:ea typeface="Raleway Medium"/>
                <a:cs typeface="Raleway Medium"/>
                <a:sym typeface="Raleway Medium"/>
              </a:rPr>
              <a:t>The Knn recommendation system takes user ID as an input and </a:t>
            </a:r>
            <a:endParaRPr>
              <a:solidFill>
                <a:schemeClr val="dk2"/>
              </a:solidFill>
              <a:latin typeface="Raleway Medium"/>
              <a:ea typeface="Raleway Medium"/>
              <a:cs typeface="Raleway Medium"/>
              <a:sym typeface="Raleway Medium"/>
            </a:endParaRPr>
          </a:p>
          <a:p>
            <a:pPr indent="-311150" lvl="0" marL="457200" rtl="0" algn="l">
              <a:spcBef>
                <a:spcPts val="0"/>
              </a:spcBef>
              <a:spcAft>
                <a:spcPts val="0"/>
              </a:spcAft>
              <a:buClr>
                <a:schemeClr val="dk2"/>
              </a:buClr>
              <a:buSzPts val="1300"/>
              <a:buFont typeface="Raleway Medium"/>
              <a:buChar char="●"/>
            </a:pPr>
            <a:r>
              <a:rPr lang="en">
                <a:solidFill>
                  <a:schemeClr val="dk2"/>
                </a:solidFill>
                <a:latin typeface="Raleway Medium"/>
                <a:ea typeface="Raleway Medium"/>
                <a:cs typeface="Raleway Medium"/>
                <a:sym typeface="Raleway Medium"/>
              </a:rPr>
              <a:t>Identifies k-similar users using the KNN algorithm. </a:t>
            </a:r>
            <a:endParaRPr>
              <a:solidFill>
                <a:schemeClr val="dk2"/>
              </a:solidFill>
              <a:latin typeface="Raleway Medium"/>
              <a:ea typeface="Raleway Medium"/>
              <a:cs typeface="Raleway Medium"/>
              <a:sym typeface="Raleway Medium"/>
            </a:endParaRPr>
          </a:p>
          <a:p>
            <a:pPr indent="-311150" lvl="0" marL="457200" rtl="0" algn="l">
              <a:spcBef>
                <a:spcPts val="0"/>
              </a:spcBef>
              <a:spcAft>
                <a:spcPts val="0"/>
              </a:spcAft>
              <a:buClr>
                <a:schemeClr val="dk2"/>
              </a:buClr>
              <a:buSzPts val="1300"/>
              <a:buFont typeface="Raleway Medium"/>
              <a:buChar char="●"/>
            </a:pPr>
            <a:r>
              <a:rPr lang="en">
                <a:solidFill>
                  <a:schemeClr val="dk2"/>
                </a:solidFill>
                <a:latin typeface="Raleway Medium"/>
                <a:ea typeface="Raleway Medium"/>
                <a:cs typeface="Raleway Medium"/>
                <a:sym typeface="Raleway Medium"/>
              </a:rPr>
              <a:t>It then recommends the business with the highest average rating among the top k similar users.</a:t>
            </a:r>
            <a:endParaRPr>
              <a:solidFill>
                <a:schemeClr val="dk2"/>
              </a:solidFill>
              <a:latin typeface="Raleway Medium"/>
              <a:ea typeface="Raleway Medium"/>
              <a:cs typeface="Raleway Medium"/>
              <a:sym typeface="Raleway Medium"/>
            </a:endParaRPr>
          </a:p>
          <a:p>
            <a:pPr indent="0" lvl="0" marL="0" rtl="0" algn="l">
              <a:spcBef>
                <a:spcPts val="1200"/>
              </a:spcBef>
              <a:spcAft>
                <a:spcPts val="0"/>
              </a:spcAft>
              <a:buNone/>
            </a:pPr>
            <a:r>
              <a:rPr lang="en">
                <a:solidFill>
                  <a:schemeClr val="dk2"/>
                </a:solidFill>
                <a:latin typeface="Raleway Medium"/>
                <a:ea typeface="Raleway Medium"/>
                <a:cs typeface="Raleway Medium"/>
                <a:sym typeface="Raleway Medium"/>
              </a:rPr>
              <a:t>In this project, KNN was implemented in the following steps:</a:t>
            </a:r>
            <a:endParaRPr>
              <a:solidFill>
                <a:schemeClr val="dk2"/>
              </a:solidFill>
              <a:latin typeface="Raleway Medium"/>
              <a:ea typeface="Raleway Medium"/>
              <a:cs typeface="Raleway Medium"/>
              <a:sym typeface="Raleway Medium"/>
            </a:endParaRPr>
          </a:p>
          <a:p>
            <a:pPr indent="-311150" lvl="0" marL="457200" rtl="0" algn="l">
              <a:spcBef>
                <a:spcPts val="1200"/>
              </a:spcBef>
              <a:spcAft>
                <a:spcPts val="0"/>
              </a:spcAft>
              <a:buClr>
                <a:schemeClr val="dk2"/>
              </a:buClr>
              <a:buSzPts val="1300"/>
              <a:buFont typeface="Raleway Medium"/>
              <a:buChar char="-"/>
            </a:pPr>
            <a:r>
              <a:rPr lang="en">
                <a:solidFill>
                  <a:schemeClr val="dk2"/>
                </a:solidFill>
                <a:latin typeface="Raleway Medium"/>
                <a:ea typeface="Raleway Medium"/>
                <a:cs typeface="Raleway Medium"/>
                <a:sym typeface="Raleway Medium"/>
              </a:rPr>
              <a:t>Created user-item matrix.</a:t>
            </a:r>
            <a:endParaRPr>
              <a:solidFill>
                <a:schemeClr val="dk2"/>
              </a:solidFill>
              <a:latin typeface="Raleway Medium"/>
              <a:ea typeface="Raleway Medium"/>
              <a:cs typeface="Raleway Medium"/>
              <a:sym typeface="Raleway Medium"/>
            </a:endParaRPr>
          </a:p>
          <a:p>
            <a:pPr indent="-311150" lvl="0" marL="457200" rtl="0" algn="l">
              <a:spcBef>
                <a:spcPts val="0"/>
              </a:spcBef>
              <a:spcAft>
                <a:spcPts val="0"/>
              </a:spcAft>
              <a:buClr>
                <a:schemeClr val="dk2"/>
              </a:buClr>
              <a:buSzPts val="1300"/>
              <a:buFont typeface="Raleway Medium"/>
              <a:buChar char="-"/>
            </a:pPr>
            <a:r>
              <a:rPr lang="en">
                <a:solidFill>
                  <a:schemeClr val="dk2"/>
                </a:solidFill>
                <a:latin typeface="Raleway Medium"/>
                <a:ea typeface="Raleway Medium"/>
                <a:cs typeface="Raleway Medium"/>
                <a:sym typeface="Raleway Medium"/>
              </a:rPr>
              <a:t>Created train and test set from the user-item matrix using a 80/20 split and then converted into a sparse matrix</a:t>
            </a:r>
            <a:endParaRPr>
              <a:solidFill>
                <a:schemeClr val="dk2"/>
              </a:solidFill>
              <a:latin typeface="Raleway Medium"/>
              <a:ea typeface="Raleway Medium"/>
              <a:cs typeface="Raleway Medium"/>
              <a:sym typeface="Raleway Medium"/>
            </a:endParaRPr>
          </a:p>
          <a:p>
            <a:pPr indent="-311150" lvl="0" marL="457200" rtl="0" algn="l">
              <a:spcBef>
                <a:spcPts val="0"/>
              </a:spcBef>
              <a:spcAft>
                <a:spcPts val="0"/>
              </a:spcAft>
              <a:buClr>
                <a:schemeClr val="dk2"/>
              </a:buClr>
              <a:buSzPts val="1300"/>
              <a:buFont typeface="Raleway Medium"/>
              <a:buChar char="-"/>
            </a:pPr>
            <a:r>
              <a:rPr lang="en">
                <a:solidFill>
                  <a:schemeClr val="dk2"/>
                </a:solidFill>
                <a:latin typeface="Raleway Medium"/>
                <a:ea typeface="Raleway Medium"/>
                <a:cs typeface="Raleway Medium"/>
                <a:sym typeface="Raleway Medium"/>
              </a:rPr>
              <a:t>Performed Hyperparameter tuning on the validation set to find the best combination of hyperparameters for the KNN model.</a:t>
            </a:r>
            <a:endParaRPr>
              <a:solidFill>
                <a:schemeClr val="dk2"/>
              </a:solidFill>
              <a:latin typeface="Raleway Medium"/>
              <a:ea typeface="Raleway Medium"/>
              <a:cs typeface="Raleway Medium"/>
              <a:sym typeface="Raleway Medium"/>
            </a:endParaRPr>
          </a:p>
          <a:p>
            <a:pPr indent="-311150" lvl="0" marL="457200" rtl="0" algn="l">
              <a:spcBef>
                <a:spcPts val="0"/>
              </a:spcBef>
              <a:spcAft>
                <a:spcPts val="0"/>
              </a:spcAft>
              <a:buClr>
                <a:schemeClr val="dk2"/>
              </a:buClr>
              <a:buSzPts val="1300"/>
              <a:buFont typeface="Raleway Medium"/>
              <a:buChar char="-"/>
            </a:pPr>
            <a:r>
              <a:rPr lang="en">
                <a:solidFill>
                  <a:schemeClr val="dk2"/>
                </a:solidFill>
                <a:latin typeface="Raleway Medium"/>
                <a:ea typeface="Raleway Medium"/>
                <a:cs typeface="Raleway Medium"/>
                <a:sym typeface="Raleway Medium"/>
              </a:rPr>
              <a:t>Using the best parameters to train the KNN model, I created a function called </a:t>
            </a:r>
            <a:r>
              <a:rPr b="1" lang="en">
                <a:solidFill>
                  <a:schemeClr val="dk2"/>
                </a:solidFill>
                <a:latin typeface="Raleway"/>
                <a:ea typeface="Raleway"/>
                <a:cs typeface="Raleway"/>
                <a:sym typeface="Raleway"/>
              </a:rPr>
              <a:t>"get_user_similar_users()"</a:t>
            </a:r>
            <a:r>
              <a:rPr lang="en">
                <a:solidFill>
                  <a:schemeClr val="dk2"/>
                </a:solidFill>
                <a:latin typeface="Raleway Medium"/>
                <a:ea typeface="Raleway Medium"/>
                <a:cs typeface="Raleway Medium"/>
                <a:sym typeface="Raleway Medium"/>
              </a:rPr>
              <a:t> to get the top 'k' similar users for a given user. </a:t>
            </a:r>
            <a:endParaRPr>
              <a:solidFill>
                <a:schemeClr val="dk2"/>
              </a:solidFill>
              <a:latin typeface="Raleway Medium"/>
              <a:ea typeface="Raleway Medium"/>
              <a:cs typeface="Raleway Medium"/>
              <a:sym typeface="Raleway Medium"/>
            </a:endParaRPr>
          </a:p>
          <a:p>
            <a:pPr indent="-311150" lvl="0" marL="457200" rtl="0" algn="l">
              <a:spcBef>
                <a:spcPts val="0"/>
              </a:spcBef>
              <a:spcAft>
                <a:spcPts val="0"/>
              </a:spcAft>
              <a:buClr>
                <a:schemeClr val="dk2"/>
              </a:buClr>
              <a:buSzPts val="1300"/>
              <a:buFont typeface="Raleway Medium"/>
              <a:buChar char="-"/>
            </a:pPr>
            <a:r>
              <a:rPr lang="en">
                <a:solidFill>
                  <a:schemeClr val="dk2"/>
                </a:solidFill>
                <a:latin typeface="Raleway Medium"/>
                <a:ea typeface="Raleway Medium"/>
                <a:cs typeface="Raleway Medium"/>
                <a:sym typeface="Raleway Medium"/>
              </a:rPr>
              <a:t>Using the similar_users() function, I create a function called </a:t>
            </a:r>
            <a:r>
              <a:rPr b="1" lang="en">
                <a:solidFill>
                  <a:schemeClr val="dk2"/>
                </a:solidFill>
                <a:latin typeface="Raleway"/>
                <a:ea typeface="Raleway"/>
                <a:cs typeface="Raleway"/>
                <a:sym typeface="Raleway"/>
              </a:rPr>
              <a:t>"recommend_top_nevada_businesses_rmse()"</a:t>
            </a:r>
            <a:r>
              <a:rPr lang="en">
                <a:solidFill>
                  <a:schemeClr val="dk2"/>
                </a:solidFill>
                <a:latin typeface="Raleway Medium"/>
                <a:ea typeface="Raleway Medium"/>
                <a:cs typeface="Raleway Medium"/>
                <a:sym typeface="Raleway Medium"/>
              </a:rPr>
              <a:t> to get the top 'k' business recommendations for a given user and evaluate the performance of the KNN model on the test set using RMSE as the performance metric.</a:t>
            </a:r>
            <a:endParaRPr>
              <a:solidFill>
                <a:schemeClr val="dk2"/>
              </a:solidFill>
              <a:latin typeface="Raleway Medium"/>
              <a:ea typeface="Raleway Medium"/>
              <a:cs typeface="Raleway Medium"/>
              <a:sym typeface="Raleway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75100" y="4935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Singular Value Decomposition</a:t>
            </a:r>
            <a:r>
              <a:rPr lang="en"/>
              <a:t> Model (SVD)</a:t>
            </a:r>
            <a:endParaRPr/>
          </a:p>
        </p:txBody>
      </p:sp>
      <p:sp>
        <p:nvSpPr>
          <p:cNvPr id="124" name="Google Shape;124;p19"/>
          <p:cNvSpPr/>
          <p:nvPr/>
        </p:nvSpPr>
        <p:spPr>
          <a:xfrm>
            <a:off x="727800" y="1093050"/>
            <a:ext cx="977100" cy="21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 name="Google Shape;125;p19"/>
          <p:cNvSpPr txBox="1"/>
          <p:nvPr>
            <p:ph idx="1" type="body"/>
          </p:nvPr>
        </p:nvSpPr>
        <p:spPr>
          <a:xfrm>
            <a:off x="275100" y="1028750"/>
            <a:ext cx="8593800" cy="3887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chemeClr val="dk2"/>
                </a:solidFill>
                <a:latin typeface="Raleway Medium"/>
                <a:ea typeface="Raleway Medium"/>
                <a:cs typeface="Raleway Medium"/>
                <a:sym typeface="Raleway Medium"/>
              </a:rPr>
              <a:t>The other collaborative filtering method used in this project is SVD. The SVD algorithm is used to predict user ratings for items based on their past ratings and the ratings of other users with similar preferences.</a:t>
            </a:r>
            <a:endParaRPr>
              <a:solidFill>
                <a:schemeClr val="dk2"/>
              </a:solidFill>
              <a:latin typeface="Raleway Medium"/>
              <a:ea typeface="Raleway Medium"/>
              <a:cs typeface="Raleway Medium"/>
              <a:sym typeface="Raleway Medium"/>
            </a:endParaRPr>
          </a:p>
          <a:p>
            <a:pPr indent="0" lvl="0" marL="0" rtl="0" algn="l">
              <a:spcBef>
                <a:spcPts val="1200"/>
              </a:spcBef>
              <a:spcAft>
                <a:spcPts val="0"/>
              </a:spcAft>
              <a:buNone/>
            </a:pPr>
            <a:r>
              <a:rPr lang="en">
                <a:solidFill>
                  <a:schemeClr val="dk2"/>
                </a:solidFill>
                <a:latin typeface="Raleway Medium"/>
                <a:ea typeface="Raleway Medium"/>
                <a:cs typeface="Raleway Medium"/>
                <a:sym typeface="Raleway Medium"/>
              </a:rPr>
              <a:t>In this project, the “Surprise library” was used to implement SVD. The implementation of SVD in Surprise is based on the iterative optimization of a cost function that minimizes the difference between the predicted and actual ratings. The algorithm takes into account the sparsity of the data by using regularization techniques to avoid overfitting. The implementation also includes options for tuning hyperparameters such as the number of factors and the regularization parameter to improve the performance of the algorithm. A summary of the process is:</a:t>
            </a:r>
            <a:endParaRPr>
              <a:solidFill>
                <a:schemeClr val="dk2"/>
              </a:solidFill>
              <a:latin typeface="Raleway Medium"/>
              <a:ea typeface="Raleway Medium"/>
              <a:cs typeface="Raleway Medium"/>
              <a:sym typeface="Raleway Medium"/>
            </a:endParaRPr>
          </a:p>
          <a:p>
            <a:pPr indent="0" lvl="0" marL="0" rtl="0" algn="l">
              <a:spcBef>
                <a:spcPts val="1200"/>
              </a:spcBef>
              <a:spcAft>
                <a:spcPts val="0"/>
              </a:spcAft>
              <a:buNone/>
            </a:pPr>
            <a:r>
              <a:rPr b="1" lang="en">
                <a:solidFill>
                  <a:schemeClr val="dk2"/>
                </a:solidFill>
                <a:latin typeface="Raleway"/>
                <a:ea typeface="Raleway"/>
                <a:cs typeface="Raleway"/>
                <a:sym typeface="Raleway"/>
              </a:rPr>
              <a:t>Training:</a:t>
            </a:r>
            <a:r>
              <a:rPr lang="en">
                <a:solidFill>
                  <a:schemeClr val="dk2"/>
                </a:solidFill>
                <a:latin typeface="Raleway Medium"/>
                <a:ea typeface="Raleway Medium"/>
                <a:cs typeface="Raleway Medium"/>
                <a:sym typeface="Raleway Medium"/>
              </a:rPr>
              <a:t> The Surprise library uses Stochastic Gradient Descent to train the SVD model, learning user and item latent factors while also calculating biases to prevent overfitting. This process occurs iteratively over a series of epochs.</a:t>
            </a:r>
            <a:endParaRPr>
              <a:solidFill>
                <a:schemeClr val="dk2"/>
              </a:solidFill>
              <a:latin typeface="Raleway Medium"/>
              <a:ea typeface="Raleway Medium"/>
              <a:cs typeface="Raleway Medium"/>
              <a:sym typeface="Raleway Medium"/>
            </a:endParaRPr>
          </a:p>
          <a:p>
            <a:pPr indent="0" lvl="0" marL="0" rtl="0" algn="l">
              <a:spcBef>
                <a:spcPts val="1200"/>
              </a:spcBef>
              <a:spcAft>
                <a:spcPts val="0"/>
              </a:spcAft>
              <a:buNone/>
            </a:pPr>
            <a:r>
              <a:rPr b="1" lang="en">
                <a:solidFill>
                  <a:schemeClr val="dk2"/>
                </a:solidFill>
                <a:latin typeface="Raleway"/>
                <a:ea typeface="Raleway"/>
                <a:cs typeface="Raleway"/>
                <a:sym typeface="Raleway"/>
              </a:rPr>
              <a:t>Rating Prediction:</a:t>
            </a:r>
            <a:r>
              <a:rPr lang="en">
                <a:solidFill>
                  <a:schemeClr val="dk2"/>
                </a:solidFill>
                <a:latin typeface="Raleway Medium"/>
                <a:ea typeface="Raleway Medium"/>
                <a:cs typeface="Raleway Medium"/>
                <a:sym typeface="Raleway Medium"/>
              </a:rPr>
              <a:t> After training, the model predicts ratings for user-item pairs. It does this by calculating the dot product of the user's and item's latent factors, and adding user and item biases.</a:t>
            </a:r>
            <a:endParaRPr>
              <a:solidFill>
                <a:schemeClr val="dk2"/>
              </a:solidFill>
              <a:latin typeface="Raleway Medium"/>
              <a:ea typeface="Raleway Medium"/>
              <a:cs typeface="Raleway Medium"/>
              <a:sym typeface="Raleway Medium"/>
            </a:endParaRPr>
          </a:p>
          <a:p>
            <a:pPr indent="0" lvl="0" marL="0" rtl="0" algn="l">
              <a:spcBef>
                <a:spcPts val="1200"/>
              </a:spcBef>
              <a:spcAft>
                <a:spcPts val="0"/>
              </a:spcAft>
              <a:buNone/>
            </a:pPr>
            <a:r>
              <a:rPr b="1" lang="en">
                <a:solidFill>
                  <a:schemeClr val="dk2"/>
                </a:solidFill>
                <a:latin typeface="Raleway"/>
                <a:ea typeface="Raleway"/>
                <a:cs typeface="Raleway"/>
                <a:sym typeface="Raleway"/>
              </a:rPr>
              <a:t>Model Evaluation</a:t>
            </a:r>
            <a:r>
              <a:rPr lang="en">
                <a:solidFill>
                  <a:schemeClr val="dk2"/>
                </a:solidFill>
                <a:latin typeface="Raleway Medium"/>
                <a:ea typeface="Raleway Medium"/>
                <a:cs typeface="Raleway Medium"/>
                <a:sym typeface="Raleway Medium"/>
              </a:rPr>
              <a:t>: The SVD model's accuracy is assessed using the Root Mean Squared Error (RMSE) metric, which compares predicted and actual ratings</a:t>
            </a:r>
            <a:endParaRPr>
              <a:solidFill>
                <a:schemeClr val="dk2"/>
              </a:solidFill>
              <a:latin typeface="Raleway Medium"/>
              <a:ea typeface="Raleway Medium"/>
              <a:cs typeface="Raleway Medium"/>
              <a:sym typeface="Raleway Medium"/>
            </a:endParaRPr>
          </a:p>
          <a:p>
            <a:pPr indent="0" lvl="0" marL="0" rtl="0" algn="l">
              <a:spcBef>
                <a:spcPts val="1200"/>
              </a:spcBef>
              <a:spcAft>
                <a:spcPts val="1200"/>
              </a:spcAft>
              <a:buNone/>
            </a:pPr>
            <a:r>
              <a:rPr b="1" lang="en">
                <a:solidFill>
                  <a:schemeClr val="dk2"/>
                </a:solidFill>
                <a:latin typeface="Raleway"/>
                <a:ea typeface="Raleway"/>
                <a:cs typeface="Raleway"/>
                <a:sym typeface="Raleway"/>
              </a:rPr>
              <a:t>Business Recommendation:</a:t>
            </a:r>
            <a:r>
              <a:rPr lang="en">
                <a:solidFill>
                  <a:schemeClr val="dk2"/>
                </a:solidFill>
                <a:latin typeface="Raleway Medium"/>
                <a:ea typeface="Raleway Medium"/>
                <a:cs typeface="Raleway Medium"/>
                <a:sym typeface="Raleway Medium"/>
              </a:rPr>
              <a:t> Based on the predicted ratings, the model recommends the top 10 businesses with the highest predicted ratings to users.</a:t>
            </a:r>
            <a:endParaRPr>
              <a:solidFill>
                <a:schemeClr val="dk2"/>
              </a:solidFill>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800" y="60375"/>
            <a:ext cx="7688400" cy="72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Results Analysis</a:t>
            </a:r>
            <a:endParaRPr sz="3600"/>
          </a:p>
        </p:txBody>
      </p:sp>
      <p:sp>
        <p:nvSpPr>
          <p:cNvPr id="131" name="Google Shape;131;p20"/>
          <p:cNvSpPr txBox="1"/>
          <p:nvPr>
            <p:ph idx="1" type="body"/>
          </p:nvPr>
        </p:nvSpPr>
        <p:spPr>
          <a:xfrm>
            <a:off x="727800" y="639375"/>
            <a:ext cx="7688400" cy="33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21"/>
              <a:t>Sub-question 1: Is there a relationship between the number of reviews and the ratings given to a business. If Yes? then to what extent does the Star ratings impact the reviews?</a:t>
            </a:r>
            <a:endParaRPr b="1" sz="1321"/>
          </a:p>
          <a:p>
            <a:pPr indent="0" lvl="0" marL="0" rtl="0" algn="l">
              <a:spcBef>
                <a:spcPts val="1200"/>
              </a:spcBef>
              <a:spcAft>
                <a:spcPts val="0"/>
              </a:spcAft>
              <a:buNone/>
            </a:pPr>
            <a:r>
              <a:t/>
            </a:r>
            <a:endParaRPr sz="5235"/>
          </a:p>
          <a:p>
            <a:pPr indent="0" lvl="0" marL="0" rtl="0" algn="l">
              <a:spcBef>
                <a:spcPts val="1200"/>
              </a:spcBef>
              <a:spcAft>
                <a:spcPts val="1200"/>
              </a:spcAft>
              <a:buNone/>
            </a:pPr>
            <a:r>
              <a:t/>
            </a:r>
            <a:endParaRPr/>
          </a:p>
        </p:txBody>
      </p:sp>
      <p:pic>
        <p:nvPicPr>
          <p:cNvPr id="132" name="Google Shape;132;p20"/>
          <p:cNvPicPr preferRelativeResize="0"/>
          <p:nvPr/>
        </p:nvPicPr>
        <p:blipFill>
          <a:blip r:embed="rId3">
            <a:alphaModFix/>
          </a:blip>
          <a:stretch>
            <a:fillRect/>
          </a:stretch>
        </p:blipFill>
        <p:spPr>
          <a:xfrm>
            <a:off x="3043138" y="1292950"/>
            <a:ext cx="3057724" cy="2362049"/>
          </a:xfrm>
          <a:prstGeom prst="rect">
            <a:avLst/>
          </a:prstGeom>
          <a:noFill/>
          <a:ln>
            <a:noFill/>
          </a:ln>
        </p:spPr>
      </p:pic>
      <p:sp>
        <p:nvSpPr>
          <p:cNvPr id="133" name="Google Shape;133;p20"/>
          <p:cNvSpPr txBox="1"/>
          <p:nvPr/>
        </p:nvSpPr>
        <p:spPr>
          <a:xfrm>
            <a:off x="543075" y="4132900"/>
            <a:ext cx="79506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lt1"/>
                </a:solidFill>
                <a:latin typeface="Lato"/>
                <a:ea typeface="Lato"/>
                <a:cs typeface="Lato"/>
                <a:sym typeface="Lato"/>
              </a:rPr>
              <a:t>Businesses with a 5-star rating have a higher median review count than businesses with a 1-star rating. This suggests that businesses with a higher star rating tend to receive more reviews than businesses with a lower star rating. While the review count do not really differ much across the star ratings. </a:t>
            </a:r>
            <a:endParaRPr sz="1000">
              <a:solidFill>
                <a:schemeClr val="lt1"/>
              </a:solidFill>
              <a:latin typeface="Lato"/>
              <a:ea typeface="Lato"/>
              <a:cs typeface="Lato"/>
              <a:sym typeface="Lato"/>
            </a:endParaRPr>
          </a:p>
          <a:p>
            <a:pPr indent="0" lvl="0" marL="0" rtl="0" algn="just">
              <a:spcBef>
                <a:spcPts val="0"/>
              </a:spcBef>
              <a:spcAft>
                <a:spcPts val="0"/>
              </a:spcAft>
              <a:buNone/>
            </a:pPr>
            <a:r>
              <a:rPr lang="en" sz="1000">
                <a:solidFill>
                  <a:schemeClr val="lt1"/>
                </a:solidFill>
                <a:latin typeface="Lato"/>
                <a:ea typeface="Lato"/>
                <a:cs typeface="Lato"/>
                <a:sym typeface="Lato"/>
              </a:rPr>
              <a:t>To answer the question, based on the plot, it is a little evident that there is a relationship between the reviews and the ratings, but the significance of this relationship can be tested with a simple pearson correlation To see how significant, see next results:</a:t>
            </a:r>
            <a:endParaRPr sz="1000">
              <a:solidFill>
                <a:schemeClr val="lt1"/>
              </a:solidFill>
              <a:latin typeface="Lato"/>
              <a:ea typeface="Lato"/>
              <a:cs typeface="Lato"/>
              <a:sym typeface="Lato"/>
            </a:endParaRPr>
          </a:p>
        </p:txBody>
      </p:sp>
      <p:sp>
        <p:nvSpPr>
          <p:cNvPr id="134" name="Google Shape;134;p20"/>
          <p:cNvSpPr/>
          <p:nvPr/>
        </p:nvSpPr>
        <p:spPr>
          <a:xfrm>
            <a:off x="814625" y="4047850"/>
            <a:ext cx="801900" cy="214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2451750" y="3740038"/>
            <a:ext cx="424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lt1"/>
                </a:solidFill>
                <a:latin typeface="Lato"/>
                <a:ea typeface="Lato"/>
                <a:cs typeface="Lato"/>
                <a:sym typeface="Lato"/>
              </a:rPr>
              <a:t>Fig. 2. Boxplot of ratings vs review count . (Source: Yelp Recommender code, David Andrew, 2023)</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7800" y="305325"/>
            <a:ext cx="7688400" cy="72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Results Analysis</a:t>
            </a:r>
            <a:endParaRPr sz="3600"/>
          </a:p>
        </p:txBody>
      </p:sp>
      <p:sp>
        <p:nvSpPr>
          <p:cNvPr id="141" name="Google Shape;141;p21"/>
          <p:cNvSpPr txBox="1"/>
          <p:nvPr>
            <p:ph idx="1" type="body"/>
          </p:nvPr>
        </p:nvSpPr>
        <p:spPr>
          <a:xfrm>
            <a:off x="767350" y="908550"/>
            <a:ext cx="7688400" cy="33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 correlation coefficient is 0.03 which is very low. This shows that there is no linear correlation between the review count and the star ratings. This means that the star ratings do not have a significant impact on the review count. This is also evident from the boxplot above. The boxplot shows that the review count does not differ much across the star ratings. This means that the star ratings do not have a significant impact on the review count.</a:t>
            </a:r>
            <a:endParaRPr sz="1100"/>
          </a:p>
          <a:p>
            <a:pPr indent="0" lvl="0" marL="0" rtl="0" algn="l">
              <a:spcBef>
                <a:spcPts val="1200"/>
              </a:spcBef>
              <a:spcAft>
                <a:spcPts val="1200"/>
              </a:spcAft>
              <a:buNone/>
            </a:pPr>
            <a:r>
              <a:t/>
            </a:r>
            <a:endParaRPr/>
          </a:p>
        </p:txBody>
      </p:sp>
      <p:pic>
        <p:nvPicPr>
          <p:cNvPr id="142" name="Google Shape;142;p21"/>
          <p:cNvPicPr preferRelativeResize="0"/>
          <p:nvPr/>
        </p:nvPicPr>
        <p:blipFill>
          <a:blip r:embed="rId3">
            <a:alphaModFix/>
          </a:blip>
          <a:stretch>
            <a:fillRect/>
          </a:stretch>
        </p:blipFill>
        <p:spPr>
          <a:xfrm>
            <a:off x="2103245" y="1983620"/>
            <a:ext cx="4262150" cy="2512725"/>
          </a:xfrm>
          <a:prstGeom prst="rect">
            <a:avLst/>
          </a:prstGeom>
          <a:noFill/>
          <a:ln>
            <a:noFill/>
          </a:ln>
        </p:spPr>
      </p:pic>
      <p:sp>
        <p:nvSpPr>
          <p:cNvPr id="143" name="Google Shape;143;p21"/>
          <p:cNvSpPr/>
          <p:nvPr/>
        </p:nvSpPr>
        <p:spPr>
          <a:xfrm>
            <a:off x="814625" y="4047850"/>
            <a:ext cx="801900" cy="214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nvSpPr>
        <p:spPr>
          <a:xfrm>
            <a:off x="1826075" y="4546725"/>
            <a:ext cx="4816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800">
                <a:solidFill>
                  <a:schemeClr val="lt1"/>
                </a:solidFill>
                <a:latin typeface="Lato"/>
                <a:ea typeface="Lato"/>
                <a:cs typeface="Lato"/>
                <a:sym typeface="Lato"/>
              </a:rPr>
              <a:t>Fig. 3. Correlation table </a:t>
            </a:r>
            <a:r>
              <a:rPr i="1" lang="en" sz="800">
                <a:solidFill>
                  <a:schemeClr val="lt1"/>
                </a:solidFill>
                <a:latin typeface="Lato"/>
                <a:ea typeface="Lato"/>
                <a:cs typeface="Lato"/>
                <a:sym typeface="Lato"/>
              </a:rPr>
              <a:t>showing</a:t>
            </a:r>
            <a:r>
              <a:rPr i="1" lang="en" sz="800">
                <a:solidFill>
                  <a:schemeClr val="lt1"/>
                </a:solidFill>
                <a:latin typeface="Lato"/>
                <a:ea typeface="Lato"/>
                <a:cs typeface="Lato"/>
                <a:sym typeface="Lato"/>
              </a:rPr>
              <a:t> the ratings vs matrices relationship (Source: Yelp Recommender code, David Andrew, 2023)</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