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39.xml" ContentType="application/vnd.openxmlformats-officedocument.presentationml.slide+xml"/>
  <Override PartName="/ppt/slides/slide97.xml" ContentType="application/vnd.openxmlformats-officedocument.presentationml.slide+xml"/>
  <Override PartName="/ppt/slides/slide99.xml" ContentType="application/vnd.openxmlformats-officedocument.presentationml.slide+xml"/>
  <Override PartName="/ppt/slides/slide12.xml" ContentType="application/vnd.openxmlformats-officedocument.presentationml.slide+xml"/>
  <Override PartName="/ppt/slides/slide9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100.xml" ContentType="application/vnd.openxmlformats-officedocument.presentationml.slide+xml"/>
  <Override PartName="/ppt/slides/slide32.xml" ContentType="application/vnd.openxmlformats-officedocument.presentationml.slide+xml"/>
  <Override PartName="/ppt/slides/slide10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472" r:id="rId6"/>
    <p:sldId id="330" r:id="rId7"/>
    <p:sldId id="263" r:id="rId8"/>
    <p:sldId id="467" r:id="rId9"/>
    <p:sldId id="479" r:id="rId10"/>
    <p:sldId id="468" r:id="rId11"/>
    <p:sldId id="421" r:id="rId12"/>
    <p:sldId id="469" r:id="rId13"/>
    <p:sldId id="470" r:id="rId14"/>
    <p:sldId id="471" r:id="rId15"/>
    <p:sldId id="478" r:id="rId16"/>
    <p:sldId id="473" r:id="rId17"/>
    <p:sldId id="474" r:id="rId18"/>
    <p:sldId id="475" r:id="rId19"/>
    <p:sldId id="476" r:id="rId20"/>
    <p:sldId id="477" r:id="rId21"/>
    <p:sldId id="423" r:id="rId22"/>
    <p:sldId id="482" r:id="rId23"/>
    <p:sldId id="484" r:id="rId24"/>
    <p:sldId id="483" r:id="rId25"/>
    <p:sldId id="485" r:id="rId26"/>
    <p:sldId id="486" r:id="rId27"/>
    <p:sldId id="481" r:id="rId28"/>
    <p:sldId id="494" r:id="rId29"/>
    <p:sldId id="487" r:id="rId30"/>
    <p:sldId id="488" r:id="rId31"/>
    <p:sldId id="490" r:id="rId32"/>
    <p:sldId id="489" r:id="rId33"/>
    <p:sldId id="491" r:id="rId34"/>
    <p:sldId id="492" r:id="rId35"/>
    <p:sldId id="493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480" r:id="rId51"/>
    <p:sldId id="422" r:id="rId52"/>
    <p:sldId id="519" r:id="rId53"/>
    <p:sldId id="509" r:id="rId54"/>
    <p:sldId id="510" r:id="rId55"/>
    <p:sldId id="511" r:id="rId56"/>
    <p:sldId id="521" r:id="rId57"/>
    <p:sldId id="523" r:id="rId58"/>
    <p:sldId id="527" r:id="rId59"/>
    <p:sldId id="524" r:id="rId60"/>
    <p:sldId id="525" r:id="rId61"/>
    <p:sldId id="526" r:id="rId62"/>
    <p:sldId id="528" r:id="rId63"/>
    <p:sldId id="529" r:id="rId64"/>
    <p:sldId id="530" r:id="rId65"/>
    <p:sldId id="531" r:id="rId66"/>
    <p:sldId id="512" r:id="rId67"/>
    <p:sldId id="513" r:id="rId68"/>
    <p:sldId id="514" r:id="rId69"/>
    <p:sldId id="515" r:id="rId70"/>
    <p:sldId id="516" r:id="rId71"/>
    <p:sldId id="517" r:id="rId72"/>
    <p:sldId id="522" r:id="rId73"/>
    <p:sldId id="518" r:id="rId74"/>
    <p:sldId id="520" r:id="rId75"/>
    <p:sldId id="532" r:id="rId76"/>
    <p:sldId id="533" r:id="rId77"/>
    <p:sldId id="534" r:id="rId78"/>
    <p:sldId id="535" r:id="rId79"/>
    <p:sldId id="536" r:id="rId80"/>
    <p:sldId id="541" r:id="rId81"/>
    <p:sldId id="537" r:id="rId82"/>
    <p:sldId id="538" r:id="rId83"/>
    <p:sldId id="539" r:id="rId84"/>
    <p:sldId id="542" r:id="rId85"/>
    <p:sldId id="543" r:id="rId86"/>
    <p:sldId id="544" r:id="rId87"/>
    <p:sldId id="545" r:id="rId88"/>
    <p:sldId id="550" r:id="rId89"/>
    <p:sldId id="546" r:id="rId90"/>
    <p:sldId id="547" r:id="rId91"/>
    <p:sldId id="548" r:id="rId92"/>
    <p:sldId id="552" r:id="rId93"/>
    <p:sldId id="551" r:id="rId94"/>
    <p:sldId id="549" r:id="rId95"/>
    <p:sldId id="554" r:id="rId96"/>
    <p:sldId id="555" r:id="rId97"/>
    <p:sldId id="556" r:id="rId98"/>
    <p:sldId id="557" r:id="rId99"/>
    <p:sldId id="558" r:id="rId100"/>
    <p:sldId id="559" r:id="rId101"/>
    <p:sldId id="329" r:id="rId10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4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/>
    <p:restoredTop sz="80153"/>
  </p:normalViewPr>
  <p:slideViewPr>
    <p:cSldViewPr>
      <p:cViewPr varScale="1">
        <p:scale>
          <a:sx n="85" d="100"/>
          <a:sy n="85" d="100"/>
        </p:scale>
        <p:origin x="1224" y="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customXml" Target="../customXml/item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2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3FCB5-88B7-B040-8A04-CAC923F12677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0335-E76F-A34F-B482-9D552BD07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12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32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1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96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600" spc="-35" dirty="0">
                <a:solidFill>
                  <a:srgbClr val="213B54"/>
                </a:solidFill>
                <a:cs typeface="Calibri"/>
              </a:rPr>
              <a:t>https://</a:t>
            </a:r>
            <a:r>
              <a:rPr lang="fr-FR" sz="9600" spc="-35" dirty="0" err="1">
                <a:solidFill>
                  <a:srgbClr val="213B54"/>
                </a:solidFill>
                <a:cs typeface="Calibri"/>
              </a:rPr>
              <a:t>www.trictrac.net</a:t>
            </a:r>
            <a:r>
              <a:rPr lang="fr-FR" sz="9600" spc="-35" dirty="0">
                <a:solidFill>
                  <a:srgbClr val="213B54"/>
                </a:solidFill>
                <a:cs typeface="Calibri"/>
              </a:rPr>
              <a:t>/actus/deal-le-jeu-discret-de-</a:t>
            </a:r>
            <a:r>
              <a:rPr lang="fr-FR" sz="9600" spc="-35" dirty="0" err="1">
                <a:solidFill>
                  <a:srgbClr val="213B54"/>
                </a:solidFill>
                <a:cs typeface="Calibri"/>
              </a:rPr>
              <a:t>nego</a:t>
            </a:r>
            <a:r>
              <a:rPr lang="fr-FR" sz="9600" spc="-35" dirty="0">
                <a:solidFill>
                  <a:srgbClr val="213B54"/>
                </a:solidFill>
                <a:cs typeface="Calibri"/>
              </a:rPr>
              <a:t>-rapide</a:t>
            </a:r>
            <a:endParaRPr lang="fr-FR" sz="9600" spc="-35" dirty="0">
              <a:solidFill>
                <a:srgbClr val="213B54"/>
              </a:solidFill>
              <a:latin typeface="+mn-lt"/>
              <a:cs typeface="Calibri"/>
            </a:endParaRPr>
          </a:p>
          <a:p>
            <a:endParaRPr lang="fr-FR" sz="9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7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36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3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6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56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80335-E76F-A34F-B482-9D552BD07686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www.diginamic.fr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386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13B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www.diginamic.fr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386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www.diginamic.fr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386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www.diginamic.fr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7428" cy="502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420867"/>
            <a:ext cx="3061716" cy="124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www.diginamic.fr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3911"/>
            <a:ext cx="12192000" cy="704215"/>
          </a:xfrm>
          <a:custGeom>
            <a:avLst/>
            <a:gdLst/>
            <a:ahLst/>
            <a:cxnLst/>
            <a:rect l="l" t="t" r="r" b="b"/>
            <a:pathLst>
              <a:path w="12192000" h="704215">
                <a:moveTo>
                  <a:pt x="12192000" y="704085"/>
                </a:moveTo>
                <a:lnTo>
                  <a:pt x="12192000" y="0"/>
                </a:lnTo>
                <a:lnTo>
                  <a:pt x="0" y="0"/>
                </a:lnTo>
                <a:lnTo>
                  <a:pt x="0" y="704085"/>
                </a:lnTo>
                <a:lnTo>
                  <a:pt x="12192000" y="704085"/>
                </a:lnTo>
                <a:close/>
              </a:path>
            </a:pathLst>
          </a:custGeom>
          <a:solidFill>
            <a:srgbClr val="00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488" y="123444"/>
            <a:ext cx="2427732" cy="713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30" y="45161"/>
            <a:ext cx="115435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F386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465910"/>
            <a:ext cx="9882505" cy="140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13B5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46267" y="6453174"/>
            <a:ext cx="129857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www.diginamic.fr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985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italent-formation.fr/" TargetMode="External"/><Relationship Id="rId5" Type="http://schemas.openxmlformats.org/officeDocument/2006/relationships/hyperlink" Target="mailto:contact@diginamic.fr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amic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amic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amic.f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amic.f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amic.fr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amic.fr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dingagile.com/2015/06/an-introduction-to-cost-of-delay/" TargetMode="External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amic.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diginamic.f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0" y="5562600"/>
            <a:ext cx="6654673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fr-FR" sz="2800" b="1" spc="-5" dirty="0">
                <a:solidFill>
                  <a:srgbClr val="213B54"/>
                </a:solidFill>
                <a:latin typeface="Arial"/>
                <a:cs typeface="Arial"/>
              </a:rPr>
              <a:t>ANALYSE DE LA VALEUR &amp; PRIORISATION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3221" y="2158991"/>
            <a:ext cx="10384666" cy="279627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Comprendre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quels sont les exigences à plus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forte valeur ajoutée 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afin de </a:t>
            </a:r>
            <a:r>
              <a:rPr lang="fr-FR" sz="2400" spc="-10">
                <a:solidFill>
                  <a:srgbClr val="213B54"/>
                </a:solidFill>
                <a:cs typeface="Calibri"/>
              </a:rPr>
              <a:t>pouvoir </a:t>
            </a:r>
            <a:r>
              <a:rPr lang="fr-FR" sz="2400" spc="-10">
                <a:solidFill>
                  <a:schemeClr val="accent2"/>
                </a:solidFill>
                <a:cs typeface="Calibri"/>
              </a:rPr>
              <a:t>trier les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solutions possibles 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et les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prioriser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dans la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réalisation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du </a:t>
            </a:r>
            <a:r>
              <a:rPr lang="fr-FR" sz="2400" spc="-10">
                <a:solidFill>
                  <a:srgbClr val="213B54"/>
                </a:solidFill>
                <a:cs typeface="Calibri"/>
              </a:rPr>
              <a:t>produit.</a:t>
            </a:r>
          </a:p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2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Compromis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Valeur pour le client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/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Coût du produit 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029200" y="45161"/>
            <a:ext cx="6839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/>
              <a:t>But de l’analyse de la valeur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4717953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895600"/>
            <a:ext cx="4953000" cy="217046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Priorisation relative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Réflexion sur les critères importants pour l’entreprise / le département / le produit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Donnée détaillée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Theme</a:t>
            </a:r>
            <a:r>
              <a:rPr lang="fr-FR" spc="-20" dirty="0"/>
              <a:t> Screening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708056" y="2895600"/>
            <a:ext cx="4763485" cy="170367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Nécessite une fonctionnalité connue de tous et validée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Basé uniquement sur la priorisation relative</a:t>
            </a:r>
          </a:p>
        </p:txBody>
      </p:sp>
    </p:spTree>
    <p:extLst>
      <p:ext uri="{BB962C8B-B14F-4D97-AF65-F5344CB8AC3E}">
        <p14:creationId xmlns:p14="http://schemas.microsoft.com/office/powerpoint/2010/main" val="8386333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7564" y="115062"/>
            <a:ext cx="3060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Restons </a:t>
            </a:r>
            <a:r>
              <a:rPr sz="3200" spc="-15" dirty="0"/>
              <a:t>en</a:t>
            </a:r>
            <a:r>
              <a:rPr sz="3200" spc="-145" dirty="0"/>
              <a:t> </a:t>
            </a:r>
            <a:r>
              <a:rPr sz="3200" spc="-35" dirty="0"/>
              <a:t>contact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17648" y="2319527"/>
            <a:ext cx="7106920" cy="2468880"/>
          </a:xfrm>
          <a:custGeom>
            <a:avLst/>
            <a:gdLst/>
            <a:ahLst/>
            <a:cxnLst/>
            <a:rect l="l" t="t" r="r" b="b"/>
            <a:pathLst>
              <a:path w="7106920" h="2468879">
                <a:moveTo>
                  <a:pt x="0" y="2468880"/>
                </a:moveTo>
                <a:lnTo>
                  <a:pt x="7106411" y="2468880"/>
                </a:lnTo>
                <a:lnTo>
                  <a:pt x="7106411" y="0"/>
                </a:lnTo>
                <a:lnTo>
                  <a:pt x="0" y="0"/>
                </a:lnTo>
                <a:lnTo>
                  <a:pt x="0" y="2468880"/>
                </a:lnTo>
                <a:close/>
              </a:path>
            </a:pathLst>
          </a:custGeom>
          <a:solidFill>
            <a:srgbClr val="FAB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755" y="2479548"/>
            <a:ext cx="304800" cy="42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7648" y="2319527"/>
            <a:ext cx="509270" cy="704215"/>
          </a:xfrm>
          <a:custGeom>
            <a:avLst/>
            <a:gdLst/>
            <a:ahLst/>
            <a:cxnLst/>
            <a:rect l="l" t="t" r="r" b="b"/>
            <a:pathLst>
              <a:path w="509269" h="704214">
                <a:moveTo>
                  <a:pt x="0" y="704088"/>
                </a:moveTo>
                <a:lnTo>
                  <a:pt x="509015" y="704088"/>
                </a:lnTo>
                <a:lnTo>
                  <a:pt x="509015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0035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0" y="2546604"/>
            <a:ext cx="208787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6396" y="3232404"/>
            <a:ext cx="0" cy="1435735"/>
          </a:xfrm>
          <a:custGeom>
            <a:avLst/>
            <a:gdLst/>
            <a:ahLst/>
            <a:cxnLst/>
            <a:rect l="l" t="t" r="r" b="b"/>
            <a:pathLst>
              <a:path h="1435735">
                <a:moveTo>
                  <a:pt x="0" y="0"/>
                </a:moveTo>
                <a:lnTo>
                  <a:pt x="0" y="1435608"/>
                </a:lnTo>
              </a:path>
            </a:pathLst>
          </a:custGeom>
          <a:ln w="12192">
            <a:solidFill>
              <a:srgbClr val="FFFA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26664" y="2319527"/>
            <a:ext cx="6597650" cy="704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462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375"/>
              </a:spcBef>
            </a:pPr>
            <a:r>
              <a:rPr sz="1400" b="1" dirty="0">
                <a:solidFill>
                  <a:srgbClr val="003551"/>
                </a:solidFill>
                <a:latin typeface="Tahoma"/>
                <a:cs typeface="Tahoma"/>
              </a:rPr>
              <a:t>Votre</a:t>
            </a:r>
            <a:r>
              <a:rPr sz="1400" b="1" spc="-5" dirty="0">
                <a:solidFill>
                  <a:srgbClr val="00355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3551"/>
                </a:solidFill>
                <a:latin typeface="Tahoma"/>
                <a:cs typeface="Tahoma"/>
              </a:rPr>
              <a:t>contact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3294" y="3235998"/>
            <a:ext cx="2049145" cy="7766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400" b="1" spc="-5" dirty="0">
                <a:solidFill>
                  <a:srgbClr val="003551"/>
                </a:solidFill>
                <a:latin typeface="Tahoma"/>
                <a:cs typeface="Tahoma"/>
              </a:rPr>
              <a:t>DIGINAMIC</a:t>
            </a:r>
            <a:r>
              <a:rPr sz="1400" b="1" spc="175" dirty="0">
                <a:solidFill>
                  <a:srgbClr val="003551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3551"/>
                </a:solidFill>
                <a:latin typeface="Tahoma"/>
                <a:cs typeface="Tahoma"/>
              </a:rPr>
              <a:t>formation</a:t>
            </a:r>
            <a:endParaRPr sz="1400">
              <a:latin typeface="Tahoma"/>
              <a:cs typeface="Tahoma"/>
            </a:endParaRPr>
          </a:p>
          <a:p>
            <a:pPr marL="12700" marR="431165">
              <a:lnSpc>
                <a:spcPct val="112500"/>
              </a:lnSpc>
              <a:spcBef>
                <a:spcPts val="355"/>
              </a:spcBef>
            </a:pP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Lionel Cabon,</a:t>
            </a:r>
            <a:r>
              <a:rPr sz="1200" spc="-5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Directeur 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  <a:hlinkClick r:id="rId5"/>
              </a:rPr>
              <a:t>contact@diginamic.fr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0279" y="3260725"/>
            <a:ext cx="2411095" cy="10521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N° </a:t>
            </a:r>
            <a:r>
              <a:rPr sz="1200" dirty="0">
                <a:solidFill>
                  <a:srgbClr val="003551"/>
                </a:solidFill>
                <a:latin typeface="Arial"/>
                <a:cs typeface="Arial"/>
              </a:rPr>
              <a:t>SIRET :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818 241 978</a:t>
            </a:r>
            <a:r>
              <a:rPr sz="1200" spc="-9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00019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2039"/>
              </a:lnSpc>
              <a:spcBef>
                <a:spcPts val="120"/>
              </a:spcBef>
            </a:pP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N°</a:t>
            </a:r>
            <a:r>
              <a:rPr sz="1200" spc="-50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Déclaration</a:t>
            </a:r>
            <a:r>
              <a:rPr sz="1200" spc="-5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551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551"/>
                </a:solidFill>
                <a:latin typeface="Arial"/>
                <a:cs typeface="Arial"/>
              </a:rPr>
              <a:t>:</a:t>
            </a:r>
            <a:r>
              <a:rPr sz="1200" spc="-3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91</a:t>
            </a:r>
            <a:r>
              <a:rPr sz="1200" spc="-5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34</a:t>
            </a:r>
            <a:r>
              <a:rPr sz="1200" spc="-5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08867</a:t>
            </a:r>
            <a:r>
              <a:rPr sz="1200" spc="-6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34  Nantes, Paris,</a:t>
            </a:r>
            <a:r>
              <a:rPr sz="1200" spc="-25" dirty="0">
                <a:solidFill>
                  <a:srgbClr val="00355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551"/>
                </a:solidFill>
                <a:latin typeface="Arial"/>
                <a:cs typeface="Arial"/>
              </a:rPr>
              <a:t>Montpellier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200" b="1" u="heavy" spc="-5" dirty="0">
                <a:solidFill>
                  <a:srgbClr val="0462C1"/>
                </a:solidFill>
                <a:latin typeface="Tahoma"/>
                <a:cs typeface="Tahoma"/>
                <a:hlinkClick r:id="rId6"/>
              </a:rPr>
              <a:t>www.diginamic.fr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895600"/>
            <a:ext cx="10428631" cy="52899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 algn="ctr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VALEUR =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Satisfaction du besoin </a:t>
            </a:r>
            <a:r>
              <a:rPr lang="fr-FR" sz="2800" spc="-10">
                <a:solidFill>
                  <a:srgbClr val="213B54"/>
                </a:solidFill>
                <a:cs typeface="Calibri"/>
              </a:rPr>
              <a:t>/ </a:t>
            </a:r>
            <a:r>
              <a:rPr lang="fr-FR" sz="2800" spc="-10">
                <a:solidFill>
                  <a:schemeClr val="accent2"/>
                </a:solidFill>
                <a:cs typeface="Calibri"/>
              </a:rPr>
              <a:t>Dépenses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446267" y="45161"/>
            <a:ext cx="642226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/>
              <a:t>Qu’est ce que la valeur ?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68031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524000"/>
            <a:ext cx="10428631" cy="39555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Valeur d’utilité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se définit en comparant les « utilités » de chaque objet.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Valeur de rareté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: la rareté nous fait privilégier certains objets et cette caractéristique a une influence certaine sur le prix.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Valeur d’estime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ensemble de propriétés, d’attraits qui font désirer un produit (bijou, luxe).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446267" y="45161"/>
            <a:ext cx="642226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Différents types de valeur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72099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524000"/>
            <a:ext cx="10428631" cy="42838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Valeur d’usage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désigne la valeur d'un bien ou d'un service pour un consommateur en fonction de l’utilité qu'il en retire par rapport à sa personne, à ses besoins et à ses connaissances dans des circonstances données.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Valeur d’échange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valeur sociale se mesurant par la quantité d’argent à donner en contrepartie de l’acquisition de l’objet (marché de l’occasion)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446267" y="45161"/>
            <a:ext cx="642226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Différents types de valeur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209220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981200"/>
            <a:ext cx="10428631" cy="20473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 algn="ctr">
              <a:spcBef>
                <a:spcPts val="765"/>
              </a:spcBef>
              <a:tabLst>
                <a:tab pos="241300" algn="l"/>
              </a:tabLst>
            </a:pPr>
            <a:r>
              <a:rPr lang="fr-FR" sz="2400" i="1" spc="-10" dirty="0">
                <a:solidFill>
                  <a:srgbClr val="213B54"/>
                </a:solidFill>
                <a:cs typeface="Calibri"/>
              </a:rPr>
              <a:t>« Il n'y a rien de plus utile que l'eau, mais elle ne peut presque rien acheter ; à peine y </a:t>
            </a:r>
            <a:r>
              <a:rPr lang="fr-FR" sz="2400" i="1" spc="-10" dirty="0" err="1">
                <a:solidFill>
                  <a:srgbClr val="213B54"/>
                </a:solidFill>
                <a:cs typeface="Calibri"/>
              </a:rPr>
              <a:t>a-t-il</a:t>
            </a:r>
            <a:r>
              <a:rPr lang="fr-FR" sz="2400" i="1" spc="-10" dirty="0">
                <a:solidFill>
                  <a:srgbClr val="213B54"/>
                </a:solidFill>
                <a:cs typeface="Calibri"/>
              </a:rPr>
              <a:t> moyen de rien avoir en échange. </a:t>
            </a:r>
          </a:p>
          <a:p>
            <a:pPr marL="12700" marR="537845" algn="ctr">
              <a:spcBef>
                <a:spcPts val="765"/>
              </a:spcBef>
              <a:tabLst>
                <a:tab pos="241300" algn="l"/>
              </a:tabLst>
            </a:pPr>
            <a:r>
              <a:rPr lang="fr-FR" sz="2400" i="1" spc="-10" dirty="0">
                <a:solidFill>
                  <a:srgbClr val="213B54"/>
                </a:solidFill>
                <a:cs typeface="Calibri"/>
              </a:rPr>
              <a:t>Un diamant, au contraire, n'a presque aucune valeur quant à l'usage, mais on trouvera fréquemment à l'échanger contre une très grande quantité d'autres marchandises »</a:t>
            </a:r>
            <a:endParaRPr lang="fr-FR" sz="2800" i="1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446267" y="45161"/>
            <a:ext cx="642226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Différents types de valeur</a:t>
            </a:r>
            <a:endParaRPr lang="fr-FR" spc="-40" dirty="0"/>
          </a:p>
        </p:txBody>
      </p:sp>
      <p:sp>
        <p:nvSpPr>
          <p:cNvPr id="2" name="Rectangle 1"/>
          <p:cNvSpPr/>
          <p:nvPr/>
        </p:nvSpPr>
        <p:spPr>
          <a:xfrm>
            <a:off x="5615347" y="4572000"/>
            <a:ext cx="60841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Adam Smith</a:t>
            </a:r>
          </a:p>
          <a:p>
            <a:pPr algn="ctr"/>
            <a:r>
              <a:rPr lang="fr-FR" dirty="0">
                <a:solidFill>
                  <a:srgbClr val="002F46"/>
                </a:solidFill>
              </a:rPr>
              <a:t>Recherche sur la nature et les causes de la richesse des nations</a:t>
            </a:r>
          </a:p>
          <a:p>
            <a:pPr algn="ctr"/>
            <a:r>
              <a:rPr lang="fr-FR" dirty="0">
                <a:solidFill>
                  <a:srgbClr val="002F46"/>
                </a:solidFill>
              </a:rPr>
              <a:t>1776</a:t>
            </a:r>
          </a:p>
        </p:txBody>
      </p:sp>
    </p:spTree>
    <p:extLst>
      <p:ext uri="{BB962C8B-B14F-4D97-AF65-F5344CB8AC3E}">
        <p14:creationId xmlns:p14="http://schemas.microsoft.com/office/powerpoint/2010/main" val="106512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905000"/>
            <a:ext cx="10428631" cy="312457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Mode Projet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Analyse de la valeur pour définir quelle est la solution à retenir.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Idéalement avec le client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Mode Produit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: Analyse de la valeur pour prioriser les fonctionnalités et/ou définir les solutions à retenir.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213B54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267201" y="45161"/>
            <a:ext cx="7601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Cas d’analyse de la valeur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61784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524000"/>
            <a:ext cx="10428631" cy="469423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Comprendre le besoin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Afin d’analyse la valeur au mieux il faut comprendre le besoin originel.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Définir la solution technico-fonctionnelle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Être précis sur ce qu’on est en train d’analyser.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Obtenir les données nécessaires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pour analyser (Métier, Audience</a:t>
            </a:r>
            <a:r>
              <a:rPr lang="mr-IN" sz="2800" spc="-10" dirty="0">
                <a:solidFill>
                  <a:srgbClr val="213B54"/>
                </a:solidFill>
                <a:cs typeface="Calibri"/>
              </a:rPr>
              <a:t>…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)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Analyser et Itérer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267201" y="45161"/>
            <a:ext cx="7601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/>
              <a:t>Méthodologie d’analyse de la valeur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24427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905000"/>
            <a:ext cx="10428631" cy="351442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Aller à la source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: Même le métier ou les utilisateurs n’ont pas forcément conscience du besoin originel.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Réutilisation de schémas habituels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Méconnaissance du marché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Manque de hauteur de vue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LE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rôle du BA est d’avoir cette hauteur de vue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213B54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267201" y="45161"/>
            <a:ext cx="7601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Comprendre le besoin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8277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209800"/>
            <a:ext cx="10428631" cy="219098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Pour analyser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correctement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il faut analyser quelque chose de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précis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.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Analyse différente en fonction des solution techniques choisies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Analyse de différentes solutions en parallèle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Analyse de nombreuses solution : Attention au référencement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267201" y="45161"/>
            <a:ext cx="7601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Définir la solution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24507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209800"/>
            <a:ext cx="10428631" cy="325794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Afin d’analyser il faut avoir des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données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sur les usages (différents types de valeur), les besoins et la solution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La connaissance nécessaire à l’analyse peut être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éparpillée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Métier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Analyse de l’audience (BA)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Développeurs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267201" y="45161"/>
            <a:ext cx="7601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Obtenir les données nécessaires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96255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884" y="45161"/>
            <a:ext cx="32626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Votre</a:t>
            </a:r>
            <a:r>
              <a:rPr spc="-150" dirty="0"/>
              <a:t> </a:t>
            </a:r>
            <a:r>
              <a:rPr spc="-55" dirty="0"/>
              <a:t>formateur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446267" y="6453174"/>
            <a:ext cx="12985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3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62200"/>
            <a:ext cx="10017125" cy="139204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r>
              <a:rPr lang="fr-FR" sz="2800" dirty="0">
                <a:solidFill>
                  <a:srgbClr val="223C55"/>
                </a:solidFill>
              </a:rPr>
              <a:t>Thomas BUVIGNIER </a:t>
            </a:r>
            <a:r>
              <a:rPr lang="mr-IN" sz="2800" dirty="0">
                <a:solidFill>
                  <a:srgbClr val="223C55"/>
                </a:solidFill>
              </a:rPr>
              <a:t>–</a:t>
            </a:r>
            <a:r>
              <a:rPr lang="fr-FR" sz="2800" dirty="0">
                <a:solidFill>
                  <a:srgbClr val="223C55"/>
                </a:solidFill>
              </a:rPr>
              <a:t> </a:t>
            </a:r>
            <a:r>
              <a:rPr lang="fr-FR" sz="2800" dirty="0" err="1">
                <a:solidFill>
                  <a:srgbClr val="223C55"/>
                </a:solidFill>
              </a:rPr>
              <a:t>Bewizyu</a:t>
            </a:r>
            <a:endParaRPr lang="fr-FR" sz="2800" dirty="0">
              <a:solidFill>
                <a:srgbClr val="223C55"/>
              </a:solidFill>
            </a:endParaRPr>
          </a:p>
          <a:p>
            <a:endParaRPr lang="fr-FR" sz="2800" dirty="0">
              <a:solidFill>
                <a:srgbClr val="223C55"/>
              </a:solidFill>
            </a:endParaRPr>
          </a:p>
          <a:p>
            <a:r>
              <a:rPr lang="fr-FR" sz="2800" dirty="0">
                <a:solidFill>
                  <a:srgbClr val="223C55"/>
                </a:solidFill>
              </a:rPr>
              <a:t>Quelques projets : Amadeus, MACIF, </a:t>
            </a:r>
            <a:r>
              <a:rPr lang="fr-FR" sz="2800" dirty="0" err="1">
                <a:solidFill>
                  <a:srgbClr val="223C55"/>
                </a:solidFill>
              </a:rPr>
              <a:t>Materiel.net</a:t>
            </a:r>
            <a:endParaRPr lang="fr-FR" sz="2800" dirty="0">
              <a:solidFill>
                <a:srgbClr val="223C5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438400"/>
            <a:ext cx="10428631" cy="15959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Utilisations de différentes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méthodes d’analyse de la valeur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Peut être concomitante avec la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priorisation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selon les méthodes</a:t>
            </a:r>
            <a:endParaRPr lang="fr-FR" sz="20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267201" y="45161"/>
            <a:ext cx="7601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Analyser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1781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90600"/>
            <a:ext cx="12192000" cy="5863962"/>
          </a:xfrm>
          <a:prstGeom prst="rect">
            <a:avLst/>
          </a:prstGeom>
          <a:solidFill>
            <a:srgbClr val="00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09800" y="3124200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fr-FR" sz="4400" dirty="0">
                <a:solidFill>
                  <a:schemeClr val="bg1"/>
                </a:solidFill>
                <a:latin typeface="+mj-lt"/>
              </a:rPr>
              <a:t>LA RÉALITÉ DU TERRAIN</a:t>
            </a:r>
          </a:p>
          <a:p>
            <a:pPr marL="25400" algn="ctr"/>
            <a:r>
              <a:rPr lang="fr-FR" sz="4400" dirty="0">
                <a:solidFill>
                  <a:schemeClr val="bg1"/>
                </a:solidFill>
                <a:latin typeface="+mj-lt"/>
              </a:rPr>
              <a:t>L’ANALYSE DE L’AUDIENCE</a:t>
            </a:r>
          </a:p>
        </p:txBody>
      </p:sp>
    </p:spTree>
    <p:extLst>
      <p:ext uri="{BB962C8B-B14F-4D97-AF65-F5344CB8AC3E}">
        <p14:creationId xmlns:p14="http://schemas.microsoft.com/office/powerpoint/2010/main" val="157332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286000"/>
            <a:ext cx="10780917" cy="249876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Rechercher l’utilisation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RÉELLE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de votre produit.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Comprendre quelles sont les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fonctions utilisées 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ou non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Découvrir de nouveaux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cas d’usage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Découvrir des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bugs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Besoin de données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53895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447800"/>
            <a:ext cx="10780917" cy="446853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Remonter à l’utilisateur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Focus group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Shadowing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Les utilisateurs ne sont pas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toujours accessibles 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(B2C)</a:t>
            </a:r>
          </a:p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L’utilisation du produit en votre présence peut être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faussée</a:t>
            </a:r>
          </a:p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L’utilisation du produit peut être différente selon les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environnements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(Plongée, Nature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…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)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Besoin de données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222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828800"/>
            <a:ext cx="10780917" cy="390427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Différentes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solutions techniques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existent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Analyse de l’audience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Enregistrement de la session</a:t>
            </a:r>
            <a:endParaRPr lang="fr-FR" sz="2400" spc="-10" dirty="0">
              <a:solidFill>
                <a:schemeClr val="accent2"/>
              </a:solidFill>
              <a:cs typeface="Calibri"/>
            </a:endParaRP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Heatmap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Chacune a un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but différent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Besoin de données</a:t>
            </a:r>
            <a:endParaRPr lang="fr-FR" spc="-40" dirty="0"/>
          </a:p>
        </p:txBody>
      </p:sp>
      <p:pic>
        <p:nvPicPr>
          <p:cNvPr id="1026" name="Picture 2" descr="Ã©sultat de recherche d'images pour &quot;heatmap web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8930" y="3355494"/>
            <a:ext cx="29432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©sultat de recherche d'images pour &quot;analytic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8929" y="1524000"/>
            <a:ext cx="2943225" cy="14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9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981200"/>
            <a:ext cx="10929763" cy="25910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Avantages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de l’analyse de l’audience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Simple a mettre en œuvre (Adobe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analytics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, Google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Analytics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…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)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Bon marché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Analyse tous les utilisateurs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Analyse de l’audience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08024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981200"/>
            <a:ext cx="10929763" cy="305275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Problème :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Il faut savoir analyser les données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Comprendre les facteurs externes (Saisonnalité, Météo, Concurrence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…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)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Savoir quels KPI analyser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Savoir quelles conclusion on peut en tirer ou non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Analyse de l’audience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17505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660478"/>
            <a:ext cx="10780917" cy="52899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Différences entre le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Web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et le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mobile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Audience Web / Mobile</a:t>
            </a:r>
            <a:endParaRPr lang="fr-FR" spc="-40" dirty="0"/>
          </a:p>
        </p:txBody>
      </p:sp>
      <p:sp>
        <p:nvSpPr>
          <p:cNvPr id="6" name="object 3"/>
          <p:cNvSpPr txBox="1"/>
          <p:nvPr/>
        </p:nvSpPr>
        <p:spPr>
          <a:xfrm>
            <a:off x="609600" y="3563596"/>
            <a:ext cx="4452762" cy="11240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69900" marR="537845" lvl="1" algn="ctr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Utilisation nomade &amp; sédentaire</a:t>
            </a:r>
          </a:p>
          <a:p>
            <a:pPr marL="469900" marR="537845" lvl="1" algn="ctr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Universalité du site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492778" y="277694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WEB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458200" y="2776940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accent2"/>
                </a:solidFill>
              </a:rPr>
              <a:t>MOBILE</a:t>
            </a:r>
            <a:endParaRPr lang="fr-FR" sz="2000" b="1" dirty="0">
              <a:solidFill>
                <a:schemeClr val="accent2"/>
              </a:solidFill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6019800" y="3563596"/>
            <a:ext cx="5670660" cy="22525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69900" marR="537845" lvl="1" algn="ctr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Utilisation majoritairement nomade</a:t>
            </a:r>
          </a:p>
          <a:p>
            <a:pPr marL="469900" marR="537845" lvl="1" algn="ctr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Limitations selon les OS et leur répartition</a:t>
            </a:r>
          </a:p>
          <a:p>
            <a:pPr marL="469900" marR="537845" lvl="1" algn="ctr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Accès facile au feedback des utilisateur</a:t>
            </a:r>
          </a:p>
          <a:p>
            <a:pPr marL="469900" marR="537845" lvl="1" algn="ctr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213B54"/>
                </a:solidFill>
                <a:cs typeface="Calibri"/>
              </a:rPr>
              <a:t>Action de téléchargement</a:t>
            </a:r>
            <a:endParaRPr lang="fr-FR" sz="2000" spc="-10" dirty="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92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895600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fr-FR" sz="4400" dirty="0">
                <a:solidFill>
                  <a:schemeClr val="accent2"/>
                </a:solidFill>
                <a:latin typeface="+mj-lt"/>
              </a:rPr>
              <a:t>KPI  WEB</a:t>
            </a:r>
          </a:p>
        </p:txBody>
      </p:sp>
    </p:spTree>
    <p:extLst>
      <p:ext uri="{BB962C8B-B14F-4D97-AF65-F5344CB8AC3E}">
        <p14:creationId xmlns:p14="http://schemas.microsoft.com/office/powerpoint/2010/main" val="718042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981200"/>
            <a:ext cx="10929763" cy="20576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Audience</a:t>
            </a:r>
          </a:p>
          <a:p>
            <a:pPr marL="1612900" marR="537845" lvl="3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Comprendre le nombre de personnes ayant consulté le site</a:t>
            </a:r>
          </a:p>
          <a:p>
            <a:pPr marL="1612900" marR="537845" lvl="3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Mesure de la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popularité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du site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WEB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544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746" y="45161"/>
            <a:ext cx="652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Objectifs </a:t>
            </a:r>
            <a:r>
              <a:rPr spc="-40" dirty="0"/>
              <a:t>pédagogiques </a:t>
            </a:r>
            <a:r>
              <a:rPr spc="-20" dirty="0"/>
              <a:t>du</a:t>
            </a:r>
            <a:r>
              <a:rPr spc="-160" dirty="0"/>
              <a:t> </a:t>
            </a:r>
            <a:r>
              <a:rPr spc="-45" dirty="0"/>
              <a:t>cours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465910"/>
            <a:ext cx="9522461" cy="3967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13B54"/>
                </a:solidFill>
                <a:latin typeface="Calibri"/>
                <a:cs typeface="Calibri"/>
              </a:rPr>
              <a:t>À l’issue de </a:t>
            </a:r>
            <a:r>
              <a:rPr sz="2800" spc="-20" dirty="0">
                <a:solidFill>
                  <a:srgbClr val="213B54"/>
                </a:solidFill>
                <a:latin typeface="Calibri"/>
                <a:cs typeface="Calibri"/>
              </a:rPr>
              <a:t>cette </a:t>
            </a:r>
            <a:r>
              <a:rPr lang="fr-FR" sz="2800" spc="-15" dirty="0">
                <a:solidFill>
                  <a:srgbClr val="213B54"/>
                </a:solidFill>
                <a:latin typeface="Calibri"/>
                <a:cs typeface="Calibri"/>
              </a:rPr>
              <a:t>journée</a:t>
            </a:r>
            <a:r>
              <a:rPr sz="2800" spc="-15" dirty="0">
                <a:solidFill>
                  <a:srgbClr val="213B54"/>
                </a:solidFill>
                <a:latin typeface="Calibri"/>
                <a:cs typeface="Calibri"/>
              </a:rPr>
              <a:t>, vous </a:t>
            </a:r>
            <a:r>
              <a:rPr sz="2800" spc="-20" dirty="0">
                <a:solidFill>
                  <a:srgbClr val="213B54"/>
                </a:solidFill>
                <a:latin typeface="Calibri"/>
                <a:cs typeface="Calibri"/>
              </a:rPr>
              <a:t>serez </a:t>
            </a:r>
            <a:r>
              <a:rPr sz="2800" spc="-5" dirty="0">
                <a:solidFill>
                  <a:srgbClr val="213B54"/>
                </a:solidFill>
                <a:latin typeface="Calibri"/>
                <a:cs typeface="Calibri"/>
              </a:rPr>
              <a:t>en </a:t>
            </a:r>
            <a:r>
              <a:rPr sz="2800" spc="-15" dirty="0">
                <a:solidFill>
                  <a:srgbClr val="213B54"/>
                </a:solidFill>
                <a:latin typeface="Calibri"/>
                <a:cs typeface="Calibri"/>
              </a:rPr>
              <a:t>mesure </a:t>
            </a:r>
            <a:r>
              <a:rPr sz="2800" spc="-5" dirty="0">
                <a:solidFill>
                  <a:srgbClr val="213B54"/>
                </a:solidFill>
                <a:latin typeface="Calibri"/>
                <a:cs typeface="Calibri"/>
              </a:rPr>
              <a:t>de</a:t>
            </a:r>
            <a:r>
              <a:rPr sz="2800" spc="135" dirty="0">
                <a:solidFill>
                  <a:srgbClr val="213B5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13B54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3B54"/>
              </a:buClr>
              <a:buFont typeface="Arial"/>
              <a:buChar char="•"/>
            </a:pPr>
            <a:endParaRPr sz="37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lang="fr-FR" sz="2400" spc="-10" dirty="0">
                <a:solidFill>
                  <a:srgbClr val="213B54"/>
                </a:solidFill>
                <a:latin typeface="Calibri"/>
                <a:cs typeface="Calibri"/>
              </a:rPr>
              <a:t>Comprendre l’intérêt de l’analyse du besoin et l’analyse de la valeur</a:t>
            </a:r>
            <a:endParaRPr lang="fr-FR" sz="2400" dirty="0">
              <a:solidFill>
                <a:srgbClr val="213B54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solidFill>
                  <a:srgbClr val="213B54"/>
                </a:solidFill>
                <a:latin typeface="Calibri"/>
                <a:cs typeface="Calibri"/>
              </a:rPr>
              <a:t>Mettre en œuvre les principales méthodes d’analyse de la valeur</a:t>
            </a: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solidFill>
                  <a:srgbClr val="213B54"/>
                </a:solidFill>
                <a:latin typeface="Calibri"/>
                <a:cs typeface="Calibri"/>
              </a:rPr>
              <a:t>Mettre </a:t>
            </a:r>
            <a:r>
              <a:rPr lang="fr-FR" sz="2400" dirty="0">
                <a:solidFill>
                  <a:srgbClr val="213B54"/>
                </a:solidFill>
                <a:cs typeface="Calibri"/>
              </a:rPr>
              <a:t>en œuvre </a:t>
            </a:r>
            <a:r>
              <a:rPr lang="fr-FR" sz="2400" dirty="0">
                <a:solidFill>
                  <a:srgbClr val="213B54"/>
                </a:solidFill>
                <a:latin typeface="Calibri"/>
                <a:cs typeface="Calibri"/>
              </a:rPr>
              <a:t>les principales méthodes de priorisation</a:t>
            </a: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solidFill>
                  <a:srgbClr val="213B54"/>
                </a:solidFill>
                <a:latin typeface="Calibri"/>
                <a:cs typeface="Calibri"/>
              </a:rPr>
              <a:t>Comprendre l’importance de se référer à des données réelles pour analyser</a:t>
            </a: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solidFill>
                  <a:srgbClr val="213B54"/>
                </a:solidFill>
                <a:latin typeface="Calibri"/>
                <a:cs typeface="Calibri"/>
              </a:rPr>
              <a:t>Connaître l’importance de l’analyse de l’audience Web et Mobile</a:t>
            </a: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solidFill>
                  <a:srgbClr val="213B54"/>
                </a:solidFill>
                <a:latin typeface="Calibri"/>
                <a:cs typeface="Calibri"/>
              </a:rPr>
              <a:t>Connaître en détail le concept de l’A/B </a:t>
            </a:r>
            <a:r>
              <a:rPr lang="fr-FR" sz="2400" dirty="0" err="1">
                <a:solidFill>
                  <a:srgbClr val="213B54"/>
                </a:solidFill>
                <a:latin typeface="Calibri"/>
                <a:cs typeface="Calibri"/>
              </a:rPr>
              <a:t>Testing</a:t>
            </a:r>
            <a:endParaRPr lang="fr-FR" sz="2400" dirty="0">
              <a:solidFill>
                <a:srgbClr val="213B54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endParaRPr lang="fr-FR" sz="2400" dirty="0">
              <a:solidFill>
                <a:srgbClr val="213B54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752600"/>
            <a:ext cx="10929763" cy="37709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Nombre de visiteurs uniques : 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Le nombre de personnes ayant consulté le site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Taux de nouveaux visiteurs: 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Personnes visitant le site pour la première fois (Selon les cookies)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Taux de rebond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Personnes n’ayant consulté qu’une seule page (Impact SEO)</a:t>
            </a:r>
            <a:endParaRPr lang="fr-FR" sz="24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WEB - AUDIENCE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3460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752600"/>
            <a:ext cx="10929763" cy="342209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Nombre de sessions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Le nombre de visites de votre site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Fin d’une session : sortie du site ou 30 min d’inactivité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Durée de session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Le nombre de visites de votre site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WEB - AUDIENCE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42411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2133600"/>
            <a:ext cx="10929763" cy="20576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Acquisition</a:t>
            </a:r>
          </a:p>
          <a:p>
            <a:pPr marL="1612900" marR="537845" lvl="3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Comprendre d’où viennent les personnes ayant consulté </a:t>
            </a:r>
          </a:p>
          <a:p>
            <a:pPr marL="1612900" marR="537845" lvl="3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Mesure de la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du référencement 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du site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WEB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91361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76800" y="2286000"/>
            <a:ext cx="6934200" cy="1626727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Origines des visites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Permet de comprendre l’origine du trafic sur le site et d’analyser le </a:t>
            </a:r>
            <a:r>
              <a:rPr lang="fr-FR" sz="2000" spc="-10" dirty="0" err="1">
                <a:solidFill>
                  <a:srgbClr val="002F46"/>
                </a:solidFill>
                <a:cs typeface="Calibri"/>
              </a:rPr>
              <a:t>linking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 externe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WEB - ACQUISITION</a:t>
            </a:r>
            <a:endParaRPr lang="fr-FR" spc="-40" dirty="0"/>
          </a:p>
        </p:txBody>
      </p:sp>
      <p:pic>
        <p:nvPicPr>
          <p:cNvPr id="8194" name="Picture 2" descr="creen-Shot-2017-11-24-at-11.16.51 performance KPI Google Analytics analyse web a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45161"/>
            <a:ext cx="420052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01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2133600"/>
            <a:ext cx="10929763" cy="20576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Comportement</a:t>
            </a:r>
          </a:p>
          <a:p>
            <a:pPr marL="1612900" marR="537845" lvl="3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Comprendre le comportement des visiteurs sur le site</a:t>
            </a:r>
          </a:p>
          <a:p>
            <a:pPr marL="1612900" marR="537845" lvl="3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Intérêt pour voir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l’utilisation de fonctionnalités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WEB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9068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752600"/>
            <a:ext cx="10929763" cy="342209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Temps passé sur la page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Permet de voir les pages les plus « intéressantes »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Fin d’une session : sortie du site ou 30 min d’inactivité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Flux de comportement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Permet de comprendre le trajet d’un utilisateur sur le site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WEB - COMPORTEMENT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2121156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895600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fr-FR" sz="4400" dirty="0">
                <a:solidFill>
                  <a:schemeClr val="accent2"/>
                </a:solidFill>
                <a:latin typeface="+mj-lt"/>
              </a:rPr>
              <a:t>KPI  MOBILE</a:t>
            </a:r>
          </a:p>
        </p:txBody>
      </p:sp>
    </p:spTree>
    <p:extLst>
      <p:ext uri="{BB962C8B-B14F-4D97-AF65-F5344CB8AC3E}">
        <p14:creationId xmlns:p14="http://schemas.microsoft.com/office/powerpoint/2010/main" val="1943526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600200"/>
            <a:ext cx="10929763" cy="436593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Nombre de téléchargements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Nombre de personnes ayant téléchargé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l’app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Mesure de la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popularité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de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l’app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Travail sur le SEO interne au store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MAU / DAU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Monthly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Active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Users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/ Daily Active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Users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Utilisation réelle de votre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app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MOBILE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18608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828800"/>
            <a:ext cx="10929763" cy="2950167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Durée des sessions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A modérer en fonction du service rendu par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l’app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et de votre but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Intervalle entre les sessions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Vérifier l’utilisation régulière de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l’app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Utilisation différente d’un site Web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MOBILE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4461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3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524000"/>
            <a:ext cx="10929763" cy="427360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Notes &amp; Commentaires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GROS avantage des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app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par rapport au Web : le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feedbak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Peut nourrir votre Roadmap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Point d’abandon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Où l’utilisateur abandonne-t-il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l’app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?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Voir l’UX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4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Rapports de crash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KPI MOBILE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8493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7560" y="45161"/>
            <a:ext cx="3950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Programme</a:t>
            </a:r>
            <a:r>
              <a:rPr spc="-125" dirty="0"/>
              <a:t> </a:t>
            </a:r>
            <a:r>
              <a:rPr spc="-35" dirty="0"/>
              <a:t>détaillé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1865368"/>
            <a:ext cx="8686800" cy="275588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lang="fr-FR" sz="2800" spc="-35" dirty="0">
                <a:solidFill>
                  <a:srgbClr val="213B54"/>
                </a:solidFill>
                <a:latin typeface="Calibri"/>
                <a:cs typeface="Calibri"/>
              </a:rPr>
              <a:t>Analyse de la valeur</a:t>
            </a:r>
          </a:p>
          <a:p>
            <a:pPr marL="241300" indent="-228600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lang="fr-FR" sz="2800" spc="-35" dirty="0">
                <a:solidFill>
                  <a:srgbClr val="213B54"/>
                </a:solidFill>
                <a:latin typeface="Calibri"/>
                <a:cs typeface="Calibri"/>
              </a:rPr>
              <a:t>La réalité du terrain : Analyse de l’audience</a:t>
            </a:r>
          </a:p>
          <a:p>
            <a:pPr marL="241300" indent="-228600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lang="fr-FR" sz="2800" spc="-35" dirty="0">
                <a:solidFill>
                  <a:srgbClr val="213B54"/>
                </a:solidFill>
                <a:latin typeface="Calibri"/>
                <a:cs typeface="Calibri"/>
              </a:rPr>
              <a:t>La réalité du terrain : A/B </a:t>
            </a:r>
            <a:r>
              <a:rPr lang="fr-FR" sz="2800" spc="-35" dirty="0" err="1">
                <a:solidFill>
                  <a:srgbClr val="213B54"/>
                </a:solidFill>
                <a:latin typeface="Calibri"/>
                <a:cs typeface="Calibri"/>
              </a:rPr>
              <a:t>Testing</a:t>
            </a:r>
            <a:endParaRPr lang="fr-FR" sz="2800" spc="-35" dirty="0">
              <a:solidFill>
                <a:srgbClr val="213B54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lang="fr-FR" sz="2800" spc="-35" dirty="0">
                <a:solidFill>
                  <a:srgbClr val="213B54"/>
                </a:solidFill>
                <a:latin typeface="Calibri"/>
                <a:cs typeface="Calibri"/>
              </a:rPr>
              <a:t>Méthodes d’analyse de la valeur et de priorisation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7" y="1974325"/>
            <a:ext cx="10929763" cy="31656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Toujours réfléchir dans un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Contexte défini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Toutes les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app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et tous les sites n’ont pas les mêmes attentes en terme de transformation, d’audience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…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Savoir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faire avec les moyens du bord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Grosses différences selon les entreprises</a:t>
            </a:r>
            <a:endParaRPr lang="fr-FR" sz="24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Analyse de l’audience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921828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90600"/>
            <a:ext cx="12192000" cy="5863962"/>
          </a:xfrm>
          <a:prstGeom prst="rect">
            <a:avLst/>
          </a:prstGeom>
          <a:solidFill>
            <a:srgbClr val="00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09800" y="3124200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fr-FR" sz="4400" dirty="0">
                <a:solidFill>
                  <a:schemeClr val="bg1"/>
                </a:solidFill>
                <a:latin typeface="+mj-lt"/>
              </a:rPr>
              <a:t>LA RÉALITÉ DU TERRAIN</a:t>
            </a:r>
          </a:p>
          <a:p>
            <a:pPr marL="25400" algn="ctr"/>
            <a:r>
              <a:rPr lang="fr-FR" sz="4400" dirty="0">
                <a:solidFill>
                  <a:schemeClr val="bg1"/>
                </a:solidFill>
                <a:latin typeface="+mj-lt"/>
              </a:rPr>
              <a:t>A/B TESTING</a:t>
            </a:r>
          </a:p>
        </p:txBody>
      </p:sp>
    </p:spTree>
    <p:extLst>
      <p:ext uri="{BB962C8B-B14F-4D97-AF65-F5344CB8AC3E}">
        <p14:creationId xmlns:p14="http://schemas.microsoft.com/office/powerpoint/2010/main" val="240085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868155"/>
            <a:ext cx="10780917" cy="340157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En cas d’incertitude ou afin d’améliorer l’expérience il est possible de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tester plusieurs solutions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en parallèle.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Permet de bases ses décision sur des données chiffrées et testée avec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nos utilisateurs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Limitation en cas de recherche de nouveaux utilisateurs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Plus complexe a mettre en œuvre sur les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app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(selon l’architecture)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Tester les choix et le design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018029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605267"/>
            <a:ext cx="10780917" cy="19037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75 %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des sites ayant un trafic supérieur à 1 million de visiteurs font de l’A/B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testing</a:t>
            </a: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Ne pas avoir peur de mettre en place les choses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Défendre ses convictions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Tester les choix et le design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312442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600200"/>
            <a:ext cx="10780917" cy="95987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A/B </a:t>
            </a: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Testing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 :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Expérience menée sur un site ou une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app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afin de tester 2 hypothèses ou plus (on parle alors de MVT : Multi Variant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Testing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)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A/B </a:t>
            </a:r>
            <a:r>
              <a:rPr lang="fr-FR" spc="-20" dirty="0" err="1"/>
              <a:t>Testing</a:t>
            </a:r>
            <a:endParaRPr lang="fr-FR" spc="-40" dirty="0"/>
          </a:p>
        </p:txBody>
      </p:sp>
      <p:pic>
        <p:nvPicPr>
          <p:cNvPr id="15362" name="Picture 2" descr="https://www.kameleoon.com/img/what-is-ab/3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2980" y="3645317"/>
            <a:ext cx="3276600" cy="143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kameleoon.com/img/what-is-ab/3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3124198"/>
            <a:ext cx="2819400" cy="247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62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669692"/>
            <a:ext cx="6433961" cy="344260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Division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de l’audience en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2 parts égales </a:t>
            </a:r>
            <a:r>
              <a:rPr lang="fr-FR" sz="2800" spc="-10">
                <a:solidFill>
                  <a:schemeClr val="accent2"/>
                </a:solidFill>
                <a:cs typeface="Calibri"/>
              </a:rPr>
              <a:t>et aléatoires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Analyse de l’impact sur l’objectif fixé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Taux de clic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Taux de transformation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Durée de la session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…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A/B </a:t>
            </a:r>
            <a:r>
              <a:rPr lang="fr-FR" spc="-20" dirty="0" err="1"/>
              <a:t>Testing</a:t>
            </a:r>
            <a:endParaRPr lang="fr-FR" spc="-40" dirty="0"/>
          </a:p>
        </p:txBody>
      </p:sp>
      <p:pic>
        <p:nvPicPr>
          <p:cNvPr id="16386" name="Picture 2" descr="https://www.kameleoon.com/img/what-is-ab/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3051" y="990600"/>
            <a:ext cx="3314835" cy="4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7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669692"/>
            <a:ext cx="10853562" cy="95987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Dans le cas particulier du « 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Bandit </a:t>
            </a: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Testing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 » l’audience est redirigée graduellement vers la variation la plus efficace 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A/B </a:t>
            </a:r>
            <a:r>
              <a:rPr lang="fr-FR" spc="-20" dirty="0" err="1"/>
              <a:t>Testing</a:t>
            </a:r>
            <a:endParaRPr lang="fr-FR" spc="-40" dirty="0"/>
          </a:p>
        </p:txBody>
      </p:sp>
      <p:pic>
        <p:nvPicPr>
          <p:cNvPr id="17410" name="Picture 2" descr="https://www.kameleoon.com/img/what-is-ab/3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496651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434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371600"/>
            <a:ext cx="10780917" cy="52899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Que Tester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en A/B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Testing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?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A/B </a:t>
            </a:r>
            <a:r>
              <a:rPr lang="fr-FR" spc="-20" dirty="0" err="1"/>
              <a:t>Testing</a:t>
            </a:r>
            <a:endParaRPr lang="fr-FR" spc="-4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2F2"/>
              </a:clrFrom>
              <a:clrTo>
                <a:srgbClr val="EB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054" y="2286000"/>
            <a:ext cx="8763000" cy="32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2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371600"/>
            <a:ext cx="10780917" cy="196528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Ne pas tenir compte du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contexte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(Saisonnalité, Météo, Concurrence, Marché</a:t>
            </a:r>
            <a:r>
              <a:rPr lang="mr-IN" sz="2800" spc="-10" dirty="0">
                <a:solidFill>
                  <a:srgbClr val="213B54"/>
                </a:solidFill>
                <a:cs typeface="Calibri"/>
              </a:rPr>
              <a:t>…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)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Tester « 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Trop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 »</a:t>
            </a:r>
            <a:endParaRPr lang="fr-FR" sz="28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A/B </a:t>
            </a:r>
            <a:r>
              <a:rPr lang="fr-FR" spc="-20" dirty="0" err="1"/>
              <a:t>Testing</a:t>
            </a:r>
            <a:r>
              <a:rPr lang="fr-FR" spc="-20" dirty="0"/>
              <a:t> </a:t>
            </a:r>
            <a:r>
              <a:rPr lang="mr-IN" spc="-20" dirty="0"/>
              <a:t>–</a:t>
            </a:r>
            <a:r>
              <a:rPr lang="fr-FR" spc="-20" dirty="0"/>
              <a:t> A ne pas faire</a:t>
            </a:r>
            <a:endParaRPr lang="fr-FR" spc="-40" dirty="0"/>
          </a:p>
        </p:txBody>
      </p:sp>
      <p:pic>
        <p:nvPicPr>
          <p:cNvPr id="18434" name="Picture 2" descr="ist builder popup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5585"/>
            <a:ext cx="2361876" cy="1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b testing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74" y="3962400"/>
            <a:ext cx="2057724" cy="173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b testing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96" y="3979183"/>
            <a:ext cx="3005470" cy="17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umo ab testing examp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37273"/>
            <a:ext cx="204412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10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524000"/>
            <a:ext cx="10780917" cy="385297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Tester des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détails en premier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Il n’y a pas de couleur « magique »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Tester en priorité les titres, les CTA, les images, la structure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…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En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attendre trop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L’ A/B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Testing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donne des différences souvent assez minimes mais pourtant importantes</a:t>
            </a:r>
          </a:p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A/B </a:t>
            </a:r>
            <a:r>
              <a:rPr lang="fr-FR" spc="-20" dirty="0" err="1"/>
              <a:t>Testing</a:t>
            </a:r>
            <a:r>
              <a:rPr lang="fr-FR" spc="-20" dirty="0"/>
              <a:t> </a:t>
            </a:r>
            <a:r>
              <a:rPr lang="mr-IN" spc="-20" dirty="0"/>
              <a:t>–</a:t>
            </a:r>
            <a:r>
              <a:rPr lang="fr-FR" spc="-20" dirty="0"/>
              <a:t> A ne pas faire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20750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7560" y="45161"/>
            <a:ext cx="3950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fr-FR" spc="-60" dirty="0"/>
              <a:t>Intro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3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2871099"/>
            <a:ext cx="8686800" cy="70147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325"/>
              </a:spcBef>
              <a:tabLst>
                <a:tab pos="241935" algn="l"/>
              </a:tabLst>
            </a:pPr>
            <a:r>
              <a:rPr lang="fr-FR" sz="2800" spc="-35">
                <a:solidFill>
                  <a:srgbClr val="213B54"/>
                </a:solidFill>
                <a:latin typeface="Calibri"/>
                <a:cs typeface="Calibri"/>
              </a:rPr>
              <a:t>DEAL !</a:t>
            </a:r>
            <a:endParaRPr lang="fr-FR" sz="2800" spc="-35" dirty="0">
              <a:solidFill>
                <a:srgbClr val="213B5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362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90600"/>
            <a:ext cx="12192000" cy="5863962"/>
          </a:xfrm>
          <a:prstGeom prst="rect">
            <a:avLst/>
          </a:prstGeom>
          <a:solidFill>
            <a:srgbClr val="00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09800" y="3124200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fr-FR" sz="4400" dirty="0">
                <a:solidFill>
                  <a:schemeClr val="bg1"/>
                </a:solidFill>
                <a:latin typeface="+mj-lt"/>
              </a:rPr>
              <a:t>LES MÉTHODES </a:t>
            </a:r>
          </a:p>
          <a:p>
            <a:pPr marL="25400" algn="ctr"/>
            <a:r>
              <a:rPr lang="fr-FR" sz="4400" dirty="0">
                <a:solidFill>
                  <a:schemeClr val="bg1"/>
                </a:solidFill>
                <a:latin typeface="+mj-lt"/>
              </a:rPr>
              <a:t>D’ANALYSE DE LA VALEUR </a:t>
            </a:r>
          </a:p>
        </p:txBody>
      </p:sp>
    </p:spTree>
    <p:extLst>
      <p:ext uri="{BB962C8B-B14F-4D97-AF65-F5344CB8AC3E}">
        <p14:creationId xmlns:p14="http://schemas.microsoft.com/office/powerpoint/2010/main" val="1854501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760707"/>
            <a:ext cx="10780917" cy="227305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Certaines méthodes réalisent en même temps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l’analyse de la valeur et la priorisation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Souvent réservées au mode produit</a:t>
            </a:r>
          </a:p>
          <a:p>
            <a:pPr marL="2527300" marR="537845" lvl="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Partie intégrante de la Méthode SCRUM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Analyse de la valeur / Priorisation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820141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905000"/>
            <a:ext cx="10780917" cy="27142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A faire avec le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PO / Métier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régulièrement</a:t>
            </a:r>
          </a:p>
          <a:p>
            <a:pPr marL="2070100" marR="537845" lvl="4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Éviter que les Dev ne se retrouvent sans tâche a prendre</a:t>
            </a:r>
          </a:p>
          <a:p>
            <a:pPr marL="2070100" marR="537845" lvl="4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Donner une vision a moyen/long terme à l’équipe</a:t>
            </a:r>
          </a:p>
          <a:p>
            <a:pPr marL="2070100" marR="537845" lvl="4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Quick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Wins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: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Oui MAIS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Priorisation </a:t>
            </a:r>
            <a:r>
              <a:rPr lang="fr-FR" spc="-20" dirty="0" err="1"/>
              <a:t>Scrum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257516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453033"/>
            <a:ext cx="10780917" cy="47968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Analyse de la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Business Value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Priority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 Poker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MoSCoW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Impact </a:t>
            </a: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Mapping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Modèle de Kano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Cost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 of Delay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Buy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 a </a:t>
            </a: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Feature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Theme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 </a:t>
            </a: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Scoring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Méthodes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221017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366831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Analyse de la valeur la plus basique possible 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Simple : 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lors d’une réunion proposer au métier une échelle de valeur business de 0 à 1000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Insister sur le concept de « Valeur Business »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Revenir aux objectif pour bien affiner la valeur business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Accompagner le métier dans la notation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Business Value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335394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325794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Permet ensuite d’estimer un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ROI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pour chaque en Fonction selon la formule suivante :</a:t>
            </a:r>
          </a:p>
          <a:p>
            <a:pPr marL="1384300" marR="537845" lvl="3">
              <a:spcBef>
                <a:spcPts val="765"/>
              </a:spcBef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		ROI = Business Value / Complexité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Difficultés possibles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Cas où plusieurs métiers sont impactés : problèmes de priorisation entre les équipes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Problème de priorisation au sein d’une même équipe : hiérarchiser avec un </a:t>
            </a:r>
            <a:r>
              <a:rPr lang="fr-FR" sz="2000" spc="-10" dirty="0" err="1">
                <a:solidFill>
                  <a:srgbClr val="002F46"/>
                </a:solidFill>
                <a:cs typeface="Calibri"/>
              </a:rPr>
              <a:t>board</a:t>
            </a:r>
            <a:endParaRPr lang="fr-FR" sz="20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Business Value</a:t>
            </a:r>
            <a:endParaRPr lang="fr-FR" spc="-40" dirty="0"/>
          </a:p>
        </p:txBody>
      </p:sp>
      <p:pic>
        <p:nvPicPr>
          <p:cNvPr id="20482" name="Picture 2" descr="oard business val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616"/>
          <a:stretch/>
        </p:blipFill>
        <p:spPr bwMode="auto">
          <a:xfrm>
            <a:off x="4419600" y="5334000"/>
            <a:ext cx="3243438" cy="6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37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895600"/>
            <a:ext cx="4300361" cy="11240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Très simple à mettre </a:t>
            </a:r>
            <a:r>
              <a:rPr lang="fr-FR" sz="2000" spc="-10">
                <a:solidFill>
                  <a:srgbClr val="002F46"/>
                </a:solidFill>
                <a:cs typeface="Calibri"/>
              </a:rPr>
              <a:t>en place</a:t>
            </a:r>
            <a:endParaRPr lang="fr-FR" sz="20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lnSpc>
                <a:spcPct val="15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Identifie rapidement les Quick </a:t>
            </a:r>
            <a:r>
              <a:rPr lang="fr-FR" sz="2000" spc="-10" dirty="0" err="1">
                <a:solidFill>
                  <a:srgbClr val="002F46"/>
                </a:solidFill>
                <a:cs typeface="Calibri"/>
              </a:rPr>
              <a:t>Wins</a:t>
            </a:r>
            <a:endParaRPr lang="fr-FR" sz="20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Business Value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105046" y="2895600"/>
            <a:ext cx="4300361" cy="174983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Complexe lors de la priorisation avec plusieurs équipes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Repose sur la capacité du PO/Métier à prioriser en autonomie</a:t>
            </a:r>
          </a:p>
        </p:txBody>
      </p:sp>
    </p:spTree>
    <p:extLst>
      <p:ext uri="{BB962C8B-B14F-4D97-AF65-F5344CB8AC3E}">
        <p14:creationId xmlns:p14="http://schemas.microsoft.com/office/powerpoint/2010/main" val="1804379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325794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Jeu de 10 cartes avec la suite de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Fibonacci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plus un joker « ? »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chemeClr val="accent2"/>
                </a:solidFill>
                <a:cs typeface="Calibri"/>
              </a:rPr>
              <a:t>1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2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3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5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8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13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20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40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100 </a:t>
            </a:r>
            <a:r>
              <a:rPr lang="mr-IN" sz="2000" spc="-10" dirty="0">
                <a:solidFill>
                  <a:schemeClr val="accent2"/>
                </a:solidFill>
                <a:cs typeface="Calibri"/>
              </a:rPr>
              <a:t>–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 ? 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But : 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Forcer à séparer clairement les fonctionnalités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Méthode souvent utilisée pour l’évaluation de la complexité par les développeurs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Priority</a:t>
            </a:r>
            <a:r>
              <a:rPr lang="fr-FR" spc="-20" dirty="0"/>
              <a:t> Poker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965080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340157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Déroulé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On passe les Fonctionnalités 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une à une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Possibilité de poser des 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questions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 si quelque chose n’est pas clair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Après un temps de réflexion chacun 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pose la carte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 qui semble convenir</a:t>
            </a:r>
          </a:p>
          <a:p>
            <a:pPr marL="2070100" marR="537845" lvl="4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Les premiers votes servent 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d’étalon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A chaque vote les deux extrêmes 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expliquent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 leur choix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Si nécessaire un 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deuxième tour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de vote est organisé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Une valeur est donnée à la fonctionnalité si </a:t>
            </a:r>
            <a:r>
              <a:rPr lang="fr-FR" sz="2000" spc="-10" dirty="0">
                <a:solidFill>
                  <a:schemeClr val="accent2"/>
                </a:solidFill>
                <a:cs typeface="Calibri"/>
              </a:rPr>
              <a:t>tout le monde est d’accord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Priority</a:t>
            </a:r>
            <a:r>
              <a:rPr lang="fr-FR" spc="-20" dirty="0"/>
              <a:t> Poker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536822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895600"/>
            <a:ext cx="4608067" cy="276037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Très simple à mettre en place en local ou à distance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Sépare clairement les Fonctionnalités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Pratique dans le cas d’équipes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Le Joker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Priority</a:t>
            </a:r>
            <a:r>
              <a:rPr lang="fr-FR" spc="-20" dirty="0"/>
              <a:t> Poker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105046" y="2895600"/>
            <a:ext cx="4629754" cy="212429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Peut demander du temps en cas de négociations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Côté </a:t>
            </a:r>
            <a:r>
              <a:rPr lang="fr-FR" sz="2000" spc="-10" dirty="0">
                <a:solidFill>
                  <a:srgbClr val="213B54"/>
                </a:solidFill>
                <a:cs typeface="Calibri"/>
              </a:rPr>
              <a:t> «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Au Feeling »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Le Joker</a:t>
            </a:r>
          </a:p>
        </p:txBody>
      </p:sp>
    </p:spTree>
    <p:extLst>
      <p:ext uri="{BB962C8B-B14F-4D97-AF65-F5344CB8AC3E}">
        <p14:creationId xmlns:p14="http://schemas.microsoft.com/office/powerpoint/2010/main" val="93411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90600"/>
            <a:ext cx="12192000" cy="5863962"/>
          </a:xfrm>
          <a:prstGeom prst="rect">
            <a:avLst/>
          </a:prstGeom>
          <a:solidFill>
            <a:srgbClr val="00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09800" y="3537860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fr-FR" sz="4400" dirty="0">
                <a:solidFill>
                  <a:schemeClr val="bg1"/>
                </a:solidFill>
                <a:latin typeface="+mj-lt"/>
              </a:rPr>
              <a:t>ANALYSE DE LA VALEUR</a:t>
            </a:r>
          </a:p>
        </p:txBody>
      </p:sp>
    </p:spTree>
    <p:extLst>
      <p:ext uri="{BB962C8B-B14F-4D97-AF65-F5344CB8AC3E}">
        <p14:creationId xmlns:p14="http://schemas.microsoft.com/office/powerpoint/2010/main" val="1799487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662970"/>
            <a:ext cx="10780917" cy="381194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Nous allons faire un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priority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Poker ensemble sur quelques fonctionnalités.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Nous ferons de l’estimation de complexité pour simplifier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Téléchargez « 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Scrum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Poker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Cards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 » (Android) ou « 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Scrum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Poker Planning » (iOS)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Priority</a:t>
            </a:r>
            <a:r>
              <a:rPr lang="fr-FR" spc="-20" dirty="0"/>
              <a:t> Poker - TP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7484769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3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597" y="1776248"/>
            <a:ext cx="10780917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Ajout d’un </a:t>
            </a:r>
            <a:r>
              <a:rPr lang="fr-FR" sz="2400" spc="-10" dirty="0" err="1">
                <a:solidFill>
                  <a:srgbClr val="213B54"/>
                </a:solidFill>
                <a:cs typeface="Calibri"/>
              </a:rPr>
              <a:t>infinite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Scroll sur nos pages produits au lieu d’une pagination normale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Priority</a:t>
            </a:r>
            <a:r>
              <a:rPr lang="fr-FR" spc="-20" dirty="0"/>
              <a:t> Poker - TP</a:t>
            </a:r>
            <a:endParaRPr lang="fr-FR" spc="-40" dirty="0"/>
          </a:p>
        </p:txBody>
      </p:sp>
      <p:sp>
        <p:nvSpPr>
          <p:cNvPr id="6" name="object 3"/>
          <p:cNvSpPr txBox="1"/>
          <p:nvPr/>
        </p:nvSpPr>
        <p:spPr>
          <a:xfrm>
            <a:off x="990599" y="2362200"/>
            <a:ext cx="10780917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Création d’une page avec les produits en promotion du site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990598" y="2948152"/>
            <a:ext cx="10780917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Ajout d’une mention avec la durée de garantie sur la fiche produit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990597" y="3534104"/>
            <a:ext cx="10780917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Ajout d’une liste de produits similaires sur la fiche produit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990597" y="4120056"/>
            <a:ext cx="10780917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Création d’un comparateur de produits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990597" y="4706008"/>
            <a:ext cx="10780917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Modification du style du titre des produits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990596" y="5291960"/>
            <a:ext cx="10780917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Ajout d’un nouveau mode de livraison</a:t>
            </a:r>
          </a:p>
        </p:txBody>
      </p:sp>
    </p:spTree>
    <p:extLst>
      <p:ext uri="{BB962C8B-B14F-4D97-AF65-F5344CB8AC3E}">
        <p14:creationId xmlns:p14="http://schemas.microsoft.com/office/powerpoint/2010/main" val="4123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366831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But :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Séparer les fonctionnalités en 4 catégories ensuite utilisées pour la priorisation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Must Have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 err="1">
                <a:solidFill>
                  <a:srgbClr val="213B54"/>
                </a:solidFill>
                <a:cs typeface="Calibri"/>
              </a:rPr>
              <a:t>Should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Have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 err="1">
                <a:solidFill>
                  <a:srgbClr val="213B54"/>
                </a:solidFill>
                <a:cs typeface="Calibri"/>
              </a:rPr>
              <a:t>Could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Have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 err="1">
                <a:solidFill>
                  <a:srgbClr val="213B54"/>
                </a:solidFill>
                <a:cs typeface="Calibri"/>
              </a:rPr>
              <a:t>Won’t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Have</a:t>
            </a:r>
            <a:r>
              <a:rPr lang="mr-IN" sz="2400" spc="-10" dirty="0">
                <a:solidFill>
                  <a:srgbClr val="213B54"/>
                </a:solidFill>
                <a:cs typeface="Calibri"/>
              </a:rPr>
              <a:t>…</a:t>
            </a:r>
            <a:r>
              <a:rPr lang="fr-FR" sz="2400" spc="-10" dirty="0" err="1">
                <a:solidFill>
                  <a:srgbClr val="213B54"/>
                </a:solidFill>
                <a:cs typeface="Calibri"/>
              </a:rPr>
              <a:t>Yet</a:t>
            </a:r>
            <a:endParaRPr lang="fr-FR" sz="24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MoSCoW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577502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364779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Organisation</a:t>
            </a: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On place toutes les fonctionnalités au mur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Le métier / PO place des gommettes ou une lettre à côté de chaque fonctionnalité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Le rôle du BA est d’orienter les débat et de faire comprendre au client que tout ne peut pas être M. Il est même inquiétant que rien en soit C &amp; W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MoSCoW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2091181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895600"/>
            <a:ext cx="4608067" cy="108811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Très simple à mettre en place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Plus léger que le poker planning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MoSCoW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58000" y="2895600"/>
            <a:ext cx="5105400" cy="108811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Demande un métier capable de prioriser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Rentre dans de long débats en cas d’équipes</a:t>
            </a:r>
          </a:p>
        </p:txBody>
      </p:sp>
    </p:spTree>
    <p:extLst>
      <p:ext uri="{BB962C8B-B14F-4D97-AF65-F5344CB8AC3E}">
        <p14:creationId xmlns:p14="http://schemas.microsoft.com/office/powerpoint/2010/main" val="1854006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609063"/>
            <a:ext cx="10780917" cy="95987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Je vais jouer le Métier et une personne va organiser un 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MoSCoW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avec moi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MoSCoW</a:t>
            </a:r>
            <a:r>
              <a:rPr lang="fr-FR" spc="-20" dirty="0"/>
              <a:t> - TP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639358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327846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Atelier a réaliser avec le métier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But : 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Prioriser les fonctionnalités en fonction d’un ou plusieurs buts a atteindre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Cette méthode permet aussi de « découvrir » de nouvelles 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features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ou évolutions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624608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9393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Définition de l’objectif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endParaRPr lang="fr-FR" spc="-40" dirty="0"/>
          </a:p>
        </p:txBody>
      </p:sp>
      <p:pic>
        <p:nvPicPr>
          <p:cNvPr id="21506" name="Picture 2" descr="mpact mapping - objec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53341"/>
            <a:ext cx="2857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3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52600"/>
            <a:ext cx="10780917" cy="9393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Qui ?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Définir les personnages concernés par l’objectif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endParaRPr lang="fr-FR" spc="-40" dirty="0"/>
          </a:p>
        </p:txBody>
      </p:sp>
      <p:pic>
        <p:nvPicPr>
          <p:cNvPr id="22530" name="Picture 2" descr="mpact mapping - q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3657600" cy="24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06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mpact mapping exe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40" y="1524000"/>
            <a:ext cx="649269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3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752600"/>
            <a:ext cx="5361932" cy="19037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Comment ? </a:t>
            </a:r>
          </a:p>
          <a:p>
            <a:pPr marL="469900" marR="537845" lvl="1">
              <a:spcBef>
                <a:spcPts val="765"/>
              </a:spcBef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Définir les méthodes pour chacun des utilisateurs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88608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2514600"/>
            <a:ext cx="10972799" cy="130869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En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1955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, l’Analyse de la Valeur est introduite au Japon et en Grande Bretagne</a:t>
            </a:r>
          </a:p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Elle apparaît en France en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1958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 dans les grandes entreprises.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9296400" y="45161"/>
            <a:ext cx="2572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/>
              <a:t>Historique</a:t>
            </a:r>
            <a:endParaRPr lang="fr-FR" spc="-4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pact mapping exe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8439150" cy="33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3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752600"/>
            <a:ext cx="6172200" cy="19037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Quoi ? </a:t>
            </a:r>
          </a:p>
          <a:p>
            <a:pPr marL="469900" marR="537845" lvl="1">
              <a:spcBef>
                <a:spcPts val="765"/>
              </a:spcBef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Proposer des solutions pour chaque « Comment ? »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150107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133600"/>
            <a:ext cx="10780917" cy="233461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Cette méthode aide également à la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priorisation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lorsqu’on dispose en amont des fonctionnalités demandées.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Faire alors l’exercice tout en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cherchant a placer les </a:t>
            </a: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features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 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dans à l’étage « Quoi ? »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3230519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895600"/>
            <a:ext cx="4300361" cy="217046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Revient au besoin facilement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Didactique pour le métier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Permet la discussion avec le métier sur le besoin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105046" y="2895600"/>
            <a:ext cx="4477354" cy="13958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Moins efficace pour prioriser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Repose sur la capacité du PO/Métier à prioriser les objectifs en autonomie</a:t>
            </a:r>
          </a:p>
        </p:txBody>
      </p:sp>
    </p:spTree>
    <p:extLst>
      <p:ext uri="{BB962C8B-B14F-4D97-AF65-F5344CB8AC3E}">
        <p14:creationId xmlns:p14="http://schemas.microsoft.com/office/powerpoint/2010/main" val="20814834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2133600"/>
            <a:ext cx="10780917" cy="2026837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Faites un impact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mapping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de l’objectifs suivant :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213B54"/>
              </a:solidFill>
              <a:cs typeface="Calibri"/>
            </a:endParaRPr>
          </a:p>
          <a:p>
            <a:pPr marL="469900" marR="537845" lvl="1">
              <a:spcBef>
                <a:spcPts val="765"/>
              </a:spcBef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Aider les clients dans leur processus de décision avant achat sur notre site (Site E-commerce Matériel Informatique)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Impact </a:t>
            </a:r>
            <a:r>
              <a:rPr lang="fr-FR" spc="-20" dirty="0" err="1"/>
              <a:t>Mapping</a:t>
            </a:r>
            <a:r>
              <a:rPr lang="fr-FR" spc="-20" dirty="0"/>
              <a:t> - TP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5562600" y="504273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F46"/>
                </a:solidFill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320615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1238" y="1712715"/>
            <a:ext cx="10780917" cy="36888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Théorisé par </a:t>
            </a:r>
            <a:r>
              <a:rPr lang="fr-FR" sz="2800" spc="-10" dirty="0" err="1">
                <a:solidFill>
                  <a:srgbClr val="213B54"/>
                </a:solidFill>
                <a:cs typeface="Calibri"/>
              </a:rPr>
              <a:t>Noriaki</a:t>
            </a:r>
            <a:r>
              <a:rPr lang="fr-FR" sz="2800" spc="-10" dirty="0">
                <a:solidFill>
                  <a:srgbClr val="213B54"/>
                </a:solidFill>
                <a:cs typeface="Calibri"/>
              </a:rPr>
              <a:t> Kano en 1984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Le Concept</a:t>
            </a:r>
          </a:p>
          <a:p>
            <a:pPr marL="469900" marR="537845" lvl="1" algn="ctr">
              <a:spcBef>
                <a:spcPts val="765"/>
              </a:spcBef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« </a:t>
            </a:r>
            <a:r>
              <a:rPr lang="fr-FR" sz="2400" i="1" spc="-10" dirty="0">
                <a:solidFill>
                  <a:srgbClr val="213B54"/>
                </a:solidFill>
                <a:cs typeface="Calibri"/>
              </a:rPr>
              <a:t>La satisfaction et l’insatisfaction résultant de la perception d’un produit ne sont pas des concept de valeur symétriques 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»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000" spc="-10" dirty="0">
              <a:solidFill>
                <a:srgbClr val="213B54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C’est à dire ?</a:t>
            </a:r>
          </a:p>
          <a:p>
            <a:pPr marL="469900" marR="537845" lvl="1" algn="ctr">
              <a:spcBef>
                <a:spcPts val="765"/>
              </a:spcBef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L'existence d'une caractéristique d'un produit peut satisfaire un utilisateur, sans que son absence ne provoque une sensation d'insatisfaction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1293256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  <p:pic>
        <p:nvPicPr>
          <p:cNvPr id="25602" name="Picture 2" descr="Ã©sultat de recherche d'images pour &quot;modele de Ka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7460732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4016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712715"/>
            <a:ext cx="11193670" cy="36324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Organisation 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Réunion de priorisation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avec 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ou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en se mettant à la place 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d’un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utilisateur</a:t>
            </a:r>
          </a:p>
          <a:p>
            <a:pPr marL="2527300" marR="537845" lvl="5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pc="-10" dirty="0">
                <a:solidFill>
                  <a:srgbClr val="002F46"/>
                </a:solidFill>
                <a:cs typeface="Calibri"/>
              </a:rPr>
              <a:t>Utilisateur externe ou interne (Ex : e-commerce</a:t>
            </a:r>
            <a:r>
              <a:rPr lang="mr-IN" spc="-10" dirty="0">
                <a:solidFill>
                  <a:srgbClr val="002F46"/>
                </a:solidFill>
                <a:cs typeface="Calibri"/>
              </a:rPr>
              <a:t>…</a:t>
            </a:r>
            <a:r>
              <a:rPr lang="fr-FR" spc="-10" dirty="0">
                <a:solidFill>
                  <a:srgbClr val="002F46"/>
                </a:solidFill>
                <a:cs typeface="Calibri"/>
              </a:rPr>
              <a:t>)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Pour chaque fonctionnalité, répondre à ces deux questions : 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469900" marR="537845" lvl="1" algn="ctr">
              <a:spcBef>
                <a:spcPts val="765"/>
              </a:spcBef>
              <a:tabLst>
                <a:tab pos="241300" algn="l"/>
              </a:tabLst>
            </a:pPr>
            <a:r>
              <a:rPr lang="fr-FR" sz="2400" i="1" spc="-10" dirty="0">
                <a:solidFill>
                  <a:srgbClr val="002F46"/>
                </a:solidFill>
                <a:cs typeface="Calibri"/>
              </a:rPr>
              <a:t>« Que </a:t>
            </a:r>
            <a:r>
              <a:rPr lang="fr-FR" sz="2400" i="1" spc="-10" dirty="0">
                <a:solidFill>
                  <a:schemeClr val="accent2"/>
                </a:solidFill>
                <a:cs typeface="Calibri"/>
              </a:rPr>
              <a:t>ressentez-vous</a:t>
            </a:r>
            <a:r>
              <a:rPr lang="fr-FR" sz="2400" i="1" spc="-10" dirty="0">
                <a:solidFill>
                  <a:srgbClr val="002F46"/>
                </a:solidFill>
                <a:cs typeface="Calibri"/>
              </a:rPr>
              <a:t> si cette fonctionnalité est </a:t>
            </a:r>
            <a:r>
              <a:rPr lang="fr-FR" sz="2400" i="1" spc="-10" dirty="0">
                <a:solidFill>
                  <a:schemeClr val="accent2"/>
                </a:solidFill>
                <a:cs typeface="Calibri"/>
              </a:rPr>
              <a:t>développée en premier lieu </a:t>
            </a:r>
            <a:r>
              <a:rPr lang="fr-FR" sz="2400" i="1" spc="-10" dirty="0">
                <a:solidFill>
                  <a:srgbClr val="002F46"/>
                </a:solidFill>
                <a:cs typeface="Calibri"/>
              </a:rPr>
              <a:t>? »</a:t>
            </a:r>
          </a:p>
          <a:p>
            <a:pPr marL="469900" marR="537845" lvl="1" algn="ctr">
              <a:spcBef>
                <a:spcPts val="765"/>
              </a:spcBef>
              <a:tabLst>
                <a:tab pos="241300" algn="l"/>
              </a:tabLst>
            </a:pPr>
            <a:r>
              <a:rPr lang="fr-FR" sz="2400" i="1" spc="-10" dirty="0">
                <a:solidFill>
                  <a:srgbClr val="002F46"/>
                </a:solidFill>
                <a:cs typeface="Calibri"/>
              </a:rPr>
              <a:t>« Que </a:t>
            </a:r>
            <a:r>
              <a:rPr lang="fr-FR" sz="2400" i="1" spc="-10" dirty="0">
                <a:solidFill>
                  <a:schemeClr val="accent2"/>
                </a:solidFill>
                <a:cs typeface="Calibri"/>
              </a:rPr>
              <a:t>ressentez-vous</a:t>
            </a:r>
            <a:r>
              <a:rPr lang="fr-FR" sz="2400" i="1" spc="-10" dirty="0">
                <a:solidFill>
                  <a:srgbClr val="002F46"/>
                </a:solidFill>
                <a:cs typeface="Calibri"/>
              </a:rPr>
              <a:t> si cette fonctionnalité </a:t>
            </a:r>
            <a:r>
              <a:rPr lang="fr-FR" sz="2400" i="1" spc="-10" dirty="0">
                <a:solidFill>
                  <a:schemeClr val="accent2"/>
                </a:solidFill>
                <a:cs typeface="Calibri"/>
              </a:rPr>
              <a:t>n’est pas développée tout de suite </a:t>
            </a:r>
            <a:r>
              <a:rPr lang="fr-FR" sz="2400" i="1" spc="-10" dirty="0">
                <a:solidFill>
                  <a:srgbClr val="002F46"/>
                </a:solidFill>
                <a:cs typeface="Calibri"/>
              </a:rPr>
              <a:t>? »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9126977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712715"/>
            <a:ext cx="11193670" cy="352981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Chaque réponse doit être catégorisée : 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J’aime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Je suis Neutre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Je n’aime pas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En fonction de ces réponses, les fonctionnalités vont être positionnées sur le diagramme de KANO</a:t>
            </a:r>
          </a:p>
          <a:p>
            <a:pPr marL="1155700" marR="537845" lvl="2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976078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12120"/>
              </p:ext>
            </p:extLst>
          </p:nvPr>
        </p:nvGraphicFramePr>
        <p:xfrm>
          <a:off x="457200" y="1452995"/>
          <a:ext cx="7107081" cy="3733801"/>
        </p:xfrm>
        <a:graphic>
          <a:graphicData uri="http://schemas.openxmlformats.org/drawingml/2006/table">
            <a:tbl>
              <a:tblPr/>
              <a:tblGrid>
                <a:gridCol w="142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244"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DEVELOPPEE TOUT DE SUITE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F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44"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NEUTRE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 PAS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77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PAS DEVELOPPEE TOUT DE SUITE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F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mr-IN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7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NEUTRE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b="1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7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 PAS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b="1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b="1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54438"/>
              </p:ext>
            </p:extLst>
          </p:nvPr>
        </p:nvGraphicFramePr>
        <p:xfrm>
          <a:off x="457200" y="1452996"/>
          <a:ext cx="7107081" cy="3733801"/>
        </p:xfrm>
        <a:graphic>
          <a:graphicData uri="http://schemas.openxmlformats.org/drawingml/2006/table">
            <a:tbl>
              <a:tblPr/>
              <a:tblGrid>
                <a:gridCol w="142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244"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DEVELOPPEE TOUT DE SUITE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F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44"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600" dirty="0">
                        <a:solidFill>
                          <a:srgbClr val="002F46"/>
                        </a:solidFill>
                        <a:effectLst/>
                        <a:latin typeface="+mn-lt"/>
                      </a:endParaRPr>
                    </a:p>
                  </a:txBody>
                  <a:tcPr marL="20900" marR="20900" marT="13933" marB="139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NEUTRE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 PAS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77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PAS DEVELOPPEE TOUT DE SUITE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F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rgbClr val="002F46"/>
                          </a:solidFill>
                          <a:effectLst/>
                          <a:latin typeface="+mn-lt"/>
                        </a:rPr>
                        <a:t>?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rgbClr val="002F46"/>
                          </a:solidFill>
                          <a:effectLst/>
                          <a:latin typeface="+mn-lt"/>
                        </a:rPr>
                        <a:t>DEGAGE !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>
                          <a:solidFill>
                            <a:srgbClr val="002F46"/>
                          </a:solidFill>
                          <a:effectLst/>
                          <a:latin typeface="+mn-lt"/>
                        </a:rPr>
                        <a:t>DEGAGE !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7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NEUTRE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ENTHOUSIASME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rgbClr val="002F46"/>
                          </a:solidFill>
                          <a:effectLst/>
                          <a:latin typeface="+mn-lt"/>
                        </a:rPr>
                        <a:t>DEPRIORISEE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rgbClr val="002F46"/>
                          </a:solidFill>
                          <a:effectLst/>
                          <a:latin typeface="+mn-lt"/>
                        </a:rPr>
                        <a:t>DEGAGE !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7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AIME PAS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LINEAIRES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BASIQUE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dirty="0">
                          <a:solidFill>
                            <a:srgbClr val="002F46"/>
                          </a:solidFill>
                          <a:effectLst/>
                          <a:latin typeface="+mn-lt"/>
                        </a:rPr>
                        <a:t>?</a:t>
                      </a:r>
                    </a:p>
                  </a:txBody>
                  <a:tcPr marL="20900" marR="20900" marT="13933" marB="13933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Ã©sultat de recherche d'images pour &quot;modele de Kano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8382000" y="1524000"/>
            <a:ext cx="3581400" cy="366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712715"/>
            <a:ext cx="11193670" cy="309379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Une fois les fonctions réparties sur le Modèle de KANO on peut déterminer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quel type de fonction on veut développer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en premier lieu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Il faut alors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prioriser au sein de ce type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a l’aide d’une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autre méthode 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33886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3221" y="1524000"/>
            <a:ext cx="10384666" cy="36272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La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multiplicité des produits 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dans l’après-guerre amène une concurrence effrénée qui a pour conséquence une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guerre des prix 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entre concurrents et un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effondrement des marges 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des produits. </a:t>
            </a:r>
          </a:p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400" spc="-10" dirty="0">
              <a:solidFill>
                <a:srgbClr val="213B54"/>
              </a:solidFill>
              <a:cs typeface="Calibri"/>
            </a:endParaRPr>
          </a:p>
          <a:p>
            <a:pPr marL="241300" marR="537845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213B54"/>
                </a:solidFill>
                <a:cs typeface="Calibri"/>
              </a:rPr>
              <a:t>L’idée de n’offrir que le strict nécessaire aux besoins du consommateur permet de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baisser les coûts </a:t>
            </a:r>
            <a:r>
              <a:rPr lang="fr-FR" sz="2400" spc="-10" dirty="0">
                <a:solidFill>
                  <a:srgbClr val="213B54"/>
                </a:solidFill>
                <a:cs typeface="Calibri"/>
              </a:rPr>
              <a:t>et de ramener le débat sur les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vrais besoins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9296400" y="45161"/>
            <a:ext cx="2572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/>
              <a:t>Historique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670061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066800"/>
            <a:ext cx="7935738" cy="149335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Il existe d’autres matrices qui permettent de remplir un diagramme de Kano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  <p:pic>
        <p:nvPicPr>
          <p:cNvPr id="2050" name="Picture 2" descr="https://cdn-images-1.medium.com/max/1600/1*9XHRnk3cIQbAzzChqwC8k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98" y="1066800"/>
            <a:ext cx="47274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0995" y="3352504"/>
            <a:ext cx="403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O</a:t>
            </a:r>
            <a:r>
              <a:rPr lang="fr-FR" sz="2400" dirty="0"/>
              <a:t>bligatoire/Essentielle</a:t>
            </a:r>
            <a:br>
              <a:rPr lang="fr-FR" sz="2400" dirty="0"/>
            </a:br>
            <a:r>
              <a:rPr lang="fr-FR" sz="2400" dirty="0">
                <a:solidFill>
                  <a:schemeClr val="accent2"/>
                </a:solidFill>
              </a:rPr>
              <a:t>L</a:t>
            </a:r>
            <a:r>
              <a:rPr lang="fr-FR" sz="2400" dirty="0"/>
              <a:t>inéaire</a:t>
            </a:r>
            <a:br>
              <a:rPr lang="fr-FR" sz="2400" dirty="0"/>
            </a:br>
            <a:r>
              <a:rPr lang="fr-FR" sz="2400" dirty="0">
                <a:solidFill>
                  <a:schemeClr val="accent2"/>
                </a:solidFill>
              </a:rPr>
              <a:t>E</a:t>
            </a:r>
            <a:r>
              <a:rPr lang="fr-FR" sz="2400" dirty="0"/>
              <a:t>xcitante</a:t>
            </a:r>
            <a:br>
              <a:rPr lang="fr-FR" sz="2400" dirty="0"/>
            </a:br>
            <a:r>
              <a:rPr lang="fr-FR" sz="2400" dirty="0">
                <a:solidFill>
                  <a:schemeClr val="accent2"/>
                </a:solidFill>
              </a:rPr>
              <a:t>C</a:t>
            </a:r>
            <a:r>
              <a:rPr lang="fr-FR" sz="2400" dirty="0"/>
              <a:t>ontradictoire</a:t>
            </a:r>
            <a:br>
              <a:rPr lang="fr-FR" sz="2400" dirty="0"/>
            </a:br>
            <a:r>
              <a:rPr lang="fr-FR" sz="2400" dirty="0">
                <a:solidFill>
                  <a:schemeClr val="accent2"/>
                </a:solidFill>
              </a:rPr>
              <a:t>Q</a:t>
            </a:r>
            <a:r>
              <a:rPr lang="fr-FR" sz="2400" dirty="0"/>
              <a:t>uestionnable</a:t>
            </a:r>
            <a:br>
              <a:rPr lang="fr-FR" sz="2400" dirty="0"/>
            </a:br>
            <a:r>
              <a:rPr lang="fr-FR" sz="2400" dirty="0">
                <a:solidFill>
                  <a:schemeClr val="accent2"/>
                </a:solidFill>
              </a:rPr>
              <a:t>I</a:t>
            </a:r>
            <a:r>
              <a:rPr lang="fr-FR" sz="2400" dirty="0"/>
              <a:t>ndifférente</a:t>
            </a:r>
          </a:p>
        </p:txBody>
      </p:sp>
    </p:spTree>
    <p:extLst>
      <p:ext uri="{BB962C8B-B14F-4D97-AF65-F5344CB8AC3E}">
        <p14:creationId xmlns:p14="http://schemas.microsoft.com/office/powerpoint/2010/main" val="879808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895600"/>
            <a:ext cx="4300361" cy="144206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Permet de classer les fonctions de manière méthodique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Se place dans la peau de l’utilisateur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105046" y="2895600"/>
            <a:ext cx="4477354" cy="13958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Ne réalise pas une priorisation fine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Demande une certaine capacité d’empathie</a:t>
            </a:r>
          </a:p>
        </p:txBody>
      </p:sp>
    </p:spTree>
    <p:extLst>
      <p:ext uri="{BB962C8B-B14F-4D97-AF65-F5344CB8AC3E}">
        <p14:creationId xmlns:p14="http://schemas.microsoft.com/office/powerpoint/2010/main" val="20287427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Modèle de KANO - TP</a:t>
            </a:r>
            <a:endParaRPr lang="fr-FR" spc="-40" dirty="0"/>
          </a:p>
        </p:txBody>
      </p:sp>
      <p:sp>
        <p:nvSpPr>
          <p:cNvPr id="6" name="object 3"/>
          <p:cNvSpPr txBox="1"/>
          <p:nvPr/>
        </p:nvSpPr>
        <p:spPr>
          <a:xfrm>
            <a:off x="881238" y="2133600"/>
            <a:ext cx="10780917" cy="266290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213B54"/>
                </a:solidFill>
                <a:cs typeface="Calibri"/>
              </a:rPr>
              <a:t>Nous allons faire un modèle de Kano sur les fonctionnalités majeures CASATRAM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600" spc="-10" dirty="0">
              <a:solidFill>
                <a:srgbClr val="213B54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Réunion en équipe car il peut y avoir plusieurs personnes du métier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14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Une personne est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chargée de l’organisation et l’animation 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de la réunion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62600" y="504273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F46"/>
                </a:solidFill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0327100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712715"/>
            <a:ext cx="11193670" cy="36272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 err="1">
                <a:solidFill>
                  <a:schemeClr val="accent2"/>
                </a:solidFill>
                <a:cs typeface="Calibri"/>
              </a:rPr>
              <a:t>Cost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 of Delay </a:t>
            </a:r>
            <a:r>
              <a:rPr lang="mr-IN" sz="28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CD3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(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Cost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of Delay 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Divided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by Duration)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Méthode basée sur le gain probable des fonctionnalités 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Priorisation en release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469900" marR="537845" lvl="1" algn="ctr">
              <a:spcBef>
                <a:spcPts val="765"/>
              </a:spcBef>
              <a:tabLst>
                <a:tab pos="241300" algn="l"/>
              </a:tabLst>
            </a:pPr>
            <a:r>
              <a:rPr lang="fr-FR" sz="2800" i="1" spc="-10" dirty="0">
                <a:solidFill>
                  <a:srgbClr val="002F46"/>
                </a:solidFill>
                <a:cs typeface="Calibri"/>
              </a:rPr>
              <a:t>« Une </a:t>
            </a:r>
            <a:r>
              <a:rPr lang="fr-FR" sz="2800" i="1" spc="-10" dirty="0" err="1">
                <a:solidFill>
                  <a:srgbClr val="002F46"/>
                </a:solidFill>
                <a:cs typeface="Calibri"/>
              </a:rPr>
              <a:t>feature</a:t>
            </a:r>
            <a:r>
              <a:rPr lang="fr-FR" sz="2800" i="1" spc="-10" dirty="0">
                <a:solidFill>
                  <a:srgbClr val="002F46"/>
                </a:solidFill>
                <a:cs typeface="Calibri"/>
              </a:rPr>
              <a:t> générant </a:t>
            </a:r>
            <a:r>
              <a:rPr lang="fr-FR" sz="2800" i="1" spc="-10" dirty="0">
                <a:solidFill>
                  <a:schemeClr val="accent2"/>
                </a:solidFill>
                <a:cs typeface="Calibri"/>
              </a:rPr>
              <a:t>100€</a:t>
            </a:r>
            <a:r>
              <a:rPr lang="fr-FR" sz="2800" i="1" spc="-10" dirty="0">
                <a:solidFill>
                  <a:srgbClr val="002F46"/>
                </a:solidFill>
                <a:cs typeface="Calibri"/>
              </a:rPr>
              <a:t> de gain </a:t>
            </a:r>
            <a:r>
              <a:rPr lang="fr-FR" sz="2800" i="1" spc="-10" dirty="0">
                <a:solidFill>
                  <a:schemeClr val="accent2"/>
                </a:solidFill>
                <a:cs typeface="Calibri"/>
              </a:rPr>
              <a:t>par mois</a:t>
            </a:r>
            <a:r>
              <a:rPr lang="fr-FR" sz="2800" i="1" spc="-10" dirty="0">
                <a:solidFill>
                  <a:srgbClr val="002F46"/>
                </a:solidFill>
                <a:cs typeface="Calibri"/>
              </a:rPr>
              <a:t>, engendre alors </a:t>
            </a:r>
            <a:r>
              <a:rPr lang="fr-FR" sz="2800" i="1" spc="-10" dirty="0">
                <a:solidFill>
                  <a:schemeClr val="accent2"/>
                </a:solidFill>
                <a:cs typeface="Calibri"/>
              </a:rPr>
              <a:t>200€ de perte nette</a:t>
            </a:r>
            <a:r>
              <a:rPr lang="fr-FR" sz="2800" i="1" spc="-10" dirty="0">
                <a:solidFill>
                  <a:srgbClr val="002F46"/>
                </a:solidFill>
                <a:cs typeface="Calibri"/>
              </a:rPr>
              <a:t> si elle dort dans le </a:t>
            </a:r>
            <a:r>
              <a:rPr lang="fr-FR" sz="2800" i="1" spc="-10" dirty="0" err="1">
                <a:solidFill>
                  <a:srgbClr val="002F46"/>
                </a:solidFill>
                <a:cs typeface="Calibri"/>
              </a:rPr>
              <a:t>backlog</a:t>
            </a:r>
            <a:r>
              <a:rPr lang="fr-FR" sz="2800" i="1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800" i="1" spc="-10" dirty="0">
                <a:solidFill>
                  <a:schemeClr val="accent2"/>
                </a:solidFill>
                <a:cs typeface="Calibri"/>
              </a:rPr>
              <a:t>2 mois </a:t>
            </a:r>
            <a:r>
              <a:rPr lang="fr-FR" sz="2800" i="1" spc="-10" dirty="0">
                <a:solidFill>
                  <a:srgbClr val="002F46"/>
                </a:solidFill>
                <a:cs typeface="Calibri"/>
              </a:rPr>
              <a:t>supplémentaires. »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669241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712715"/>
            <a:ext cx="11193670" cy="350416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Evaluer la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valeur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de génère la fonctionnalité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Rarement évalué en €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Echelle de valeur simple 1-3-5-8 ou T-Shirt </a:t>
            </a:r>
            <a:r>
              <a:rPr lang="fr-FR" sz="2400" spc="-10" dirty="0" err="1">
                <a:solidFill>
                  <a:schemeClr val="accent2"/>
                </a:solidFill>
                <a:cs typeface="Calibri"/>
              </a:rPr>
              <a:t>sizing</a:t>
            </a:r>
            <a:endParaRPr lang="fr-FR" sz="24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Possibilité de combiner plusieurs notes pour une même fonctionnalité pour plus de précision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781545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905000"/>
            <a:ext cx="11193670" cy="249876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Evaluer la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durée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de développement de la fonctionnalité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Durée ou complexité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Une 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feature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nécessitant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1 semaine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de développement sera beaucoup plus vite rentable que celle nécessitant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3 semaines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9050306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905000"/>
            <a:ext cx="11193670" cy="319638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Calcul du 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Cost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of Delay selon la formule suivante :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1384300" marR="537845" lvl="3" algn="ctr">
              <a:spcBef>
                <a:spcPts val="765"/>
              </a:spcBef>
              <a:tabLst>
                <a:tab pos="241300" algn="l"/>
              </a:tabLst>
            </a:pPr>
            <a:r>
              <a:rPr lang="fr-FR" sz="3200" b="1" spc="-10" dirty="0">
                <a:solidFill>
                  <a:schemeClr val="accent2"/>
                </a:solidFill>
                <a:cs typeface="Calibri"/>
              </a:rPr>
              <a:t>CD3 = Valeur / Durée de développement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Plus cette valeur est élevée, plus la fonctionnalité sera prioritaire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i="1" spc="-10" dirty="0">
                <a:solidFill>
                  <a:srgbClr val="002F46"/>
                </a:solidFill>
                <a:cs typeface="Calibri"/>
              </a:rPr>
              <a:t>Démonstration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:</a:t>
            </a:r>
            <a:r>
              <a:rPr lang="fr-FR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pc="-10" dirty="0">
                <a:solidFill>
                  <a:srgbClr val="002F46"/>
                </a:solidFill>
                <a:cs typeface="Calibri"/>
                <a:hlinkClick r:id="rId3"/>
              </a:rPr>
              <a:t>https://www.leadingagile.com/2015/06/an-introduction-to-cost-of-delay/</a:t>
            </a:r>
            <a:endParaRPr lang="fr-FR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51280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905000"/>
            <a:ext cx="11193670" cy="325794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Chacun va prioriser « Au doigt mouillé » les 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features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suivantes 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Refonte graphique du site web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Design actuel obsolète créant certainement un fort taux de rebond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Ajout d’un bouton d’achat rapide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Utilisation estimée faible mais fonction novatrice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Campagne emailing ciblée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Taux de visite attendues en hausse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Refonte HTML pour optimiser le SEO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Impact clair sur le nombre de visites 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 - TP</a:t>
            </a:r>
            <a:endParaRPr lang="fr-FR" spc="-40" dirty="0"/>
          </a:p>
        </p:txBody>
      </p:sp>
      <p:sp>
        <p:nvSpPr>
          <p:cNvPr id="6" name="ZoneTexte 5"/>
          <p:cNvSpPr txBox="1"/>
          <p:nvPr/>
        </p:nvSpPr>
        <p:spPr>
          <a:xfrm>
            <a:off x="5562600" y="543872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F46"/>
                </a:solidFill>
              </a:rPr>
              <a:t>30 s</a:t>
            </a:r>
          </a:p>
        </p:txBody>
      </p:sp>
    </p:spTree>
    <p:extLst>
      <p:ext uri="{BB962C8B-B14F-4D97-AF65-F5344CB8AC3E}">
        <p14:creationId xmlns:p14="http://schemas.microsoft.com/office/powerpoint/2010/main" val="754815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895600"/>
            <a:ext cx="4953000" cy="144206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Bonne vision de la valeur business des </a:t>
            </a:r>
            <a:r>
              <a:rPr lang="fr-FR" sz="2000" spc="-10" dirty="0" err="1">
                <a:solidFill>
                  <a:srgbClr val="002F46"/>
                </a:solidFill>
                <a:cs typeface="Calibri"/>
              </a:rPr>
              <a:t>features</a:t>
            </a:r>
            <a:endParaRPr lang="fr-FR" sz="20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Permet une priorisation « Mathématique »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708056" y="2895600"/>
            <a:ext cx="4763485" cy="23859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Demande une bonne vision business au métier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Peut créer des « conflits » si les avis ne sont pas partagés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Attention aux différents « Utilisateurs »</a:t>
            </a:r>
          </a:p>
        </p:txBody>
      </p:sp>
    </p:spTree>
    <p:extLst>
      <p:ext uri="{BB962C8B-B14F-4D97-AF65-F5344CB8AC3E}">
        <p14:creationId xmlns:p14="http://schemas.microsoft.com/office/powerpoint/2010/main" val="13856740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600200"/>
            <a:ext cx="11193670" cy="36888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Nous allons ensuite estimer leur durée et leur complexité en Poker Planning, estimer leur durée de réalisation et calculer leur CD3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Refonte graphique du site web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Design actuel obsolète créant certainement un fort taux de rebond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Ajout d’un bouton d’achat rapide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Utilisation estimée faible mais fonction novatrice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Campagne emailing ciblée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Taux de visite attendues en hausse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chemeClr val="accent2"/>
                </a:solidFill>
                <a:cs typeface="Calibri"/>
              </a:rPr>
              <a:t>Refonte HTML pour optimiser le SEO </a:t>
            </a:r>
            <a:r>
              <a:rPr lang="mr-IN" sz="2400" spc="-10" dirty="0">
                <a:solidFill>
                  <a:srgbClr val="002F46"/>
                </a:solidFill>
                <a:cs typeface="Calibri"/>
              </a:rPr>
              <a:t>–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</a:t>
            </a:r>
            <a:r>
              <a:rPr lang="fr-FR" sz="2000" spc="-10" dirty="0">
                <a:solidFill>
                  <a:srgbClr val="002F46"/>
                </a:solidFill>
                <a:cs typeface="Calibri"/>
              </a:rPr>
              <a:t>Impact clair sur le nombre de visites 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 - TP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3410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077200" y="45161"/>
            <a:ext cx="3791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/>
              <a:t>Et pour le digital ?</a:t>
            </a:r>
            <a:endParaRPr lang="fr-FR" spc="-40" dirty="0"/>
          </a:p>
        </p:txBody>
      </p:sp>
      <p:sp>
        <p:nvSpPr>
          <p:cNvPr id="2" name="Ellipse 1"/>
          <p:cNvSpPr/>
          <p:nvPr/>
        </p:nvSpPr>
        <p:spPr>
          <a:xfrm>
            <a:off x="3797417" y="696545"/>
            <a:ext cx="3200400" cy="3200400"/>
          </a:xfrm>
          <a:prstGeom prst="ellipse">
            <a:avLst/>
          </a:prstGeom>
          <a:solidFill>
            <a:srgbClr val="5B9BD5">
              <a:alpha val="6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144642" y="2465355"/>
            <a:ext cx="3200400" cy="3200400"/>
          </a:xfrm>
          <a:prstGeom prst="ellipse">
            <a:avLst/>
          </a:prstGeom>
          <a:solidFill>
            <a:schemeClr val="accent2">
              <a:alpha val="6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50191" y="2462048"/>
            <a:ext cx="3200400" cy="3200400"/>
          </a:xfrm>
          <a:prstGeom prst="ellipse">
            <a:avLst/>
          </a:prstGeom>
          <a:solidFill>
            <a:schemeClr val="bg1">
              <a:lumMod val="65000"/>
              <a:alpha val="6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255958" y="4827555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Spécifications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5839" y="4827555"/>
            <a:ext cx="20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2">
                    <a:lumMod val="50000"/>
                  </a:schemeClr>
                </a:solidFill>
              </a:rPr>
              <a:t>Besoins Utilisateurs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396734" y="174363"/>
            <a:ext cx="200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App / Logiciel / Site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941798" y="3446158"/>
            <a:ext cx="92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QUALITÉ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941798" y="4009144"/>
            <a:ext cx="817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NON</a:t>
            </a:r>
          </a:p>
          <a:p>
            <a:pPr algn="ctr"/>
            <a:r>
              <a:rPr lang="fr-FR" sz="1400" dirty="0"/>
              <a:t>QUALITÉ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50391" y="2740562"/>
            <a:ext cx="79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HASARD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916989" y="2632841"/>
            <a:ext cx="96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FONCTION</a:t>
            </a:r>
          </a:p>
          <a:p>
            <a:pPr algn="ctr"/>
            <a:r>
              <a:rPr lang="fr-FR" sz="1400" dirty="0"/>
              <a:t>INUITLE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869495" y="1067047"/>
            <a:ext cx="104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FONCTIONS</a:t>
            </a:r>
          </a:p>
          <a:p>
            <a:pPr algn="ctr"/>
            <a:r>
              <a:rPr lang="fr-FR" sz="1400" dirty="0"/>
              <a:t>INUTILES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398499" y="4270754"/>
            <a:ext cx="161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/>
              <a:t>SUR-SPÉCIFICATION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859186" y="4163032"/>
            <a:ext cx="112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BESOINS</a:t>
            </a:r>
          </a:p>
          <a:p>
            <a:pPr algn="ctr"/>
            <a:r>
              <a:rPr lang="fr-FR" sz="1400" dirty="0"/>
              <a:t>INSATISFAITS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745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3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Cost</a:t>
            </a:r>
            <a:r>
              <a:rPr lang="fr-FR" spc="-20" dirty="0"/>
              <a:t> of Delay - TP</a:t>
            </a:r>
            <a:endParaRPr lang="fr-FR" spc="-40" dirty="0"/>
          </a:p>
        </p:txBody>
      </p:sp>
      <p:pic>
        <p:nvPicPr>
          <p:cNvPr id="3074" name="Picture 2" descr="http://www.arsiamons.fr/wp-content/uploads/Tab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8229600" cy="439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002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491263"/>
            <a:ext cx="11193670" cy="405816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Idée de base :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Placer de l’argent sur des fonctionnalités pour les acheter</a:t>
            </a:r>
          </a:p>
          <a:p>
            <a:pPr marL="2070100" marR="537845" lvl="4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Chacun reçoit une somme limitée</a:t>
            </a:r>
          </a:p>
          <a:p>
            <a:pPr marL="2070100" marR="537845" lvl="4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On place les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features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sur une table</a:t>
            </a:r>
          </a:p>
          <a:p>
            <a:pPr marL="2070100" marR="537845" lvl="4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Chacun place sont argent sur </a:t>
            </a:r>
            <a:r>
              <a:rPr lang="fr-FR" sz="2400" spc="-10" dirty="0">
                <a:solidFill>
                  <a:schemeClr val="accent2"/>
                </a:solidFill>
                <a:cs typeface="Calibri"/>
              </a:rPr>
              <a:t>la ou les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features</a:t>
            </a:r>
            <a:r>
              <a:rPr lang="fr-FR" sz="2400" spc="-10" dirty="0">
                <a:solidFill>
                  <a:srgbClr val="002F46"/>
                </a:solidFill>
                <a:cs typeface="Calibri"/>
              </a:rPr>
              <a:t> qui l’intéressent personnellement</a:t>
            </a:r>
          </a:p>
          <a:p>
            <a:pPr marL="2070100" marR="537845" lvl="4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Il est possible de discuter et de bouger son argent à tout moment</a:t>
            </a:r>
          </a:p>
          <a:p>
            <a:pPr marL="2070100" marR="537845" lvl="4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Au bout d’un temps donné (suffisamment long pour donner le temps de la réflexion) on compte l’argent mis sur chaque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feature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« </a:t>
            </a:r>
            <a:r>
              <a:rPr lang="fr-FR" spc="-20" dirty="0" err="1"/>
              <a:t>Buy</a:t>
            </a:r>
            <a:r>
              <a:rPr lang="fr-FR" spc="-20" dirty="0"/>
              <a:t> a </a:t>
            </a:r>
            <a:r>
              <a:rPr lang="fr-FR" spc="-20" dirty="0" err="1"/>
              <a:t>Feature</a:t>
            </a:r>
            <a:r>
              <a:rPr lang="fr-FR" spc="-20" dirty="0"/>
              <a:t> »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4320355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981200"/>
            <a:ext cx="11193670" cy="249876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chemeClr val="accent2"/>
                </a:solidFill>
                <a:cs typeface="Calibri"/>
              </a:rPr>
              <a:t>Facile a faire avec des utilisateurs « Lambda »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Dans certains cas il peut être intéressant de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« marquer » l’argent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posé par chacun en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fonction de son profil utilisateur</a:t>
            </a:r>
          </a:p>
          <a:p>
            <a:pPr marL="2070100" marR="537845" lvl="4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400" spc="-10" dirty="0">
                <a:solidFill>
                  <a:srgbClr val="002F46"/>
                </a:solidFill>
                <a:cs typeface="Calibri"/>
              </a:rPr>
              <a:t>Permet d’avoir une priorisation par </a:t>
            </a:r>
            <a:r>
              <a:rPr lang="fr-FR" sz="2400" spc="-10" dirty="0" err="1">
                <a:solidFill>
                  <a:srgbClr val="002F46"/>
                </a:solidFill>
                <a:cs typeface="Calibri"/>
              </a:rPr>
              <a:t>personnae</a:t>
            </a:r>
            <a:endParaRPr lang="fr-FR" sz="2400" spc="-10" dirty="0">
              <a:solidFill>
                <a:srgbClr val="002F46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« </a:t>
            </a:r>
            <a:r>
              <a:rPr lang="fr-FR" spc="-20" dirty="0" err="1"/>
              <a:t>Buy</a:t>
            </a:r>
            <a:r>
              <a:rPr lang="fr-FR" spc="-20" dirty="0"/>
              <a:t> a </a:t>
            </a:r>
            <a:r>
              <a:rPr lang="fr-FR" spc="-20" dirty="0" err="1"/>
              <a:t>Feature</a:t>
            </a:r>
            <a:r>
              <a:rPr lang="fr-FR" spc="-20" dirty="0"/>
              <a:t> »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12338518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895600"/>
            <a:ext cx="4953000" cy="217046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Très facile a mettre en place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Facon indirecte d’apporter une vision « business »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Facile a faire avec un groupe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/>
              <a:t>« </a:t>
            </a:r>
            <a:r>
              <a:rPr lang="fr-FR" spc="-20" dirty="0" err="1"/>
              <a:t>Buy</a:t>
            </a:r>
            <a:r>
              <a:rPr lang="fr-FR" spc="-20" dirty="0"/>
              <a:t> a </a:t>
            </a:r>
            <a:r>
              <a:rPr lang="fr-FR" spc="-20" dirty="0" err="1"/>
              <a:t>Feature</a:t>
            </a:r>
            <a:r>
              <a:rPr lang="fr-FR" spc="-20" dirty="0"/>
              <a:t> »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708056" y="2895600"/>
            <a:ext cx="4763485" cy="713657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Moins précis avec un grand nombre de </a:t>
            </a:r>
            <a:r>
              <a:rPr lang="fr-FR" sz="2000" spc="-10" dirty="0" err="1">
                <a:solidFill>
                  <a:srgbClr val="002F46"/>
                </a:solidFill>
                <a:cs typeface="Calibri"/>
              </a:rPr>
              <a:t>features</a:t>
            </a:r>
            <a:endParaRPr lang="fr-FR" sz="2000" spc="-10" dirty="0">
              <a:solidFill>
                <a:srgbClr val="002F4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7835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712715"/>
            <a:ext cx="11193670" cy="39555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Classement des thèmes et des fonctionnalités par rapport à une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fonctionnalité de référence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Tri d’après 4 à 9 critères définis par la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stratégie globale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du métier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Question globale :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« Quels sont les éléments importants pour l’entreprise/le département qui doivent être mis en place dans la future itération ? »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Theme</a:t>
            </a:r>
            <a:r>
              <a:rPr lang="fr-FR" spc="-20" dirty="0"/>
              <a:t> Screening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6333283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712715"/>
            <a:ext cx="11193670" cy="391453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Définition des critères de réponse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Choix du thème de référence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Connu de tous</a:t>
            </a:r>
          </a:p>
          <a:p>
            <a:pPr marL="1612900" marR="537845" lvl="3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Validé comme devant faire partie de la prochaine itération</a:t>
            </a: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endParaRPr lang="fr-FR" sz="2800" spc="-10" dirty="0">
              <a:solidFill>
                <a:srgbClr val="002F46"/>
              </a:solidFill>
              <a:cs typeface="Calibri"/>
            </a:endParaRPr>
          </a:p>
          <a:p>
            <a:pPr marL="698500" marR="537845" lvl="1" indent="-228600"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Pour chaque critère, évaluation des différents thèmes par rapport au thème de référence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Theme</a:t>
            </a:r>
            <a:r>
              <a:rPr lang="fr-FR" spc="-20" dirty="0"/>
              <a:t> Screening</a:t>
            </a:r>
            <a:endParaRPr lang="fr-FR" spc="-40" dirty="0"/>
          </a:p>
        </p:txBody>
      </p:sp>
    </p:spTree>
    <p:extLst>
      <p:ext uri="{BB962C8B-B14F-4D97-AF65-F5344CB8AC3E}">
        <p14:creationId xmlns:p14="http://schemas.microsoft.com/office/powerpoint/2010/main" val="9656519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Theme</a:t>
            </a:r>
            <a:r>
              <a:rPr lang="fr-FR" spc="-20" dirty="0"/>
              <a:t> Screening</a:t>
            </a:r>
            <a:endParaRPr lang="fr-FR" spc="-40" dirty="0"/>
          </a:p>
        </p:txBody>
      </p:sp>
      <p:pic>
        <p:nvPicPr>
          <p:cNvPr id="4098" name="Picture 2" descr="https://www.supinfo.com/articles/resources/175079/6283/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6248400" cy="48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553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895600"/>
            <a:ext cx="4953000" cy="217046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Priorisation relative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Réflexion sur les critères importants pour l’entreprise / le département / le produit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4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Donnée détaillée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Theme</a:t>
            </a:r>
            <a:r>
              <a:rPr lang="fr-FR" spc="-20" dirty="0"/>
              <a:t> Screening</a:t>
            </a:r>
            <a:endParaRPr lang="fr-FR" spc="-40" dirty="0"/>
          </a:p>
        </p:txBody>
      </p:sp>
      <p:sp>
        <p:nvSpPr>
          <p:cNvPr id="2" name="ZoneTexte 1"/>
          <p:cNvSpPr txBox="1"/>
          <p:nvPr/>
        </p:nvSpPr>
        <p:spPr>
          <a:xfrm>
            <a:off x="2382124" y="1471126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accent6"/>
                </a:solidFill>
              </a:rPr>
              <a:t>+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800759" y="151729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-</a:t>
            </a:r>
            <a:endParaRPr lang="fr-FR" sz="4400" b="1" dirty="0">
              <a:solidFill>
                <a:srgbClr val="C0000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708056" y="2895600"/>
            <a:ext cx="4763485" cy="31040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Nécessite une fonctionnalité connue de tous et validée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Basé uniquement sur la priorisation relative</a:t>
            </a: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11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r>
              <a:rPr lang="fr-FR" sz="2000" spc="-10" dirty="0">
                <a:solidFill>
                  <a:srgbClr val="002F46"/>
                </a:solidFill>
                <a:cs typeface="Calibri"/>
              </a:rPr>
              <a:t>Tous les critères n’ont pas la même importance</a:t>
            </a:r>
            <a:r>
              <a:rPr lang="mr-IN" sz="2000" spc="-10" dirty="0">
                <a:solidFill>
                  <a:srgbClr val="002F46"/>
                </a:solidFill>
                <a:cs typeface="Calibri"/>
              </a:rPr>
              <a:t>…</a:t>
            </a:r>
            <a:endParaRPr lang="fr-FR" sz="2000" spc="-10" dirty="0">
              <a:solidFill>
                <a:srgbClr val="002F46"/>
              </a:solidFill>
              <a:cs typeface="Calibri"/>
            </a:endParaRPr>
          </a:p>
          <a:p>
            <a:pPr marL="12700" marR="537845">
              <a:spcBef>
                <a:spcPts val="765"/>
              </a:spcBef>
              <a:tabLst>
                <a:tab pos="241300" algn="l"/>
              </a:tabLst>
            </a:pPr>
            <a:endParaRPr lang="fr-FR" sz="2000" spc="-10" dirty="0">
              <a:solidFill>
                <a:srgbClr val="002F4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416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862" y="1142232"/>
            <a:ext cx="11193670" cy="22422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Méthode similaire au </a:t>
            </a:r>
            <a:r>
              <a:rPr lang="fr-FR" sz="2800" spc="-10" dirty="0" err="1">
                <a:solidFill>
                  <a:srgbClr val="002F46"/>
                </a:solidFill>
                <a:cs typeface="Calibri"/>
              </a:rPr>
              <a:t>Theme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 Screening</a:t>
            </a:r>
            <a:endParaRPr lang="fr-FR" sz="2800" spc="-10" dirty="0">
              <a:solidFill>
                <a:schemeClr val="accent2"/>
              </a:solidFill>
              <a:cs typeface="Calibri"/>
            </a:endParaRPr>
          </a:p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Précision du </a:t>
            </a:r>
            <a:r>
              <a:rPr lang="fr-FR" sz="2800" spc="-10" dirty="0">
                <a:solidFill>
                  <a:schemeClr val="accent2"/>
                </a:solidFill>
                <a:cs typeface="Calibri"/>
              </a:rPr>
              <a:t>poids </a:t>
            </a:r>
            <a:r>
              <a:rPr lang="fr-FR" sz="2800" spc="-10" dirty="0">
                <a:solidFill>
                  <a:srgbClr val="002F46"/>
                </a:solidFill>
                <a:cs typeface="Calibri"/>
              </a:rPr>
              <a:t>de chaque critère en pourcentage</a:t>
            </a:r>
          </a:p>
          <a:p>
            <a:pPr marL="698500" marR="537845" lvl="1" indent="-228600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fr-FR" sz="2800" spc="-10" dirty="0">
                <a:solidFill>
                  <a:srgbClr val="002F46"/>
                </a:solidFill>
                <a:cs typeface="Calibri"/>
              </a:rPr>
              <a:t>Assignation d’une note selon la valeur relative de la fonction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Theme</a:t>
            </a:r>
            <a:r>
              <a:rPr lang="fr-FR" spc="-20" dirty="0"/>
              <a:t> </a:t>
            </a:r>
            <a:r>
              <a:rPr lang="fr-FR" spc="-20" dirty="0" err="1"/>
              <a:t>Scoring</a:t>
            </a:r>
            <a:endParaRPr lang="fr-FR" spc="-40" dirty="0"/>
          </a:p>
        </p:txBody>
      </p:sp>
      <p:sp>
        <p:nvSpPr>
          <p:cNvPr id="6" name="Rectangle 5"/>
          <p:cNvSpPr/>
          <p:nvPr/>
        </p:nvSpPr>
        <p:spPr>
          <a:xfrm>
            <a:off x="2438400" y="3581400"/>
            <a:ext cx="792480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4250" marR="537845" lvl="1" indent="-514350">
              <a:spcBef>
                <a:spcPts val="765"/>
              </a:spcBef>
              <a:buClr>
                <a:schemeClr val="accent2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fr-FR" sz="2400" i="1" dirty="0">
                <a:solidFill>
                  <a:srgbClr val="002F46"/>
                </a:solidFill>
              </a:rPr>
              <a:t>Bien pire que le thème référent</a:t>
            </a:r>
          </a:p>
          <a:p>
            <a:pPr marL="984250" marR="537845" lvl="1" indent="-514350">
              <a:spcBef>
                <a:spcPts val="765"/>
              </a:spcBef>
              <a:buClr>
                <a:schemeClr val="accent2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fr-FR" sz="2400" i="1" dirty="0">
                <a:solidFill>
                  <a:srgbClr val="002F46"/>
                </a:solidFill>
              </a:rPr>
              <a:t>Pire que le thème référent</a:t>
            </a:r>
          </a:p>
          <a:p>
            <a:pPr marL="984250" marR="537845" lvl="1" indent="-514350">
              <a:spcBef>
                <a:spcPts val="765"/>
              </a:spcBef>
              <a:buClr>
                <a:schemeClr val="accent2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fr-FR" sz="2400" i="1" dirty="0">
                <a:solidFill>
                  <a:srgbClr val="002F46"/>
                </a:solidFill>
              </a:rPr>
              <a:t>Identique au thème référent</a:t>
            </a:r>
          </a:p>
          <a:p>
            <a:pPr marL="984250" marR="537845" lvl="1" indent="-514350">
              <a:spcBef>
                <a:spcPts val="765"/>
              </a:spcBef>
              <a:buClr>
                <a:schemeClr val="accent2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fr-FR" sz="2400" i="1" dirty="0">
                <a:solidFill>
                  <a:srgbClr val="002F46"/>
                </a:solidFill>
              </a:rPr>
              <a:t>Mieux que le thème référent</a:t>
            </a:r>
          </a:p>
          <a:p>
            <a:pPr marL="984250" marR="537845" lvl="1" indent="-514350">
              <a:spcBef>
                <a:spcPts val="765"/>
              </a:spcBef>
              <a:buClr>
                <a:schemeClr val="accent2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fr-FR" sz="2400" i="1" dirty="0">
                <a:solidFill>
                  <a:srgbClr val="002F46"/>
                </a:solidFill>
              </a:rPr>
              <a:t>Bien mieux que le thème référent</a:t>
            </a:r>
            <a:endParaRPr lang="fr-FR" sz="2400" i="1" spc="-10" dirty="0">
              <a:solidFill>
                <a:srgbClr val="002F4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9491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>
                <a:hlinkClick r:id="rId2"/>
              </a:rPr>
              <a:t>www.diginamic.fr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00601" y="45161"/>
            <a:ext cx="70679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fr-FR" spc="-20" dirty="0" err="1"/>
              <a:t>Theme</a:t>
            </a:r>
            <a:r>
              <a:rPr lang="fr-FR" spc="-20" dirty="0"/>
              <a:t> </a:t>
            </a:r>
            <a:r>
              <a:rPr lang="fr-FR" spc="-20" dirty="0" err="1"/>
              <a:t>Scoring</a:t>
            </a:r>
            <a:endParaRPr lang="fr-FR" spc="-40" dirty="0"/>
          </a:p>
        </p:txBody>
      </p:sp>
      <p:pic>
        <p:nvPicPr>
          <p:cNvPr id="5122" name="Picture 2" descr="https://www.supinfo.com/articles/resources/175079/6283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60769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3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502E56CC714C428F12A6A39537075C" ma:contentTypeVersion="0" ma:contentTypeDescription="Crée un document." ma:contentTypeScope="" ma:versionID="4d6623a4755706c35295b308399bae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7C455-7348-490C-B058-675143998EE6}"/>
</file>

<file path=customXml/itemProps2.xml><?xml version="1.0" encoding="utf-8"?>
<ds:datastoreItem xmlns:ds="http://schemas.openxmlformats.org/officeDocument/2006/customXml" ds:itemID="{44863BC0-B3EC-44FF-AE86-58A5D586BE01}"/>
</file>

<file path=customXml/itemProps3.xml><?xml version="1.0" encoding="utf-8"?>
<ds:datastoreItem xmlns:ds="http://schemas.openxmlformats.org/officeDocument/2006/customXml" ds:itemID="{23088492-F238-407B-97B5-66F1C354F76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40372</TotalTime>
  <Words>3605</Words>
  <Application>Microsoft Macintosh PowerPoint</Application>
  <PresentationFormat>Grand écran</PresentationFormat>
  <Paragraphs>804</Paragraphs>
  <Slides>101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Calibri Light</vt:lpstr>
      <vt:lpstr>Mangal</vt:lpstr>
      <vt:lpstr>Tahoma</vt:lpstr>
      <vt:lpstr>Times New Roman</vt:lpstr>
      <vt:lpstr>Office Theme</vt:lpstr>
      <vt:lpstr>Présentation PowerPoint</vt:lpstr>
      <vt:lpstr>Votre formateur</vt:lpstr>
      <vt:lpstr>Objectifs pédagogiques du cours</vt:lpstr>
      <vt:lpstr>Programme détaillé</vt:lpstr>
      <vt:lpstr>Intro</vt:lpstr>
      <vt:lpstr>Présentation PowerPoint</vt:lpstr>
      <vt:lpstr>Historique</vt:lpstr>
      <vt:lpstr>Historique</vt:lpstr>
      <vt:lpstr>Et pour le digital ?</vt:lpstr>
      <vt:lpstr>But de l’analyse de la valeur</vt:lpstr>
      <vt:lpstr>Qu’est ce que la valeur ?</vt:lpstr>
      <vt:lpstr>Différents types de valeur</vt:lpstr>
      <vt:lpstr>Différents types de valeur</vt:lpstr>
      <vt:lpstr>Différents types de valeur</vt:lpstr>
      <vt:lpstr>Cas d’analyse de la valeur</vt:lpstr>
      <vt:lpstr>Méthodologie d’analyse de la valeur</vt:lpstr>
      <vt:lpstr>Comprendre le besoin</vt:lpstr>
      <vt:lpstr>Définir la solution</vt:lpstr>
      <vt:lpstr>Obtenir les données nécessaires</vt:lpstr>
      <vt:lpstr>Analyser</vt:lpstr>
      <vt:lpstr>Présentation PowerPoint</vt:lpstr>
      <vt:lpstr>Besoin de données</vt:lpstr>
      <vt:lpstr>Besoin de données</vt:lpstr>
      <vt:lpstr>Besoin de données</vt:lpstr>
      <vt:lpstr>Analyse de l’audience</vt:lpstr>
      <vt:lpstr>Analyse de l’audience</vt:lpstr>
      <vt:lpstr>Audience Web / Mobile</vt:lpstr>
      <vt:lpstr>Présentation PowerPoint</vt:lpstr>
      <vt:lpstr>KPI WEB</vt:lpstr>
      <vt:lpstr>KPI WEB - AUDIENCE</vt:lpstr>
      <vt:lpstr>KPI WEB - AUDIENCE</vt:lpstr>
      <vt:lpstr>KPI WEB</vt:lpstr>
      <vt:lpstr>KPI WEB - ACQUISITION</vt:lpstr>
      <vt:lpstr>KPI WEB</vt:lpstr>
      <vt:lpstr>KPI WEB - COMPORTEMENT</vt:lpstr>
      <vt:lpstr>Présentation PowerPoint</vt:lpstr>
      <vt:lpstr>KPI MOBILE</vt:lpstr>
      <vt:lpstr>KPI MOBILE</vt:lpstr>
      <vt:lpstr>KPI MOBILE</vt:lpstr>
      <vt:lpstr>Analyse de l’audience</vt:lpstr>
      <vt:lpstr>Présentation PowerPoint</vt:lpstr>
      <vt:lpstr>Tester les choix et le design</vt:lpstr>
      <vt:lpstr>Tester les choix et le design</vt:lpstr>
      <vt:lpstr>A/B Testing</vt:lpstr>
      <vt:lpstr>A/B Testing</vt:lpstr>
      <vt:lpstr>A/B Testing</vt:lpstr>
      <vt:lpstr>A/B Testing</vt:lpstr>
      <vt:lpstr>A/B Testing – A ne pas faire</vt:lpstr>
      <vt:lpstr>A/B Testing – A ne pas faire</vt:lpstr>
      <vt:lpstr>Présentation PowerPoint</vt:lpstr>
      <vt:lpstr>Analyse de la valeur / Priorisation</vt:lpstr>
      <vt:lpstr>Priorisation Scrum</vt:lpstr>
      <vt:lpstr>Méthodes</vt:lpstr>
      <vt:lpstr>Business Value</vt:lpstr>
      <vt:lpstr>Business Value</vt:lpstr>
      <vt:lpstr>Business Value</vt:lpstr>
      <vt:lpstr>Priority Poker</vt:lpstr>
      <vt:lpstr>Priority Poker</vt:lpstr>
      <vt:lpstr>Priority Poker</vt:lpstr>
      <vt:lpstr>Priority Poker - TP</vt:lpstr>
      <vt:lpstr>Priority Poker - TP</vt:lpstr>
      <vt:lpstr>MoSCoW</vt:lpstr>
      <vt:lpstr>MoSCoW</vt:lpstr>
      <vt:lpstr>MoSCoW</vt:lpstr>
      <vt:lpstr>MoSCoW - TP</vt:lpstr>
      <vt:lpstr>Impact Mapping</vt:lpstr>
      <vt:lpstr>Impact Mapping</vt:lpstr>
      <vt:lpstr>Impact Mapping</vt:lpstr>
      <vt:lpstr>Impact Mapping</vt:lpstr>
      <vt:lpstr>Impact Mapping</vt:lpstr>
      <vt:lpstr>Impact Mapping</vt:lpstr>
      <vt:lpstr>Impact Mapping</vt:lpstr>
      <vt:lpstr>Impact Mapping - TP</vt:lpstr>
      <vt:lpstr>Modèle de KANO</vt:lpstr>
      <vt:lpstr>Modèle de KANO</vt:lpstr>
      <vt:lpstr>Modèle de KANO</vt:lpstr>
      <vt:lpstr>Modèle de KANO</vt:lpstr>
      <vt:lpstr>Modèle de KANO</vt:lpstr>
      <vt:lpstr>Modèle de KANO</vt:lpstr>
      <vt:lpstr>Modèle de KANO</vt:lpstr>
      <vt:lpstr>Modèle de KANO</vt:lpstr>
      <vt:lpstr>Modèle de KANO - TP</vt:lpstr>
      <vt:lpstr>Cost of Delay</vt:lpstr>
      <vt:lpstr>Cost of Delay</vt:lpstr>
      <vt:lpstr>Cost of Delay</vt:lpstr>
      <vt:lpstr>Cost of Delay</vt:lpstr>
      <vt:lpstr>Cost of Delay - TP</vt:lpstr>
      <vt:lpstr>Cost of Delay</vt:lpstr>
      <vt:lpstr>Cost of Delay - TP</vt:lpstr>
      <vt:lpstr>Cost of Delay - TP</vt:lpstr>
      <vt:lpstr>« Buy a Feature »</vt:lpstr>
      <vt:lpstr>« Buy a Feature »</vt:lpstr>
      <vt:lpstr>« Buy a Feature »</vt:lpstr>
      <vt:lpstr>Theme Screening</vt:lpstr>
      <vt:lpstr>Theme Screening</vt:lpstr>
      <vt:lpstr>Theme Screening</vt:lpstr>
      <vt:lpstr>Theme Screening</vt:lpstr>
      <vt:lpstr>Theme Scoring</vt:lpstr>
      <vt:lpstr>Theme Scoring</vt:lpstr>
      <vt:lpstr>Theme Screening</vt:lpstr>
      <vt:lpstr>Restons en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Lionel Cabon</dc:creator>
  <cp:lastModifiedBy>Microsoft Office User</cp:lastModifiedBy>
  <cp:revision>227</cp:revision>
  <cp:lastPrinted>2018-03-01T06:17:05Z</cp:lastPrinted>
  <dcterms:created xsi:type="dcterms:W3CDTF">2018-02-28T12:01:37Z</dcterms:created>
  <dcterms:modified xsi:type="dcterms:W3CDTF">2019-11-12T08:06:53Z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2018-02-28T00:00:00Z</vt:filetime>
  </property>
  <property fmtid="{D5CDD505-2E9C-101B-9397-08002B2CF9AE}" pid="5" name="ContentTypeId">
    <vt:lpwstr>0x01010020502E56CC714C428F12A6A39537075C</vt:lpwstr>
  </property>
</Properties>
</file>