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12192000"/>
  <p:notesSz cx="12192000" cy="6858000"/>
  <p:embeddedFontLst>
    <p:embeddedFont>
      <p:font typeface="Arial Narrow"/>
      <p:regular r:id="rId59"/>
      <p:bold r:id="rId60"/>
      <p:italic r:id="rId61"/>
      <p:boldItalic r:id="rId62"/>
    </p:embeddedFont>
    <p:embeddedFont>
      <p:font typeface="Tahoma"/>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65" roundtripDataSignature="AMtx7mhMcXk8ga6AfJYAj7VEYa6Q2zMQ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2FFA43-D994-4B35-A6FA-F57B6F7FB0E0}">
  <a:tblStyle styleId="{792FFA43-D994-4B35-A6FA-F57B6F7FB0E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DB3459D-5713-4062-97FE-4549AD0CBF7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34" Type="http://schemas.openxmlformats.org/officeDocument/2006/relationships/slide" Target="slides/slide28.xml"/><Relationship Id="rId63" Type="http://schemas.openxmlformats.org/officeDocument/2006/relationships/font" Target="fonts/Tahoma-regular.fntdata"/><Relationship Id="rId21" Type="http://schemas.openxmlformats.org/officeDocument/2006/relationships/slide" Target="slides/slide15.xml"/><Relationship Id="rId50" Type="http://schemas.openxmlformats.org/officeDocument/2006/relationships/slide" Target="slides/slide44.xml"/><Relationship Id="rId55" Type="http://schemas.openxmlformats.org/officeDocument/2006/relationships/slide" Target="slides/slide49.xml"/><Relationship Id="rId68" Type="http://schemas.openxmlformats.org/officeDocument/2006/relationships/customXml" Target="../customXml/item3.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66" Type="http://schemas.openxmlformats.org/officeDocument/2006/relationships/customXml" Target="../customXml/item1.xml"/><Relationship Id="rId5" Type="http://schemas.openxmlformats.org/officeDocument/2006/relationships/slideMaster" Target="slideMasters/slideMaster1.xml"/><Relationship Id="rId61" Type="http://schemas.openxmlformats.org/officeDocument/2006/relationships/font" Target="fonts/ArialNarrow-italic.fntdata"/><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font" Target="fonts/Tahoma-bold.fntdata"/><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slide" Target="slides/slide50.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font" Target="fonts/ArialNarrow-regular.fntdata"/><Relationship Id="rId17" Type="http://schemas.openxmlformats.org/officeDocument/2006/relationships/slide" Target="slides/slide11.xml"/><Relationship Id="rId67" Type="http://schemas.openxmlformats.org/officeDocument/2006/relationships/customXml" Target="../customXml/item2.xml"/><Relationship Id="rId41" Type="http://schemas.openxmlformats.org/officeDocument/2006/relationships/slide" Target="slides/slide35.xml"/><Relationship Id="rId62" Type="http://schemas.openxmlformats.org/officeDocument/2006/relationships/font" Target="fonts/ArialNarrow-boldItalic.fntdata"/><Relationship Id="rId20" Type="http://schemas.openxmlformats.org/officeDocument/2006/relationships/slide" Target="slides/slide14.xml"/><Relationship Id="rId54" Type="http://schemas.openxmlformats.org/officeDocument/2006/relationships/slide" Target="slides/slide48.xml"/><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65" Type="http://customschemas.google.com/relationships/presentationmetadata" Target="metadata"/><Relationship Id="rId60" Type="http://schemas.openxmlformats.org/officeDocument/2006/relationships/font" Target="fonts/ArialNarrow-bold.fntdata"/><Relationship Id="rId52" Type="http://schemas.openxmlformats.org/officeDocument/2006/relationships/slide" Target="slides/slide46.xml"/><Relationship Id="rId10" Type="http://schemas.openxmlformats.org/officeDocument/2006/relationships/slide" Target="slides/slide4.xml"/><Relationship Id="rId4" Type="http://schemas.openxmlformats.org/officeDocument/2006/relationships/tableStyles" Target="tableStyles.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2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2: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Lecture 5’</a:t>
            </a:r>
            <a:endParaRPr/>
          </a:p>
          <a:p>
            <a:pPr indent="0" lvl="0" marL="0" rtl="0" algn="l">
              <a:spcBef>
                <a:spcPts val="0"/>
              </a:spcBef>
              <a:spcAft>
                <a:spcPts val="0"/>
              </a:spcAft>
              <a:buNone/>
            </a:pPr>
            <a:r>
              <a:rPr lang="fr-FR" sz="9600"/>
              <a:t>Contexte 5’</a:t>
            </a:r>
            <a:endParaRPr/>
          </a:p>
          <a:p>
            <a:pPr indent="0" lvl="0" marL="0" rtl="0" algn="l">
              <a:spcBef>
                <a:spcPts val="0"/>
              </a:spcBef>
              <a:spcAft>
                <a:spcPts val="0"/>
              </a:spcAft>
              <a:buNone/>
            </a:pPr>
            <a:r>
              <a:rPr lang="fr-FR" sz="9600"/>
              <a:t>Enjeux 5’</a:t>
            </a:r>
            <a:endParaRPr/>
          </a:p>
          <a:p>
            <a:pPr indent="0" lvl="0" marL="0" rtl="0" algn="l">
              <a:spcBef>
                <a:spcPts val="0"/>
              </a:spcBef>
              <a:spcAft>
                <a:spcPts val="0"/>
              </a:spcAft>
              <a:buNone/>
            </a:pPr>
            <a:r>
              <a:t/>
            </a:r>
            <a:endParaRPr/>
          </a:p>
        </p:txBody>
      </p:sp>
      <p:sp>
        <p:nvSpPr>
          <p:cNvPr id="254" name="Google Shape;254;p2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11500"/>
              <a:t>Lecture 5’</a:t>
            </a:r>
            <a:endParaRPr/>
          </a:p>
          <a:p>
            <a:pPr indent="0" lvl="0" marL="0" rtl="0" algn="l">
              <a:spcBef>
                <a:spcPts val="0"/>
              </a:spcBef>
              <a:spcAft>
                <a:spcPts val="0"/>
              </a:spcAft>
              <a:buNone/>
            </a:pPr>
            <a:r>
              <a:rPr lang="fr-FR" sz="11500"/>
              <a:t>Contexte 5’</a:t>
            </a:r>
            <a:endParaRPr/>
          </a:p>
          <a:p>
            <a:pPr indent="0" lvl="0" marL="0" rtl="0" algn="l">
              <a:spcBef>
                <a:spcPts val="0"/>
              </a:spcBef>
              <a:spcAft>
                <a:spcPts val="0"/>
              </a:spcAft>
              <a:buNone/>
            </a:pPr>
            <a:r>
              <a:rPr lang="fr-FR" sz="11500"/>
              <a:t>Enjeux 5’</a:t>
            </a:r>
            <a:endParaRPr/>
          </a:p>
          <a:p>
            <a:pPr indent="0" lvl="0" marL="0" rtl="0" algn="l">
              <a:spcBef>
                <a:spcPts val="0"/>
              </a:spcBef>
              <a:spcAft>
                <a:spcPts val="0"/>
              </a:spcAft>
              <a:buNone/>
            </a:pPr>
            <a:r>
              <a:t/>
            </a:r>
            <a:endParaRPr sz="11500"/>
          </a:p>
        </p:txBody>
      </p:sp>
      <p:sp>
        <p:nvSpPr>
          <p:cNvPr id="263" name="Google Shape;263;p25: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Lecture 5’</a:t>
            </a:r>
            <a:endParaRPr/>
          </a:p>
          <a:p>
            <a:pPr indent="0" lvl="0" marL="0" rtl="0" algn="l">
              <a:spcBef>
                <a:spcPts val="0"/>
              </a:spcBef>
              <a:spcAft>
                <a:spcPts val="0"/>
              </a:spcAft>
              <a:buNone/>
            </a:pPr>
            <a:r>
              <a:rPr lang="fr-FR" sz="9600"/>
              <a:t>Contexte 5’</a:t>
            </a:r>
            <a:endParaRPr/>
          </a:p>
          <a:p>
            <a:pPr indent="0" lvl="0" marL="0" rtl="0" algn="l">
              <a:spcBef>
                <a:spcPts val="0"/>
              </a:spcBef>
              <a:spcAft>
                <a:spcPts val="0"/>
              </a:spcAft>
              <a:buNone/>
            </a:pPr>
            <a:r>
              <a:rPr lang="fr-FR" sz="9600"/>
              <a:t>Enjeux 5’</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272" name="Google Shape;272;p26: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10’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281" name="Google Shape;281;p27: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15’</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31" name="Google Shape;331;p28: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15’</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40" name="Google Shape;340;p29: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3’</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49" name="Google Shape;349;p30: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3’</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65" name="Google Shape;365;p3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8’</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79" name="Google Shape;379;p32: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3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88" name="Google Shape;388;p33: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397" name="Google Shape;397;p3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3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406" name="Google Shape;406;p35: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415" name="Google Shape;415;p36: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3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424" name="Google Shape;424;p37: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3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433" name="Google Shape;433;p38: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442" name="Google Shape;442;p39: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a:p>
        </p:txBody>
      </p:sp>
      <p:sp>
        <p:nvSpPr>
          <p:cNvPr id="451" name="Google Shape;451;p40: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4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CDC : 15</a:t>
            </a:r>
            <a:endParaRPr/>
          </a:p>
          <a:p>
            <a:pPr indent="0" lvl="0" marL="0" rtl="0" algn="l">
              <a:spcBef>
                <a:spcPts val="0"/>
              </a:spcBef>
              <a:spcAft>
                <a:spcPts val="0"/>
              </a:spcAft>
              <a:buNone/>
            </a:pPr>
            <a:r>
              <a:rPr lang="fr-FR"/>
              <a:t>Contexte : 15 + 5</a:t>
            </a:r>
            <a:endParaRPr/>
          </a:p>
          <a:p>
            <a:pPr indent="0" lvl="0" marL="0" rtl="0" algn="l">
              <a:spcBef>
                <a:spcPts val="0"/>
              </a:spcBef>
              <a:spcAft>
                <a:spcPts val="0"/>
              </a:spcAft>
              <a:buNone/>
            </a:pPr>
            <a:r>
              <a:rPr lang="fr-FR"/>
              <a:t>Arbo : 20 + 10</a:t>
            </a:r>
            <a:endParaRPr/>
          </a:p>
          <a:p>
            <a:pPr indent="0" lvl="0" marL="0" rtl="0" algn="l">
              <a:spcBef>
                <a:spcPts val="0"/>
              </a:spcBef>
              <a:spcAft>
                <a:spcPts val="0"/>
              </a:spcAft>
              <a:buNone/>
            </a:pPr>
            <a:r>
              <a:rPr lang="fr-FR"/>
              <a:t>Architecture Tech : 10 + 10</a:t>
            </a:r>
            <a:endParaRPr/>
          </a:p>
          <a:p>
            <a:pPr indent="0" lvl="0" marL="0" rtl="0" algn="l">
              <a:spcBef>
                <a:spcPts val="0"/>
              </a:spcBef>
              <a:spcAft>
                <a:spcPts val="0"/>
              </a:spcAft>
              <a:buNone/>
            </a:pPr>
            <a:r>
              <a:rPr lang="fr-FR"/>
              <a:t>Liste des fonctionnalités : 30 + 10</a:t>
            </a:r>
            <a:endParaRPr/>
          </a:p>
          <a:p>
            <a:pPr indent="0" lvl="0" marL="0" rtl="0" algn="l">
              <a:spcBef>
                <a:spcPts val="0"/>
              </a:spcBef>
              <a:spcAft>
                <a:spcPts val="0"/>
              </a:spcAft>
              <a:buNone/>
            </a:pPr>
            <a:r>
              <a:rPr lang="fr-FR"/>
              <a:t>Mockups : 20 + 10</a:t>
            </a:r>
            <a:endParaRPr/>
          </a:p>
          <a:p>
            <a:pPr indent="0" lvl="0" marL="0" rtl="0" algn="l">
              <a:spcBef>
                <a:spcPts val="0"/>
              </a:spcBef>
              <a:spcAft>
                <a:spcPts val="0"/>
              </a:spcAft>
              <a:buNone/>
            </a:pPr>
            <a:r>
              <a:rPr lang="fr-FR"/>
              <a:t>Hypothèses : 40 + 20</a:t>
            </a:r>
            <a:endParaRPr/>
          </a:p>
          <a:p>
            <a:pPr indent="0" lvl="0" marL="0" rtl="0" algn="l">
              <a:spcBef>
                <a:spcPts val="0"/>
              </a:spcBef>
              <a:spcAft>
                <a:spcPts val="0"/>
              </a:spcAft>
              <a:buNone/>
            </a:pPr>
            <a:r>
              <a:t/>
            </a:r>
            <a:endParaRPr sz="9600"/>
          </a:p>
          <a:p>
            <a:pPr indent="0" lvl="0" marL="0" rtl="0" algn="l">
              <a:spcBef>
                <a:spcPts val="0"/>
              </a:spcBef>
              <a:spcAft>
                <a:spcPts val="0"/>
              </a:spcAft>
              <a:buNone/>
            </a:pPr>
            <a:r>
              <a:t/>
            </a:r>
            <a:endParaRPr sz="13800"/>
          </a:p>
        </p:txBody>
      </p:sp>
      <p:sp>
        <p:nvSpPr>
          <p:cNvPr id="467" name="Google Shape;467;p42: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4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600"/>
              <a:t>CDC : 15</a:t>
            </a:r>
            <a:endParaRPr/>
          </a:p>
          <a:p>
            <a:pPr indent="0" lvl="0" marL="0" rtl="0" algn="l">
              <a:spcBef>
                <a:spcPts val="0"/>
              </a:spcBef>
              <a:spcAft>
                <a:spcPts val="0"/>
              </a:spcAft>
              <a:buNone/>
            </a:pPr>
            <a:r>
              <a:rPr lang="fr-FR" sz="9600"/>
              <a:t>Contexte : 15 + 5</a:t>
            </a:r>
            <a:endParaRPr/>
          </a:p>
          <a:p>
            <a:pPr indent="0" lvl="0" marL="0" rtl="0" algn="l">
              <a:spcBef>
                <a:spcPts val="0"/>
              </a:spcBef>
              <a:spcAft>
                <a:spcPts val="0"/>
              </a:spcAft>
              <a:buNone/>
            </a:pPr>
            <a:r>
              <a:rPr lang="fr-FR" sz="9600"/>
              <a:t>Arbo : 20 + 10</a:t>
            </a:r>
            <a:endParaRPr/>
          </a:p>
          <a:p>
            <a:pPr indent="0" lvl="0" marL="0" rtl="0" algn="l">
              <a:spcBef>
                <a:spcPts val="0"/>
              </a:spcBef>
              <a:spcAft>
                <a:spcPts val="0"/>
              </a:spcAft>
              <a:buNone/>
            </a:pPr>
            <a:r>
              <a:rPr lang="fr-FR" sz="9600"/>
              <a:t>Architecture Tech : 10 + 10</a:t>
            </a:r>
            <a:endParaRPr/>
          </a:p>
          <a:p>
            <a:pPr indent="0" lvl="0" marL="0" rtl="0" algn="l">
              <a:spcBef>
                <a:spcPts val="0"/>
              </a:spcBef>
              <a:spcAft>
                <a:spcPts val="0"/>
              </a:spcAft>
              <a:buNone/>
            </a:pPr>
            <a:r>
              <a:rPr lang="fr-FR" sz="9600"/>
              <a:t>Liste des fonctionnalités : 30 + 10</a:t>
            </a:r>
            <a:endParaRPr/>
          </a:p>
          <a:p>
            <a:pPr indent="0" lvl="0" marL="0" rtl="0" algn="l">
              <a:spcBef>
                <a:spcPts val="0"/>
              </a:spcBef>
              <a:spcAft>
                <a:spcPts val="0"/>
              </a:spcAft>
              <a:buNone/>
            </a:pPr>
            <a:r>
              <a:rPr lang="fr-FR" sz="9600"/>
              <a:t>Mockups : 20 + 10</a:t>
            </a:r>
            <a:endParaRPr/>
          </a:p>
          <a:p>
            <a:pPr indent="0" lvl="0" marL="0" rtl="0" algn="l">
              <a:spcBef>
                <a:spcPts val="0"/>
              </a:spcBef>
              <a:spcAft>
                <a:spcPts val="0"/>
              </a:spcAft>
              <a:buNone/>
            </a:pPr>
            <a:r>
              <a:rPr lang="fr-FR" sz="9600"/>
              <a:t>Hypothèses : 40 + 20</a:t>
            </a:r>
            <a:endParaRPr sz="9600"/>
          </a:p>
          <a:p>
            <a:pPr indent="0" lvl="0" marL="0" rtl="0" algn="l">
              <a:spcBef>
                <a:spcPts val="0"/>
              </a:spcBef>
              <a:spcAft>
                <a:spcPts val="0"/>
              </a:spcAft>
              <a:buNone/>
            </a:pPr>
            <a:r>
              <a:t/>
            </a:r>
            <a:endParaRPr sz="9600"/>
          </a:p>
          <a:p>
            <a:pPr indent="0" lvl="0" marL="0" rtl="0" algn="l">
              <a:spcBef>
                <a:spcPts val="0"/>
              </a:spcBef>
              <a:spcAft>
                <a:spcPts val="0"/>
              </a:spcAft>
              <a:buNone/>
            </a:pPr>
            <a:r>
              <a:t/>
            </a:r>
            <a:endParaRPr sz="13800"/>
          </a:p>
        </p:txBody>
      </p:sp>
      <p:sp>
        <p:nvSpPr>
          <p:cNvPr id="476" name="Google Shape;476;p43: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4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7" name="Shape 17"/>
        <p:cNvGrpSpPr/>
        <p:nvPr/>
      </p:nvGrpSpPr>
      <p:grpSpPr>
        <a:xfrm>
          <a:off x="0" y="0"/>
          <a:ext cx="0" cy="0"/>
          <a:chOff x="0" y="0"/>
          <a:chExt cx="0" cy="0"/>
        </a:xfrm>
      </p:grpSpPr>
      <p:sp>
        <p:nvSpPr>
          <p:cNvPr id="18" name="Google Shape;18;p54"/>
          <p:cNvSpPr/>
          <p:nvPr/>
        </p:nvSpPr>
        <p:spPr>
          <a:xfrm>
            <a:off x="0" y="0"/>
            <a:ext cx="12187428" cy="502462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54"/>
          <p:cNvSpPr/>
          <p:nvPr/>
        </p:nvSpPr>
        <p:spPr>
          <a:xfrm>
            <a:off x="0" y="5420867"/>
            <a:ext cx="3061716" cy="12466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54"/>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rgbClr val="FFC000"/>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lvl1pPr indent="0" lvl="0" marL="25400" marR="0" algn="l">
              <a:lnSpc>
                <a:spcPct val="103333"/>
              </a:lnSpc>
              <a:spcBef>
                <a:spcPts val="0"/>
              </a:spcBef>
              <a:buNone/>
              <a:defRPr b="0" i="0" sz="1200">
                <a:solidFill>
                  <a:srgbClr val="FFC000"/>
                </a:solidFill>
                <a:latin typeface="Calibri"/>
                <a:ea typeface="Calibri"/>
                <a:cs typeface="Calibri"/>
                <a:sym typeface="Calibri"/>
              </a:defRPr>
            </a:lvl1pPr>
            <a:lvl2pPr indent="0" lvl="1" marL="25400" marR="0" algn="l">
              <a:lnSpc>
                <a:spcPct val="103333"/>
              </a:lnSpc>
              <a:spcBef>
                <a:spcPts val="0"/>
              </a:spcBef>
              <a:buNone/>
              <a:defRPr b="0" i="0" sz="1200">
                <a:solidFill>
                  <a:srgbClr val="FFC000"/>
                </a:solidFill>
                <a:latin typeface="Calibri"/>
                <a:ea typeface="Calibri"/>
                <a:cs typeface="Calibri"/>
                <a:sym typeface="Calibri"/>
              </a:defRPr>
            </a:lvl2pPr>
            <a:lvl3pPr indent="0" lvl="2" marL="25400" marR="0" algn="l">
              <a:lnSpc>
                <a:spcPct val="103333"/>
              </a:lnSpc>
              <a:spcBef>
                <a:spcPts val="0"/>
              </a:spcBef>
              <a:buNone/>
              <a:defRPr b="0" i="0" sz="1200">
                <a:solidFill>
                  <a:srgbClr val="FFC000"/>
                </a:solidFill>
                <a:latin typeface="Calibri"/>
                <a:ea typeface="Calibri"/>
                <a:cs typeface="Calibri"/>
                <a:sym typeface="Calibri"/>
              </a:defRPr>
            </a:lvl3pPr>
            <a:lvl4pPr indent="0" lvl="3" marL="25400" marR="0" algn="l">
              <a:lnSpc>
                <a:spcPct val="103333"/>
              </a:lnSpc>
              <a:spcBef>
                <a:spcPts val="0"/>
              </a:spcBef>
              <a:buNone/>
              <a:defRPr b="0" i="0" sz="1200">
                <a:solidFill>
                  <a:srgbClr val="FFC000"/>
                </a:solidFill>
                <a:latin typeface="Calibri"/>
                <a:ea typeface="Calibri"/>
                <a:cs typeface="Calibri"/>
                <a:sym typeface="Calibri"/>
              </a:defRPr>
            </a:lvl4pPr>
            <a:lvl5pPr indent="0" lvl="4" marL="25400" marR="0" algn="l">
              <a:lnSpc>
                <a:spcPct val="103333"/>
              </a:lnSpc>
              <a:spcBef>
                <a:spcPts val="0"/>
              </a:spcBef>
              <a:buNone/>
              <a:defRPr b="0" i="0" sz="1200">
                <a:solidFill>
                  <a:srgbClr val="FFC000"/>
                </a:solidFill>
                <a:latin typeface="Calibri"/>
                <a:ea typeface="Calibri"/>
                <a:cs typeface="Calibri"/>
                <a:sym typeface="Calibri"/>
              </a:defRPr>
            </a:lvl5pPr>
            <a:lvl6pPr indent="0" lvl="5" marL="25400" marR="0" algn="l">
              <a:lnSpc>
                <a:spcPct val="103333"/>
              </a:lnSpc>
              <a:spcBef>
                <a:spcPts val="0"/>
              </a:spcBef>
              <a:buNone/>
              <a:defRPr b="0" i="0" sz="1200">
                <a:solidFill>
                  <a:srgbClr val="FFC000"/>
                </a:solidFill>
                <a:latin typeface="Calibri"/>
                <a:ea typeface="Calibri"/>
                <a:cs typeface="Calibri"/>
                <a:sym typeface="Calibri"/>
              </a:defRPr>
            </a:lvl6pPr>
            <a:lvl7pPr indent="0" lvl="6" marL="25400" marR="0" algn="l">
              <a:lnSpc>
                <a:spcPct val="103333"/>
              </a:lnSpc>
              <a:spcBef>
                <a:spcPts val="0"/>
              </a:spcBef>
              <a:buNone/>
              <a:defRPr b="0" i="0" sz="1200">
                <a:solidFill>
                  <a:srgbClr val="FFC000"/>
                </a:solidFill>
                <a:latin typeface="Calibri"/>
                <a:ea typeface="Calibri"/>
                <a:cs typeface="Calibri"/>
                <a:sym typeface="Calibri"/>
              </a:defRPr>
            </a:lvl7pPr>
            <a:lvl8pPr indent="0" lvl="7" marL="25400" marR="0" algn="l">
              <a:lnSpc>
                <a:spcPct val="103333"/>
              </a:lnSpc>
              <a:spcBef>
                <a:spcPts val="0"/>
              </a:spcBef>
              <a:buNone/>
              <a:defRPr b="0" i="0" sz="1200">
                <a:solidFill>
                  <a:srgbClr val="FFC000"/>
                </a:solidFill>
                <a:latin typeface="Calibri"/>
                <a:ea typeface="Calibri"/>
                <a:cs typeface="Calibri"/>
                <a:sym typeface="Calibri"/>
              </a:defRPr>
            </a:lvl8pPr>
            <a:lvl9pPr indent="0" lvl="8" marL="25400" marR="0" algn="l">
              <a:lnSpc>
                <a:spcPct val="103333"/>
              </a:lnSpc>
              <a:spcBef>
                <a:spcPts val="0"/>
              </a:spcBef>
              <a:buNone/>
              <a:defRPr b="0" i="0" sz="1200">
                <a:solidFill>
                  <a:srgbClr val="FFC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55"/>
          <p:cNvSpPr txBox="1"/>
          <p:nvPr>
            <p:ph type="title"/>
          </p:nvPr>
        </p:nvSpPr>
        <p:spPr>
          <a:xfrm>
            <a:off x="324230" y="45161"/>
            <a:ext cx="1154353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5"/>
          <p:cNvSpPr txBox="1"/>
          <p:nvPr>
            <p:ph idx="1" type="body"/>
          </p:nvPr>
        </p:nvSpPr>
        <p:spPr>
          <a:xfrm>
            <a:off x="916939" y="1465910"/>
            <a:ext cx="9882505" cy="14001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rgbClr val="213B54"/>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5"/>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rgbClr val="FFC000"/>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lvl1pPr indent="0" lvl="0" marL="25400" marR="0" algn="l">
              <a:lnSpc>
                <a:spcPct val="103333"/>
              </a:lnSpc>
              <a:spcBef>
                <a:spcPts val="0"/>
              </a:spcBef>
              <a:buNone/>
              <a:defRPr b="0" i="0" sz="1200">
                <a:solidFill>
                  <a:srgbClr val="FFC000"/>
                </a:solidFill>
                <a:latin typeface="Calibri"/>
                <a:ea typeface="Calibri"/>
                <a:cs typeface="Calibri"/>
                <a:sym typeface="Calibri"/>
              </a:defRPr>
            </a:lvl1pPr>
            <a:lvl2pPr indent="0" lvl="1" marL="25400" marR="0" algn="l">
              <a:lnSpc>
                <a:spcPct val="103333"/>
              </a:lnSpc>
              <a:spcBef>
                <a:spcPts val="0"/>
              </a:spcBef>
              <a:buNone/>
              <a:defRPr b="0" i="0" sz="1200">
                <a:solidFill>
                  <a:srgbClr val="FFC000"/>
                </a:solidFill>
                <a:latin typeface="Calibri"/>
                <a:ea typeface="Calibri"/>
                <a:cs typeface="Calibri"/>
                <a:sym typeface="Calibri"/>
              </a:defRPr>
            </a:lvl2pPr>
            <a:lvl3pPr indent="0" lvl="2" marL="25400" marR="0" algn="l">
              <a:lnSpc>
                <a:spcPct val="103333"/>
              </a:lnSpc>
              <a:spcBef>
                <a:spcPts val="0"/>
              </a:spcBef>
              <a:buNone/>
              <a:defRPr b="0" i="0" sz="1200">
                <a:solidFill>
                  <a:srgbClr val="FFC000"/>
                </a:solidFill>
                <a:latin typeface="Calibri"/>
                <a:ea typeface="Calibri"/>
                <a:cs typeface="Calibri"/>
                <a:sym typeface="Calibri"/>
              </a:defRPr>
            </a:lvl3pPr>
            <a:lvl4pPr indent="0" lvl="3" marL="25400" marR="0" algn="l">
              <a:lnSpc>
                <a:spcPct val="103333"/>
              </a:lnSpc>
              <a:spcBef>
                <a:spcPts val="0"/>
              </a:spcBef>
              <a:buNone/>
              <a:defRPr b="0" i="0" sz="1200">
                <a:solidFill>
                  <a:srgbClr val="FFC000"/>
                </a:solidFill>
                <a:latin typeface="Calibri"/>
                <a:ea typeface="Calibri"/>
                <a:cs typeface="Calibri"/>
                <a:sym typeface="Calibri"/>
              </a:defRPr>
            </a:lvl4pPr>
            <a:lvl5pPr indent="0" lvl="4" marL="25400" marR="0" algn="l">
              <a:lnSpc>
                <a:spcPct val="103333"/>
              </a:lnSpc>
              <a:spcBef>
                <a:spcPts val="0"/>
              </a:spcBef>
              <a:buNone/>
              <a:defRPr b="0" i="0" sz="1200">
                <a:solidFill>
                  <a:srgbClr val="FFC000"/>
                </a:solidFill>
                <a:latin typeface="Calibri"/>
                <a:ea typeface="Calibri"/>
                <a:cs typeface="Calibri"/>
                <a:sym typeface="Calibri"/>
              </a:defRPr>
            </a:lvl5pPr>
            <a:lvl6pPr indent="0" lvl="5" marL="25400" marR="0" algn="l">
              <a:lnSpc>
                <a:spcPct val="103333"/>
              </a:lnSpc>
              <a:spcBef>
                <a:spcPts val="0"/>
              </a:spcBef>
              <a:buNone/>
              <a:defRPr b="0" i="0" sz="1200">
                <a:solidFill>
                  <a:srgbClr val="FFC000"/>
                </a:solidFill>
                <a:latin typeface="Calibri"/>
                <a:ea typeface="Calibri"/>
                <a:cs typeface="Calibri"/>
                <a:sym typeface="Calibri"/>
              </a:defRPr>
            </a:lvl6pPr>
            <a:lvl7pPr indent="0" lvl="6" marL="25400" marR="0" algn="l">
              <a:lnSpc>
                <a:spcPct val="103333"/>
              </a:lnSpc>
              <a:spcBef>
                <a:spcPts val="0"/>
              </a:spcBef>
              <a:buNone/>
              <a:defRPr b="0" i="0" sz="1200">
                <a:solidFill>
                  <a:srgbClr val="FFC000"/>
                </a:solidFill>
                <a:latin typeface="Calibri"/>
                <a:ea typeface="Calibri"/>
                <a:cs typeface="Calibri"/>
                <a:sym typeface="Calibri"/>
              </a:defRPr>
            </a:lvl7pPr>
            <a:lvl8pPr indent="0" lvl="7" marL="25400" marR="0" algn="l">
              <a:lnSpc>
                <a:spcPct val="103333"/>
              </a:lnSpc>
              <a:spcBef>
                <a:spcPts val="0"/>
              </a:spcBef>
              <a:buNone/>
              <a:defRPr b="0" i="0" sz="1200">
                <a:solidFill>
                  <a:srgbClr val="FFC000"/>
                </a:solidFill>
                <a:latin typeface="Calibri"/>
                <a:ea typeface="Calibri"/>
                <a:cs typeface="Calibri"/>
                <a:sym typeface="Calibri"/>
              </a:defRPr>
            </a:lvl8pPr>
            <a:lvl9pPr indent="0" lvl="8" marL="25400" marR="0" algn="l">
              <a:lnSpc>
                <a:spcPct val="103333"/>
              </a:lnSpc>
              <a:spcBef>
                <a:spcPts val="0"/>
              </a:spcBef>
              <a:buNone/>
              <a:defRPr b="0" i="0" sz="1200">
                <a:solidFill>
                  <a:srgbClr val="FFC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56"/>
          <p:cNvSpPr txBox="1"/>
          <p:nvPr>
            <p:ph type="title"/>
          </p:nvPr>
        </p:nvSpPr>
        <p:spPr>
          <a:xfrm>
            <a:off x="324230" y="45161"/>
            <a:ext cx="1154353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6"/>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rgbClr val="FFC000"/>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6"/>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lvl1pPr indent="0" lvl="0" marL="25400" marR="0" algn="l">
              <a:lnSpc>
                <a:spcPct val="103333"/>
              </a:lnSpc>
              <a:spcBef>
                <a:spcPts val="0"/>
              </a:spcBef>
              <a:buNone/>
              <a:defRPr b="0" i="0" sz="1200">
                <a:solidFill>
                  <a:srgbClr val="FFC000"/>
                </a:solidFill>
                <a:latin typeface="Calibri"/>
                <a:ea typeface="Calibri"/>
                <a:cs typeface="Calibri"/>
                <a:sym typeface="Calibri"/>
              </a:defRPr>
            </a:lvl1pPr>
            <a:lvl2pPr indent="0" lvl="1" marL="25400" marR="0" algn="l">
              <a:lnSpc>
                <a:spcPct val="103333"/>
              </a:lnSpc>
              <a:spcBef>
                <a:spcPts val="0"/>
              </a:spcBef>
              <a:buNone/>
              <a:defRPr b="0" i="0" sz="1200">
                <a:solidFill>
                  <a:srgbClr val="FFC000"/>
                </a:solidFill>
                <a:latin typeface="Calibri"/>
                <a:ea typeface="Calibri"/>
                <a:cs typeface="Calibri"/>
                <a:sym typeface="Calibri"/>
              </a:defRPr>
            </a:lvl2pPr>
            <a:lvl3pPr indent="0" lvl="2" marL="25400" marR="0" algn="l">
              <a:lnSpc>
                <a:spcPct val="103333"/>
              </a:lnSpc>
              <a:spcBef>
                <a:spcPts val="0"/>
              </a:spcBef>
              <a:buNone/>
              <a:defRPr b="0" i="0" sz="1200">
                <a:solidFill>
                  <a:srgbClr val="FFC000"/>
                </a:solidFill>
                <a:latin typeface="Calibri"/>
                <a:ea typeface="Calibri"/>
                <a:cs typeface="Calibri"/>
                <a:sym typeface="Calibri"/>
              </a:defRPr>
            </a:lvl3pPr>
            <a:lvl4pPr indent="0" lvl="3" marL="25400" marR="0" algn="l">
              <a:lnSpc>
                <a:spcPct val="103333"/>
              </a:lnSpc>
              <a:spcBef>
                <a:spcPts val="0"/>
              </a:spcBef>
              <a:buNone/>
              <a:defRPr b="0" i="0" sz="1200">
                <a:solidFill>
                  <a:srgbClr val="FFC000"/>
                </a:solidFill>
                <a:latin typeface="Calibri"/>
                <a:ea typeface="Calibri"/>
                <a:cs typeface="Calibri"/>
                <a:sym typeface="Calibri"/>
              </a:defRPr>
            </a:lvl4pPr>
            <a:lvl5pPr indent="0" lvl="4" marL="25400" marR="0" algn="l">
              <a:lnSpc>
                <a:spcPct val="103333"/>
              </a:lnSpc>
              <a:spcBef>
                <a:spcPts val="0"/>
              </a:spcBef>
              <a:buNone/>
              <a:defRPr b="0" i="0" sz="1200">
                <a:solidFill>
                  <a:srgbClr val="FFC000"/>
                </a:solidFill>
                <a:latin typeface="Calibri"/>
                <a:ea typeface="Calibri"/>
                <a:cs typeface="Calibri"/>
                <a:sym typeface="Calibri"/>
              </a:defRPr>
            </a:lvl5pPr>
            <a:lvl6pPr indent="0" lvl="5" marL="25400" marR="0" algn="l">
              <a:lnSpc>
                <a:spcPct val="103333"/>
              </a:lnSpc>
              <a:spcBef>
                <a:spcPts val="0"/>
              </a:spcBef>
              <a:buNone/>
              <a:defRPr b="0" i="0" sz="1200">
                <a:solidFill>
                  <a:srgbClr val="FFC000"/>
                </a:solidFill>
                <a:latin typeface="Calibri"/>
                <a:ea typeface="Calibri"/>
                <a:cs typeface="Calibri"/>
                <a:sym typeface="Calibri"/>
              </a:defRPr>
            </a:lvl6pPr>
            <a:lvl7pPr indent="0" lvl="6" marL="25400" marR="0" algn="l">
              <a:lnSpc>
                <a:spcPct val="103333"/>
              </a:lnSpc>
              <a:spcBef>
                <a:spcPts val="0"/>
              </a:spcBef>
              <a:buNone/>
              <a:defRPr b="0" i="0" sz="1200">
                <a:solidFill>
                  <a:srgbClr val="FFC000"/>
                </a:solidFill>
                <a:latin typeface="Calibri"/>
                <a:ea typeface="Calibri"/>
                <a:cs typeface="Calibri"/>
                <a:sym typeface="Calibri"/>
              </a:defRPr>
            </a:lvl7pPr>
            <a:lvl8pPr indent="0" lvl="7" marL="25400" marR="0" algn="l">
              <a:lnSpc>
                <a:spcPct val="103333"/>
              </a:lnSpc>
              <a:spcBef>
                <a:spcPts val="0"/>
              </a:spcBef>
              <a:buNone/>
              <a:defRPr b="0" i="0" sz="1200">
                <a:solidFill>
                  <a:srgbClr val="FFC000"/>
                </a:solidFill>
                <a:latin typeface="Calibri"/>
                <a:ea typeface="Calibri"/>
                <a:cs typeface="Calibri"/>
                <a:sym typeface="Calibri"/>
              </a:defRPr>
            </a:lvl8pPr>
            <a:lvl9pPr indent="0" lvl="8" marL="25400" marR="0" algn="l">
              <a:lnSpc>
                <a:spcPct val="103333"/>
              </a:lnSpc>
              <a:spcBef>
                <a:spcPts val="0"/>
              </a:spcBef>
              <a:buNone/>
              <a:defRPr b="0" i="0" sz="1200">
                <a:solidFill>
                  <a:srgbClr val="FFC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57"/>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7"/>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rgbClr val="FFC000"/>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7"/>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lvl1pPr indent="0" lvl="0" marL="25400" marR="0" algn="l">
              <a:lnSpc>
                <a:spcPct val="103333"/>
              </a:lnSpc>
              <a:spcBef>
                <a:spcPts val="0"/>
              </a:spcBef>
              <a:buNone/>
              <a:defRPr b="0" i="0" sz="1200">
                <a:solidFill>
                  <a:srgbClr val="FFC000"/>
                </a:solidFill>
                <a:latin typeface="Calibri"/>
                <a:ea typeface="Calibri"/>
                <a:cs typeface="Calibri"/>
                <a:sym typeface="Calibri"/>
              </a:defRPr>
            </a:lvl1pPr>
            <a:lvl2pPr indent="0" lvl="1" marL="25400" marR="0" algn="l">
              <a:lnSpc>
                <a:spcPct val="103333"/>
              </a:lnSpc>
              <a:spcBef>
                <a:spcPts val="0"/>
              </a:spcBef>
              <a:buNone/>
              <a:defRPr b="0" i="0" sz="1200">
                <a:solidFill>
                  <a:srgbClr val="FFC000"/>
                </a:solidFill>
                <a:latin typeface="Calibri"/>
                <a:ea typeface="Calibri"/>
                <a:cs typeface="Calibri"/>
                <a:sym typeface="Calibri"/>
              </a:defRPr>
            </a:lvl2pPr>
            <a:lvl3pPr indent="0" lvl="2" marL="25400" marR="0" algn="l">
              <a:lnSpc>
                <a:spcPct val="103333"/>
              </a:lnSpc>
              <a:spcBef>
                <a:spcPts val="0"/>
              </a:spcBef>
              <a:buNone/>
              <a:defRPr b="0" i="0" sz="1200">
                <a:solidFill>
                  <a:srgbClr val="FFC000"/>
                </a:solidFill>
                <a:latin typeface="Calibri"/>
                <a:ea typeface="Calibri"/>
                <a:cs typeface="Calibri"/>
                <a:sym typeface="Calibri"/>
              </a:defRPr>
            </a:lvl3pPr>
            <a:lvl4pPr indent="0" lvl="3" marL="25400" marR="0" algn="l">
              <a:lnSpc>
                <a:spcPct val="103333"/>
              </a:lnSpc>
              <a:spcBef>
                <a:spcPts val="0"/>
              </a:spcBef>
              <a:buNone/>
              <a:defRPr b="0" i="0" sz="1200">
                <a:solidFill>
                  <a:srgbClr val="FFC000"/>
                </a:solidFill>
                <a:latin typeface="Calibri"/>
                <a:ea typeface="Calibri"/>
                <a:cs typeface="Calibri"/>
                <a:sym typeface="Calibri"/>
              </a:defRPr>
            </a:lvl4pPr>
            <a:lvl5pPr indent="0" lvl="4" marL="25400" marR="0" algn="l">
              <a:lnSpc>
                <a:spcPct val="103333"/>
              </a:lnSpc>
              <a:spcBef>
                <a:spcPts val="0"/>
              </a:spcBef>
              <a:buNone/>
              <a:defRPr b="0" i="0" sz="1200">
                <a:solidFill>
                  <a:srgbClr val="FFC000"/>
                </a:solidFill>
                <a:latin typeface="Calibri"/>
                <a:ea typeface="Calibri"/>
                <a:cs typeface="Calibri"/>
                <a:sym typeface="Calibri"/>
              </a:defRPr>
            </a:lvl5pPr>
            <a:lvl6pPr indent="0" lvl="5" marL="25400" marR="0" algn="l">
              <a:lnSpc>
                <a:spcPct val="103333"/>
              </a:lnSpc>
              <a:spcBef>
                <a:spcPts val="0"/>
              </a:spcBef>
              <a:buNone/>
              <a:defRPr b="0" i="0" sz="1200">
                <a:solidFill>
                  <a:srgbClr val="FFC000"/>
                </a:solidFill>
                <a:latin typeface="Calibri"/>
                <a:ea typeface="Calibri"/>
                <a:cs typeface="Calibri"/>
                <a:sym typeface="Calibri"/>
              </a:defRPr>
            </a:lvl6pPr>
            <a:lvl7pPr indent="0" lvl="6" marL="25400" marR="0" algn="l">
              <a:lnSpc>
                <a:spcPct val="103333"/>
              </a:lnSpc>
              <a:spcBef>
                <a:spcPts val="0"/>
              </a:spcBef>
              <a:buNone/>
              <a:defRPr b="0" i="0" sz="1200">
                <a:solidFill>
                  <a:srgbClr val="FFC000"/>
                </a:solidFill>
                <a:latin typeface="Calibri"/>
                <a:ea typeface="Calibri"/>
                <a:cs typeface="Calibri"/>
                <a:sym typeface="Calibri"/>
              </a:defRPr>
            </a:lvl7pPr>
            <a:lvl8pPr indent="0" lvl="7" marL="25400" marR="0" algn="l">
              <a:lnSpc>
                <a:spcPct val="103333"/>
              </a:lnSpc>
              <a:spcBef>
                <a:spcPts val="0"/>
              </a:spcBef>
              <a:buNone/>
              <a:defRPr b="0" i="0" sz="1200">
                <a:solidFill>
                  <a:srgbClr val="FFC000"/>
                </a:solidFill>
                <a:latin typeface="Calibri"/>
                <a:ea typeface="Calibri"/>
                <a:cs typeface="Calibri"/>
                <a:sym typeface="Calibri"/>
              </a:defRPr>
            </a:lvl8pPr>
            <a:lvl9pPr indent="0" lvl="8" marL="25400" marR="0" algn="l">
              <a:lnSpc>
                <a:spcPct val="103333"/>
              </a:lnSpc>
              <a:spcBef>
                <a:spcPts val="0"/>
              </a:spcBef>
              <a:buNone/>
              <a:defRPr b="0" i="0" sz="1200">
                <a:solidFill>
                  <a:srgbClr val="FFC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58"/>
          <p:cNvSpPr txBox="1"/>
          <p:nvPr>
            <p:ph type="title"/>
          </p:nvPr>
        </p:nvSpPr>
        <p:spPr>
          <a:xfrm>
            <a:off x="324230" y="45161"/>
            <a:ext cx="1154353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8"/>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rgbClr val="FFC000"/>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8"/>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lvl1pPr indent="0" lvl="0" marL="25400" marR="0" algn="l">
              <a:lnSpc>
                <a:spcPct val="103333"/>
              </a:lnSpc>
              <a:spcBef>
                <a:spcPts val="0"/>
              </a:spcBef>
              <a:buNone/>
              <a:defRPr b="0" i="0" sz="1200">
                <a:solidFill>
                  <a:srgbClr val="FFC000"/>
                </a:solidFill>
                <a:latin typeface="Calibri"/>
                <a:ea typeface="Calibri"/>
                <a:cs typeface="Calibri"/>
                <a:sym typeface="Calibri"/>
              </a:defRPr>
            </a:lvl1pPr>
            <a:lvl2pPr indent="0" lvl="1" marL="25400" marR="0" algn="l">
              <a:lnSpc>
                <a:spcPct val="103333"/>
              </a:lnSpc>
              <a:spcBef>
                <a:spcPts val="0"/>
              </a:spcBef>
              <a:buNone/>
              <a:defRPr b="0" i="0" sz="1200">
                <a:solidFill>
                  <a:srgbClr val="FFC000"/>
                </a:solidFill>
                <a:latin typeface="Calibri"/>
                <a:ea typeface="Calibri"/>
                <a:cs typeface="Calibri"/>
                <a:sym typeface="Calibri"/>
              </a:defRPr>
            </a:lvl2pPr>
            <a:lvl3pPr indent="0" lvl="2" marL="25400" marR="0" algn="l">
              <a:lnSpc>
                <a:spcPct val="103333"/>
              </a:lnSpc>
              <a:spcBef>
                <a:spcPts val="0"/>
              </a:spcBef>
              <a:buNone/>
              <a:defRPr b="0" i="0" sz="1200">
                <a:solidFill>
                  <a:srgbClr val="FFC000"/>
                </a:solidFill>
                <a:latin typeface="Calibri"/>
                <a:ea typeface="Calibri"/>
                <a:cs typeface="Calibri"/>
                <a:sym typeface="Calibri"/>
              </a:defRPr>
            </a:lvl3pPr>
            <a:lvl4pPr indent="0" lvl="3" marL="25400" marR="0" algn="l">
              <a:lnSpc>
                <a:spcPct val="103333"/>
              </a:lnSpc>
              <a:spcBef>
                <a:spcPts val="0"/>
              </a:spcBef>
              <a:buNone/>
              <a:defRPr b="0" i="0" sz="1200">
                <a:solidFill>
                  <a:srgbClr val="FFC000"/>
                </a:solidFill>
                <a:latin typeface="Calibri"/>
                <a:ea typeface="Calibri"/>
                <a:cs typeface="Calibri"/>
                <a:sym typeface="Calibri"/>
              </a:defRPr>
            </a:lvl4pPr>
            <a:lvl5pPr indent="0" lvl="4" marL="25400" marR="0" algn="l">
              <a:lnSpc>
                <a:spcPct val="103333"/>
              </a:lnSpc>
              <a:spcBef>
                <a:spcPts val="0"/>
              </a:spcBef>
              <a:buNone/>
              <a:defRPr b="0" i="0" sz="1200">
                <a:solidFill>
                  <a:srgbClr val="FFC000"/>
                </a:solidFill>
                <a:latin typeface="Calibri"/>
                <a:ea typeface="Calibri"/>
                <a:cs typeface="Calibri"/>
                <a:sym typeface="Calibri"/>
              </a:defRPr>
            </a:lvl5pPr>
            <a:lvl6pPr indent="0" lvl="5" marL="25400" marR="0" algn="l">
              <a:lnSpc>
                <a:spcPct val="103333"/>
              </a:lnSpc>
              <a:spcBef>
                <a:spcPts val="0"/>
              </a:spcBef>
              <a:buNone/>
              <a:defRPr b="0" i="0" sz="1200">
                <a:solidFill>
                  <a:srgbClr val="FFC000"/>
                </a:solidFill>
                <a:latin typeface="Calibri"/>
                <a:ea typeface="Calibri"/>
                <a:cs typeface="Calibri"/>
                <a:sym typeface="Calibri"/>
              </a:defRPr>
            </a:lvl6pPr>
            <a:lvl7pPr indent="0" lvl="6" marL="25400" marR="0" algn="l">
              <a:lnSpc>
                <a:spcPct val="103333"/>
              </a:lnSpc>
              <a:spcBef>
                <a:spcPts val="0"/>
              </a:spcBef>
              <a:buNone/>
              <a:defRPr b="0" i="0" sz="1200">
                <a:solidFill>
                  <a:srgbClr val="FFC000"/>
                </a:solidFill>
                <a:latin typeface="Calibri"/>
                <a:ea typeface="Calibri"/>
                <a:cs typeface="Calibri"/>
                <a:sym typeface="Calibri"/>
              </a:defRPr>
            </a:lvl7pPr>
            <a:lvl8pPr indent="0" lvl="7" marL="25400" marR="0" algn="l">
              <a:lnSpc>
                <a:spcPct val="103333"/>
              </a:lnSpc>
              <a:spcBef>
                <a:spcPts val="0"/>
              </a:spcBef>
              <a:buNone/>
              <a:defRPr b="0" i="0" sz="1200">
                <a:solidFill>
                  <a:srgbClr val="FFC000"/>
                </a:solidFill>
                <a:latin typeface="Calibri"/>
                <a:ea typeface="Calibri"/>
                <a:cs typeface="Calibri"/>
                <a:sym typeface="Calibri"/>
              </a:defRPr>
            </a:lvl8pPr>
            <a:lvl9pPr indent="0" lvl="8" marL="25400" marR="0" algn="l">
              <a:lnSpc>
                <a:spcPct val="103333"/>
              </a:lnSpc>
              <a:spcBef>
                <a:spcPts val="0"/>
              </a:spcBef>
              <a:buNone/>
              <a:defRPr b="0" i="0" sz="1200">
                <a:solidFill>
                  <a:srgbClr val="FFC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p:nvPr/>
        </p:nvSpPr>
        <p:spPr>
          <a:xfrm>
            <a:off x="0" y="6153911"/>
            <a:ext cx="12192000" cy="704215"/>
          </a:xfrm>
          <a:custGeom>
            <a:rect b="b" l="l" r="r" t="t"/>
            <a:pathLst>
              <a:path extrusionOk="0" h="704215" w="12192000">
                <a:moveTo>
                  <a:pt x="12192000" y="704085"/>
                </a:moveTo>
                <a:lnTo>
                  <a:pt x="12192000" y="0"/>
                </a:lnTo>
                <a:lnTo>
                  <a:pt x="0" y="0"/>
                </a:lnTo>
                <a:lnTo>
                  <a:pt x="0" y="704085"/>
                </a:lnTo>
                <a:lnTo>
                  <a:pt x="12192000" y="704085"/>
                </a:lnTo>
                <a:close/>
              </a:path>
            </a:pathLst>
          </a:custGeom>
          <a:solidFill>
            <a:srgbClr val="003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53"/>
          <p:cNvSpPr/>
          <p:nvPr/>
        </p:nvSpPr>
        <p:spPr>
          <a:xfrm>
            <a:off x="94488" y="123444"/>
            <a:ext cx="2427732" cy="713231"/>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53"/>
          <p:cNvSpPr txBox="1"/>
          <p:nvPr>
            <p:ph type="title"/>
          </p:nvPr>
        </p:nvSpPr>
        <p:spPr>
          <a:xfrm>
            <a:off x="324230" y="45161"/>
            <a:ext cx="11543538" cy="635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rgbClr val="1F386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3"/>
          <p:cNvSpPr txBox="1"/>
          <p:nvPr>
            <p:ph idx="1" type="body"/>
          </p:nvPr>
        </p:nvSpPr>
        <p:spPr>
          <a:xfrm>
            <a:off x="916939" y="1465910"/>
            <a:ext cx="9882505" cy="14001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rgbClr val="213B54"/>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53"/>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400">
                <a:solidFill>
                  <a:srgbClr val="FFC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5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3"/>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buNone/>
              <a:defRPr b="0" i="0" sz="1200" u="none">
                <a:solidFill>
                  <a:srgbClr val="FFC000"/>
                </a:solidFill>
                <a:latin typeface="Calibri"/>
                <a:ea typeface="Calibri"/>
                <a:cs typeface="Calibri"/>
                <a:sym typeface="Calibri"/>
              </a:defRPr>
            </a:lvl1pPr>
            <a:lvl2pPr indent="0" lvl="1" marL="25400" marR="0" rtl="0" algn="l">
              <a:lnSpc>
                <a:spcPct val="103333"/>
              </a:lnSpc>
              <a:spcBef>
                <a:spcPts val="0"/>
              </a:spcBef>
              <a:buNone/>
              <a:defRPr b="0" i="0" sz="1200" u="none">
                <a:solidFill>
                  <a:srgbClr val="FFC000"/>
                </a:solidFill>
                <a:latin typeface="Calibri"/>
                <a:ea typeface="Calibri"/>
                <a:cs typeface="Calibri"/>
                <a:sym typeface="Calibri"/>
              </a:defRPr>
            </a:lvl2pPr>
            <a:lvl3pPr indent="0" lvl="2" marL="25400" marR="0" rtl="0" algn="l">
              <a:lnSpc>
                <a:spcPct val="103333"/>
              </a:lnSpc>
              <a:spcBef>
                <a:spcPts val="0"/>
              </a:spcBef>
              <a:buNone/>
              <a:defRPr b="0" i="0" sz="1200" u="none">
                <a:solidFill>
                  <a:srgbClr val="FFC000"/>
                </a:solidFill>
                <a:latin typeface="Calibri"/>
                <a:ea typeface="Calibri"/>
                <a:cs typeface="Calibri"/>
                <a:sym typeface="Calibri"/>
              </a:defRPr>
            </a:lvl3pPr>
            <a:lvl4pPr indent="0" lvl="3" marL="25400" marR="0" rtl="0" algn="l">
              <a:lnSpc>
                <a:spcPct val="103333"/>
              </a:lnSpc>
              <a:spcBef>
                <a:spcPts val="0"/>
              </a:spcBef>
              <a:buNone/>
              <a:defRPr b="0" i="0" sz="1200" u="none">
                <a:solidFill>
                  <a:srgbClr val="FFC000"/>
                </a:solidFill>
                <a:latin typeface="Calibri"/>
                <a:ea typeface="Calibri"/>
                <a:cs typeface="Calibri"/>
                <a:sym typeface="Calibri"/>
              </a:defRPr>
            </a:lvl4pPr>
            <a:lvl5pPr indent="0" lvl="4" marL="25400" marR="0" rtl="0" algn="l">
              <a:lnSpc>
                <a:spcPct val="103333"/>
              </a:lnSpc>
              <a:spcBef>
                <a:spcPts val="0"/>
              </a:spcBef>
              <a:buNone/>
              <a:defRPr b="0" i="0" sz="1200" u="none">
                <a:solidFill>
                  <a:srgbClr val="FFC000"/>
                </a:solidFill>
                <a:latin typeface="Calibri"/>
                <a:ea typeface="Calibri"/>
                <a:cs typeface="Calibri"/>
                <a:sym typeface="Calibri"/>
              </a:defRPr>
            </a:lvl5pPr>
            <a:lvl6pPr indent="0" lvl="5" marL="25400" marR="0" rtl="0" algn="l">
              <a:lnSpc>
                <a:spcPct val="103333"/>
              </a:lnSpc>
              <a:spcBef>
                <a:spcPts val="0"/>
              </a:spcBef>
              <a:buNone/>
              <a:defRPr b="0" i="0" sz="1200" u="none">
                <a:solidFill>
                  <a:srgbClr val="FFC000"/>
                </a:solidFill>
                <a:latin typeface="Calibri"/>
                <a:ea typeface="Calibri"/>
                <a:cs typeface="Calibri"/>
                <a:sym typeface="Calibri"/>
              </a:defRPr>
            </a:lvl6pPr>
            <a:lvl7pPr indent="0" lvl="6" marL="25400" marR="0" rtl="0" algn="l">
              <a:lnSpc>
                <a:spcPct val="103333"/>
              </a:lnSpc>
              <a:spcBef>
                <a:spcPts val="0"/>
              </a:spcBef>
              <a:buNone/>
              <a:defRPr b="0" i="0" sz="1200" u="none">
                <a:solidFill>
                  <a:srgbClr val="FFC000"/>
                </a:solidFill>
                <a:latin typeface="Calibri"/>
                <a:ea typeface="Calibri"/>
                <a:cs typeface="Calibri"/>
                <a:sym typeface="Calibri"/>
              </a:defRPr>
            </a:lvl7pPr>
            <a:lvl8pPr indent="0" lvl="7" marL="25400" marR="0" rtl="0" algn="l">
              <a:lnSpc>
                <a:spcPct val="103333"/>
              </a:lnSpc>
              <a:spcBef>
                <a:spcPts val="0"/>
              </a:spcBef>
              <a:buNone/>
              <a:defRPr b="0" i="0" sz="1200" u="none">
                <a:solidFill>
                  <a:srgbClr val="FFC000"/>
                </a:solidFill>
                <a:latin typeface="Calibri"/>
                <a:ea typeface="Calibri"/>
                <a:cs typeface="Calibri"/>
                <a:sym typeface="Calibri"/>
              </a:defRPr>
            </a:lvl8pPr>
            <a:lvl9pPr indent="0" lvl="8" marL="25400" marR="0" rtl="0" algn="l">
              <a:lnSpc>
                <a:spcPct val="103333"/>
              </a:lnSpc>
              <a:spcBef>
                <a:spcPts val="0"/>
              </a:spcBef>
              <a:buNone/>
              <a:defRPr b="0" i="0" sz="1200" u="none">
                <a:solidFill>
                  <a:srgbClr val="FFC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diginamic.f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diginamic.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diginamic.f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diginamic.f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diginamic.f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diginamic.f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diginamic.f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diginamic.fr/"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diginamic.f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diginamic.f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diginamic.fr/" TargetMode="External"/><Relationship Id="rId4" Type="http://schemas.openxmlformats.org/officeDocument/2006/relationships/hyperlink" Target="http://www.diginamic.f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diginamic.f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diginamic.f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diginamic.f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diginamic.f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diginamic.f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diginamic.f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diginamic.f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diginamic.f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diginamic.f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iginamic.f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diginamic.f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diginamic.fr/" TargetMode="External"/><Relationship Id="rId4" Type="http://schemas.openxmlformats.org/officeDocument/2006/relationships/image" Target="../media/image7.jpg"/><Relationship Id="rId5" Type="http://schemas.openxmlformats.org/officeDocument/2006/relationships/image" Target="../media/image10.jpg"/><Relationship Id="rId6"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diginamic.f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diginamic.f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diginamic.f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diginamic.f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diginamic.f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www.diginamic.f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www.diginamic.f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diginamic.f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diginamic.f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www.diginamic.f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www.diginamic.f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www.diginamic.f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diginamic.f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diginamic.f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diginamic.fr/" TargetMode="External"/></Relationships>
</file>

<file path=ppt/slides/_rels/slide47.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5.png"/><Relationship Id="rId13" Type="http://schemas.openxmlformats.org/officeDocument/2006/relationships/image" Target="../media/image17.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www.diginamic.fr/" TargetMode="External"/><Relationship Id="rId4" Type="http://schemas.openxmlformats.org/officeDocument/2006/relationships/image" Target="../media/image16.png"/><Relationship Id="rId9"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www.diginamic.fr/"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www.diginamic.fr/" TargetMode="Externa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www.diginamic.fr/" TargetMode="Externa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www.diginamic.fr/"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www.diginamic.fr/" TargetMode="External"/><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hyperlink" Target="mailto:contact@diginamic.fr" TargetMode="External"/><Relationship Id="rId7" Type="http://schemas.openxmlformats.org/officeDocument/2006/relationships/hyperlink" Target="http://www.digitalent-formation.f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diginamic.f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diginamic.f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diginamic.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nvSpPr>
        <p:spPr>
          <a:xfrm>
            <a:off x="4343400" y="5562600"/>
            <a:ext cx="6654673"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fr-FR" sz="2800">
                <a:solidFill>
                  <a:srgbClr val="213B54"/>
                </a:solidFill>
                <a:latin typeface="Arial"/>
                <a:ea typeface="Arial"/>
                <a:cs typeface="Arial"/>
                <a:sym typeface="Arial"/>
              </a:rPr>
              <a:t>INGÉNIERIE DES EXIGENCES</a:t>
            </a:r>
            <a:endParaRPr sz="2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19" name="Google Shape;119;p10"/>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20" name="Google Shape;120;p10"/>
          <p:cNvSpPr txBox="1"/>
          <p:nvPr/>
        </p:nvSpPr>
        <p:spPr>
          <a:xfrm>
            <a:off x="756067" y="747994"/>
            <a:ext cx="10428631" cy="6110006"/>
          </a:xfrm>
          <a:prstGeom prst="rect">
            <a:avLst/>
          </a:prstGeom>
          <a:noFill/>
          <a:ln>
            <a:noFill/>
          </a:ln>
        </p:spPr>
        <p:txBody>
          <a:bodyPr anchorCtr="0" anchor="t" bIns="0" lIns="0" spcFirstLastPara="1" rIns="0" wrap="square" tIns="97150">
            <a:spAutoFit/>
          </a:bodyPr>
          <a:lstStyle/>
          <a:p>
            <a:pPr indent="-152400" lvl="0" marL="241300" marR="537845" rtl="0" algn="l">
              <a:spcBef>
                <a:spcPts val="0"/>
              </a:spcBef>
              <a:spcAft>
                <a:spcPts val="0"/>
              </a:spcAft>
              <a:buClr>
                <a:schemeClr val="dk1"/>
              </a:buClr>
              <a:buSzPts val="1200"/>
              <a:buFont typeface="Arial"/>
              <a:buNone/>
            </a:pPr>
            <a:r>
              <a:t/>
            </a:r>
            <a:endParaRPr sz="1200">
              <a:solidFill>
                <a:srgbClr val="213B54"/>
              </a:solidFill>
              <a:latin typeface="Calibri"/>
              <a:ea typeface="Calibri"/>
              <a:cs typeface="Calibri"/>
              <a:sym typeface="Calibri"/>
            </a:endParaRPr>
          </a:p>
          <a:p>
            <a:pPr indent="-228600" lvl="2" marL="1155700" marR="537845" rtl="0" algn="l">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Isoler le </a:t>
            </a:r>
            <a:r>
              <a:rPr b="0" i="0" lang="fr-FR" sz="2800" u="none" cap="none" strike="noStrike">
                <a:solidFill>
                  <a:schemeClr val="accent2"/>
                </a:solidFill>
                <a:latin typeface="Calibri"/>
                <a:ea typeface="Calibri"/>
                <a:cs typeface="Calibri"/>
                <a:sym typeface="Calibri"/>
              </a:rPr>
              <a:t>CONTEXTE</a:t>
            </a:r>
            <a:r>
              <a:rPr b="0" i="0" lang="fr-FR" sz="2800" u="none" cap="none" strike="noStrike">
                <a:solidFill>
                  <a:srgbClr val="213B54"/>
                </a:solidFill>
                <a:latin typeface="Calibri"/>
                <a:ea typeface="Calibri"/>
                <a:cs typeface="Calibri"/>
                <a:sym typeface="Calibri"/>
              </a:rPr>
              <a:t> et les </a:t>
            </a:r>
            <a:r>
              <a:rPr b="0" i="0" lang="fr-FR" sz="2800" u="none" cap="none" strike="noStrike">
                <a:solidFill>
                  <a:schemeClr val="accent2"/>
                </a:solidFill>
                <a:latin typeface="Calibri"/>
                <a:ea typeface="Calibri"/>
                <a:cs typeface="Calibri"/>
                <a:sym typeface="Calibri"/>
              </a:rPr>
              <a:t>ENJEUX</a:t>
            </a:r>
            <a:endParaRPr/>
          </a:p>
          <a:p>
            <a:pPr indent="-228600" lvl="2" marL="1155700" marR="537845" rtl="0" algn="l">
              <a:spcBef>
                <a:spcPts val="13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Créer </a:t>
            </a:r>
            <a:r>
              <a:rPr b="0" i="0" lang="fr-FR" sz="2800" u="none" cap="none" strike="noStrike">
                <a:solidFill>
                  <a:schemeClr val="accent2"/>
                </a:solidFill>
                <a:latin typeface="Calibri"/>
                <a:ea typeface="Calibri"/>
                <a:cs typeface="Calibri"/>
                <a:sym typeface="Calibri"/>
              </a:rPr>
              <a:t>L’ARBORESENCE DE LA SOLUTION </a:t>
            </a:r>
            <a:r>
              <a:rPr b="0" i="0" lang="fr-FR" sz="2800" u="none" cap="none" strike="noStrike">
                <a:solidFill>
                  <a:srgbClr val="213B54"/>
                </a:solidFill>
                <a:latin typeface="Calibri"/>
                <a:ea typeface="Calibri"/>
                <a:cs typeface="Calibri"/>
                <a:sym typeface="Calibri"/>
              </a:rPr>
              <a:t>fonctionnelle</a:t>
            </a:r>
            <a:endParaRPr/>
          </a:p>
          <a:p>
            <a:pPr indent="-228600" lvl="2" marL="1155700" marR="537845" rtl="0" algn="l">
              <a:spcBef>
                <a:spcPts val="13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Créer une </a:t>
            </a:r>
            <a:r>
              <a:rPr b="0" i="0" lang="fr-FR" sz="2800" u="none" cap="none" strike="noStrike">
                <a:solidFill>
                  <a:schemeClr val="accent2"/>
                </a:solidFill>
                <a:latin typeface="Calibri"/>
                <a:ea typeface="Calibri"/>
                <a:cs typeface="Calibri"/>
                <a:sym typeface="Calibri"/>
              </a:rPr>
              <a:t>MINDMAP DES FONCTIONNALITÉS</a:t>
            </a:r>
            <a:endParaRPr/>
          </a:p>
          <a:p>
            <a:pPr indent="-228600" lvl="2" marL="1155700" marR="537845" rtl="0" algn="l">
              <a:spcBef>
                <a:spcPts val="13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Planifier une </a:t>
            </a:r>
            <a:r>
              <a:rPr b="0" i="0" lang="fr-FR" sz="2800" u="none" cap="none" strike="noStrike">
                <a:solidFill>
                  <a:schemeClr val="accent2"/>
                </a:solidFill>
                <a:latin typeface="Calibri"/>
                <a:ea typeface="Calibri"/>
                <a:cs typeface="Calibri"/>
                <a:sym typeface="Calibri"/>
              </a:rPr>
              <a:t>ROADMAP APPLICATIVE</a:t>
            </a:r>
            <a:endParaRPr/>
          </a:p>
          <a:p>
            <a:pPr indent="-228600" lvl="2" marL="1155700" marR="537845" rtl="0" algn="l">
              <a:spcBef>
                <a:spcPts val="13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Faire les </a:t>
            </a:r>
            <a:r>
              <a:rPr b="0" i="0" lang="fr-FR" sz="2800" u="none" cap="none" strike="noStrike">
                <a:solidFill>
                  <a:schemeClr val="accent2"/>
                </a:solidFill>
                <a:latin typeface="Calibri"/>
                <a:ea typeface="Calibri"/>
                <a:cs typeface="Calibri"/>
                <a:sym typeface="Calibri"/>
              </a:rPr>
              <a:t>MOCKUPS</a:t>
            </a:r>
            <a:r>
              <a:rPr b="0" i="0" lang="fr-FR" sz="2800" u="none" cap="none" strike="noStrike">
                <a:solidFill>
                  <a:srgbClr val="213B54"/>
                </a:solidFill>
                <a:latin typeface="Calibri"/>
                <a:ea typeface="Calibri"/>
                <a:cs typeface="Calibri"/>
                <a:sym typeface="Calibri"/>
              </a:rPr>
              <a:t> des écrans principaux</a:t>
            </a:r>
            <a:endParaRPr/>
          </a:p>
          <a:p>
            <a:pPr indent="-228600" lvl="2" marL="1155700" marR="537845" rtl="0" algn="l">
              <a:spcBef>
                <a:spcPts val="13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Lister les </a:t>
            </a:r>
            <a:r>
              <a:rPr b="0" i="0" lang="fr-FR" sz="2800" u="none" cap="none" strike="noStrike">
                <a:solidFill>
                  <a:schemeClr val="accent2"/>
                </a:solidFill>
                <a:latin typeface="Calibri"/>
                <a:ea typeface="Calibri"/>
                <a:cs typeface="Calibri"/>
                <a:sym typeface="Calibri"/>
              </a:rPr>
              <a:t>EXIGENCES TECHNIQUES</a:t>
            </a:r>
            <a:endParaRPr/>
          </a:p>
          <a:p>
            <a:pPr indent="-228600" lvl="2" marL="1155700" marR="537845" rtl="0" algn="l">
              <a:spcBef>
                <a:spcPts val="13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Définir les </a:t>
            </a:r>
            <a:r>
              <a:rPr b="0" i="0" lang="fr-FR" sz="2800" u="none" cap="none" strike="noStrike">
                <a:solidFill>
                  <a:schemeClr val="accent2"/>
                </a:solidFill>
                <a:latin typeface="Calibri"/>
                <a:ea typeface="Calibri"/>
                <a:cs typeface="Calibri"/>
                <a:sym typeface="Calibri"/>
              </a:rPr>
              <a:t>HYPOTHÈSES</a:t>
            </a:r>
            <a:endParaRPr/>
          </a:p>
          <a:p>
            <a:pPr indent="-228600" lvl="2" marL="1155700" marR="537845" rtl="0" algn="l">
              <a:spcBef>
                <a:spcPts val="1365"/>
              </a:spcBef>
              <a:spcAft>
                <a:spcPts val="0"/>
              </a:spcAft>
              <a:buClr>
                <a:schemeClr val="accent2"/>
              </a:buClr>
              <a:buSzPts val="2800"/>
              <a:buFont typeface="Arial"/>
              <a:buChar char="•"/>
            </a:pPr>
            <a:r>
              <a:rPr b="0" i="0" lang="fr-FR" sz="2800" u="none" cap="none" strike="noStrike">
                <a:solidFill>
                  <a:schemeClr val="accent2"/>
                </a:solidFill>
                <a:latin typeface="Calibri"/>
                <a:ea typeface="Calibri"/>
                <a:cs typeface="Calibri"/>
                <a:sym typeface="Calibri"/>
              </a:rPr>
              <a:t>CHIFFRER</a:t>
            </a:r>
            <a:r>
              <a:rPr b="0" i="0" lang="fr-FR" sz="2800" u="none" cap="none" strike="noStrike">
                <a:solidFill>
                  <a:srgbClr val="213B54"/>
                </a:solidFill>
                <a:latin typeface="Calibri"/>
                <a:ea typeface="Calibri"/>
                <a:cs typeface="Calibri"/>
                <a:sym typeface="Calibri"/>
              </a:rPr>
              <a:t> la solution</a:t>
            </a:r>
            <a:endParaRPr/>
          </a:p>
          <a:p>
            <a:pPr indent="-76200" lvl="2" marL="1155700" marR="537845" rtl="0" algn="l">
              <a:spcBef>
                <a:spcPts val="1365"/>
              </a:spcBef>
              <a:spcAft>
                <a:spcPts val="0"/>
              </a:spcAft>
              <a:buClr>
                <a:schemeClr val="dk1"/>
              </a:buClr>
              <a:buSzPts val="2400"/>
              <a:buFont typeface="Arial"/>
              <a:buNone/>
            </a:pPr>
            <a:r>
              <a:t/>
            </a:r>
            <a:endParaRPr b="0" i="0" sz="2400" u="none" cap="none" strike="noStrike">
              <a:solidFill>
                <a:srgbClr val="213B54"/>
              </a:solidFill>
              <a:latin typeface="Calibri"/>
              <a:ea typeface="Calibri"/>
              <a:cs typeface="Calibri"/>
              <a:sym typeface="Calibri"/>
            </a:endParaRPr>
          </a:p>
          <a:p>
            <a:pPr indent="-76200" lvl="2" marL="1155700" marR="537845" rtl="0" algn="l">
              <a:spcBef>
                <a:spcPts val="765"/>
              </a:spcBef>
              <a:spcAft>
                <a:spcPts val="0"/>
              </a:spcAft>
              <a:buClr>
                <a:schemeClr val="dk1"/>
              </a:buClr>
              <a:buSzPts val="2400"/>
              <a:buFont typeface="Arial"/>
              <a:buNone/>
            </a:pPr>
            <a:r>
              <a:t/>
            </a:r>
            <a:endParaRPr b="0" i="0" sz="2400" u="none" cap="none" strike="noStrike">
              <a:solidFill>
                <a:srgbClr val="213B54"/>
              </a:solidFill>
              <a:latin typeface="Calibri"/>
              <a:ea typeface="Calibri"/>
              <a:cs typeface="Calibri"/>
              <a:sym typeface="Calibri"/>
            </a:endParaRPr>
          </a:p>
        </p:txBody>
      </p:sp>
      <p:sp>
        <p:nvSpPr>
          <p:cNvPr id="121" name="Google Shape;121;p10"/>
          <p:cNvSpPr txBox="1"/>
          <p:nvPr>
            <p:ph type="title"/>
          </p:nvPr>
        </p:nvSpPr>
        <p:spPr>
          <a:xfrm>
            <a:off x="10058400" y="45161"/>
            <a:ext cx="1810130" cy="627736"/>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None/>
            </a:pPr>
            <a:r>
              <a:rPr lang="fr-FR"/>
              <a:t>8 Étapes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27" name="Google Shape;127;p11"/>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28" name="Google Shape;128;p11"/>
          <p:cNvSpPr txBox="1"/>
          <p:nvPr/>
        </p:nvSpPr>
        <p:spPr>
          <a:xfrm>
            <a:off x="881238" y="1603974"/>
            <a:ext cx="10428631" cy="4796826"/>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chemeClr val="accent2"/>
              </a:buClr>
              <a:buSzPts val="2800"/>
              <a:buFont typeface="Arial"/>
              <a:buChar char="•"/>
            </a:pPr>
            <a:r>
              <a:rPr lang="fr-FR" sz="2800">
                <a:solidFill>
                  <a:schemeClr val="accent2"/>
                </a:solidFill>
                <a:latin typeface="Calibri"/>
                <a:ea typeface="Calibri"/>
                <a:cs typeface="Calibri"/>
                <a:sym typeface="Calibri"/>
              </a:rPr>
              <a:t>Comprendre </a:t>
            </a:r>
            <a:r>
              <a:rPr lang="fr-FR" sz="2800">
                <a:solidFill>
                  <a:srgbClr val="213B54"/>
                </a:solidFill>
                <a:latin typeface="Calibri"/>
                <a:ea typeface="Calibri"/>
                <a:cs typeface="Calibri"/>
                <a:sym typeface="Calibri"/>
              </a:rPr>
              <a:t>l’environnement du cahier des charges pour pouvoir y répondre au mieux.</a:t>
            </a:r>
            <a:endParaRPr sz="2800">
              <a:solidFill>
                <a:srgbClr val="213B54"/>
              </a:solidFill>
              <a:latin typeface="Calibri"/>
              <a:ea typeface="Calibri"/>
              <a:cs typeface="Calibri"/>
              <a:sym typeface="Calibri"/>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Éventuellement proposer des solution alternatives ou innovantes.</a:t>
            </a:r>
            <a:endParaRPr/>
          </a:p>
          <a:p>
            <a:pPr indent="-76200" lvl="2" marL="1155700" marR="537845" rtl="0" algn="l">
              <a:spcBef>
                <a:spcPts val="765"/>
              </a:spcBef>
              <a:spcAft>
                <a:spcPts val="0"/>
              </a:spcAft>
              <a:buClr>
                <a:schemeClr val="dk1"/>
              </a:buClr>
              <a:buSzPts val="2400"/>
              <a:buFont typeface="Arial"/>
              <a:buNone/>
            </a:pPr>
            <a:r>
              <a:t/>
            </a:r>
            <a:endParaRPr b="0" i="0" sz="2400" u="none" cap="none" strike="noStrike">
              <a:solidFill>
                <a:srgbClr val="213B54"/>
              </a:solidFill>
              <a:latin typeface="Calibri"/>
              <a:ea typeface="Calibri"/>
              <a:cs typeface="Calibri"/>
              <a:sym typeface="Calibri"/>
            </a:endParaRPr>
          </a:p>
          <a:p>
            <a:pPr indent="-228600" lvl="0" marL="241300" marR="537845" rtl="0" algn="l">
              <a:spcBef>
                <a:spcPts val="765"/>
              </a:spcBef>
              <a:spcAft>
                <a:spcPts val="0"/>
              </a:spcAft>
              <a:buClr>
                <a:schemeClr val="accent2"/>
              </a:buClr>
              <a:buSzPts val="2800"/>
              <a:buFont typeface="Arial"/>
              <a:buChar char="•"/>
            </a:pPr>
            <a:r>
              <a:rPr lang="fr-FR" sz="2800">
                <a:solidFill>
                  <a:schemeClr val="accent2"/>
                </a:solidFill>
                <a:latin typeface="Calibri"/>
                <a:ea typeface="Calibri"/>
                <a:cs typeface="Calibri"/>
                <a:sym typeface="Calibri"/>
              </a:rPr>
              <a:t>Se renseigner </a:t>
            </a:r>
            <a:r>
              <a:rPr lang="fr-FR" sz="2800">
                <a:solidFill>
                  <a:srgbClr val="213B54"/>
                </a:solidFill>
                <a:latin typeface="Calibri"/>
                <a:ea typeface="Calibri"/>
                <a:cs typeface="Calibri"/>
                <a:sym typeface="Calibri"/>
              </a:rPr>
              <a:t>sur la société, son marché, son environnement</a:t>
            </a:r>
            <a:endParaRPr sz="2800">
              <a:solidFill>
                <a:srgbClr val="213B54"/>
              </a:solidFill>
              <a:latin typeface="Calibri"/>
              <a:ea typeface="Calibri"/>
              <a:cs typeface="Calibri"/>
              <a:sym typeface="Calibri"/>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Ne pas répondre sans chercher à comprendre</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Pourquoi ? Pour qui ?</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Opportunité de conseil</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Stratégie de réponse</a:t>
            </a:r>
            <a:endParaRPr b="0" i="0" sz="2400" u="none" cap="none" strike="noStrike">
              <a:solidFill>
                <a:srgbClr val="213B54"/>
              </a:solidFill>
              <a:latin typeface="Calibri"/>
              <a:ea typeface="Calibri"/>
              <a:cs typeface="Calibri"/>
              <a:sym typeface="Calibri"/>
            </a:endParaRPr>
          </a:p>
          <a:p>
            <a:pPr indent="-76200" lvl="0" marL="241300" marR="537845" rtl="0" algn="l">
              <a:spcBef>
                <a:spcPts val="765"/>
              </a:spcBef>
              <a:spcAft>
                <a:spcPts val="0"/>
              </a:spcAft>
              <a:buClr>
                <a:schemeClr val="dk1"/>
              </a:buClr>
              <a:buSzPts val="2400"/>
              <a:buFont typeface="Arial"/>
              <a:buNone/>
            </a:pPr>
            <a:r>
              <a:t/>
            </a:r>
            <a:endParaRPr sz="2400">
              <a:solidFill>
                <a:srgbClr val="213B54"/>
              </a:solidFill>
              <a:latin typeface="Calibri"/>
              <a:ea typeface="Calibri"/>
              <a:cs typeface="Calibri"/>
              <a:sym typeface="Calibri"/>
            </a:endParaRPr>
          </a:p>
        </p:txBody>
      </p:sp>
      <p:sp>
        <p:nvSpPr>
          <p:cNvPr id="129" name="Google Shape;129;p11"/>
          <p:cNvSpPr txBox="1"/>
          <p:nvPr>
            <p:ph type="title"/>
          </p:nvPr>
        </p:nvSpPr>
        <p:spPr>
          <a:xfrm>
            <a:off x="8001000" y="45161"/>
            <a:ext cx="3867530" cy="1243289"/>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Isoler le </a:t>
            </a:r>
            <a:r>
              <a:rPr lang="fr-FR">
                <a:solidFill>
                  <a:schemeClr val="accent2"/>
                </a:solidFill>
              </a:rPr>
              <a:t>contexte</a:t>
            </a:r>
            <a:r>
              <a:rPr lang="fr-FR"/>
              <a:t> et les </a:t>
            </a:r>
            <a:r>
              <a:rPr lang="fr-FR">
                <a:solidFill>
                  <a:schemeClr val="accent2"/>
                </a:solidFill>
              </a:rPr>
              <a:t>enjeux</a:t>
            </a:r>
            <a:endParaRP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35" name="Google Shape;135;p12"/>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36" name="Google Shape;136;p12"/>
          <p:cNvSpPr txBox="1"/>
          <p:nvPr>
            <p:ph type="title"/>
          </p:nvPr>
        </p:nvSpPr>
        <p:spPr>
          <a:xfrm>
            <a:off x="8001000" y="45161"/>
            <a:ext cx="3867530" cy="1243289"/>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Isoler le </a:t>
            </a:r>
            <a:r>
              <a:rPr lang="fr-FR">
                <a:solidFill>
                  <a:schemeClr val="accent2"/>
                </a:solidFill>
              </a:rPr>
              <a:t>contexte</a:t>
            </a:r>
            <a:r>
              <a:rPr lang="fr-FR"/>
              <a:t> et les </a:t>
            </a:r>
            <a:r>
              <a:rPr lang="fr-FR">
                <a:solidFill>
                  <a:schemeClr val="accent2"/>
                </a:solidFill>
              </a:rPr>
              <a:t>enjeux</a:t>
            </a:r>
            <a:endParaRPr>
              <a:solidFill>
                <a:schemeClr val="accent2"/>
              </a:solidFill>
            </a:endParaRPr>
          </a:p>
        </p:txBody>
      </p:sp>
      <p:sp>
        <p:nvSpPr>
          <p:cNvPr id="137" name="Google Shape;137;p12"/>
          <p:cNvSpPr txBox="1"/>
          <p:nvPr/>
        </p:nvSpPr>
        <p:spPr>
          <a:xfrm>
            <a:off x="881238" y="2209800"/>
            <a:ext cx="10428631" cy="2396169"/>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chemeClr val="accent2"/>
              </a:buClr>
              <a:buSzPts val="2800"/>
              <a:buFont typeface="Arial"/>
              <a:buChar char="•"/>
            </a:pPr>
            <a:r>
              <a:rPr lang="fr-FR" sz="2800">
                <a:solidFill>
                  <a:schemeClr val="accent2"/>
                </a:solidFill>
                <a:latin typeface="Calibri"/>
                <a:ea typeface="Calibri"/>
                <a:cs typeface="Calibri"/>
                <a:sym typeface="Calibri"/>
              </a:rPr>
              <a:t>Restituer </a:t>
            </a:r>
            <a:r>
              <a:rPr lang="fr-FR" sz="2800">
                <a:solidFill>
                  <a:srgbClr val="213B54"/>
                </a:solidFill>
                <a:latin typeface="Calibri"/>
                <a:ea typeface="Calibri"/>
                <a:cs typeface="Calibri"/>
                <a:sym typeface="Calibri"/>
              </a:rPr>
              <a:t>ce que l’on a compris du contexte et des enjeux au client pour le rassurer sur notre capacité à comprendre ses problèmes</a:t>
            </a:r>
            <a:endParaRPr/>
          </a:p>
          <a:p>
            <a:pPr indent="-76200" lvl="0" marL="241300" marR="537845" rtl="0" algn="l">
              <a:spcBef>
                <a:spcPts val="765"/>
              </a:spcBef>
              <a:spcAft>
                <a:spcPts val="0"/>
              </a:spcAft>
              <a:buClr>
                <a:schemeClr val="dk1"/>
              </a:buClr>
              <a:buSzPts val="2400"/>
              <a:buFont typeface="Arial"/>
              <a:buNone/>
            </a:pPr>
            <a:r>
              <a:t/>
            </a:r>
            <a:endParaRPr sz="24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Eventuellement </a:t>
            </a:r>
            <a:r>
              <a:rPr lang="fr-FR" sz="2800">
                <a:solidFill>
                  <a:schemeClr val="accent2"/>
                </a:solidFill>
                <a:latin typeface="Calibri"/>
                <a:ea typeface="Calibri"/>
                <a:cs typeface="Calibri"/>
                <a:sym typeface="Calibri"/>
              </a:rPr>
              <a:t>apporter de nouveaux éléments </a:t>
            </a:r>
            <a:r>
              <a:rPr lang="fr-FR" sz="2800">
                <a:solidFill>
                  <a:srgbClr val="213B54"/>
                </a:solidFill>
                <a:latin typeface="Calibri"/>
                <a:ea typeface="Calibri"/>
                <a:cs typeface="Calibri"/>
                <a:sym typeface="Calibri"/>
              </a:rPr>
              <a:t>sur le contexte pour asseoir le sérieux de l’agence.</a:t>
            </a:r>
            <a:endParaRPr sz="2800">
              <a:solidFill>
                <a:srgbClr val="213B5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43" name="Google Shape;143;p13"/>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44" name="Google Shape;144;p13"/>
          <p:cNvSpPr txBox="1"/>
          <p:nvPr/>
        </p:nvSpPr>
        <p:spPr>
          <a:xfrm>
            <a:off x="881238" y="2209800"/>
            <a:ext cx="10428631" cy="2601353"/>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chemeClr val="accent2"/>
              </a:buClr>
              <a:buSzPts val="2800"/>
              <a:buFont typeface="Arial"/>
              <a:buChar char="•"/>
            </a:pPr>
            <a:r>
              <a:rPr lang="fr-FR" sz="2800">
                <a:solidFill>
                  <a:schemeClr val="accent2"/>
                </a:solidFill>
                <a:latin typeface="Calibri"/>
                <a:ea typeface="Calibri"/>
                <a:cs typeface="Calibri"/>
                <a:sym typeface="Calibri"/>
              </a:rPr>
              <a:t>Ebauche</a:t>
            </a:r>
            <a:r>
              <a:rPr lang="fr-FR" sz="2800">
                <a:solidFill>
                  <a:srgbClr val="213B54"/>
                </a:solidFill>
                <a:latin typeface="Calibri"/>
                <a:ea typeface="Calibri"/>
                <a:cs typeface="Calibri"/>
                <a:sym typeface="Calibri"/>
              </a:rPr>
              <a:t> de la solution proposée</a:t>
            </a:r>
            <a:endParaRPr/>
          </a:p>
          <a:p>
            <a:pPr indent="-76200" lvl="0" marL="241300" marR="537845" rtl="0" algn="l">
              <a:spcBef>
                <a:spcPts val="765"/>
              </a:spcBef>
              <a:spcAft>
                <a:spcPts val="0"/>
              </a:spcAft>
              <a:buClr>
                <a:schemeClr val="dk1"/>
              </a:buClr>
              <a:buSzPts val="2400"/>
              <a:buFont typeface="Arial"/>
              <a:buNone/>
            </a:pPr>
            <a:r>
              <a:t/>
            </a:r>
            <a:endParaRPr sz="24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Ne pas avoir peur de </a:t>
            </a:r>
            <a:r>
              <a:rPr lang="fr-FR" sz="2800">
                <a:solidFill>
                  <a:schemeClr val="accent2"/>
                </a:solidFill>
                <a:latin typeface="Calibri"/>
                <a:ea typeface="Calibri"/>
                <a:cs typeface="Calibri"/>
                <a:sym typeface="Calibri"/>
              </a:rPr>
              <a:t>retravailler </a:t>
            </a:r>
            <a:r>
              <a:rPr lang="fr-FR" sz="2800">
                <a:solidFill>
                  <a:srgbClr val="213B54"/>
                </a:solidFill>
                <a:latin typeface="Calibri"/>
                <a:ea typeface="Calibri"/>
                <a:cs typeface="Calibri"/>
                <a:sym typeface="Calibri"/>
              </a:rPr>
              <a:t>l’arborescence</a:t>
            </a:r>
            <a:endParaRPr/>
          </a:p>
          <a:p>
            <a:pPr indent="-50800" lvl="0" marL="241300" marR="537845" rtl="0" algn="l">
              <a:spcBef>
                <a:spcPts val="765"/>
              </a:spcBef>
              <a:spcAft>
                <a:spcPts val="0"/>
              </a:spcAft>
              <a:buClr>
                <a:schemeClr val="dk1"/>
              </a:buClr>
              <a:buSzPts val="2800"/>
              <a:buFont typeface="Arial"/>
              <a:buNone/>
            </a:pPr>
            <a:r>
              <a:t/>
            </a:r>
            <a:endParaRPr sz="28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Travailler en groupe ou demander des feedback</a:t>
            </a:r>
            <a:endParaRPr sz="2800">
              <a:solidFill>
                <a:srgbClr val="213B54"/>
              </a:solidFill>
              <a:latin typeface="Calibri"/>
              <a:ea typeface="Calibri"/>
              <a:cs typeface="Calibri"/>
              <a:sym typeface="Calibri"/>
            </a:endParaRPr>
          </a:p>
        </p:txBody>
      </p:sp>
      <p:sp>
        <p:nvSpPr>
          <p:cNvPr id="145" name="Google Shape;145;p13"/>
          <p:cNvSpPr txBox="1"/>
          <p:nvPr>
            <p:ph type="title"/>
          </p:nvPr>
        </p:nvSpPr>
        <p:spPr>
          <a:xfrm>
            <a:off x="7543800" y="45161"/>
            <a:ext cx="4324730" cy="1243289"/>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Créer </a:t>
            </a:r>
            <a:r>
              <a:rPr lang="fr-FR">
                <a:solidFill>
                  <a:schemeClr val="accent2"/>
                </a:solidFill>
              </a:rPr>
              <a:t>l’arborescence de la solution</a:t>
            </a:r>
            <a:endParaRPr>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51" name="Google Shape;151;p14"/>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52" name="Google Shape;152;p14"/>
          <p:cNvSpPr txBox="1"/>
          <p:nvPr>
            <p:ph type="title"/>
          </p:nvPr>
        </p:nvSpPr>
        <p:spPr>
          <a:xfrm>
            <a:off x="7543800" y="45161"/>
            <a:ext cx="4324730" cy="1243289"/>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Créer </a:t>
            </a:r>
            <a:r>
              <a:rPr lang="fr-FR">
                <a:solidFill>
                  <a:schemeClr val="accent2"/>
                </a:solidFill>
              </a:rPr>
              <a:t>l’arborescence de la solution</a:t>
            </a:r>
            <a:endParaRPr>
              <a:solidFill>
                <a:schemeClr val="accent2"/>
              </a:solidFill>
            </a:endParaRPr>
          </a:p>
        </p:txBody>
      </p:sp>
      <p:sp>
        <p:nvSpPr>
          <p:cNvPr id="153" name="Google Shape;153;p14"/>
          <p:cNvSpPr/>
          <p:nvPr/>
        </p:nvSpPr>
        <p:spPr>
          <a:xfrm>
            <a:off x="5181154" y="13716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HOME</a:t>
            </a:r>
            <a:endParaRPr sz="1800">
              <a:solidFill>
                <a:schemeClr val="lt1"/>
              </a:solidFill>
              <a:latin typeface="Calibri"/>
              <a:ea typeface="Calibri"/>
              <a:cs typeface="Calibri"/>
              <a:sym typeface="Calibri"/>
            </a:endParaRPr>
          </a:p>
        </p:txBody>
      </p:sp>
      <p:sp>
        <p:nvSpPr>
          <p:cNvPr id="154" name="Google Shape;154;p14"/>
          <p:cNvSpPr/>
          <p:nvPr/>
        </p:nvSpPr>
        <p:spPr>
          <a:xfrm>
            <a:off x="1828800" y="2743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1</a:t>
            </a:r>
            <a:endParaRPr sz="1800">
              <a:solidFill>
                <a:schemeClr val="lt1"/>
              </a:solidFill>
              <a:latin typeface="Calibri"/>
              <a:ea typeface="Calibri"/>
              <a:cs typeface="Calibri"/>
              <a:sym typeface="Calibri"/>
            </a:endParaRPr>
          </a:p>
        </p:txBody>
      </p:sp>
      <p:sp>
        <p:nvSpPr>
          <p:cNvPr id="155" name="Google Shape;155;p14"/>
          <p:cNvSpPr/>
          <p:nvPr/>
        </p:nvSpPr>
        <p:spPr>
          <a:xfrm>
            <a:off x="1828800" y="3886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1.1</a:t>
            </a:r>
            <a:endParaRPr sz="1800">
              <a:solidFill>
                <a:schemeClr val="lt1"/>
              </a:solidFill>
              <a:latin typeface="Calibri"/>
              <a:ea typeface="Calibri"/>
              <a:cs typeface="Calibri"/>
              <a:sym typeface="Calibri"/>
            </a:endParaRPr>
          </a:p>
        </p:txBody>
      </p:sp>
      <p:sp>
        <p:nvSpPr>
          <p:cNvPr id="156" name="Google Shape;156;p14"/>
          <p:cNvSpPr/>
          <p:nvPr/>
        </p:nvSpPr>
        <p:spPr>
          <a:xfrm>
            <a:off x="1828800" y="5029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1.2</a:t>
            </a:r>
            <a:endParaRPr sz="1800">
              <a:solidFill>
                <a:schemeClr val="lt1"/>
              </a:solidFill>
              <a:latin typeface="Calibri"/>
              <a:ea typeface="Calibri"/>
              <a:cs typeface="Calibri"/>
              <a:sym typeface="Calibri"/>
            </a:endParaRPr>
          </a:p>
        </p:txBody>
      </p:sp>
      <p:sp>
        <p:nvSpPr>
          <p:cNvPr id="157" name="Google Shape;157;p14"/>
          <p:cNvSpPr/>
          <p:nvPr/>
        </p:nvSpPr>
        <p:spPr>
          <a:xfrm>
            <a:off x="5181154" y="2743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2</a:t>
            </a:r>
            <a:endParaRPr sz="1800">
              <a:solidFill>
                <a:schemeClr val="lt1"/>
              </a:solidFill>
              <a:latin typeface="Calibri"/>
              <a:ea typeface="Calibri"/>
              <a:cs typeface="Calibri"/>
              <a:sym typeface="Calibri"/>
            </a:endParaRPr>
          </a:p>
        </p:txBody>
      </p:sp>
      <p:sp>
        <p:nvSpPr>
          <p:cNvPr id="158" name="Google Shape;158;p14"/>
          <p:cNvSpPr/>
          <p:nvPr/>
        </p:nvSpPr>
        <p:spPr>
          <a:xfrm>
            <a:off x="5181154" y="3886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2.1</a:t>
            </a:r>
            <a:endParaRPr sz="1800">
              <a:solidFill>
                <a:schemeClr val="lt1"/>
              </a:solidFill>
              <a:latin typeface="Calibri"/>
              <a:ea typeface="Calibri"/>
              <a:cs typeface="Calibri"/>
              <a:sym typeface="Calibri"/>
            </a:endParaRPr>
          </a:p>
        </p:txBody>
      </p:sp>
      <p:sp>
        <p:nvSpPr>
          <p:cNvPr id="159" name="Google Shape;159;p14"/>
          <p:cNvSpPr/>
          <p:nvPr/>
        </p:nvSpPr>
        <p:spPr>
          <a:xfrm>
            <a:off x="5181154" y="5029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2.2</a:t>
            </a:r>
            <a:endParaRPr sz="1800">
              <a:solidFill>
                <a:schemeClr val="lt1"/>
              </a:solidFill>
              <a:latin typeface="Calibri"/>
              <a:ea typeface="Calibri"/>
              <a:cs typeface="Calibri"/>
              <a:sym typeface="Calibri"/>
            </a:endParaRPr>
          </a:p>
        </p:txBody>
      </p:sp>
      <p:sp>
        <p:nvSpPr>
          <p:cNvPr id="160" name="Google Shape;160;p14"/>
          <p:cNvSpPr/>
          <p:nvPr/>
        </p:nvSpPr>
        <p:spPr>
          <a:xfrm>
            <a:off x="8458200" y="2743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3</a:t>
            </a:r>
            <a:endParaRPr sz="1800">
              <a:solidFill>
                <a:schemeClr val="lt1"/>
              </a:solidFill>
              <a:latin typeface="Calibri"/>
              <a:ea typeface="Calibri"/>
              <a:cs typeface="Calibri"/>
              <a:sym typeface="Calibri"/>
            </a:endParaRPr>
          </a:p>
        </p:txBody>
      </p:sp>
      <p:sp>
        <p:nvSpPr>
          <p:cNvPr id="161" name="Google Shape;161;p14"/>
          <p:cNvSpPr/>
          <p:nvPr/>
        </p:nvSpPr>
        <p:spPr>
          <a:xfrm>
            <a:off x="8458200" y="3886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3.1</a:t>
            </a:r>
            <a:endParaRPr sz="1800">
              <a:solidFill>
                <a:schemeClr val="lt1"/>
              </a:solidFill>
              <a:latin typeface="Calibri"/>
              <a:ea typeface="Calibri"/>
              <a:cs typeface="Calibri"/>
              <a:sym typeface="Calibri"/>
            </a:endParaRPr>
          </a:p>
        </p:txBody>
      </p:sp>
      <p:sp>
        <p:nvSpPr>
          <p:cNvPr id="162" name="Google Shape;162;p14"/>
          <p:cNvSpPr/>
          <p:nvPr/>
        </p:nvSpPr>
        <p:spPr>
          <a:xfrm>
            <a:off x="8458200" y="5029200"/>
            <a:ext cx="1828800" cy="68580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Ecran 3.2</a:t>
            </a:r>
            <a:endParaRPr sz="1800">
              <a:solidFill>
                <a:schemeClr val="lt1"/>
              </a:solidFill>
              <a:latin typeface="Calibri"/>
              <a:ea typeface="Calibri"/>
              <a:cs typeface="Calibri"/>
              <a:sym typeface="Calibri"/>
            </a:endParaRPr>
          </a:p>
        </p:txBody>
      </p:sp>
      <p:cxnSp>
        <p:nvCxnSpPr>
          <p:cNvPr id="163" name="Google Shape;163;p14"/>
          <p:cNvCxnSpPr>
            <a:stCxn id="153" idx="2"/>
            <a:endCxn id="154" idx="0"/>
          </p:cNvCxnSpPr>
          <p:nvPr/>
        </p:nvCxnSpPr>
        <p:spPr>
          <a:xfrm rot="5400000">
            <a:off x="4076404" y="724050"/>
            <a:ext cx="685800" cy="3352500"/>
          </a:xfrm>
          <a:prstGeom prst="bentConnector3">
            <a:avLst>
              <a:gd fmla="val 50000" name="adj1"/>
            </a:avLst>
          </a:prstGeom>
          <a:noFill/>
          <a:ln cap="flat" cmpd="sng" w="9525">
            <a:solidFill>
              <a:srgbClr val="5597D3"/>
            </a:solidFill>
            <a:prstDash val="solid"/>
            <a:round/>
            <a:headEnd len="sm" w="sm" type="none"/>
            <a:tailEnd len="med" w="med" type="triangle"/>
          </a:ln>
        </p:spPr>
      </p:cxnSp>
      <p:cxnSp>
        <p:nvCxnSpPr>
          <p:cNvPr id="164" name="Google Shape;164;p14"/>
          <p:cNvCxnSpPr>
            <a:stCxn id="153" idx="2"/>
            <a:endCxn id="160" idx="0"/>
          </p:cNvCxnSpPr>
          <p:nvPr/>
        </p:nvCxnSpPr>
        <p:spPr>
          <a:xfrm flipH="1" rot="-5400000">
            <a:off x="7391104" y="761850"/>
            <a:ext cx="685800" cy="3276900"/>
          </a:xfrm>
          <a:prstGeom prst="bentConnector3">
            <a:avLst>
              <a:gd fmla="val 50000" name="adj1"/>
            </a:avLst>
          </a:prstGeom>
          <a:noFill/>
          <a:ln cap="flat" cmpd="sng" w="9525">
            <a:solidFill>
              <a:srgbClr val="5597D3"/>
            </a:solidFill>
            <a:prstDash val="solid"/>
            <a:round/>
            <a:headEnd len="sm" w="sm" type="none"/>
            <a:tailEnd len="med" w="med" type="triangle"/>
          </a:ln>
        </p:spPr>
      </p:cxnSp>
      <p:cxnSp>
        <p:nvCxnSpPr>
          <p:cNvPr id="165" name="Google Shape;165;p14"/>
          <p:cNvCxnSpPr>
            <a:stCxn id="153" idx="2"/>
            <a:endCxn id="157" idx="0"/>
          </p:cNvCxnSpPr>
          <p:nvPr/>
        </p:nvCxnSpPr>
        <p:spPr>
          <a:xfrm>
            <a:off x="6095554" y="2057400"/>
            <a:ext cx="0" cy="685800"/>
          </a:xfrm>
          <a:prstGeom prst="straightConnector1">
            <a:avLst/>
          </a:prstGeom>
          <a:noFill/>
          <a:ln cap="flat" cmpd="sng" w="9525">
            <a:solidFill>
              <a:srgbClr val="5597D3"/>
            </a:solidFill>
            <a:prstDash val="solid"/>
            <a:round/>
            <a:headEnd len="sm" w="sm" type="none"/>
            <a:tailEnd len="med" w="med" type="triangle"/>
          </a:ln>
        </p:spPr>
      </p:cxnSp>
      <p:cxnSp>
        <p:nvCxnSpPr>
          <p:cNvPr id="166" name="Google Shape;166;p14"/>
          <p:cNvCxnSpPr>
            <a:stCxn id="157" idx="2"/>
            <a:endCxn id="158" idx="0"/>
          </p:cNvCxnSpPr>
          <p:nvPr/>
        </p:nvCxnSpPr>
        <p:spPr>
          <a:xfrm>
            <a:off x="6095554" y="3429000"/>
            <a:ext cx="0" cy="457200"/>
          </a:xfrm>
          <a:prstGeom prst="straightConnector1">
            <a:avLst/>
          </a:prstGeom>
          <a:noFill/>
          <a:ln cap="flat" cmpd="sng" w="9525">
            <a:solidFill>
              <a:srgbClr val="5597D3"/>
            </a:solidFill>
            <a:prstDash val="solid"/>
            <a:round/>
            <a:headEnd len="sm" w="sm" type="none"/>
            <a:tailEnd len="med" w="med" type="triangle"/>
          </a:ln>
        </p:spPr>
      </p:cxnSp>
      <p:cxnSp>
        <p:nvCxnSpPr>
          <p:cNvPr id="167" name="Google Shape;167;p14"/>
          <p:cNvCxnSpPr>
            <a:stCxn id="154" idx="2"/>
            <a:endCxn id="155" idx="0"/>
          </p:cNvCxnSpPr>
          <p:nvPr/>
        </p:nvCxnSpPr>
        <p:spPr>
          <a:xfrm>
            <a:off x="2743200" y="3429000"/>
            <a:ext cx="0" cy="457200"/>
          </a:xfrm>
          <a:prstGeom prst="straightConnector1">
            <a:avLst/>
          </a:prstGeom>
          <a:noFill/>
          <a:ln cap="flat" cmpd="sng" w="9525">
            <a:solidFill>
              <a:srgbClr val="5597D3"/>
            </a:solidFill>
            <a:prstDash val="solid"/>
            <a:round/>
            <a:headEnd len="sm" w="sm" type="none"/>
            <a:tailEnd len="med" w="med" type="triangle"/>
          </a:ln>
        </p:spPr>
      </p:cxnSp>
      <p:cxnSp>
        <p:nvCxnSpPr>
          <p:cNvPr id="168" name="Google Shape;168;p14"/>
          <p:cNvCxnSpPr>
            <a:stCxn id="160" idx="2"/>
            <a:endCxn id="161" idx="0"/>
          </p:cNvCxnSpPr>
          <p:nvPr/>
        </p:nvCxnSpPr>
        <p:spPr>
          <a:xfrm>
            <a:off x="9372600" y="3429000"/>
            <a:ext cx="0" cy="457200"/>
          </a:xfrm>
          <a:prstGeom prst="straightConnector1">
            <a:avLst/>
          </a:prstGeom>
          <a:noFill/>
          <a:ln cap="flat" cmpd="sng" w="9525">
            <a:solidFill>
              <a:srgbClr val="5597D3"/>
            </a:solidFill>
            <a:prstDash val="solid"/>
            <a:round/>
            <a:headEnd len="sm" w="sm" type="none"/>
            <a:tailEnd len="med" w="med" type="triangle"/>
          </a:ln>
        </p:spPr>
      </p:cxnSp>
      <p:cxnSp>
        <p:nvCxnSpPr>
          <p:cNvPr id="169" name="Google Shape;169;p14"/>
          <p:cNvCxnSpPr>
            <a:stCxn id="155" idx="2"/>
            <a:endCxn id="156" idx="0"/>
          </p:cNvCxnSpPr>
          <p:nvPr/>
        </p:nvCxnSpPr>
        <p:spPr>
          <a:xfrm>
            <a:off x="2743200" y="4572000"/>
            <a:ext cx="0" cy="457200"/>
          </a:xfrm>
          <a:prstGeom prst="straightConnector1">
            <a:avLst/>
          </a:prstGeom>
          <a:noFill/>
          <a:ln cap="flat" cmpd="sng" w="9525">
            <a:solidFill>
              <a:srgbClr val="5597D3"/>
            </a:solidFill>
            <a:prstDash val="solid"/>
            <a:round/>
            <a:headEnd len="sm" w="sm" type="none"/>
            <a:tailEnd len="med" w="med" type="triangle"/>
          </a:ln>
        </p:spPr>
      </p:cxnSp>
      <p:cxnSp>
        <p:nvCxnSpPr>
          <p:cNvPr id="170" name="Google Shape;170;p14"/>
          <p:cNvCxnSpPr>
            <a:stCxn id="158" idx="2"/>
            <a:endCxn id="159" idx="0"/>
          </p:cNvCxnSpPr>
          <p:nvPr/>
        </p:nvCxnSpPr>
        <p:spPr>
          <a:xfrm>
            <a:off x="6095554" y="4572000"/>
            <a:ext cx="0" cy="457200"/>
          </a:xfrm>
          <a:prstGeom prst="straightConnector1">
            <a:avLst/>
          </a:prstGeom>
          <a:noFill/>
          <a:ln cap="flat" cmpd="sng" w="9525">
            <a:solidFill>
              <a:srgbClr val="5597D3"/>
            </a:solidFill>
            <a:prstDash val="solid"/>
            <a:round/>
            <a:headEnd len="sm" w="sm" type="none"/>
            <a:tailEnd len="med" w="med" type="triangle"/>
          </a:ln>
        </p:spPr>
      </p:cxnSp>
      <p:cxnSp>
        <p:nvCxnSpPr>
          <p:cNvPr id="171" name="Google Shape;171;p14"/>
          <p:cNvCxnSpPr>
            <a:stCxn id="161" idx="2"/>
            <a:endCxn id="162" idx="0"/>
          </p:cNvCxnSpPr>
          <p:nvPr/>
        </p:nvCxnSpPr>
        <p:spPr>
          <a:xfrm>
            <a:off x="9372600" y="4572000"/>
            <a:ext cx="0" cy="457200"/>
          </a:xfrm>
          <a:prstGeom prst="straightConnector1">
            <a:avLst/>
          </a:prstGeom>
          <a:noFill/>
          <a:ln cap="flat" cmpd="sng" w="9525">
            <a:solidFill>
              <a:srgbClr val="5597D3"/>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77" name="Google Shape;177;p15"/>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78" name="Google Shape;178;p15"/>
          <p:cNvSpPr txBox="1"/>
          <p:nvPr>
            <p:ph type="title"/>
          </p:nvPr>
        </p:nvSpPr>
        <p:spPr>
          <a:xfrm>
            <a:off x="7162800" y="45161"/>
            <a:ext cx="4705730" cy="1243289"/>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Créer une </a:t>
            </a:r>
            <a:r>
              <a:rPr lang="fr-FR">
                <a:solidFill>
                  <a:schemeClr val="accent2"/>
                </a:solidFill>
              </a:rPr>
              <a:t>Mindmap des fonctionnalités</a:t>
            </a:r>
            <a:endParaRPr>
              <a:solidFill>
                <a:schemeClr val="accent2"/>
              </a:solidFill>
            </a:endParaRPr>
          </a:p>
        </p:txBody>
      </p:sp>
      <p:sp>
        <p:nvSpPr>
          <p:cNvPr id="179" name="Google Shape;179;p15"/>
          <p:cNvSpPr txBox="1"/>
          <p:nvPr/>
        </p:nvSpPr>
        <p:spPr>
          <a:xfrm>
            <a:off x="881238" y="2209800"/>
            <a:ext cx="10428631" cy="2601353"/>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chemeClr val="accent2"/>
              </a:buClr>
              <a:buSzPts val="2800"/>
              <a:buFont typeface="Arial"/>
              <a:buChar char="•"/>
            </a:pPr>
            <a:r>
              <a:rPr lang="fr-FR" sz="2800">
                <a:solidFill>
                  <a:schemeClr val="accent2"/>
                </a:solidFill>
                <a:latin typeface="Calibri"/>
                <a:ea typeface="Calibri"/>
                <a:cs typeface="Calibri"/>
                <a:sym typeface="Calibri"/>
              </a:rPr>
              <a:t>Détailler toutes </a:t>
            </a:r>
            <a:r>
              <a:rPr lang="fr-FR" sz="2800">
                <a:solidFill>
                  <a:srgbClr val="002F46"/>
                </a:solidFill>
                <a:latin typeface="Calibri"/>
                <a:ea typeface="Calibri"/>
                <a:cs typeface="Calibri"/>
                <a:sym typeface="Calibri"/>
              </a:rPr>
              <a:t>les fonctionnalités</a:t>
            </a:r>
            <a:endParaRPr/>
          </a:p>
          <a:p>
            <a:pPr indent="-76200" lvl="0" marL="241300" marR="537845" rtl="0" algn="l">
              <a:spcBef>
                <a:spcPts val="765"/>
              </a:spcBef>
              <a:spcAft>
                <a:spcPts val="0"/>
              </a:spcAft>
              <a:buClr>
                <a:schemeClr val="dk1"/>
              </a:buClr>
              <a:buSzPts val="2400"/>
              <a:buFont typeface="Arial"/>
              <a:buNone/>
            </a:pPr>
            <a:r>
              <a:t/>
            </a:r>
            <a:endParaRPr sz="24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Attention au référencement</a:t>
            </a:r>
            <a:endParaRPr/>
          </a:p>
          <a:p>
            <a:pPr indent="-50800" lvl="0" marL="241300" marR="537845" rtl="0" algn="l">
              <a:spcBef>
                <a:spcPts val="765"/>
              </a:spcBef>
              <a:spcAft>
                <a:spcPts val="0"/>
              </a:spcAft>
              <a:buClr>
                <a:schemeClr val="dk1"/>
              </a:buClr>
              <a:buSzPts val="2800"/>
              <a:buFont typeface="Arial"/>
              <a:buNone/>
            </a:pPr>
            <a:r>
              <a:t/>
            </a:r>
            <a:endParaRPr sz="28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Préparer la travail sur les hypothèses</a:t>
            </a:r>
            <a:endParaRPr sz="2800">
              <a:solidFill>
                <a:srgbClr val="213B5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85" name="Google Shape;185;p16"/>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86" name="Google Shape;186;p16"/>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Planifier la </a:t>
            </a:r>
            <a:r>
              <a:rPr lang="fr-FR">
                <a:solidFill>
                  <a:schemeClr val="accent2"/>
                </a:solidFill>
              </a:rPr>
              <a:t>Roadmap applicative</a:t>
            </a:r>
            <a:endParaRPr>
              <a:solidFill>
                <a:schemeClr val="accent2"/>
              </a:solidFill>
            </a:endParaRPr>
          </a:p>
        </p:txBody>
      </p:sp>
      <p:sp>
        <p:nvSpPr>
          <p:cNvPr id="187" name="Google Shape;187;p16"/>
          <p:cNvSpPr txBox="1"/>
          <p:nvPr/>
        </p:nvSpPr>
        <p:spPr>
          <a:xfrm>
            <a:off x="881238" y="2209800"/>
            <a:ext cx="10428631" cy="3381054"/>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Réfléchir à </a:t>
            </a:r>
            <a:r>
              <a:rPr lang="fr-FR" sz="2800">
                <a:solidFill>
                  <a:schemeClr val="accent2"/>
                </a:solidFill>
                <a:latin typeface="Calibri"/>
                <a:ea typeface="Calibri"/>
                <a:cs typeface="Calibri"/>
                <a:sym typeface="Calibri"/>
              </a:rPr>
              <a:t>l’échelonnement des fonctionnalités </a:t>
            </a:r>
            <a:r>
              <a:rPr lang="fr-FR" sz="2800">
                <a:solidFill>
                  <a:srgbClr val="002F46"/>
                </a:solidFill>
                <a:latin typeface="Calibri"/>
                <a:ea typeface="Calibri"/>
                <a:cs typeface="Calibri"/>
                <a:sym typeface="Calibri"/>
              </a:rPr>
              <a:t>si nécessaire / si possible</a:t>
            </a:r>
            <a:endParaRPr/>
          </a:p>
          <a:p>
            <a:pPr indent="-76200" lvl="0" marL="241300" marR="537845" rtl="0" algn="l">
              <a:spcBef>
                <a:spcPts val="765"/>
              </a:spcBef>
              <a:spcAft>
                <a:spcPts val="0"/>
              </a:spcAft>
              <a:buClr>
                <a:schemeClr val="dk1"/>
              </a:buClr>
              <a:buSzPts val="2400"/>
              <a:buFont typeface="Arial"/>
              <a:buNone/>
            </a:pPr>
            <a:r>
              <a:t/>
            </a:r>
            <a:endParaRPr sz="24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Prendre en compte : </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Les besoins du client</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Les attentes des utilisateurs</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Les capacités de l’agence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94" name="Google Shape;194;p17"/>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95" name="Google Shape;195;p17"/>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Réaliser les </a:t>
            </a:r>
            <a:r>
              <a:rPr lang="fr-FR">
                <a:solidFill>
                  <a:schemeClr val="accent2"/>
                </a:solidFill>
              </a:rPr>
              <a:t>Mockups</a:t>
            </a:r>
            <a:endParaRPr>
              <a:solidFill>
                <a:schemeClr val="accent2"/>
              </a:solidFill>
            </a:endParaRPr>
          </a:p>
        </p:txBody>
      </p:sp>
      <p:sp>
        <p:nvSpPr>
          <p:cNvPr id="196" name="Google Shape;196;p17"/>
          <p:cNvSpPr txBox="1"/>
          <p:nvPr/>
        </p:nvSpPr>
        <p:spPr>
          <a:xfrm>
            <a:off x="881238" y="1600200"/>
            <a:ext cx="10428631" cy="1349728"/>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Débuter la réflexion sur </a:t>
            </a:r>
            <a:r>
              <a:rPr lang="fr-FR" sz="2800">
                <a:solidFill>
                  <a:schemeClr val="accent2"/>
                </a:solidFill>
                <a:latin typeface="Calibri"/>
                <a:ea typeface="Calibri"/>
                <a:cs typeface="Calibri"/>
                <a:sym typeface="Calibri"/>
              </a:rPr>
              <a:t>la structure des pages</a:t>
            </a:r>
            <a:r>
              <a:rPr lang="fr-FR" sz="2800">
                <a:solidFill>
                  <a:srgbClr val="002F46"/>
                </a:solidFill>
                <a:latin typeface="Calibri"/>
                <a:ea typeface="Calibri"/>
                <a:cs typeface="Calibri"/>
                <a:sym typeface="Calibri"/>
              </a:rPr>
              <a:t> et </a:t>
            </a:r>
            <a:r>
              <a:rPr lang="fr-FR" sz="2800">
                <a:solidFill>
                  <a:schemeClr val="accent2"/>
                </a:solidFill>
                <a:latin typeface="Calibri"/>
                <a:ea typeface="Calibri"/>
                <a:cs typeface="Calibri"/>
                <a:sym typeface="Calibri"/>
              </a:rPr>
              <a:t>l’UX</a:t>
            </a:r>
            <a:endParaRPr/>
          </a:p>
          <a:p>
            <a:pPr indent="-152400" lvl="0" marL="241300" marR="537845" rtl="0" algn="l">
              <a:spcBef>
                <a:spcPts val="765"/>
              </a:spcBef>
              <a:spcAft>
                <a:spcPts val="0"/>
              </a:spcAft>
              <a:buClr>
                <a:schemeClr val="dk1"/>
              </a:buClr>
              <a:buSzPts val="1200"/>
              <a:buFont typeface="Arial"/>
              <a:buNone/>
            </a:pPr>
            <a:r>
              <a:t/>
            </a:r>
            <a:endParaRPr sz="1200">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Différents « niveaux » de Mockup : </a:t>
            </a:r>
            <a:endParaRPr/>
          </a:p>
        </p:txBody>
      </p:sp>
      <p:pic>
        <p:nvPicPr>
          <p:cNvPr descr="Ã©sultat de recherche d'images pour &quot;wireframe&quot;" id="197" name="Google Shape;197;p17"/>
          <p:cNvPicPr preferRelativeResize="0"/>
          <p:nvPr/>
        </p:nvPicPr>
        <p:blipFill rotWithShape="1">
          <a:blip r:embed="rId4">
            <a:alphaModFix/>
          </a:blip>
          <a:srcRect b="0" l="0" r="0" t="0"/>
          <a:stretch/>
        </p:blipFill>
        <p:spPr>
          <a:xfrm>
            <a:off x="457200" y="3352798"/>
            <a:ext cx="2095500" cy="2333625"/>
          </a:xfrm>
          <a:prstGeom prst="rect">
            <a:avLst/>
          </a:prstGeom>
          <a:noFill/>
          <a:ln>
            <a:noFill/>
          </a:ln>
        </p:spPr>
      </p:pic>
      <p:pic>
        <p:nvPicPr>
          <p:cNvPr descr="Ã©sultat de recherche d'images pour &quot;mockup app&quot;" id="198" name="Google Shape;198;p17"/>
          <p:cNvPicPr preferRelativeResize="0"/>
          <p:nvPr/>
        </p:nvPicPr>
        <p:blipFill rotWithShape="1">
          <a:blip r:embed="rId5">
            <a:alphaModFix/>
          </a:blip>
          <a:srcRect b="0" l="0" r="0" t="0"/>
          <a:stretch/>
        </p:blipFill>
        <p:spPr>
          <a:xfrm>
            <a:off x="3251525" y="3352798"/>
            <a:ext cx="4012550" cy="2333625"/>
          </a:xfrm>
          <a:prstGeom prst="rect">
            <a:avLst/>
          </a:prstGeom>
          <a:noFill/>
          <a:ln>
            <a:noFill/>
          </a:ln>
        </p:spPr>
      </p:pic>
      <p:pic>
        <p:nvPicPr>
          <p:cNvPr descr="Ã©sultat de recherche d'images pour &quot;mockup app&quot;" id="199" name="Google Shape;199;p17"/>
          <p:cNvPicPr preferRelativeResize="0"/>
          <p:nvPr/>
        </p:nvPicPr>
        <p:blipFill rotWithShape="1">
          <a:blip r:embed="rId6">
            <a:alphaModFix/>
          </a:blip>
          <a:srcRect b="0" l="0" r="0" t="0"/>
          <a:stretch/>
        </p:blipFill>
        <p:spPr>
          <a:xfrm>
            <a:off x="8272800" y="3352798"/>
            <a:ext cx="3354894" cy="233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06" name="Google Shape;206;p18"/>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07" name="Google Shape;207;p18"/>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Lister les </a:t>
            </a:r>
            <a:r>
              <a:rPr lang="fr-FR">
                <a:solidFill>
                  <a:schemeClr val="accent2"/>
                </a:solidFill>
              </a:rPr>
              <a:t>Exigences Techniques</a:t>
            </a:r>
            <a:endParaRPr>
              <a:solidFill>
                <a:schemeClr val="accent2"/>
              </a:solidFill>
            </a:endParaRPr>
          </a:p>
        </p:txBody>
      </p:sp>
      <p:sp>
        <p:nvSpPr>
          <p:cNvPr id="208" name="Google Shape;208;p18"/>
          <p:cNvSpPr txBox="1"/>
          <p:nvPr/>
        </p:nvSpPr>
        <p:spPr>
          <a:xfrm>
            <a:off x="881238" y="2207402"/>
            <a:ext cx="10428631" cy="2888611"/>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Faire attention aux exigences </a:t>
            </a:r>
            <a:r>
              <a:rPr lang="fr-FR" sz="2800">
                <a:solidFill>
                  <a:schemeClr val="accent2"/>
                </a:solidFill>
                <a:latin typeface="Calibri"/>
                <a:ea typeface="Calibri"/>
                <a:cs typeface="Calibri"/>
                <a:sym typeface="Calibri"/>
              </a:rPr>
              <a:t>non fonctionnelles</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Interfaces</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Exigences techniques (langage de programmation…)</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Exigences d’évolutivité</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Exigences de maintenabilité</a:t>
            </a:r>
            <a:endParaRPr/>
          </a:p>
          <a:p>
            <a:pPr indent="-76200" lvl="2" marL="1155700" marR="537845" rtl="0" algn="l">
              <a:spcBef>
                <a:spcPts val="765"/>
              </a:spcBef>
              <a:spcAft>
                <a:spcPts val="0"/>
              </a:spcAft>
              <a:buClr>
                <a:schemeClr val="dk1"/>
              </a:buClr>
              <a:buSzPts val="2400"/>
              <a:buFont typeface="Arial"/>
              <a:buNone/>
            </a:pPr>
            <a:r>
              <a:t/>
            </a:r>
            <a:endParaRPr b="0" i="0" sz="2400" u="none" cap="none" strike="noStrike">
              <a:solidFill>
                <a:srgbClr val="002F46"/>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15" name="Google Shape;215;p19"/>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16" name="Google Shape;216;p19"/>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Définir les </a:t>
            </a:r>
            <a:r>
              <a:rPr lang="fr-FR">
                <a:solidFill>
                  <a:schemeClr val="accent2"/>
                </a:solidFill>
              </a:rPr>
              <a:t>Hypothèses</a:t>
            </a:r>
            <a:endParaRPr>
              <a:solidFill>
                <a:schemeClr val="accent2"/>
              </a:solidFill>
            </a:endParaRPr>
          </a:p>
        </p:txBody>
      </p:sp>
      <p:sp>
        <p:nvSpPr>
          <p:cNvPr id="217" name="Google Shape;217;p19"/>
          <p:cNvSpPr txBox="1"/>
          <p:nvPr/>
        </p:nvSpPr>
        <p:spPr>
          <a:xfrm>
            <a:off x="881238" y="2207402"/>
            <a:ext cx="10428631" cy="3791423"/>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Lister </a:t>
            </a:r>
            <a:r>
              <a:rPr lang="fr-FR" sz="2800">
                <a:solidFill>
                  <a:schemeClr val="accent2"/>
                </a:solidFill>
                <a:latin typeface="Calibri"/>
                <a:ea typeface="Calibri"/>
                <a:cs typeface="Calibri"/>
                <a:sym typeface="Calibri"/>
              </a:rPr>
              <a:t>TOUTES </a:t>
            </a:r>
            <a:r>
              <a:rPr lang="fr-FR" sz="2800">
                <a:solidFill>
                  <a:srgbClr val="002F46"/>
                </a:solidFill>
                <a:latin typeface="Calibri"/>
                <a:ea typeface="Calibri"/>
                <a:cs typeface="Calibri"/>
                <a:sym typeface="Calibri"/>
              </a:rPr>
              <a:t>les hypothèses faites lors de la réalisation de la réponse</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Techniques</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Proposition non listées dans le Cahier des charges</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Utilisations de données</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Evolutions possibles</a:t>
            </a:r>
            <a:endParaRPr/>
          </a:p>
          <a:p>
            <a:pPr indent="-228600" lvl="2" marL="1155700" marR="537845" rtl="0" algn="l">
              <a:spcBef>
                <a:spcPts val="765"/>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a:t>
            </a:r>
            <a:endParaRPr b="0" i="0" sz="2400" u="none" cap="none" strike="noStrike">
              <a:solidFill>
                <a:srgbClr val="002F46"/>
              </a:solidFill>
              <a:latin typeface="Calibri"/>
              <a:ea typeface="Calibri"/>
              <a:cs typeface="Calibri"/>
              <a:sym typeface="Calibri"/>
            </a:endParaRPr>
          </a:p>
          <a:p>
            <a:pPr indent="-76200" lvl="2" marL="1155700" marR="537845" rtl="0" algn="l">
              <a:spcBef>
                <a:spcPts val="765"/>
              </a:spcBef>
              <a:spcAft>
                <a:spcPts val="0"/>
              </a:spcAft>
              <a:buClr>
                <a:schemeClr val="dk1"/>
              </a:buClr>
              <a:buSzPts val="2400"/>
              <a:buFont typeface="Arial"/>
              <a:buNone/>
            </a:pPr>
            <a:r>
              <a:t/>
            </a:r>
            <a:endParaRPr b="0" i="0" sz="2400" u="none" cap="none" strike="noStrike">
              <a:solidFill>
                <a:srgbClr val="002F4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8604884" y="45161"/>
            <a:ext cx="3262629"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Votre formateur</a:t>
            </a:r>
            <a:endParaRPr/>
          </a:p>
        </p:txBody>
      </p:sp>
      <p:sp>
        <p:nvSpPr>
          <p:cNvPr id="59" name="Google Shape;59;p2"/>
          <p:cNvSpPr txBox="1"/>
          <p:nvPr>
            <p:ph idx="11" type="ftr"/>
          </p:nvPr>
        </p:nvSpPr>
        <p:spPr>
          <a:xfrm>
            <a:off x="5446267" y="6453174"/>
            <a:ext cx="1298575" cy="179536"/>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u="sng">
              <a:solidFill>
                <a:schemeClr val="hlink"/>
              </a:solidFill>
              <a:hlinkClick r:id="rId4"/>
            </a:endParaRPr>
          </a:p>
        </p:txBody>
      </p:sp>
      <p:sp>
        <p:nvSpPr>
          <p:cNvPr id="60" name="Google Shape;60;p2"/>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61" name="Google Shape;61;p2"/>
          <p:cNvSpPr txBox="1"/>
          <p:nvPr/>
        </p:nvSpPr>
        <p:spPr>
          <a:xfrm>
            <a:off x="916939" y="2362200"/>
            <a:ext cx="10017125" cy="1392048"/>
          </a:xfrm>
          <a:prstGeom prst="rect">
            <a:avLst/>
          </a:prstGeom>
          <a:noFill/>
          <a:ln>
            <a:noFill/>
          </a:ln>
        </p:spPr>
        <p:txBody>
          <a:bodyPr anchorCtr="0" anchor="t" bIns="0" lIns="0" spcFirstLastPara="1" rIns="0" wrap="square" tIns="98425">
            <a:spAutoFit/>
          </a:bodyPr>
          <a:lstStyle/>
          <a:p>
            <a:pPr indent="0" lvl="0" marL="0" marR="0" rtl="0" algn="l">
              <a:spcBef>
                <a:spcPts val="0"/>
              </a:spcBef>
              <a:spcAft>
                <a:spcPts val="0"/>
              </a:spcAft>
              <a:buNone/>
            </a:pPr>
            <a:r>
              <a:rPr lang="fr-FR" sz="2800">
                <a:solidFill>
                  <a:srgbClr val="223C55"/>
                </a:solidFill>
                <a:latin typeface="Calibri"/>
                <a:ea typeface="Calibri"/>
                <a:cs typeface="Calibri"/>
                <a:sym typeface="Calibri"/>
              </a:rPr>
              <a:t>Thomas BUVIGNIER – Bewizyu</a:t>
            </a:r>
            <a:endParaRPr sz="2800">
              <a:solidFill>
                <a:srgbClr val="223C55"/>
              </a:solidFill>
              <a:latin typeface="Calibri"/>
              <a:ea typeface="Calibri"/>
              <a:cs typeface="Calibri"/>
              <a:sym typeface="Calibri"/>
            </a:endParaRPr>
          </a:p>
          <a:p>
            <a:pPr indent="0" lvl="0" marL="0" marR="0" rtl="0" algn="l">
              <a:spcBef>
                <a:spcPts val="0"/>
              </a:spcBef>
              <a:spcAft>
                <a:spcPts val="0"/>
              </a:spcAft>
              <a:buNone/>
            </a:pPr>
            <a:r>
              <a:t/>
            </a:r>
            <a:endParaRPr sz="2800">
              <a:solidFill>
                <a:srgbClr val="223C55"/>
              </a:solidFill>
              <a:latin typeface="Calibri"/>
              <a:ea typeface="Calibri"/>
              <a:cs typeface="Calibri"/>
              <a:sym typeface="Calibri"/>
            </a:endParaRPr>
          </a:p>
          <a:p>
            <a:pPr indent="0" lvl="0" marL="0" marR="0" rtl="0" algn="l">
              <a:spcBef>
                <a:spcPts val="0"/>
              </a:spcBef>
              <a:spcAft>
                <a:spcPts val="0"/>
              </a:spcAft>
              <a:buNone/>
            </a:pPr>
            <a:r>
              <a:rPr lang="fr-FR" sz="2800">
                <a:solidFill>
                  <a:srgbClr val="223C55"/>
                </a:solidFill>
                <a:latin typeface="Calibri"/>
                <a:ea typeface="Calibri"/>
                <a:cs typeface="Calibri"/>
                <a:sym typeface="Calibri"/>
              </a:rPr>
              <a:t>Quelques projets : Amadeus, MACIF, Materiel.net</a:t>
            </a:r>
            <a:endParaRPr sz="2800">
              <a:solidFill>
                <a:srgbClr val="223C5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24" name="Google Shape;224;p20"/>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25" name="Google Shape;225;p20"/>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Définir les </a:t>
            </a:r>
            <a:r>
              <a:rPr lang="fr-FR">
                <a:solidFill>
                  <a:schemeClr val="accent2"/>
                </a:solidFill>
              </a:rPr>
              <a:t>Hypothèses</a:t>
            </a:r>
            <a:endParaRPr>
              <a:solidFill>
                <a:schemeClr val="accent2"/>
              </a:solidFill>
            </a:endParaRPr>
          </a:p>
        </p:txBody>
      </p:sp>
      <p:sp>
        <p:nvSpPr>
          <p:cNvPr id="226" name="Google Shape;226;p20"/>
          <p:cNvSpPr txBox="1"/>
          <p:nvPr/>
        </p:nvSpPr>
        <p:spPr>
          <a:xfrm>
            <a:off x="881238" y="2555522"/>
            <a:ext cx="10428631" cy="2026837"/>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Éviter les mauvaises surprises et les malentendus</a:t>
            </a:r>
            <a:endParaRPr/>
          </a:p>
          <a:p>
            <a:pPr indent="-50800" lvl="0" marL="241300" marR="537845" rtl="0" algn="l">
              <a:spcBef>
                <a:spcPts val="765"/>
              </a:spcBef>
              <a:spcAft>
                <a:spcPts val="0"/>
              </a:spcAft>
              <a:buClr>
                <a:schemeClr val="dk1"/>
              </a:buClr>
              <a:buSzPts val="2800"/>
              <a:buFont typeface="Arial"/>
              <a:buNone/>
            </a:pPr>
            <a:r>
              <a:t/>
            </a:r>
            <a:endParaRPr sz="2800">
              <a:solidFill>
                <a:srgbClr val="002F46"/>
              </a:solidFill>
              <a:latin typeface="Calibri"/>
              <a:ea typeface="Calibri"/>
              <a:cs typeface="Calibri"/>
              <a:sym typeface="Calibri"/>
            </a:endParaRPr>
          </a:p>
          <a:p>
            <a:pPr indent="-228600" lvl="0" marL="241300" marR="537845" rtl="0" algn="l">
              <a:spcBef>
                <a:spcPts val="765"/>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Permettre au client de comprendre pleinement la solution proposée</a:t>
            </a:r>
            <a:endParaRPr sz="2400">
              <a:solidFill>
                <a:srgbClr val="002F46"/>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33" name="Google Shape;233;p21"/>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34" name="Google Shape;234;p21"/>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Réaliser le </a:t>
            </a:r>
            <a:r>
              <a:rPr lang="fr-FR">
                <a:solidFill>
                  <a:schemeClr val="accent2"/>
                </a:solidFill>
              </a:rPr>
              <a:t>Chiffrage</a:t>
            </a:r>
            <a:endParaRPr>
              <a:solidFill>
                <a:schemeClr val="accent2"/>
              </a:solidFill>
            </a:endParaRPr>
          </a:p>
        </p:txBody>
      </p:sp>
      <p:sp>
        <p:nvSpPr>
          <p:cNvPr id="235" name="Google Shape;235;p21"/>
          <p:cNvSpPr txBox="1"/>
          <p:nvPr/>
        </p:nvSpPr>
        <p:spPr>
          <a:xfrm>
            <a:off x="881238" y="2555522"/>
            <a:ext cx="10428631" cy="2026837"/>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Lister les postes et réaliser le chiffrage </a:t>
            </a:r>
            <a:r>
              <a:rPr lang="fr-FR" sz="2800">
                <a:solidFill>
                  <a:schemeClr val="accent2"/>
                </a:solidFill>
                <a:latin typeface="Calibri"/>
                <a:ea typeface="Calibri"/>
                <a:cs typeface="Calibri"/>
                <a:sym typeface="Calibri"/>
              </a:rPr>
              <a:t>avec l’équipe technique</a:t>
            </a:r>
            <a:endParaRPr/>
          </a:p>
          <a:p>
            <a:pPr indent="-50800" lvl="0" marL="241300" marR="537845" rtl="0" algn="l">
              <a:spcBef>
                <a:spcPts val="765"/>
              </a:spcBef>
              <a:spcAft>
                <a:spcPts val="0"/>
              </a:spcAft>
              <a:buClr>
                <a:schemeClr val="dk1"/>
              </a:buClr>
              <a:buSzPts val="2800"/>
              <a:buFont typeface="Arial"/>
              <a:buNone/>
            </a:pPr>
            <a:r>
              <a:t/>
            </a:r>
            <a:endParaRPr sz="2800">
              <a:solidFill>
                <a:srgbClr val="002F46"/>
              </a:solidFill>
              <a:latin typeface="Calibri"/>
              <a:ea typeface="Calibri"/>
              <a:cs typeface="Calibri"/>
              <a:sym typeface="Calibri"/>
            </a:endParaRPr>
          </a:p>
          <a:p>
            <a:pPr indent="-228600" lvl="0" marL="241300" marR="537845" rtl="0" algn="l">
              <a:spcBef>
                <a:spcPts val="765"/>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Utilisation de </a:t>
            </a:r>
            <a:r>
              <a:rPr lang="fr-FR" sz="2800">
                <a:solidFill>
                  <a:schemeClr val="accent2"/>
                </a:solidFill>
                <a:latin typeface="Calibri"/>
                <a:ea typeface="Calibri"/>
                <a:cs typeface="Calibri"/>
                <a:sym typeface="Calibri"/>
              </a:rPr>
              <a:t>fiches de chiffrages </a:t>
            </a:r>
            <a:r>
              <a:rPr lang="fr-FR" sz="2800">
                <a:solidFill>
                  <a:srgbClr val="002F46"/>
                </a:solidFill>
                <a:latin typeface="Calibri"/>
                <a:ea typeface="Calibri"/>
                <a:cs typeface="Calibri"/>
                <a:sym typeface="Calibri"/>
              </a:rPr>
              <a:t>propres à l’agence et de modèles prédéfinis</a:t>
            </a:r>
            <a:endParaRPr sz="2400">
              <a:solidFill>
                <a:srgbClr val="002F46"/>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42" name="Google Shape;242;p22"/>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43" name="Google Shape;243;p22"/>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Réaliser le </a:t>
            </a:r>
            <a:r>
              <a:rPr lang="fr-FR">
                <a:solidFill>
                  <a:schemeClr val="accent2"/>
                </a:solidFill>
              </a:rPr>
              <a:t>Chiffrage</a:t>
            </a:r>
            <a:endParaRPr>
              <a:solidFill>
                <a:schemeClr val="accent2"/>
              </a:solidFill>
            </a:endParaRPr>
          </a:p>
        </p:txBody>
      </p:sp>
      <p:sp>
        <p:nvSpPr>
          <p:cNvPr id="244" name="Google Shape;244;p22"/>
          <p:cNvSpPr txBox="1"/>
          <p:nvPr/>
        </p:nvSpPr>
        <p:spPr>
          <a:xfrm>
            <a:off x="881238" y="2209800"/>
            <a:ext cx="10428631" cy="3093796"/>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Lister les postes et réaliser le chiffrage </a:t>
            </a:r>
            <a:r>
              <a:rPr lang="fr-FR" sz="2800">
                <a:solidFill>
                  <a:schemeClr val="accent2"/>
                </a:solidFill>
                <a:latin typeface="Calibri"/>
                <a:ea typeface="Calibri"/>
                <a:cs typeface="Calibri"/>
                <a:sym typeface="Calibri"/>
              </a:rPr>
              <a:t>avec l’équipe technique</a:t>
            </a:r>
            <a:endParaRPr/>
          </a:p>
          <a:p>
            <a:pPr indent="-50800" lvl="0" marL="241300" marR="537845" rtl="0" algn="l">
              <a:spcBef>
                <a:spcPts val="765"/>
              </a:spcBef>
              <a:spcAft>
                <a:spcPts val="0"/>
              </a:spcAft>
              <a:buClr>
                <a:schemeClr val="dk1"/>
              </a:buClr>
              <a:buSzPts val="2800"/>
              <a:buFont typeface="Arial"/>
              <a:buNone/>
            </a:pPr>
            <a:r>
              <a:t/>
            </a:r>
            <a:endParaRPr sz="2800">
              <a:solidFill>
                <a:srgbClr val="002F46"/>
              </a:solidFill>
              <a:latin typeface="Calibri"/>
              <a:ea typeface="Calibri"/>
              <a:cs typeface="Calibri"/>
              <a:sym typeface="Calibri"/>
            </a:endParaRPr>
          </a:p>
          <a:p>
            <a:pPr indent="-228600" lvl="0" marL="241300" marR="537845" rtl="0" algn="l">
              <a:spcBef>
                <a:spcPts val="765"/>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Utilisation de </a:t>
            </a:r>
            <a:r>
              <a:rPr lang="fr-FR" sz="2800">
                <a:solidFill>
                  <a:schemeClr val="accent2"/>
                </a:solidFill>
                <a:latin typeface="Calibri"/>
                <a:ea typeface="Calibri"/>
                <a:cs typeface="Calibri"/>
                <a:sym typeface="Calibri"/>
              </a:rPr>
              <a:t>fiches de chiffrages </a:t>
            </a:r>
            <a:r>
              <a:rPr lang="fr-FR" sz="2800">
                <a:solidFill>
                  <a:srgbClr val="002F46"/>
                </a:solidFill>
                <a:latin typeface="Calibri"/>
                <a:ea typeface="Calibri"/>
                <a:cs typeface="Calibri"/>
                <a:sym typeface="Calibri"/>
              </a:rPr>
              <a:t>propres à l’agence et de modèles prédéfinis</a:t>
            </a:r>
            <a:endParaRPr/>
          </a:p>
          <a:p>
            <a:pPr indent="-50800" lvl="0" marL="241300" marR="537845" rtl="0" algn="l">
              <a:spcBef>
                <a:spcPts val="765"/>
              </a:spcBef>
              <a:spcAft>
                <a:spcPts val="0"/>
              </a:spcAft>
              <a:buClr>
                <a:schemeClr val="dk1"/>
              </a:buClr>
              <a:buSzPts val="2800"/>
              <a:buFont typeface="Arial"/>
              <a:buNone/>
            </a:pPr>
            <a:r>
              <a:t/>
            </a:r>
            <a:endParaRPr sz="2800">
              <a:solidFill>
                <a:srgbClr val="002F46"/>
              </a:solidFill>
              <a:latin typeface="Calibri"/>
              <a:ea typeface="Calibri"/>
              <a:cs typeface="Calibri"/>
              <a:sym typeface="Calibri"/>
            </a:endParaRPr>
          </a:p>
          <a:p>
            <a:pPr indent="-228600" lvl="0" marL="241300" marR="537845" rtl="0" algn="l">
              <a:spcBef>
                <a:spcPts val="765"/>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Ne pas oublier les </a:t>
            </a:r>
            <a:r>
              <a:rPr lang="fr-FR" sz="2800">
                <a:solidFill>
                  <a:schemeClr val="accent2"/>
                </a:solidFill>
                <a:latin typeface="Calibri"/>
                <a:ea typeface="Calibri"/>
                <a:cs typeface="Calibri"/>
                <a:sym typeface="Calibri"/>
              </a:rPr>
              <a:t>fonctions support</a:t>
            </a:r>
            <a:endParaRPr sz="2400">
              <a:solidFill>
                <a:schemeClr val="accent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p:nvPr/>
        </p:nvSpPr>
        <p:spPr>
          <a:xfrm>
            <a:off x="0" y="990600"/>
            <a:ext cx="12192000" cy="5863962"/>
          </a:xfrm>
          <a:prstGeom prst="rect">
            <a:avLst/>
          </a:prstGeom>
          <a:solidFill>
            <a:srgbClr val="002F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23"/>
          <p:cNvSpPr/>
          <p:nvPr/>
        </p:nvSpPr>
        <p:spPr>
          <a:xfrm>
            <a:off x="2209800" y="3124200"/>
            <a:ext cx="7772400" cy="1446550"/>
          </a:xfrm>
          <a:prstGeom prst="rect">
            <a:avLst/>
          </a:prstGeom>
          <a:noFill/>
          <a:ln>
            <a:noFill/>
          </a:ln>
        </p:spPr>
        <p:txBody>
          <a:bodyPr anchorCtr="0" anchor="t" bIns="45700" lIns="91425" spcFirstLastPara="1" rIns="91425" wrap="square" tIns="45700">
            <a:spAutoFit/>
          </a:bodyPr>
          <a:lstStyle/>
          <a:p>
            <a:pPr indent="0" lvl="0" marL="25400" marR="0" rtl="0" algn="ctr">
              <a:spcBef>
                <a:spcPts val="0"/>
              </a:spcBef>
              <a:spcAft>
                <a:spcPts val="0"/>
              </a:spcAft>
              <a:buNone/>
            </a:pPr>
            <a:r>
              <a:rPr lang="fr-FR" sz="4400">
                <a:solidFill>
                  <a:schemeClr val="lt1"/>
                </a:solidFill>
                <a:latin typeface="Calibri"/>
                <a:ea typeface="Calibri"/>
                <a:cs typeface="Calibri"/>
                <a:sym typeface="Calibri"/>
              </a:rPr>
              <a:t>TP COMMUN</a:t>
            </a:r>
            <a:endParaRPr sz="4400">
              <a:solidFill>
                <a:schemeClr val="lt1"/>
              </a:solidFill>
              <a:latin typeface="Calibri"/>
              <a:ea typeface="Calibri"/>
              <a:cs typeface="Calibri"/>
              <a:sym typeface="Calibri"/>
            </a:endParaRPr>
          </a:p>
          <a:p>
            <a:pPr indent="0" lvl="0" marL="25400" marR="0" rtl="0" algn="ctr">
              <a:spcBef>
                <a:spcPts val="0"/>
              </a:spcBef>
              <a:spcAft>
                <a:spcPts val="0"/>
              </a:spcAft>
              <a:buNone/>
            </a:pPr>
            <a:r>
              <a:rPr lang="fr-FR" sz="4400">
                <a:solidFill>
                  <a:schemeClr val="accent2"/>
                </a:solidFill>
                <a:latin typeface="Calibri"/>
                <a:ea typeface="Calibri"/>
                <a:cs typeface="Calibri"/>
                <a:sym typeface="Calibri"/>
              </a:rPr>
              <a:t>CASATRAM</a:t>
            </a:r>
            <a:endParaRPr sz="4400">
              <a:solidFill>
                <a:schemeClr val="accent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57" name="Google Shape;257;p24"/>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58" name="Google Shape;258;p24"/>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TP Commun</a:t>
            </a:r>
            <a:endParaRPr>
              <a:solidFill>
                <a:schemeClr val="accent2"/>
              </a:solidFill>
            </a:endParaRPr>
          </a:p>
        </p:txBody>
      </p:sp>
      <p:sp>
        <p:nvSpPr>
          <p:cNvPr id="259" name="Google Shape;259;p24"/>
          <p:cNvSpPr txBox="1"/>
          <p:nvPr/>
        </p:nvSpPr>
        <p:spPr>
          <a:xfrm>
            <a:off x="881238" y="2543712"/>
            <a:ext cx="10987292" cy="2026837"/>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Vous trouverez le CDC dans l’espace stagiaire TP/CASATram.pdf</a:t>
            </a:r>
            <a:endParaRPr sz="2800">
              <a:solidFill>
                <a:srgbClr val="002F46"/>
              </a:solidFill>
              <a:latin typeface="Calibri"/>
              <a:ea typeface="Calibri"/>
              <a:cs typeface="Calibri"/>
              <a:sym typeface="Calibri"/>
            </a:endParaRPr>
          </a:p>
          <a:p>
            <a:pPr indent="-50800" lvl="0" marL="241300" marR="537845" rtl="0" algn="l">
              <a:spcBef>
                <a:spcPts val="765"/>
              </a:spcBef>
              <a:spcAft>
                <a:spcPts val="0"/>
              </a:spcAft>
              <a:buClr>
                <a:schemeClr val="dk1"/>
              </a:buClr>
              <a:buSzPts val="2800"/>
              <a:buFont typeface="Arial"/>
              <a:buNone/>
            </a:pPr>
            <a:r>
              <a:t/>
            </a:r>
            <a:endParaRPr sz="2800">
              <a:solidFill>
                <a:srgbClr val="002F46"/>
              </a:solidFill>
              <a:latin typeface="Calibri"/>
              <a:ea typeface="Calibri"/>
              <a:cs typeface="Calibri"/>
              <a:sym typeface="Calibri"/>
            </a:endParaRPr>
          </a:p>
          <a:p>
            <a:pPr indent="-228600" lvl="0" marL="241300" marR="537845" rtl="0" algn="l">
              <a:spcBef>
                <a:spcPts val="765"/>
              </a:spcBef>
              <a:spcAft>
                <a:spcPts val="0"/>
              </a:spcAft>
              <a:buClr>
                <a:srgbClr val="002F46"/>
              </a:buClr>
              <a:buSzPts val="2800"/>
              <a:buFont typeface="Arial"/>
              <a:buChar char="•"/>
            </a:pPr>
            <a:r>
              <a:rPr lang="fr-FR" sz="2800">
                <a:solidFill>
                  <a:srgbClr val="002F46"/>
                </a:solidFill>
                <a:latin typeface="Calibri"/>
                <a:ea typeface="Calibri"/>
                <a:cs typeface="Calibri"/>
                <a:sym typeface="Calibri"/>
              </a:rPr>
              <a:t>Je vous laisse faire une lecture du document puis nous reprendrons un à un les éléments.</a:t>
            </a:r>
            <a:endParaRPr sz="2400">
              <a:solidFill>
                <a:schemeClr val="accent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66" name="Google Shape;266;p25"/>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67" name="Google Shape;267;p25"/>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Contexte client</a:t>
            </a:r>
            <a:endParaRPr>
              <a:solidFill>
                <a:schemeClr val="accent2"/>
              </a:solidFill>
            </a:endParaRPr>
          </a:p>
        </p:txBody>
      </p:sp>
      <p:sp>
        <p:nvSpPr>
          <p:cNvPr id="268" name="Google Shape;268;p25"/>
          <p:cNvSpPr txBox="1"/>
          <p:nvPr/>
        </p:nvSpPr>
        <p:spPr>
          <a:xfrm>
            <a:off x="685800" y="1143000"/>
            <a:ext cx="113538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2F46"/>
              </a:buClr>
              <a:buSzPts val="2300"/>
              <a:buFont typeface="Arial"/>
              <a:buChar char="•"/>
            </a:pPr>
            <a:r>
              <a:rPr b="0" i="0" lang="fr-FR" sz="2300" u="none" cap="none" strike="noStrike">
                <a:solidFill>
                  <a:srgbClr val="002F46"/>
                </a:solidFill>
                <a:latin typeface="Calibri"/>
                <a:ea typeface="Calibri"/>
                <a:cs typeface="Calibri"/>
                <a:sym typeface="Calibri"/>
              </a:rPr>
              <a:t>Dans une démarche de digitalisation et afin de renforcer une démarche 360, CASA TRAM souhaite développer une application mobile pour apporter un nouveau service aux usagers.</a:t>
            </a:r>
            <a:endParaRPr/>
          </a:p>
          <a:p>
            <a:pPr indent="-228600" lvl="0" marL="228600" marR="0" rtl="0" algn="l">
              <a:lnSpc>
                <a:spcPct val="90000"/>
              </a:lnSpc>
              <a:spcBef>
                <a:spcPts val="1000"/>
              </a:spcBef>
              <a:spcAft>
                <a:spcPts val="0"/>
              </a:spcAft>
              <a:buClr>
                <a:srgbClr val="002F46"/>
              </a:buClr>
              <a:buSzPts val="2300"/>
              <a:buFont typeface="Arial"/>
              <a:buChar char="•"/>
            </a:pPr>
            <a:r>
              <a:rPr b="0" i="0" lang="fr-FR" sz="2300" u="none" cap="none" strike="noStrike">
                <a:solidFill>
                  <a:srgbClr val="002F46"/>
                </a:solidFill>
                <a:latin typeface="Calibri"/>
                <a:ea typeface="Calibri"/>
                <a:cs typeface="Calibri"/>
                <a:sym typeface="Calibri"/>
              </a:rPr>
              <a:t>En effet, avec la démocratisation de l’utilisation des smartphones et les possibilités offertes par ses derniers ( géolocalisation, stockage de données, nouveaux usages) l’accès à l’information en temps réel, la facilité d’accès au réseau CASATRAM et la proposition de nouveaux services sont des enjeux majeurs. </a:t>
            </a:r>
            <a:endParaRPr/>
          </a:p>
          <a:p>
            <a:pPr indent="-228600" lvl="0" marL="228600" marR="0" rtl="0" algn="l">
              <a:lnSpc>
                <a:spcPct val="90000"/>
              </a:lnSpc>
              <a:spcBef>
                <a:spcPts val="1000"/>
              </a:spcBef>
              <a:spcAft>
                <a:spcPts val="0"/>
              </a:spcAft>
              <a:buClr>
                <a:srgbClr val="002F46"/>
              </a:buClr>
              <a:buSzPts val="2300"/>
              <a:buFont typeface="Arial"/>
              <a:buChar char="•"/>
            </a:pPr>
            <a:r>
              <a:rPr b="0" i="0" lang="fr-FR" sz="2300" u="none" cap="none" strike="noStrike">
                <a:solidFill>
                  <a:srgbClr val="002F46"/>
                </a:solidFill>
                <a:latin typeface="Calibri"/>
                <a:ea typeface="Calibri"/>
                <a:cs typeface="Calibri"/>
                <a:sym typeface="Calibri"/>
              </a:rPr>
              <a:t>CASATRAM doit fournir un service public de qualité, en constante progression et mettre le client au cœur du réseau de transport. Il est donc indispensable que CASATRAM se dotent d’applications sur les plateformes majoritaires du marché. </a:t>
            </a:r>
            <a:endParaRPr/>
          </a:p>
          <a:p>
            <a:pPr indent="-228600" lvl="0" marL="228600" marR="0" rtl="0" algn="l">
              <a:lnSpc>
                <a:spcPct val="90000"/>
              </a:lnSpc>
              <a:spcBef>
                <a:spcPts val="1000"/>
              </a:spcBef>
              <a:spcAft>
                <a:spcPts val="0"/>
              </a:spcAft>
              <a:buClr>
                <a:srgbClr val="002F46"/>
              </a:buClr>
              <a:buSzPts val="2300"/>
              <a:buFont typeface="Arial"/>
              <a:buChar char="•"/>
            </a:pPr>
            <a:r>
              <a:rPr b="0" i="0" lang="fr-FR" sz="2300" u="none" cap="none" strike="noStrike">
                <a:solidFill>
                  <a:srgbClr val="002F46"/>
                </a:solidFill>
                <a:latin typeface="Calibri"/>
                <a:ea typeface="Calibri"/>
                <a:cs typeface="Calibri"/>
                <a:sym typeface="Calibri"/>
              </a:rPr>
              <a:t>Que dans un 1</a:t>
            </a:r>
            <a:r>
              <a:rPr b="0" baseline="30000" i="0" lang="fr-FR" sz="2300" u="none" cap="none" strike="noStrike">
                <a:solidFill>
                  <a:srgbClr val="002F46"/>
                </a:solidFill>
                <a:latin typeface="Calibri"/>
                <a:ea typeface="Calibri"/>
                <a:cs typeface="Calibri"/>
                <a:sym typeface="Calibri"/>
              </a:rPr>
              <a:t>er</a:t>
            </a:r>
            <a:r>
              <a:rPr b="0" i="0" lang="fr-FR" sz="2300" u="none" cap="none" strike="noStrike">
                <a:solidFill>
                  <a:srgbClr val="002F46"/>
                </a:solidFill>
                <a:latin typeface="Calibri"/>
                <a:ea typeface="Calibri"/>
                <a:cs typeface="Calibri"/>
                <a:sym typeface="Calibri"/>
              </a:rPr>
              <a:t> temps soient offertes des fonctionnalité d’informations en temps réel, des informations viables et rapides sur l’état du réseau et que régulièrement, dans une démarche d’innovation technologique, CASATRAM renforce la relation client avec de nouvelles fonctionnalités et usages en situation de mobilité. </a:t>
            </a:r>
            <a:endParaRPr b="0" i="0" sz="23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75" name="Google Shape;275;p26"/>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76" name="Google Shape;276;p26"/>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Enjeux client</a:t>
            </a:r>
            <a:endParaRPr>
              <a:solidFill>
                <a:schemeClr val="accent2"/>
              </a:solidFill>
            </a:endParaRPr>
          </a:p>
        </p:txBody>
      </p:sp>
      <p:sp>
        <p:nvSpPr>
          <p:cNvPr id="277" name="Google Shape;277;p26"/>
          <p:cNvSpPr txBox="1"/>
          <p:nvPr/>
        </p:nvSpPr>
        <p:spPr>
          <a:xfrm>
            <a:off x="838200" y="990600"/>
            <a:ext cx="11030330" cy="4876800"/>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Renforcer la relation client et favoriser la proximité avec les CASATRAM</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Outil pratique, efficace et personnalisable pour les utilisateurs réguliers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Un design ergonomique centré utilisateurs en situation de mobilité</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Une application garantissant un haut niveau de performance et de disponibilité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Des fonctionnalités en mode déconnecté  </a:t>
            </a:r>
            <a:endParaRPr/>
          </a:p>
          <a:p>
            <a:pPr indent="-171450" lvl="2" marL="1200150" marR="0" rtl="0" algn="l">
              <a:spcBef>
                <a:spcPts val="0"/>
              </a:spcBef>
              <a:spcAft>
                <a:spcPts val="0"/>
              </a:spcAft>
              <a:buClr>
                <a:schemeClr val="dk1"/>
              </a:buClr>
              <a:buSzPts val="1800"/>
              <a:buFont typeface="Arial"/>
              <a:buNone/>
            </a:pPr>
            <a:r>
              <a:t/>
            </a:r>
            <a:endParaRPr b="0" i="0" sz="1800" u="none" cap="none" strike="noStrike">
              <a:solidFill>
                <a:srgbClr val="002F46"/>
              </a:solidFill>
              <a:latin typeface="Calibri"/>
              <a:ea typeface="Calibri"/>
              <a:cs typeface="Calibri"/>
              <a:sym typeface="Calibri"/>
            </a:endParaRPr>
          </a:p>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Rendre le réseau accessible, facile à appréhender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Faciliter les déplacement des usagers ( information horaire et géographique)</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Utiliser et exploiter les actions d’accessibilité en place sur le terrain</a:t>
            </a:r>
            <a:endParaRPr/>
          </a:p>
          <a:p>
            <a:pPr indent="-171450" lvl="2" marL="1200150" marR="0" rtl="0" algn="l">
              <a:spcBef>
                <a:spcPts val="0"/>
              </a:spcBef>
              <a:spcAft>
                <a:spcPts val="0"/>
              </a:spcAft>
              <a:buClr>
                <a:schemeClr val="dk1"/>
              </a:buClr>
              <a:buSzPts val="1800"/>
              <a:buFont typeface="Arial"/>
              <a:buNone/>
            </a:pPr>
            <a:r>
              <a:t/>
            </a:r>
            <a:endParaRPr b="0" i="0" sz="1800" u="none" cap="none" strike="noStrike">
              <a:solidFill>
                <a:srgbClr val="002F46"/>
              </a:solidFill>
              <a:latin typeface="Calibri"/>
              <a:ea typeface="Calibri"/>
              <a:cs typeface="Calibri"/>
              <a:sym typeface="Calibri"/>
            </a:endParaRPr>
          </a:p>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Démontrer l’innovation de CASATRAM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Tirer parti au maximum des fonctionnalités spécifiques aux smartphones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Organiser la communication sur tous les aspects innovants de l’application </a:t>
            </a:r>
            <a:endParaRPr/>
          </a:p>
          <a:p>
            <a:pPr indent="-171450" lvl="2" marL="1200150" marR="0" rtl="0" algn="l">
              <a:spcBef>
                <a:spcPts val="0"/>
              </a:spcBef>
              <a:spcAft>
                <a:spcPts val="0"/>
              </a:spcAft>
              <a:buClr>
                <a:schemeClr val="dk1"/>
              </a:buClr>
              <a:buSzPts val="1800"/>
              <a:buFont typeface="Arial"/>
              <a:buNone/>
            </a:pPr>
            <a:r>
              <a:t/>
            </a:r>
            <a:endParaRPr b="0" i="0" sz="1800" u="none" cap="none" strike="noStrike">
              <a:solidFill>
                <a:srgbClr val="002F46"/>
              </a:solidFill>
              <a:latin typeface="Calibri"/>
              <a:ea typeface="Calibri"/>
              <a:cs typeface="Calibri"/>
              <a:sym typeface="Calibri"/>
            </a:endParaRPr>
          </a:p>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Une mise en œuvre progressive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Dans une démarche agile, mettre en place le 1</a:t>
            </a:r>
            <a:r>
              <a:rPr b="0" baseline="30000" i="0" lang="fr-FR" sz="1800" u="none" cap="none" strike="noStrike">
                <a:solidFill>
                  <a:srgbClr val="002F46"/>
                </a:solidFill>
                <a:latin typeface="Calibri"/>
                <a:ea typeface="Calibri"/>
                <a:cs typeface="Calibri"/>
                <a:sym typeface="Calibri"/>
              </a:rPr>
              <a:t>er</a:t>
            </a:r>
            <a:r>
              <a:rPr b="0" i="0" lang="fr-FR" sz="1800" u="none" cap="none" strike="noStrike">
                <a:solidFill>
                  <a:srgbClr val="002F46"/>
                </a:solidFill>
                <a:latin typeface="Calibri"/>
                <a:ea typeface="Calibri"/>
                <a:cs typeface="Calibri"/>
                <a:sym typeface="Calibri"/>
              </a:rPr>
              <a:t> socle d’applications puis intégrer de nouvelles fonctionnalités, de nouveaux services.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284" name="Google Shape;284;p27"/>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285" name="Google Shape;285;p27"/>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Arborescence</a:t>
            </a:r>
            <a:endParaRPr>
              <a:solidFill>
                <a:schemeClr val="accent2"/>
              </a:solidFill>
            </a:endParaRPr>
          </a:p>
        </p:txBody>
      </p:sp>
      <p:grpSp>
        <p:nvGrpSpPr>
          <p:cNvPr id="286" name="Google Shape;286;p27"/>
          <p:cNvGrpSpPr/>
          <p:nvPr/>
        </p:nvGrpSpPr>
        <p:grpSpPr>
          <a:xfrm>
            <a:off x="1439747" y="1413123"/>
            <a:ext cx="9744951" cy="4348181"/>
            <a:chOff x="1429327" y="1632890"/>
            <a:chExt cx="8580566" cy="3399713"/>
          </a:xfrm>
        </p:grpSpPr>
        <p:sp>
          <p:nvSpPr>
            <p:cNvPr id="287" name="Google Shape;287;p27"/>
            <p:cNvSpPr/>
            <p:nvPr/>
          </p:nvSpPr>
          <p:spPr>
            <a:xfrm>
              <a:off x="6354202" y="3515124"/>
              <a:ext cx="1007789"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Liste des lignes</a:t>
              </a:r>
              <a:endParaRPr sz="1000">
                <a:solidFill>
                  <a:schemeClr val="dk1"/>
                </a:solidFill>
                <a:latin typeface="Calibri"/>
                <a:ea typeface="Calibri"/>
                <a:cs typeface="Calibri"/>
                <a:sym typeface="Calibri"/>
              </a:endParaRPr>
            </a:p>
          </p:txBody>
        </p:sp>
        <p:sp>
          <p:nvSpPr>
            <p:cNvPr id="288" name="Google Shape;288;p27"/>
            <p:cNvSpPr/>
            <p:nvPr/>
          </p:nvSpPr>
          <p:spPr>
            <a:xfrm>
              <a:off x="6388157" y="4619651"/>
              <a:ext cx="1032095"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Détail de station</a:t>
              </a:r>
              <a:endParaRPr sz="1000">
                <a:solidFill>
                  <a:schemeClr val="dk1"/>
                </a:solidFill>
                <a:latin typeface="Calibri"/>
                <a:ea typeface="Calibri"/>
                <a:cs typeface="Calibri"/>
                <a:sym typeface="Calibri"/>
              </a:endParaRPr>
            </a:p>
          </p:txBody>
        </p:sp>
        <p:sp>
          <p:nvSpPr>
            <p:cNvPr id="289" name="Google Shape;289;p27"/>
            <p:cNvSpPr/>
            <p:nvPr/>
          </p:nvSpPr>
          <p:spPr>
            <a:xfrm>
              <a:off x="4744975" y="1632890"/>
              <a:ext cx="1357877" cy="692787"/>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Accueil</a:t>
              </a:r>
              <a:br>
                <a:rPr b="1" lang="fr-FR" sz="1000">
                  <a:solidFill>
                    <a:schemeClr val="dk1"/>
                  </a:solidFill>
                  <a:latin typeface="Calibri"/>
                  <a:ea typeface="Calibri"/>
                  <a:cs typeface="Calibri"/>
                  <a:sym typeface="Calibri"/>
                </a:rPr>
              </a:br>
              <a:r>
                <a:rPr lang="fr-FR" sz="1000">
                  <a:solidFill>
                    <a:schemeClr val="dk1"/>
                  </a:solidFill>
                  <a:latin typeface="Calibri"/>
                  <a:ea typeface="Calibri"/>
                  <a:cs typeface="Calibri"/>
                  <a:sym typeface="Calibri"/>
                </a:rPr>
                <a:t>(écran de navigation)</a:t>
              </a:r>
              <a:endParaRPr sz="1000">
                <a:solidFill>
                  <a:schemeClr val="dk1"/>
                </a:solidFill>
                <a:latin typeface="Calibri"/>
                <a:ea typeface="Calibri"/>
                <a:cs typeface="Calibri"/>
                <a:sym typeface="Calibri"/>
              </a:endParaRPr>
            </a:p>
          </p:txBody>
        </p:sp>
        <p:sp>
          <p:nvSpPr>
            <p:cNvPr id="290" name="Google Shape;290;p27"/>
            <p:cNvSpPr/>
            <p:nvPr/>
          </p:nvSpPr>
          <p:spPr>
            <a:xfrm>
              <a:off x="1429327" y="2923281"/>
              <a:ext cx="1007790" cy="36591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Itinéraire </a:t>
              </a:r>
              <a:endParaRPr b="1" sz="1000">
                <a:solidFill>
                  <a:schemeClr val="dk1"/>
                </a:solidFill>
                <a:latin typeface="Calibri"/>
                <a:ea typeface="Calibri"/>
                <a:cs typeface="Calibri"/>
                <a:sym typeface="Calibri"/>
              </a:endParaRPr>
            </a:p>
          </p:txBody>
        </p:sp>
        <p:cxnSp>
          <p:nvCxnSpPr>
            <p:cNvPr id="291" name="Google Shape;291;p27"/>
            <p:cNvCxnSpPr>
              <a:stCxn id="292" idx="2"/>
              <a:endCxn id="293" idx="0"/>
            </p:cNvCxnSpPr>
            <p:nvPr/>
          </p:nvCxnSpPr>
          <p:spPr>
            <a:xfrm flipH="1" rot="-5400000">
              <a:off x="1842771" y="4513453"/>
              <a:ext cx="181200" cy="300"/>
            </a:xfrm>
            <a:prstGeom prst="bentConnector3">
              <a:avLst>
                <a:gd fmla="val 42559" name="adj1"/>
              </a:avLst>
            </a:prstGeom>
            <a:noFill/>
            <a:ln cap="flat" cmpd="sng" w="19050">
              <a:solidFill>
                <a:schemeClr val="lt2"/>
              </a:solidFill>
              <a:prstDash val="solid"/>
              <a:round/>
              <a:headEnd len="med" w="med" type="oval"/>
              <a:tailEnd len="med" w="med" type="oval"/>
            </a:ln>
          </p:spPr>
        </p:cxnSp>
        <p:sp>
          <p:nvSpPr>
            <p:cNvPr id="294" name="Google Shape;294;p27"/>
            <p:cNvSpPr/>
            <p:nvPr/>
          </p:nvSpPr>
          <p:spPr>
            <a:xfrm>
              <a:off x="4081551" y="2923281"/>
              <a:ext cx="1007790" cy="36591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Plan du réseau</a:t>
              </a:r>
              <a:endParaRPr b="1" sz="1000">
                <a:solidFill>
                  <a:schemeClr val="dk1"/>
                </a:solidFill>
                <a:latin typeface="Calibri"/>
                <a:ea typeface="Calibri"/>
                <a:cs typeface="Calibri"/>
                <a:sym typeface="Calibri"/>
              </a:endParaRPr>
            </a:p>
          </p:txBody>
        </p:sp>
        <p:sp>
          <p:nvSpPr>
            <p:cNvPr id="295" name="Google Shape;295;p27"/>
            <p:cNvSpPr/>
            <p:nvPr/>
          </p:nvSpPr>
          <p:spPr>
            <a:xfrm>
              <a:off x="8870024" y="2923281"/>
              <a:ext cx="1007790" cy="36591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Mon compte</a:t>
              </a:r>
              <a:endParaRPr b="1" sz="1000">
                <a:solidFill>
                  <a:schemeClr val="dk1"/>
                </a:solidFill>
                <a:latin typeface="Calibri"/>
                <a:ea typeface="Calibri"/>
                <a:cs typeface="Calibri"/>
                <a:sym typeface="Calibri"/>
              </a:endParaRPr>
            </a:p>
          </p:txBody>
        </p:sp>
        <p:cxnSp>
          <p:nvCxnSpPr>
            <p:cNvPr id="296" name="Google Shape;296;p27"/>
            <p:cNvCxnSpPr>
              <a:stCxn id="292" idx="2"/>
              <a:endCxn id="297" idx="0"/>
            </p:cNvCxnSpPr>
            <p:nvPr/>
          </p:nvCxnSpPr>
          <p:spPr>
            <a:xfrm rot="-5400000">
              <a:off x="3654771" y="1213753"/>
              <a:ext cx="1487700" cy="4930800"/>
            </a:xfrm>
            <a:prstGeom prst="bentConnector3">
              <a:avLst>
                <a:gd fmla="val 42559" name="adj1"/>
              </a:avLst>
            </a:prstGeom>
            <a:noFill/>
            <a:ln cap="flat" cmpd="sng" w="19050">
              <a:solidFill>
                <a:schemeClr val="lt2"/>
              </a:solidFill>
              <a:prstDash val="solid"/>
              <a:round/>
              <a:headEnd len="med" w="med" type="oval"/>
              <a:tailEnd len="med" w="med" type="oval"/>
            </a:ln>
          </p:spPr>
        </p:cxnSp>
        <p:cxnSp>
          <p:nvCxnSpPr>
            <p:cNvPr id="298" name="Google Shape;298;p27"/>
            <p:cNvCxnSpPr>
              <a:stCxn id="292" idx="2"/>
              <a:endCxn id="299" idx="0"/>
            </p:cNvCxnSpPr>
            <p:nvPr/>
          </p:nvCxnSpPr>
          <p:spPr>
            <a:xfrm flipH="1" rot="-5400000">
              <a:off x="3609471" y="2746753"/>
              <a:ext cx="597600" cy="3950100"/>
            </a:xfrm>
            <a:prstGeom prst="bentConnector3">
              <a:avLst>
                <a:gd fmla="val 42559" name="adj1"/>
              </a:avLst>
            </a:prstGeom>
            <a:noFill/>
            <a:ln cap="flat" cmpd="sng" w="19050">
              <a:solidFill>
                <a:schemeClr val="lt2"/>
              </a:solidFill>
              <a:prstDash val="solid"/>
              <a:round/>
              <a:headEnd len="med" w="med" type="oval"/>
              <a:tailEnd len="med" w="med" type="oval"/>
            </a:ln>
          </p:spPr>
        </p:cxnSp>
        <p:sp>
          <p:nvSpPr>
            <p:cNvPr id="300" name="Google Shape;300;p27"/>
            <p:cNvSpPr/>
            <p:nvPr/>
          </p:nvSpPr>
          <p:spPr>
            <a:xfrm>
              <a:off x="1429327" y="3527784"/>
              <a:ext cx="1007789"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Localisation Géographique</a:t>
              </a:r>
              <a:endParaRPr b="1" sz="1000">
                <a:solidFill>
                  <a:schemeClr val="dk1"/>
                </a:solidFill>
                <a:latin typeface="Calibri"/>
                <a:ea typeface="Calibri"/>
                <a:cs typeface="Calibri"/>
                <a:sym typeface="Calibri"/>
              </a:endParaRPr>
            </a:p>
          </p:txBody>
        </p:sp>
        <p:cxnSp>
          <p:nvCxnSpPr>
            <p:cNvPr id="301" name="Google Shape;301;p27"/>
            <p:cNvCxnSpPr>
              <a:stCxn id="302" idx="0"/>
              <a:endCxn id="293" idx="2"/>
            </p:cNvCxnSpPr>
            <p:nvPr/>
          </p:nvCxnSpPr>
          <p:spPr>
            <a:xfrm flipH="1">
              <a:off x="1933508" y="3400100"/>
              <a:ext cx="3132300" cy="1569900"/>
            </a:xfrm>
            <a:prstGeom prst="straightConnector1">
              <a:avLst/>
            </a:prstGeom>
            <a:noFill/>
            <a:ln cap="flat" cmpd="sng" w="19050">
              <a:solidFill>
                <a:schemeClr val="lt2"/>
              </a:solidFill>
              <a:prstDash val="solid"/>
              <a:round/>
              <a:headEnd len="med" w="med" type="oval"/>
              <a:tailEnd len="med" w="med" type="oval"/>
            </a:ln>
          </p:spPr>
        </p:cxnSp>
        <p:cxnSp>
          <p:nvCxnSpPr>
            <p:cNvPr id="303" name="Google Shape;303;p27"/>
            <p:cNvCxnSpPr>
              <a:endCxn id="302" idx="2"/>
            </p:cNvCxnSpPr>
            <p:nvPr/>
          </p:nvCxnSpPr>
          <p:spPr>
            <a:xfrm rot="10800000">
              <a:off x="4933728" y="3532180"/>
              <a:ext cx="0" cy="163500"/>
            </a:xfrm>
            <a:prstGeom prst="straightConnector1">
              <a:avLst/>
            </a:prstGeom>
            <a:noFill/>
            <a:ln cap="flat" cmpd="sng" w="19050">
              <a:solidFill>
                <a:schemeClr val="lt2"/>
              </a:solidFill>
              <a:prstDash val="solid"/>
              <a:round/>
              <a:headEnd len="med" w="med" type="oval"/>
              <a:tailEnd len="med" w="med" type="oval"/>
            </a:ln>
          </p:spPr>
        </p:cxnSp>
        <p:sp>
          <p:nvSpPr>
            <p:cNvPr id="304" name="Google Shape;304;p27"/>
            <p:cNvSpPr/>
            <p:nvPr/>
          </p:nvSpPr>
          <p:spPr>
            <a:xfrm>
              <a:off x="4097649" y="3527784"/>
              <a:ext cx="986828"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Carte du réseau</a:t>
              </a:r>
              <a:endParaRPr b="1" sz="1000">
                <a:solidFill>
                  <a:schemeClr val="dk1"/>
                </a:solidFill>
                <a:latin typeface="Calibri"/>
                <a:ea typeface="Calibri"/>
                <a:cs typeface="Calibri"/>
                <a:sym typeface="Calibri"/>
              </a:endParaRPr>
            </a:p>
          </p:txBody>
        </p:sp>
        <p:sp>
          <p:nvSpPr>
            <p:cNvPr id="292" name="Google Shape;292;p27"/>
            <p:cNvSpPr/>
            <p:nvPr/>
          </p:nvSpPr>
          <p:spPr>
            <a:xfrm>
              <a:off x="1429327" y="4057093"/>
              <a:ext cx="1007789" cy="365910"/>
            </a:xfrm>
            <a:prstGeom prst="rect">
              <a:avLst/>
            </a:prstGeom>
            <a:no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Recherche de lieux</a:t>
              </a:r>
              <a:endParaRPr b="1" sz="1000">
                <a:solidFill>
                  <a:schemeClr val="dk1"/>
                </a:solidFill>
                <a:latin typeface="Calibri"/>
                <a:ea typeface="Calibri"/>
                <a:cs typeface="Calibri"/>
                <a:sym typeface="Calibri"/>
              </a:endParaRPr>
            </a:p>
          </p:txBody>
        </p:sp>
        <p:sp>
          <p:nvSpPr>
            <p:cNvPr id="293" name="Google Shape;293;p27"/>
            <p:cNvSpPr/>
            <p:nvPr/>
          </p:nvSpPr>
          <p:spPr>
            <a:xfrm>
              <a:off x="1429528" y="4604118"/>
              <a:ext cx="1007789"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Résultat</a:t>
              </a:r>
              <a:endParaRPr b="1" sz="1000">
                <a:solidFill>
                  <a:schemeClr val="dk1"/>
                </a:solidFill>
                <a:latin typeface="Calibri"/>
                <a:ea typeface="Calibri"/>
                <a:cs typeface="Calibri"/>
                <a:sym typeface="Calibri"/>
              </a:endParaRPr>
            </a:p>
          </p:txBody>
        </p:sp>
        <p:cxnSp>
          <p:nvCxnSpPr>
            <p:cNvPr id="305" name="Google Shape;305;p27"/>
            <p:cNvCxnSpPr>
              <a:endCxn id="297" idx="2"/>
            </p:cNvCxnSpPr>
            <p:nvPr/>
          </p:nvCxnSpPr>
          <p:spPr>
            <a:xfrm rot="10800000">
              <a:off x="6864135" y="3301290"/>
              <a:ext cx="5700" cy="238500"/>
            </a:xfrm>
            <a:prstGeom prst="straightConnector1">
              <a:avLst/>
            </a:prstGeom>
            <a:noFill/>
            <a:ln cap="flat" cmpd="sng" w="19050">
              <a:solidFill>
                <a:schemeClr val="lt2"/>
              </a:solidFill>
              <a:prstDash val="solid"/>
              <a:round/>
              <a:headEnd len="med" w="med" type="oval"/>
              <a:tailEnd len="med" w="med" type="oval"/>
            </a:ln>
          </p:spPr>
        </p:cxnSp>
        <p:sp>
          <p:nvSpPr>
            <p:cNvPr id="306" name="Google Shape;306;p27"/>
            <p:cNvSpPr/>
            <p:nvPr/>
          </p:nvSpPr>
          <p:spPr>
            <a:xfrm>
              <a:off x="8809976" y="3527784"/>
              <a:ext cx="1149790"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0" spcFirstLastPara="1" rIns="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Authentification</a:t>
              </a:r>
              <a:endParaRPr b="1" sz="1000">
                <a:solidFill>
                  <a:schemeClr val="dk1"/>
                </a:solidFill>
                <a:latin typeface="Calibri"/>
                <a:ea typeface="Calibri"/>
                <a:cs typeface="Calibri"/>
                <a:sym typeface="Calibri"/>
              </a:endParaRPr>
            </a:p>
          </p:txBody>
        </p:sp>
        <p:sp>
          <p:nvSpPr>
            <p:cNvPr id="307" name="Google Shape;307;p27"/>
            <p:cNvSpPr/>
            <p:nvPr/>
          </p:nvSpPr>
          <p:spPr>
            <a:xfrm>
              <a:off x="8859773" y="4059841"/>
              <a:ext cx="1049730"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Mes Favoris</a:t>
              </a:r>
              <a:endParaRPr b="1" sz="1000">
                <a:solidFill>
                  <a:schemeClr val="dk1"/>
                </a:solidFill>
                <a:latin typeface="Calibri"/>
                <a:ea typeface="Calibri"/>
                <a:cs typeface="Calibri"/>
                <a:sym typeface="Calibri"/>
              </a:endParaRPr>
            </a:p>
          </p:txBody>
        </p:sp>
        <p:cxnSp>
          <p:nvCxnSpPr>
            <p:cNvPr id="308" name="Google Shape;308;p27"/>
            <p:cNvCxnSpPr/>
            <p:nvPr/>
          </p:nvCxnSpPr>
          <p:spPr>
            <a:xfrm flipH="1" rot="10800000">
              <a:off x="9384638" y="3893694"/>
              <a:ext cx="233" cy="166147"/>
            </a:xfrm>
            <a:prstGeom prst="straightConnector1">
              <a:avLst/>
            </a:prstGeom>
            <a:noFill/>
            <a:ln cap="flat" cmpd="sng" w="19050">
              <a:solidFill>
                <a:schemeClr val="lt2"/>
              </a:solidFill>
              <a:prstDash val="solid"/>
              <a:round/>
              <a:headEnd len="med" w="med" type="oval"/>
              <a:tailEnd len="med" w="med" type="oval"/>
            </a:ln>
          </p:spPr>
        </p:cxnSp>
        <p:sp>
          <p:nvSpPr>
            <p:cNvPr id="297" name="Google Shape;297;p27"/>
            <p:cNvSpPr/>
            <p:nvPr/>
          </p:nvSpPr>
          <p:spPr>
            <a:xfrm>
              <a:off x="6360240" y="2935380"/>
              <a:ext cx="1007790" cy="36591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Les Horaires</a:t>
              </a:r>
              <a:endParaRPr b="1" sz="1000">
                <a:solidFill>
                  <a:schemeClr val="dk1"/>
                </a:solidFill>
                <a:latin typeface="Calibri"/>
                <a:ea typeface="Calibri"/>
                <a:cs typeface="Calibri"/>
                <a:sym typeface="Calibri"/>
              </a:endParaRPr>
            </a:p>
          </p:txBody>
        </p:sp>
        <p:cxnSp>
          <p:nvCxnSpPr>
            <p:cNvPr id="299" name="Google Shape;299;p27"/>
            <p:cNvCxnSpPr>
              <a:stCxn id="292" idx="2"/>
            </p:cNvCxnSpPr>
            <p:nvPr/>
          </p:nvCxnSpPr>
          <p:spPr>
            <a:xfrm flipH="1" rot="-5400000">
              <a:off x="2348571" y="4007653"/>
              <a:ext cx="609600" cy="1440300"/>
            </a:xfrm>
            <a:prstGeom prst="bentConnector3">
              <a:avLst>
                <a:gd fmla="val 42491" name="adj1"/>
              </a:avLst>
            </a:prstGeom>
            <a:noFill/>
            <a:ln cap="flat" cmpd="sng" w="19050">
              <a:solidFill>
                <a:schemeClr val="lt2"/>
              </a:solidFill>
              <a:prstDash val="solid"/>
              <a:round/>
              <a:headEnd len="med" w="med" type="oval"/>
              <a:tailEnd len="med" w="med" type="oval"/>
            </a:ln>
          </p:spPr>
        </p:cxnSp>
        <p:cxnSp>
          <p:nvCxnSpPr>
            <p:cNvPr id="309" name="Google Shape;309;p27"/>
            <p:cNvCxnSpPr/>
            <p:nvPr/>
          </p:nvCxnSpPr>
          <p:spPr>
            <a:xfrm rot="10800000">
              <a:off x="6864135" y="3301290"/>
              <a:ext cx="9435" cy="226494"/>
            </a:xfrm>
            <a:prstGeom prst="straightConnector1">
              <a:avLst/>
            </a:prstGeom>
            <a:noFill/>
            <a:ln cap="flat" cmpd="sng" w="19050">
              <a:solidFill>
                <a:schemeClr val="lt2"/>
              </a:solidFill>
              <a:prstDash val="solid"/>
              <a:round/>
              <a:headEnd len="med" w="med" type="oval"/>
              <a:tailEnd len="med" w="med" type="oval"/>
            </a:ln>
          </p:spPr>
        </p:cxnSp>
        <p:sp>
          <p:nvSpPr>
            <p:cNvPr id="310" name="Google Shape;310;p27"/>
            <p:cNvSpPr/>
            <p:nvPr/>
          </p:nvSpPr>
          <p:spPr>
            <a:xfrm>
              <a:off x="6369294" y="4059841"/>
              <a:ext cx="1007789" cy="365910"/>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Détail de ligne</a:t>
              </a:r>
              <a:endParaRPr sz="1000">
                <a:solidFill>
                  <a:schemeClr val="dk1"/>
                </a:solidFill>
                <a:latin typeface="Calibri"/>
                <a:ea typeface="Calibri"/>
                <a:cs typeface="Calibri"/>
                <a:sym typeface="Calibri"/>
              </a:endParaRPr>
            </a:p>
          </p:txBody>
        </p:sp>
        <p:cxnSp>
          <p:nvCxnSpPr>
            <p:cNvPr id="311" name="Google Shape;311;p27"/>
            <p:cNvCxnSpPr/>
            <p:nvPr/>
          </p:nvCxnSpPr>
          <p:spPr>
            <a:xfrm flipH="1" rot="10800000">
              <a:off x="6873189" y="3893694"/>
              <a:ext cx="381" cy="166147"/>
            </a:xfrm>
            <a:prstGeom prst="straightConnector1">
              <a:avLst/>
            </a:prstGeom>
            <a:noFill/>
            <a:ln cap="flat" cmpd="sng" w="19050">
              <a:solidFill>
                <a:schemeClr val="lt2"/>
              </a:solidFill>
              <a:prstDash val="solid"/>
              <a:round/>
              <a:headEnd len="med" w="med" type="oval"/>
              <a:tailEnd len="med" w="med" type="oval"/>
            </a:ln>
          </p:spPr>
        </p:cxnSp>
        <p:sp>
          <p:nvSpPr>
            <p:cNvPr id="312" name="Google Shape;312;p27"/>
            <p:cNvSpPr/>
            <p:nvPr/>
          </p:nvSpPr>
          <p:spPr>
            <a:xfrm>
              <a:off x="5948637" y="1669905"/>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313" name="Google Shape;313;p27"/>
            <p:cNvSpPr/>
            <p:nvPr/>
          </p:nvSpPr>
          <p:spPr>
            <a:xfrm>
              <a:off x="2286509" y="2781041"/>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2.0</a:t>
              </a:r>
              <a:endParaRPr sz="1000">
                <a:solidFill>
                  <a:schemeClr val="dk1"/>
                </a:solidFill>
                <a:latin typeface="Calibri"/>
                <a:ea typeface="Calibri"/>
                <a:cs typeface="Calibri"/>
                <a:sym typeface="Calibri"/>
              </a:endParaRPr>
            </a:p>
          </p:txBody>
        </p:sp>
        <p:cxnSp>
          <p:nvCxnSpPr>
            <p:cNvPr id="314" name="Google Shape;314;p27"/>
            <p:cNvCxnSpPr/>
            <p:nvPr/>
          </p:nvCxnSpPr>
          <p:spPr>
            <a:xfrm rot="10800000">
              <a:off x="1933222" y="4423003"/>
              <a:ext cx="201" cy="181115"/>
            </a:xfrm>
            <a:prstGeom prst="straightConnector1">
              <a:avLst/>
            </a:prstGeom>
            <a:noFill/>
            <a:ln cap="flat" cmpd="sng" w="19050">
              <a:solidFill>
                <a:schemeClr val="lt2"/>
              </a:solidFill>
              <a:prstDash val="solid"/>
              <a:round/>
              <a:headEnd len="med" w="med" type="oval"/>
              <a:tailEnd len="med" w="med" type="oval"/>
            </a:ln>
          </p:spPr>
        </p:cxnSp>
        <p:sp>
          <p:nvSpPr>
            <p:cNvPr id="315" name="Google Shape;315;p27"/>
            <p:cNvSpPr/>
            <p:nvPr/>
          </p:nvSpPr>
          <p:spPr>
            <a:xfrm>
              <a:off x="2306829" y="3395704"/>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2.1</a:t>
              </a:r>
              <a:endParaRPr sz="1000">
                <a:solidFill>
                  <a:schemeClr val="dk1"/>
                </a:solidFill>
                <a:latin typeface="Calibri"/>
                <a:ea typeface="Calibri"/>
                <a:cs typeface="Calibri"/>
                <a:sym typeface="Calibri"/>
              </a:endParaRPr>
            </a:p>
          </p:txBody>
        </p:sp>
        <p:sp>
          <p:nvSpPr>
            <p:cNvPr id="316" name="Google Shape;316;p27"/>
            <p:cNvSpPr/>
            <p:nvPr/>
          </p:nvSpPr>
          <p:spPr>
            <a:xfrm>
              <a:off x="2306829" y="3925013"/>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2.2</a:t>
              </a:r>
              <a:endParaRPr sz="1000">
                <a:solidFill>
                  <a:schemeClr val="dk1"/>
                </a:solidFill>
                <a:latin typeface="Calibri"/>
                <a:ea typeface="Calibri"/>
                <a:cs typeface="Calibri"/>
                <a:sym typeface="Calibri"/>
              </a:endParaRPr>
            </a:p>
          </p:txBody>
        </p:sp>
        <p:sp>
          <p:nvSpPr>
            <p:cNvPr id="317" name="Google Shape;317;p27"/>
            <p:cNvSpPr/>
            <p:nvPr/>
          </p:nvSpPr>
          <p:spPr>
            <a:xfrm>
              <a:off x="2305036" y="4464886"/>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2.3</a:t>
              </a:r>
              <a:endParaRPr sz="1000">
                <a:solidFill>
                  <a:schemeClr val="dk1"/>
                </a:solidFill>
                <a:latin typeface="Calibri"/>
                <a:ea typeface="Calibri"/>
                <a:cs typeface="Calibri"/>
                <a:sym typeface="Calibri"/>
              </a:endParaRPr>
            </a:p>
          </p:txBody>
        </p:sp>
        <p:sp>
          <p:nvSpPr>
            <p:cNvPr id="318" name="Google Shape;318;p27"/>
            <p:cNvSpPr/>
            <p:nvPr/>
          </p:nvSpPr>
          <p:spPr>
            <a:xfrm>
              <a:off x="4911099" y="2782147"/>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3.0</a:t>
              </a:r>
              <a:endParaRPr sz="1000">
                <a:solidFill>
                  <a:schemeClr val="dk1"/>
                </a:solidFill>
                <a:latin typeface="Calibri"/>
                <a:ea typeface="Calibri"/>
                <a:cs typeface="Calibri"/>
                <a:sym typeface="Calibri"/>
              </a:endParaRPr>
            </a:p>
          </p:txBody>
        </p:sp>
        <p:sp>
          <p:nvSpPr>
            <p:cNvPr id="319" name="Google Shape;319;p27"/>
            <p:cNvSpPr/>
            <p:nvPr/>
          </p:nvSpPr>
          <p:spPr>
            <a:xfrm>
              <a:off x="7209938" y="2807125"/>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4.0</a:t>
              </a:r>
              <a:endParaRPr sz="1000">
                <a:solidFill>
                  <a:schemeClr val="dk1"/>
                </a:solidFill>
                <a:latin typeface="Calibri"/>
                <a:ea typeface="Calibri"/>
                <a:cs typeface="Calibri"/>
                <a:sym typeface="Calibri"/>
              </a:endParaRPr>
            </a:p>
          </p:txBody>
        </p:sp>
        <p:sp>
          <p:nvSpPr>
            <p:cNvPr id="320" name="Google Shape;320;p27"/>
            <p:cNvSpPr/>
            <p:nvPr/>
          </p:nvSpPr>
          <p:spPr>
            <a:xfrm>
              <a:off x="9712902" y="2781041"/>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5.0</a:t>
              </a:r>
              <a:endParaRPr sz="1000">
                <a:solidFill>
                  <a:schemeClr val="dk1"/>
                </a:solidFill>
                <a:latin typeface="Calibri"/>
                <a:ea typeface="Calibri"/>
                <a:cs typeface="Calibri"/>
                <a:sym typeface="Calibri"/>
              </a:endParaRPr>
            </a:p>
          </p:txBody>
        </p:sp>
        <p:sp>
          <p:nvSpPr>
            <p:cNvPr id="302" name="Google Shape;302;p27"/>
            <p:cNvSpPr/>
            <p:nvPr/>
          </p:nvSpPr>
          <p:spPr>
            <a:xfrm>
              <a:off x="4933728" y="3400100"/>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3.1</a:t>
              </a:r>
              <a:endParaRPr sz="1000">
                <a:solidFill>
                  <a:schemeClr val="dk1"/>
                </a:solidFill>
                <a:latin typeface="Calibri"/>
                <a:ea typeface="Calibri"/>
                <a:cs typeface="Calibri"/>
                <a:sym typeface="Calibri"/>
              </a:endParaRPr>
            </a:p>
          </p:txBody>
        </p:sp>
        <p:sp>
          <p:nvSpPr>
            <p:cNvPr id="321" name="Google Shape;321;p27"/>
            <p:cNvSpPr/>
            <p:nvPr/>
          </p:nvSpPr>
          <p:spPr>
            <a:xfrm>
              <a:off x="7230258" y="3400100"/>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4.1</a:t>
              </a:r>
              <a:endParaRPr sz="1000">
                <a:solidFill>
                  <a:schemeClr val="dk1"/>
                </a:solidFill>
                <a:latin typeface="Calibri"/>
                <a:ea typeface="Calibri"/>
                <a:cs typeface="Calibri"/>
                <a:sym typeface="Calibri"/>
              </a:endParaRPr>
            </a:p>
          </p:txBody>
        </p:sp>
        <p:sp>
          <p:nvSpPr>
            <p:cNvPr id="322" name="Google Shape;322;p27"/>
            <p:cNvSpPr/>
            <p:nvPr/>
          </p:nvSpPr>
          <p:spPr>
            <a:xfrm>
              <a:off x="7209938" y="3925013"/>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4.2</a:t>
              </a:r>
              <a:endParaRPr sz="1000">
                <a:solidFill>
                  <a:schemeClr val="dk1"/>
                </a:solidFill>
                <a:latin typeface="Calibri"/>
                <a:ea typeface="Calibri"/>
                <a:cs typeface="Calibri"/>
                <a:sym typeface="Calibri"/>
              </a:endParaRPr>
            </a:p>
          </p:txBody>
        </p:sp>
        <p:sp>
          <p:nvSpPr>
            <p:cNvPr id="323" name="Google Shape;323;p27"/>
            <p:cNvSpPr/>
            <p:nvPr/>
          </p:nvSpPr>
          <p:spPr>
            <a:xfrm>
              <a:off x="9745733" y="3395704"/>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5.1</a:t>
              </a:r>
              <a:endParaRPr sz="1000">
                <a:solidFill>
                  <a:schemeClr val="dk1"/>
                </a:solidFill>
                <a:latin typeface="Calibri"/>
                <a:ea typeface="Calibri"/>
                <a:cs typeface="Calibri"/>
                <a:sym typeface="Calibri"/>
              </a:endParaRPr>
            </a:p>
          </p:txBody>
        </p:sp>
        <p:sp>
          <p:nvSpPr>
            <p:cNvPr id="324" name="Google Shape;324;p27"/>
            <p:cNvSpPr/>
            <p:nvPr/>
          </p:nvSpPr>
          <p:spPr>
            <a:xfrm>
              <a:off x="9745733" y="3927761"/>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5.2</a:t>
              </a:r>
              <a:endParaRPr sz="1000">
                <a:solidFill>
                  <a:schemeClr val="dk1"/>
                </a:solidFill>
                <a:latin typeface="Calibri"/>
                <a:ea typeface="Calibri"/>
                <a:cs typeface="Calibri"/>
                <a:sym typeface="Calibri"/>
              </a:endParaRPr>
            </a:p>
          </p:txBody>
        </p:sp>
        <p:cxnSp>
          <p:nvCxnSpPr>
            <p:cNvPr id="325" name="Google Shape;325;p27"/>
            <p:cNvCxnSpPr>
              <a:endCxn id="299" idx="2"/>
            </p:cNvCxnSpPr>
            <p:nvPr/>
          </p:nvCxnSpPr>
          <p:spPr>
            <a:xfrm rot="10800000">
              <a:off x="9373771" y="3289284"/>
              <a:ext cx="11100" cy="238500"/>
            </a:xfrm>
            <a:prstGeom prst="straightConnector1">
              <a:avLst/>
            </a:prstGeom>
            <a:noFill/>
            <a:ln cap="flat" cmpd="sng" w="19050">
              <a:solidFill>
                <a:schemeClr val="lt2"/>
              </a:solidFill>
              <a:prstDash val="solid"/>
              <a:round/>
              <a:headEnd len="med" w="med" type="oval"/>
              <a:tailEnd len="med" w="med" type="oval"/>
            </a:ln>
          </p:spPr>
        </p:cxnSp>
        <p:cxnSp>
          <p:nvCxnSpPr>
            <p:cNvPr id="326" name="Google Shape;326;p27"/>
            <p:cNvCxnSpPr/>
            <p:nvPr/>
          </p:nvCxnSpPr>
          <p:spPr>
            <a:xfrm flipH="1" rot="10800000">
              <a:off x="6858100" y="4435390"/>
              <a:ext cx="381" cy="166147"/>
            </a:xfrm>
            <a:prstGeom prst="straightConnector1">
              <a:avLst/>
            </a:prstGeom>
            <a:noFill/>
            <a:ln cap="flat" cmpd="sng" w="19050">
              <a:solidFill>
                <a:schemeClr val="lt2"/>
              </a:solidFill>
              <a:prstDash val="solid"/>
              <a:round/>
              <a:headEnd len="med" w="med" type="oval"/>
              <a:tailEnd len="med" w="med" type="oval"/>
            </a:ln>
          </p:spPr>
        </p:cxnSp>
        <p:sp>
          <p:nvSpPr>
            <p:cNvPr id="327" name="Google Shape;327;p27"/>
            <p:cNvSpPr/>
            <p:nvPr/>
          </p:nvSpPr>
          <p:spPr>
            <a:xfrm>
              <a:off x="7222011" y="4471234"/>
              <a:ext cx="264160" cy="264160"/>
            </a:xfrm>
            <a:prstGeom prst="ellipse">
              <a:avLst/>
            </a:prstGeom>
            <a:solidFill>
              <a:srgbClr val="FFFFFF"/>
            </a:solidFill>
            <a:ln cap="flat" cmpd="sng" w="19050">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4.3</a:t>
              </a:r>
              <a:endParaRPr sz="10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334" name="Google Shape;334;p28"/>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335" name="Google Shape;335;p28"/>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Mindmap des fonctionnalités</a:t>
            </a:r>
            <a:endParaRPr>
              <a:solidFill>
                <a:schemeClr val="accent2"/>
              </a:solidFill>
            </a:endParaRPr>
          </a:p>
        </p:txBody>
      </p:sp>
      <p:graphicFrame>
        <p:nvGraphicFramePr>
          <p:cNvPr id="336" name="Google Shape;336;p28"/>
          <p:cNvGraphicFramePr/>
          <p:nvPr/>
        </p:nvGraphicFramePr>
        <p:xfrm>
          <a:off x="1066800" y="1143706"/>
          <a:ext cx="3000000" cy="3000000"/>
        </p:xfrm>
        <a:graphic>
          <a:graphicData uri="http://schemas.openxmlformats.org/drawingml/2006/table">
            <a:tbl>
              <a:tblPr firstRow="1">
                <a:noFill/>
                <a:tableStyleId>{792FFA43-D994-4B35-A6FA-F57B6F7FB0E0}</a:tableStyleId>
              </a:tblPr>
              <a:tblGrid>
                <a:gridCol w="703750"/>
                <a:gridCol w="2288500"/>
                <a:gridCol w="7393225"/>
              </a:tblGrid>
              <a:tr h="563500">
                <a:tc>
                  <a:txBody>
                    <a:bodyPr/>
                    <a:lstStyle/>
                    <a:p>
                      <a:pPr indent="0" lvl="0" marL="0" marR="0" rtl="0" algn="l">
                        <a:spcBef>
                          <a:spcPts val="0"/>
                        </a:spcBef>
                        <a:spcAft>
                          <a:spcPts val="0"/>
                        </a:spcAft>
                        <a:buNone/>
                      </a:pPr>
                      <a:r>
                        <a:rPr lang="fr-FR" sz="1200" u="none" cap="none" strike="noStrike"/>
                        <a:t>Ref.</a:t>
                      </a:r>
                      <a:endParaRPr sz="1200"/>
                    </a:p>
                  </a:txBody>
                  <a:tcPr marT="45725" marB="45725" marR="91450" marL="91450" anchor="ctr"/>
                </a:tc>
                <a:tc>
                  <a:txBody>
                    <a:bodyPr/>
                    <a:lstStyle/>
                    <a:p>
                      <a:pPr indent="0" lvl="0" marL="0" marR="0" rtl="0" algn="l">
                        <a:spcBef>
                          <a:spcPts val="0"/>
                        </a:spcBef>
                        <a:spcAft>
                          <a:spcPts val="0"/>
                        </a:spcAft>
                        <a:buNone/>
                      </a:pPr>
                      <a:r>
                        <a:rPr lang="fr-FR" sz="1200"/>
                        <a:t>Page</a:t>
                      </a:r>
                      <a:endParaRPr sz="1200"/>
                    </a:p>
                  </a:txBody>
                  <a:tcPr marT="45725" marB="45725" marR="91450" marL="91450" anchor="ctr"/>
                </a:tc>
                <a:tc>
                  <a:txBody>
                    <a:bodyPr/>
                    <a:lstStyle/>
                    <a:p>
                      <a:pPr indent="0" lvl="0" marL="0" marR="0" rtl="0" algn="l">
                        <a:spcBef>
                          <a:spcPts val="0"/>
                        </a:spcBef>
                        <a:spcAft>
                          <a:spcPts val="0"/>
                        </a:spcAft>
                        <a:buNone/>
                      </a:pPr>
                      <a:r>
                        <a:rPr lang="fr-FR" sz="1200"/>
                        <a:t>Fonction / contenu</a:t>
                      </a:r>
                      <a:endParaRPr sz="1200"/>
                    </a:p>
                  </a:txBody>
                  <a:tcPr marT="45725" marB="45725" marR="91450" marL="91450" anchor="ctr"/>
                </a:tc>
              </a:tr>
              <a:tr h="563500">
                <a:tc>
                  <a:txBody>
                    <a:bodyPr/>
                    <a:lstStyle/>
                    <a:p>
                      <a:pPr indent="0" lvl="0" marL="0" marR="0" rtl="0" algn="l">
                        <a:spcBef>
                          <a:spcPts val="0"/>
                        </a:spcBef>
                        <a:spcAft>
                          <a:spcPts val="0"/>
                        </a:spcAft>
                        <a:buNone/>
                      </a:pPr>
                      <a:r>
                        <a:rPr lang="fr-FR" sz="1200"/>
                        <a:t>1.0</a:t>
                      </a:r>
                      <a:endParaRPr sz="1200"/>
                    </a:p>
                  </a:txBody>
                  <a:tcPr marT="45725" marB="45725" marR="91450" marL="91450" anchor="ctr"/>
                </a:tc>
                <a:tc>
                  <a:txBody>
                    <a:bodyPr/>
                    <a:lstStyle/>
                    <a:p>
                      <a:pPr indent="0" lvl="0" marL="0" marR="0" rtl="0" algn="l">
                        <a:spcBef>
                          <a:spcPts val="0"/>
                        </a:spcBef>
                        <a:spcAft>
                          <a:spcPts val="0"/>
                        </a:spcAft>
                        <a:buNone/>
                      </a:pPr>
                      <a:r>
                        <a:rPr lang="fr-FR" sz="1200"/>
                        <a:t>Ecran d’accueil</a:t>
                      </a:r>
                      <a:endParaRPr sz="1200"/>
                    </a:p>
                  </a:txBody>
                  <a:tcPr marT="45725" marB="45725" marR="91450" marL="91450" anchor="ctr"/>
                </a:tc>
                <a:tc>
                  <a:txBody>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Entrée principale de l’application permettant un accès rapide aux différents modules</a:t>
                      </a:r>
                      <a:endParaRPr sz="1200">
                        <a:solidFill>
                          <a:schemeClr val="dk1"/>
                        </a:solidFill>
                        <a:latin typeface="Calibri"/>
                        <a:ea typeface="Calibri"/>
                        <a:cs typeface="Calibri"/>
                        <a:sym typeface="Calibri"/>
                      </a:endParaRPr>
                    </a:p>
                  </a:txBody>
                  <a:tcPr marT="45725" marB="45725" marR="91450" marL="91450" anchor="ctr"/>
                </a:tc>
              </a:tr>
              <a:tr h="563500">
                <a:tc>
                  <a:txBody>
                    <a:bodyPr/>
                    <a:lstStyle/>
                    <a:p>
                      <a:pPr indent="0" lvl="0" marL="0" marR="0" rtl="0" algn="l">
                        <a:spcBef>
                          <a:spcPts val="0"/>
                        </a:spcBef>
                        <a:spcAft>
                          <a:spcPts val="0"/>
                        </a:spcAft>
                        <a:buNone/>
                      </a:pPr>
                      <a:r>
                        <a:rPr lang="fr-FR" sz="1200"/>
                        <a:t>2.0</a:t>
                      </a:r>
                      <a:endParaRPr sz="1200"/>
                    </a:p>
                  </a:txBody>
                  <a:tcPr marT="45725" marB="45725" marR="91450" marL="91450" anchor="ctr"/>
                </a:tc>
                <a:tc>
                  <a:txBody>
                    <a:bodyPr/>
                    <a:lstStyle/>
                    <a:p>
                      <a:pPr indent="0" lvl="0" marL="0" marR="0" rtl="0" algn="l">
                        <a:spcBef>
                          <a:spcPts val="0"/>
                        </a:spcBef>
                        <a:spcAft>
                          <a:spcPts val="0"/>
                        </a:spcAft>
                        <a:buNone/>
                      </a:pPr>
                      <a:r>
                        <a:rPr lang="fr-FR" sz="1200"/>
                        <a:t>Itinéraire</a:t>
                      </a:r>
                      <a:endParaRPr sz="1200"/>
                    </a:p>
                  </a:txBody>
                  <a:tcPr marT="45725" marB="45725" marR="91450" marL="91450" anchor="ctr"/>
                </a:tc>
                <a:tc>
                  <a:txBody>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Rubrique itinéraire servant pour mieux organiser les modules de l’application, et ne correspond pas à un écran dans l’application</a:t>
                      </a:r>
                      <a:endParaRPr sz="1200">
                        <a:solidFill>
                          <a:schemeClr val="dk1"/>
                        </a:solidFill>
                        <a:latin typeface="Calibri"/>
                        <a:ea typeface="Calibri"/>
                        <a:cs typeface="Calibri"/>
                        <a:sym typeface="Calibri"/>
                      </a:endParaRPr>
                    </a:p>
                  </a:txBody>
                  <a:tcPr marT="45725" marB="45725" marR="91450" marL="91450" anchor="ctr"/>
                </a:tc>
              </a:tr>
              <a:tr h="563500">
                <a:tc>
                  <a:txBody>
                    <a:bodyPr/>
                    <a:lstStyle/>
                    <a:p>
                      <a:pPr indent="0" lvl="0" marL="0" marR="0" rtl="0" algn="l">
                        <a:spcBef>
                          <a:spcPts val="0"/>
                        </a:spcBef>
                        <a:spcAft>
                          <a:spcPts val="0"/>
                        </a:spcAft>
                        <a:buNone/>
                      </a:pPr>
                      <a:r>
                        <a:rPr lang="fr-FR" sz="1200"/>
                        <a:t>2.1</a:t>
                      </a:r>
                      <a:endParaRPr sz="1200"/>
                    </a:p>
                  </a:txBody>
                  <a:tcPr marT="45725" marB="45725" marR="91450" marL="91450" anchor="ctr"/>
                </a:tc>
                <a:tc>
                  <a:txBody>
                    <a:bodyPr/>
                    <a:lstStyle/>
                    <a:p>
                      <a:pPr indent="0" lvl="0" marL="0" marR="0" rtl="0" algn="l">
                        <a:spcBef>
                          <a:spcPts val="0"/>
                        </a:spcBef>
                        <a:spcAft>
                          <a:spcPts val="0"/>
                        </a:spcAft>
                        <a:buNone/>
                      </a:pPr>
                      <a:r>
                        <a:rPr lang="fr-FR" sz="1200"/>
                        <a:t>Localisation Géographique</a:t>
                      </a:r>
                      <a:endParaRPr sz="1200"/>
                    </a:p>
                  </a:txBody>
                  <a:tcPr marT="45725" marB="45725" marR="91450" marL="91450" anchor="ctr"/>
                </a:tc>
                <a:tc>
                  <a:txBody>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Ecran permettant de géo-localiser l’utilisateur sur une carte en lui indiquant les emplacements les</a:t>
                      </a:r>
                      <a:r>
                        <a:rPr lang="fr-FR" sz="1200">
                          <a:solidFill>
                            <a:schemeClr val="dk1"/>
                          </a:solidFill>
                          <a:latin typeface="Calibri"/>
                          <a:ea typeface="Calibri"/>
                          <a:cs typeface="Calibri"/>
                          <a:sym typeface="Calibri"/>
                        </a:rPr>
                        <a:t> plus proches (stations de tram, parking ...)</a:t>
                      </a:r>
                      <a:endParaRPr sz="1200">
                        <a:solidFill>
                          <a:schemeClr val="dk1"/>
                        </a:solidFill>
                        <a:latin typeface="Calibri"/>
                        <a:ea typeface="Calibri"/>
                        <a:cs typeface="Calibri"/>
                        <a:sym typeface="Calibri"/>
                      </a:endParaRPr>
                    </a:p>
                  </a:txBody>
                  <a:tcPr marT="45725" marB="45725" marR="91450" marL="91450" anchor="ctr"/>
                </a:tc>
              </a:tr>
              <a:tr h="563500">
                <a:tc>
                  <a:txBody>
                    <a:bodyPr/>
                    <a:lstStyle/>
                    <a:p>
                      <a:pPr indent="0" lvl="0" marL="0" marR="0" rtl="0" algn="l">
                        <a:spcBef>
                          <a:spcPts val="0"/>
                        </a:spcBef>
                        <a:spcAft>
                          <a:spcPts val="0"/>
                        </a:spcAft>
                        <a:buNone/>
                      </a:pPr>
                      <a:r>
                        <a:rPr lang="fr-FR" sz="1200"/>
                        <a:t>2.2</a:t>
                      </a:r>
                      <a:endParaRPr sz="1200"/>
                    </a:p>
                  </a:txBody>
                  <a:tcPr marT="45725" marB="45725" marR="91450" marL="91450" anchor="ctr"/>
                </a:tc>
                <a:tc>
                  <a:txBody>
                    <a:bodyPr/>
                    <a:lstStyle/>
                    <a:p>
                      <a:pPr indent="0" lvl="0" marL="0" marR="0" rtl="0" algn="l">
                        <a:spcBef>
                          <a:spcPts val="0"/>
                        </a:spcBef>
                        <a:spcAft>
                          <a:spcPts val="0"/>
                        </a:spcAft>
                        <a:buNone/>
                      </a:pPr>
                      <a:r>
                        <a:rPr lang="fr-FR" sz="1200"/>
                        <a:t>Rechercher un lieu</a:t>
                      </a:r>
                      <a:endParaRPr sz="1200"/>
                    </a:p>
                  </a:txBody>
                  <a:tcPr marT="45725" marB="45725" marR="91450" marL="91450" anchor="ctr"/>
                </a:tc>
                <a:tc>
                  <a:txBody>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Rechercher un lieu par son adresse et indiquer les stations de tram de départ et de descente  pour s’y rendre.</a:t>
                      </a:r>
                      <a:endParaRPr sz="1200">
                        <a:solidFill>
                          <a:schemeClr val="dk1"/>
                        </a:solidFill>
                        <a:latin typeface="Calibri"/>
                        <a:ea typeface="Calibri"/>
                        <a:cs typeface="Calibri"/>
                        <a:sym typeface="Calibri"/>
                      </a:endParaRPr>
                    </a:p>
                  </a:txBody>
                  <a:tcPr marT="45725" marB="45725" marR="91450" marL="91450" anchor="ctr"/>
                </a:tc>
              </a:tr>
              <a:tr h="722900">
                <a:tc>
                  <a:txBody>
                    <a:bodyPr/>
                    <a:lstStyle/>
                    <a:p>
                      <a:pPr indent="0" lvl="0" marL="0" marR="0" rtl="0" algn="l">
                        <a:spcBef>
                          <a:spcPts val="0"/>
                        </a:spcBef>
                        <a:spcAft>
                          <a:spcPts val="0"/>
                        </a:spcAft>
                        <a:buNone/>
                      </a:pPr>
                      <a:r>
                        <a:rPr lang="fr-FR" sz="1200"/>
                        <a:t>2.3</a:t>
                      </a:r>
                      <a:endParaRPr sz="1200"/>
                    </a:p>
                  </a:txBody>
                  <a:tcPr marT="45725" marB="45725" marR="91450" marL="91450" anchor="ctr"/>
                </a:tc>
                <a:tc>
                  <a:txBody>
                    <a:bodyPr/>
                    <a:lstStyle/>
                    <a:p>
                      <a:pPr indent="0" lvl="0" marL="0" marR="0" rtl="0" algn="l">
                        <a:spcBef>
                          <a:spcPts val="0"/>
                        </a:spcBef>
                        <a:spcAft>
                          <a:spcPts val="0"/>
                        </a:spcAft>
                        <a:buNone/>
                      </a:pPr>
                      <a:r>
                        <a:rPr lang="fr-FR" sz="1200"/>
                        <a:t>Résultat de recherche</a:t>
                      </a:r>
                      <a:endParaRPr sz="12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Rechercher un lieu par son adresse et indiquer les stations de tram de départ et de descente  pour s’y rendre.</a:t>
                      </a:r>
                      <a:endParaRPr/>
                    </a:p>
                  </a:txBody>
                  <a:tcPr marT="45725" marB="45725" marR="91450" marL="91450" anchor="ctr"/>
                </a:tc>
              </a:tr>
              <a:tr h="722900">
                <a:tc>
                  <a:txBody>
                    <a:bodyPr/>
                    <a:lstStyle/>
                    <a:p>
                      <a:pPr indent="0" lvl="0" marL="0" marR="0" rtl="0" algn="l">
                        <a:spcBef>
                          <a:spcPts val="0"/>
                        </a:spcBef>
                        <a:spcAft>
                          <a:spcPts val="0"/>
                        </a:spcAft>
                        <a:buNone/>
                      </a:pPr>
                      <a:r>
                        <a:rPr lang="fr-FR" sz="1200"/>
                        <a:t>3.0</a:t>
                      </a:r>
                      <a:endParaRPr sz="1200"/>
                    </a:p>
                  </a:txBody>
                  <a:tcPr marT="45725" marB="45725" marR="91450" marL="91450" anchor="ctr"/>
                </a:tc>
                <a:tc>
                  <a:txBody>
                    <a:bodyPr/>
                    <a:lstStyle/>
                    <a:p>
                      <a:pPr indent="0" lvl="0" marL="0" marR="0" rtl="0" algn="l">
                        <a:spcBef>
                          <a:spcPts val="0"/>
                        </a:spcBef>
                        <a:spcAft>
                          <a:spcPts val="0"/>
                        </a:spcAft>
                        <a:buNone/>
                      </a:pPr>
                      <a:r>
                        <a:rPr lang="fr-FR" sz="1200"/>
                        <a:t>Plan du réseau</a:t>
                      </a:r>
                      <a:endParaRPr sz="1200"/>
                    </a:p>
                  </a:txBody>
                  <a:tcPr marT="45725" marB="45725" marR="91450" marL="91450" anchor="ctr"/>
                </a:tc>
                <a:tc>
                  <a:txBody>
                    <a:bodyPr/>
                    <a:lstStyle/>
                    <a:p>
                      <a:pPr indent="0" lvl="0" marL="0" marR="0" rtl="0" algn="l">
                        <a:spcBef>
                          <a:spcPts val="0"/>
                        </a:spcBef>
                        <a:spcAft>
                          <a:spcPts val="0"/>
                        </a:spcAft>
                        <a:buNone/>
                      </a:pPr>
                      <a:r>
                        <a:rPr b="0" i="0" lang="fr-FR" sz="1200" u="none" cap="none" strike="noStrike">
                          <a:solidFill>
                            <a:srgbClr val="000000"/>
                          </a:solidFill>
                          <a:latin typeface="Calibri"/>
                          <a:ea typeface="Calibri"/>
                          <a:cs typeface="Calibri"/>
                          <a:sym typeface="Calibri"/>
                        </a:rPr>
                        <a:t>Rubrique plan du réseau servant à mieux organiser les modules de l’application et ne correspond pas à aucun écran dans l’application</a:t>
                      </a:r>
                      <a:endParaRPr b="0" i="0" sz="1200" u="none" cap="none" strike="noStrike">
                        <a:solidFill>
                          <a:srgbClr val="000000"/>
                        </a:solidFill>
                        <a:latin typeface="Calibri"/>
                        <a:ea typeface="Calibri"/>
                        <a:cs typeface="Calibri"/>
                        <a:sym typeface="Calibri"/>
                      </a:endParaRPr>
                    </a:p>
                  </a:txBody>
                  <a:tcPr marT="45725" marB="45725" marR="91450" marL="91450" anchor="ctr"/>
                </a:tc>
              </a:tr>
              <a:tr h="563500">
                <a:tc>
                  <a:txBody>
                    <a:bodyPr/>
                    <a:lstStyle/>
                    <a:p>
                      <a:pPr indent="0" lvl="0" marL="0" marR="0" rtl="0" algn="l">
                        <a:spcBef>
                          <a:spcPts val="0"/>
                        </a:spcBef>
                        <a:spcAft>
                          <a:spcPts val="0"/>
                        </a:spcAft>
                        <a:buNone/>
                      </a:pPr>
                      <a:r>
                        <a:rPr lang="fr-FR" sz="1200"/>
                        <a:t>3.1</a:t>
                      </a:r>
                      <a:endParaRPr sz="1200"/>
                    </a:p>
                  </a:txBody>
                  <a:tcPr marT="45725" marB="45725" marR="91450" marL="91450" anchor="ctr"/>
                </a:tc>
                <a:tc>
                  <a:txBody>
                    <a:bodyPr/>
                    <a:lstStyle/>
                    <a:p>
                      <a:pPr indent="0" lvl="0" marL="0" marR="0" rtl="0" algn="l">
                        <a:spcBef>
                          <a:spcPts val="0"/>
                        </a:spcBef>
                        <a:spcAft>
                          <a:spcPts val="0"/>
                        </a:spcAft>
                        <a:buNone/>
                      </a:pPr>
                      <a:r>
                        <a:rPr lang="fr-FR" sz="1200"/>
                        <a:t>Carte du réseau</a:t>
                      </a:r>
                      <a:endParaRPr sz="12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Tracer le plan du réseaux sur une carte ( 2 lignes et 48 stations )</a:t>
                      </a:r>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343" name="Google Shape;343;p29"/>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344" name="Google Shape;344;p29"/>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Mindmap des fonctionnalités</a:t>
            </a:r>
            <a:endParaRPr>
              <a:solidFill>
                <a:schemeClr val="accent2"/>
              </a:solidFill>
            </a:endParaRPr>
          </a:p>
        </p:txBody>
      </p:sp>
      <p:graphicFrame>
        <p:nvGraphicFramePr>
          <p:cNvPr id="345" name="Google Shape;345;p29"/>
          <p:cNvGraphicFramePr/>
          <p:nvPr/>
        </p:nvGraphicFramePr>
        <p:xfrm>
          <a:off x="1375513" y="1251443"/>
          <a:ext cx="3000000" cy="3000000"/>
        </p:xfrm>
        <a:graphic>
          <a:graphicData uri="http://schemas.openxmlformats.org/drawingml/2006/table">
            <a:tbl>
              <a:tblPr firstRow="1">
                <a:noFill/>
                <a:tableStyleId>{792FFA43-D994-4B35-A6FA-F57B6F7FB0E0}</a:tableStyleId>
              </a:tblPr>
              <a:tblGrid>
                <a:gridCol w="639700"/>
                <a:gridCol w="2080175"/>
                <a:gridCol w="6720200"/>
              </a:tblGrid>
              <a:tr h="577900">
                <a:tc>
                  <a:txBody>
                    <a:bodyPr/>
                    <a:lstStyle/>
                    <a:p>
                      <a:pPr indent="0" lvl="0" marL="0" marR="0" rtl="0" algn="l">
                        <a:spcBef>
                          <a:spcPts val="0"/>
                        </a:spcBef>
                        <a:spcAft>
                          <a:spcPts val="0"/>
                        </a:spcAft>
                        <a:buNone/>
                      </a:pPr>
                      <a:r>
                        <a:rPr lang="fr-FR" sz="1200"/>
                        <a:t>Ref.</a:t>
                      </a:r>
                      <a:endParaRPr sz="1200"/>
                    </a:p>
                  </a:txBody>
                  <a:tcPr marT="45725" marB="45725" marR="91450" marL="91450" anchor="ctr"/>
                </a:tc>
                <a:tc>
                  <a:txBody>
                    <a:bodyPr/>
                    <a:lstStyle/>
                    <a:p>
                      <a:pPr indent="0" lvl="0" marL="0" marR="0" rtl="0" algn="l">
                        <a:spcBef>
                          <a:spcPts val="0"/>
                        </a:spcBef>
                        <a:spcAft>
                          <a:spcPts val="0"/>
                        </a:spcAft>
                        <a:buNone/>
                      </a:pPr>
                      <a:r>
                        <a:rPr lang="fr-FR" sz="1200"/>
                        <a:t>Page</a:t>
                      </a:r>
                      <a:endParaRPr sz="1200"/>
                    </a:p>
                  </a:txBody>
                  <a:tcPr marT="45725" marB="45725" marR="91450" marL="91450" anchor="ctr"/>
                </a:tc>
                <a:tc>
                  <a:txBody>
                    <a:bodyPr/>
                    <a:lstStyle/>
                    <a:p>
                      <a:pPr indent="0" lvl="0" marL="0" marR="0" rtl="0" algn="l">
                        <a:spcBef>
                          <a:spcPts val="0"/>
                        </a:spcBef>
                        <a:spcAft>
                          <a:spcPts val="0"/>
                        </a:spcAft>
                        <a:buNone/>
                      </a:pPr>
                      <a:r>
                        <a:rPr lang="fr-FR" sz="1200"/>
                        <a:t>Fonction / contenu</a:t>
                      </a:r>
                      <a:endParaRPr sz="1200"/>
                    </a:p>
                  </a:txBody>
                  <a:tcPr marT="45725" marB="45725" marR="91450" marL="91450" anchor="ctr"/>
                </a:tc>
              </a:tr>
              <a:tr h="577900">
                <a:tc>
                  <a:txBody>
                    <a:bodyPr/>
                    <a:lstStyle/>
                    <a:p>
                      <a:pPr indent="0" lvl="0" marL="0" marR="0" rtl="0" algn="l">
                        <a:spcBef>
                          <a:spcPts val="0"/>
                        </a:spcBef>
                        <a:spcAft>
                          <a:spcPts val="0"/>
                        </a:spcAft>
                        <a:buNone/>
                      </a:pPr>
                      <a:r>
                        <a:rPr lang="fr-FR" sz="1200"/>
                        <a:t>4.0</a:t>
                      </a:r>
                      <a:endParaRPr sz="1200"/>
                    </a:p>
                  </a:txBody>
                  <a:tcPr marT="45725" marB="45725" marR="91450" marL="91450" anchor="ctr"/>
                </a:tc>
                <a:tc>
                  <a:txBody>
                    <a:bodyPr/>
                    <a:lstStyle/>
                    <a:p>
                      <a:pPr indent="0" lvl="0" marL="0" marR="0" rtl="0" algn="l">
                        <a:spcBef>
                          <a:spcPts val="0"/>
                        </a:spcBef>
                        <a:spcAft>
                          <a:spcPts val="0"/>
                        </a:spcAft>
                        <a:buNone/>
                      </a:pPr>
                      <a:r>
                        <a:rPr lang="fr-FR" sz="1200"/>
                        <a:t>Les horaires</a:t>
                      </a:r>
                      <a:endParaRPr sz="12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Rubrique les horaires servant à mieux organiser les modules de l’application et ne correspond pas à aucun écran dans l’application</a:t>
                      </a:r>
                      <a:endParaRPr/>
                    </a:p>
                  </a:txBody>
                  <a:tcPr marT="45725" marB="45725" marR="91450" marL="91450" anchor="ctr"/>
                </a:tc>
              </a:tr>
              <a:tr h="577900">
                <a:tc>
                  <a:txBody>
                    <a:bodyPr/>
                    <a:lstStyle/>
                    <a:p>
                      <a:pPr indent="0" lvl="0" marL="0" marR="0" rtl="0" algn="l">
                        <a:spcBef>
                          <a:spcPts val="0"/>
                        </a:spcBef>
                        <a:spcAft>
                          <a:spcPts val="0"/>
                        </a:spcAft>
                        <a:buNone/>
                      </a:pPr>
                      <a:r>
                        <a:rPr lang="fr-FR" sz="1200"/>
                        <a:t>4.1</a:t>
                      </a:r>
                      <a:endParaRPr sz="1200"/>
                    </a:p>
                  </a:txBody>
                  <a:tcPr marT="45725" marB="45725" marR="91450" marL="91450" anchor="ctr"/>
                </a:tc>
                <a:tc>
                  <a:txBody>
                    <a:bodyPr/>
                    <a:lstStyle/>
                    <a:p>
                      <a:pPr indent="0" lvl="0" marL="0" marR="0" rtl="0" algn="l">
                        <a:spcBef>
                          <a:spcPts val="0"/>
                        </a:spcBef>
                        <a:spcAft>
                          <a:spcPts val="0"/>
                        </a:spcAft>
                        <a:buNone/>
                      </a:pPr>
                      <a:r>
                        <a:rPr lang="fr-FR" sz="1200"/>
                        <a:t>Liste</a:t>
                      </a:r>
                      <a:r>
                        <a:rPr lang="fr-FR" sz="1200"/>
                        <a:t> des lignes du Tram</a:t>
                      </a:r>
                      <a:endParaRPr sz="12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Lister les lignes du tram sur Casablanca</a:t>
                      </a:r>
                      <a:endParaRPr b="0" i="0" sz="1200" u="none" cap="none" strike="noStrike">
                        <a:solidFill>
                          <a:srgbClr val="000000"/>
                        </a:solidFill>
                        <a:latin typeface="Calibri"/>
                        <a:ea typeface="Calibri"/>
                        <a:cs typeface="Calibri"/>
                        <a:sym typeface="Calibri"/>
                      </a:endParaRPr>
                    </a:p>
                  </a:txBody>
                  <a:tcPr marT="45725" marB="45725" marR="91450" marL="91450" anchor="ctr"/>
                </a:tc>
              </a:tr>
              <a:tr h="577900">
                <a:tc>
                  <a:txBody>
                    <a:bodyPr/>
                    <a:lstStyle/>
                    <a:p>
                      <a:pPr indent="0" lvl="0" marL="0" marR="0" rtl="0" algn="l">
                        <a:spcBef>
                          <a:spcPts val="0"/>
                        </a:spcBef>
                        <a:spcAft>
                          <a:spcPts val="0"/>
                        </a:spcAft>
                        <a:buNone/>
                      </a:pPr>
                      <a:r>
                        <a:rPr lang="fr-FR" sz="1200"/>
                        <a:t>4.2</a:t>
                      </a:r>
                      <a:endParaRPr sz="12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Détail d’une ligne de Tram</a:t>
                      </a:r>
                      <a:endParaRPr b="0" i="0" sz="1200" u="none" cap="none" strike="noStrike">
                        <a:solidFill>
                          <a:srgbClr val="0000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Ecran du détail d’une ligne de Tram</a:t>
                      </a:r>
                      <a:endParaRPr b="0" i="0" sz="1200" u="none" cap="none" strike="noStrike">
                        <a:solidFill>
                          <a:srgbClr val="000000"/>
                        </a:solidFill>
                        <a:latin typeface="Calibri"/>
                        <a:ea typeface="Calibri"/>
                        <a:cs typeface="Calibri"/>
                        <a:sym typeface="Calibri"/>
                      </a:endParaRPr>
                    </a:p>
                  </a:txBody>
                  <a:tcPr marT="45725" marB="45725" marR="91450" marL="91450" anchor="ctr"/>
                </a:tc>
              </a:tr>
              <a:tr h="577900">
                <a:tc>
                  <a:txBody>
                    <a:bodyPr/>
                    <a:lstStyle/>
                    <a:p>
                      <a:pPr indent="0" lvl="0" marL="0" marR="0" rtl="0" algn="l">
                        <a:spcBef>
                          <a:spcPts val="0"/>
                        </a:spcBef>
                        <a:spcAft>
                          <a:spcPts val="0"/>
                        </a:spcAft>
                        <a:buNone/>
                      </a:pPr>
                      <a:r>
                        <a:rPr lang="fr-FR" sz="1200"/>
                        <a:t>4.3</a:t>
                      </a:r>
                      <a:endParaRPr sz="1200"/>
                    </a:p>
                  </a:txBody>
                  <a:tcPr marT="45725" marB="45725" marR="91450" marL="91450" anchor="ctr"/>
                </a:tc>
                <a:tc>
                  <a:txBody>
                    <a:bodyPr/>
                    <a:lstStyle/>
                    <a:p>
                      <a:pPr indent="0" lvl="0" marL="0" marR="0" rtl="0" algn="l">
                        <a:spcBef>
                          <a:spcPts val="0"/>
                        </a:spcBef>
                        <a:spcAft>
                          <a:spcPts val="0"/>
                        </a:spcAft>
                        <a:buNone/>
                      </a:pPr>
                      <a:r>
                        <a:rPr lang="fr-FR" sz="1200"/>
                        <a:t>Détail d’une station</a:t>
                      </a:r>
                      <a:endParaRPr sz="1200"/>
                    </a:p>
                  </a:txBody>
                  <a:tcPr marT="45725" marB="45725" marR="91450" marL="91450" anchor="ctr"/>
                </a:tc>
                <a:tc>
                  <a:txBody>
                    <a:bodyPr/>
                    <a:lstStyle/>
                    <a:p>
                      <a:pPr indent="0" lvl="0" marL="0" marR="0" rtl="0" algn="l">
                        <a:spcBef>
                          <a:spcPts val="0"/>
                        </a:spcBef>
                        <a:spcAft>
                          <a:spcPts val="0"/>
                        </a:spcAft>
                        <a:buNone/>
                      </a:pPr>
                      <a:r>
                        <a:rPr b="0" i="0" lang="fr-FR" sz="1200" u="none" cap="none" strike="noStrike">
                          <a:solidFill>
                            <a:srgbClr val="000000"/>
                          </a:solidFill>
                          <a:latin typeface="Calibri"/>
                          <a:ea typeface="Calibri"/>
                          <a:cs typeface="Calibri"/>
                          <a:sym typeface="Calibri"/>
                        </a:rPr>
                        <a:t>Ecran du détail d’une station de Tram</a:t>
                      </a:r>
                      <a:endParaRPr b="0" i="0" sz="1200" u="none" cap="none" strike="noStrike">
                        <a:solidFill>
                          <a:srgbClr val="000000"/>
                        </a:solidFill>
                        <a:latin typeface="Calibri"/>
                        <a:ea typeface="Calibri"/>
                        <a:cs typeface="Calibri"/>
                        <a:sym typeface="Calibri"/>
                      </a:endParaRPr>
                    </a:p>
                  </a:txBody>
                  <a:tcPr marT="45725" marB="45725" marR="91450" marL="91450" anchor="ctr"/>
                </a:tc>
              </a:tr>
              <a:tr h="577900">
                <a:tc>
                  <a:txBody>
                    <a:bodyPr/>
                    <a:lstStyle/>
                    <a:p>
                      <a:pPr indent="0" lvl="0" marL="0" marR="0" rtl="0" algn="l">
                        <a:spcBef>
                          <a:spcPts val="0"/>
                        </a:spcBef>
                        <a:spcAft>
                          <a:spcPts val="0"/>
                        </a:spcAft>
                        <a:buNone/>
                      </a:pPr>
                      <a:r>
                        <a:rPr lang="fr-FR" sz="1200"/>
                        <a:t>5.0</a:t>
                      </a:r>
                      <a:endParaRPr sz="1200"/>
                    </a:p>
                  </a:txBody>
                  <a:tcPr marT="45725" marB="45725" marR="91450" marL="91450" anchor="ctr"/>
                </a:tc>
                <a:tc>
                  <a:txBody>
                    <a:bodyPr/>
                    <a:lstStyle/>
                    <a:p>
                      <a:pPr indent="0" lvl="0" marL="0" marR="0" rtl="0" algn="l">
                        <a:spcBef>
                          <a:spcPts val="0"/>
                        </a:spcBef>
                        <a:spcAft>
                          <a:spcPts val="0"/>
                        </a:spcAft>
                        <a:buNone/>
                      </a:pPr>
                      <a:r>
                        <a:rPr lang="fr-FR" sz="1200"/>
                        <a:t>Mon compte</a:t>
                      </a:r>
                      <a:endParaRPr sz="1200"/>
                    </a:p>
                  </a:txBody>
                  <a:tcPr marT="45725" marB="45725" marR="91450" marL="91450" anchor="ctr"/>
                </a:tc>
                <a:tc>
                  <a:txBody>
                    <a:bodyPr/>
                    <a:lstStyle/>
                    <a:p>
                      <a:pPr indent="0" lvl="0" marL="0" marR="0" rtl="0" algn="l">
                        <a:spcBef>
                          <a:spcPts val="0"/>
                        </a:spcBef>
                        <a:spcAft>
                          <a:spcPts val="0"/>
                        </a:spcAft>
                        <a:buNone/>
                      </a:pPr>
                      <a:r>
                        <a:rPr b="0" i="0" lang="fr-FR" sz="1200" u="none" cap="none" strike="noStrike">
                          <a:solidFill>
                            <a:srgbClr val="000000"/>
                          </a:solidFill>
                          <a:latin typeface="Calibri"/>
                          <a:ea typeface="Calibri"/>
                          <a:cs typeface="Calibri"/>
                          <a:sym typeface="Calibri"/>
                        </a:rPr>
                        <a:t>Rubrique mon compte servant à mieux organiser les modules de l’application et ne correspond pas à aucun écran dans l’application</a:t>
                      </a:r>
                      <a:endParaRPr b="0" i="0" sz="1200" u="none" cap="none" strike="noStrike">
                        <a:solidFill>
                          <a:srgbClr val="000000"/>
                        </a:solidFill>
                        <a:latin typeface="Calibri"/>
                        <a:ea typeface="Calibri"/>
                        <a:cs typeface="Calibri"/>
                        <a:sym typeface="Calibri"/>
                      </a:endParaRPr>
                    </a:p>
                  </a:txBody>
                  <a:tcPr marT="45725" marB="45725" marR="91450" marL="91450" anchor="ctr"/>
                </a:tc>
              </a:tr>
              <a:tr h="577900">
                <a:tc>
                  <a:txBody>
                    <a:bodyPr/>
                    <a:lstStyle/>
                    <a:p>
                      <a:pPr indent="0" lvl="0" marL="0" marR="0" rtl="0" algn="l">
                        <a:spcBef>
                          <a:spcPts val="0"/>
                        </a:spcBef>
                        <a:spcAft>
                          <a:spcPts val="0"/>
                        </a:spcAft>
                        <a:buNone/>
                      </a:pPr>
                      <a:r>
                        <a:rPr lang="fr-FR" sz="1200"/>
                        <a:t>5.1</a:t>
                      </a:r>
                      <a:endParaRPr sz="1200"/>
                    </a:p>
                  </a:txBody>
                  <a:tcPr marT="45725" marB="45725" marR="91450" marL="91450" anchor="ctr"/>
                </a:tc>
                <a:tc>
                  <a:txBody>
                    <a:bodyPr/>
                    <a:lstStyle/>
                    <a:p>
                      <a:pPr indent="0" lvl="0" marL="0" marR="0" rtl="0" algn="l">
                        <a:spcBef>
                          <a:spcPts val="0"/>
                        </a:spcBef>
                        <a:spcAft>
                          <a:spcPts val="0"/>
                        </a:spcAft>
                        <a:buNone/>
                      </a:pPr>
                      <a:r>
                        <a:rPr lang="fr-FR" sz="1200"/>
                        <a:t>Authentification</a:t>
                      </a:r>
                      <a:endParaRPr sz="1200"/>
                    </a:p>
                  </a:txBody>
                  <a:tcPr marT="45725" marB="45725" marR="91450" marL="91450" anchor="ctr"/>
                </a:tc>
                <a:tc>
                  <a:txBody>
                    <a:bodyPr/>
                    <a:lstStyle/>
                    <a:p>
                      <a:pPr indent="0" lvl="0" marL="0" marR="0" rtl="0" algn="l">
                        <a:spcBef>
                          <a:spcPts val="0"/>
                        </a:spcBef>
                        <a:spcAft>
                          <a:spcPts val="0"/>
                        </a:spcAft>
                        <a:buNone/>
                      </a:pPr>
                      <a:r>
                        <a:rPr b="0" i="0" lang="fr-FR" sz="1200" u="none" cap="none" strike="noStrike">
                          <a:solidFill>
                            <a:srgbClr val="000000"/>
                          </a:solidFill>
                          <a:latin typeface="Calibri"/>
                          <a:ea typeface="Calibri"/>
                          <a:cs typeface="Calibri"/>
                          <a:sym typeface="Calibri"/>
                        </a:rPr>
                        <a:t>Ecran d’authentification via Facebook / Google</a:t>
                      </a:r>
                      <a:endParaRPr b="0" i="0" sz="1200" u="none" cap="none" strike="noStrike">
                        <a:solidFill>
                          <a:srgbClr val="000000"/>
                        </a:solidFill>
                        <a:latin typeface="Calibri"/>
                        <a:ea typeface="Calibri"/>
                        <a:cs typeface="Calibri"/>
                        <a:sym typeface="Calibri"/>
                      </a:endParaRPr>
                    </a:p>
                  </a:txBody>
                  <a:tcPr marT="45725" marB="45725" marR="91450" marL="91450" anchor="ctr"/>
                </a:tc>
              </a:tr>
              <a:tr h="577900">
                <a:tc>
                  <a:txBody>
                    <a:bodyPr/>
                    <a:lstStyle/>
                    <a:p>
                      <a:pPr indent="0" lvl="0" marL="0" marR="0" rtl="0" algn="l">
                        <a:spcBef>
                          <a:spcPts val="0"/>
                        </a:spcBef>
                        <a:spcAft>
                          <a:spcPts val="0"/>
                        </a:spcAft>
                        <a:buNone/>
                      </a:pPr>
                      <a:r>
                        <a:rPr lang="fr-FR" sz="1200"/>
                        <a:t>5.2</a:t>
                      </a:r>
                      <a:endParaRPr sz="1200"/>
                    </a:p>
                  </a:txBody>
                  <a:tcPr marT="45725" marB="45725" marR="91450" marL="91450" anchor="ctr"/>
                </a:tc>
                <a:tc>
                  <a:txBody>
                    <a:bodyPr/>
                    <a:lstStyle/>
                    <a:p>
                      <a:pPr indent="0" lvl="0" marL="0" marR="0" rtl="0" algn="l">
                        <a:spcBef>
                          <a:spcPts val="0"/>
                        </a:spcBef>
                        <a:spcAft>
                          <a:spcPts val="0"/>
                        </a:spcAft>
                        <a:buNone/>
                      </a:pPr>
                      <a:r>
                        <a:rPr lang="fr-FR" sz="1200"/>
                        <a:t>Mes favoris</a:t>
                      </a:r>
                      <a:endParaRPr sz="1200"/>
                    </a:p>
                  </a:txBody>
                  <a:tcPr marT="45725" marB="45725" marR="91450" marL="91450" anchor="ctr"/>
                </a:tc>
                <a:tc>
                  <a:txBody>
                    <a:bodyPr/>
                    <a:lstStyle/>
                    <a:p>
                      <a:pPr indent="0" lvl="0" marL="0" marR="0" rtl="0" algn="l">
                        <a:spcBef>
                          <a:spcPts val="0"/>
                        </a:spcBef>
                        <a:spcAft>
                          <a:spcPts val="0"/>
                        </a:spcAft>
                        <a:buNone/>
                      </a:pPr>
                      <a:r>
                        <a:rPr b="0" i="0" lang="fr-FR" sz="1200" u="none" cap="none" strike="noStrike">
                          <a:solidFill>
                            <a:srgbClr val="000000"/>
                          </a:solidFill>
                          <a:latin typeface="Calibri"/>
                          <a:ea typeface="Calibri"/>
                          <a:cs typeface="Calibri"/>
                          <a:sym typeface="Calibri"/>
                        </a:rPr>
                        <a:t>Lister les favoris représentant des liens d’accès rapide à des stations et de recherche enregistré.</a:t>
                      </a:r>
                      <a:endParaRPr b="0" i="0" sz="1200" u="none" cap="none" strike="noStrike">
                        <a:solidFill>
                          <a:srgbClr val="000000"/>
                        </a:solidFill>
                        <a:latin typeface="Calibri"/>
                        <a:ea typeface="Calibri"/>
                        <a:cs typeface="Calibri"/>
                        <a:sym typeface="Calibri"/>
                      </a:endParaRPr>
                    </a:p>
                  </a:txBody>
                  <a:tcPr marT="45725" marB="45725" marR="91450" marL="914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5341746" y="45161"/>
            <a:ext cx="652462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Objectifs pédagogiques du cours</a:t>
            </a:r>
            <a:endParaRPr/>
          </a:p>
        </p:txBody>
      </p:sp>
      <p:sp>
        <p:nvSpPr>
          <p:cNvPr id="67" name="Google Shape;67;p3"/>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68" name="Google Shape;68;p3"/>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69" name="Google Shape;69;p3"/>
          <p:cNvSpPr txBox="1"/>
          <p:nvPr/>
        </p:nvSpPr>
        <p:spPr>
          <a:xfrm>
            <a:off x="916939" y="1465910"/>
            <a:ext cx="8681720" cy="4705775"/>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À l’issue de cette journée, vous serez en mesure de :</a:t>
            </a:r>
            <a:endParaRPr sz="2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213B54"/>
              </a:buClr>
              <a:buSzPts val="3700"/>
              <a:buFont typeface="Arial"/>
              <a:buNone/>
            </a:pPr>
            <a:r>
              <a:t/>
            </a:r>
            <a:endParaRPr sz="3700">
              <a:solidFill>
                <a:schemeClr val="dk1"/>
              </a:solidFill>
              <a:latin typeface="Times New Roman"/>
              <a:ea typeface="Times New Roman"/>
              <a:cs typeface="Times New Roman"/>
              <a:sym typeface="Times New Roman"/>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Comprendre les particularité du travail de Business Analyst en mode Projet</a:t>
            </a:r>
            <a:endParaRPr b="0" i="0" sz="2400" u="none" cap="none" strike="noStrike">
              <a:solidFill>
                <a:srgbClr val="213B54"/>
              </a:solidFill>
              <a:latin typeface="Calibri"/>
              <a:ea typeface="Calibri"/>
              <a:cs typeface="Calibri"/>
              <a:sym typeface="Calibri"/>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Lire un Cahier des Charges</a:t>
            </a:r>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Isoler le contexte et les enjeux d’un projet</a:t>
            </a:r>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Réaliser une arborescence de la solution proposée</a:t>
            </a:r>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Créer une Mindmap des fonctionnalités</a:t>
            </a:r>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Isoler les exigences techniques inhérentes à la solution</a:t>
            </a:r>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Réaliser un sketching de la solution</a:t>
            </a:r>
            <a:endParaRPr/>
          </a:p>
          <a:p>
            <a:pPr indent="-228600" lvl="1" marL="698500" marR="0" rtl="0" algn="l">
              <a:lnSpc>
                <a:spcPct val="100000"/>
              </a:lnSpc>
              <a:spcBef>
                <a:spcPts val="0"/>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Lister les hypothèses associées</a:t>
            </a:r>
            <a:endParaRPr/>
          </a:p>
          <a:p>
            <a:pPr indent="-76200" lvl="1" marL="6985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213B54"/>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352" name="Google Shape;352;p30"/>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353" name="Google Shape;353;p30"/>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Roadmap Applicative</a:t>
            </a:r>
            <a:endParaRPr>
              <a:solidFill>
                <a:schemeClr val="accent2"/>
              </a:solidFill>
            </a:endParaRPr>
          </a:p>
        </p:txBody>
      </p:sp>
      <p:sp>
        <p:nvSpPr>
          <p:cNvPr id="354" name="Google Shape;354;p30"/>
          <p:cNvSpPr/>
          <p:nvPr/>
        </p:nvSpPr>
        <p:spPr>
          <a:xfrm>
            <a:off x="3697711" y="1439651"/>
            <a:ext cx="4320000" cy="4320000"/>
          </a:xfrm>
          <a:prstGeom prst="ellipse">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0"/>
          <p:cNvSpPr/>
          <p:nvPr/>
        </p:nvSpPr>
        <p:spPr>
          <a:xfrm>
            <a:off x="4777711" y="2519651"/>
            <a:ext cx="2160000" cy="2160000"/>
          </a:xfrm>
          <a:prstGeom prst="ellipse">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30"/>
          <p:cNvSpPr txBox="1"/>
          <p:nvPr/>
        </p:nvSpPr>
        <p:spPr>
          <a:xfrm>
            <a:off x="5713157" y="2467445"/>
            <a:ext cx="289108" cy="400110"/>
          </a:xfrm>
          <a:prstGeom prst="rect">
            <a:avLst/>
          </a:prstGeom>
          <a:noFill/>
          <a:ln>
            <a:noFill/>
          </a:ln>
        </p:spPr>
        <p:txBody>
          <a:bodyPr anchorCtr="0" anchor="t" bIns="45700" lIns="36000" spcFirstLastPara="1" rIns="36000"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fr-FR" sz="2000" u="none" strike="noStrike">
                <a:solidFill>
                  <a:schemeClr val="dk1"/>
                </a:solidFill>
                <a:latin typeface="Arial"/>
                <a:ea typeface="Arial"/>
                <a:cs typeface="Arial"/>
                <a:sym typeface="Arial"/>
              </a:rPr>
              <a:t>V1</a:t>
            </a:r>
            <a:endParaRPr/>
          </a:p>
        </p:txBody>
      </p:sp>
      <p:sp>
        <p:nvSpPr>
          <p:cNvPr id="357" name="Google Shape;357;p30"/>
          <p:cNvSpPr/>
          <p:nvPr/>
        </p:nvSpPr>
        <p:spPr>
          <a:xfrm>
            <a:off x="1141157" y="1884914"/>
            <a:ext cx="4572000"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100">
                <a:solidFill>
                  <a:schemeClr val="dk1"/>
                </a:solidFill>
                <a:latin typeface="Calibri"/>
                <a:ea typeface="Calibri"/>
                <a:cs typeface="Calibri"/>
                <a:sym typeface="Calibri"/>
              </a:rPr>
              <a:t>V1 – Assister l’utilisateur</a:t>
            </a:r>
            <a:br>
              <a:rPr b="1" lang="fr-FR" sz="1100">
                <a:solidFill>
                  <a:schemeClr val="dk1"/>
                </a:solidFill>
                <a:latin typeface="Calibri"/>
                <a:ea typeface="Calibri"/>
                <a:cs typeface="Calibri"/>
                <a:sym typeface="Calibri"/>
              </a:rPr>
            </a:br>
            <a:r>
              <a:rPr lang="fr-FR" sz="1100">
                <a:solidFill>
                  <a:schemeClr val="dk1"/>
                </a:solidFill>
                <a:latin typeface="Calibri"/>
                <a:ea typeface="Calibri"/>
                <a:cs typeface="Calibri"/>
                <a:sym typeface="Calibri"/>
              </a:rPr>
              <a:t>Présenter le plan du réseau</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fr-FR" sz="1100">
                <a:solidFill>
                  <a:schemeClr val="dk1"/>
                </a:solidFill>
                <a:latin typeface="Calibri"/>
                <a:ea typeface="Calibri"/>
                <a:cs typeface="Calibri"/>
                <a:sym typeface="Calibri"/>
              </a:rPr>
              <a:t>Informer sur les incidents et perturbations</a:t>
            </a:r>
            <a:endParaRPr/>
          </a:p>
          <a:p>
            <a:pPr indent="0" lvl="0" marL="0" marR="0" rtl="0" algn="l">
              <a:spcBef>
                <a:spcPts val="0"/>
              </a:spcBef>
              <a:spcAft>
                <a:spcPts val="0"/>
              </a:spcAft>
              <a:buNone/>
            </a:pPr>
            <a:r>
              <a:rPr lang="fr-FR" sz="1100">
                <a:solidFill>
                  <a:schemeClr val="dk1"/>
                </a:solidFill>
                <a:latin typeface="Calibri"/>
                <a:ea typeface="Calibri"/>
                <a:cs typeface="Calibri"/>
                <a:sym typeface="Calibri"/>
              </a:rPr>
              <a:t>Aider lors du transport ; prochains passages</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358" name="Google Shape;358;p30"/>
          <p:cNvSpPr txBox="1"/>
          <p:nvPr/>
        </p:nvSpPr>
        <p:spPr>
          <a:xfrm>
            <a:off x="5157746" y="3363633"/>
            <a:ext cx="1504442" cy="307777"/>
          </a:xfrm>
          <a:prstGeom prst="rect">
            <a:avLst/>
          </a:prstGeom>
          <a:noFill/>
          <a:ln>
            <a:noFill/>
          </a:ln>
        </p:spPr>
        <p:txBody>
          <a:bodyPr anchorCtr="0" anchor="t" bIns="45700" lIns="36000" spcFirstLastPara="1" rIns="36000" wrap="square" tIns="45700">
            <a:spAutoFit/>
          </a:bodyPr>
          <a:lstStyle/>
          <a:p>
            <a:pPr indent="0" lvl="0" marL="0" marR="0" rtl="0" algn="ctr">
              <a:lnSpc>
                <a:spcPct val="100000"/>
              </a:lnSpc>
              <a:spcBef>
                <a:spcPts val="0"/>
              </a:spcBef>
              <a:spcAft>
                <a:spcPts val="0"/>
              </a:spcAft>
              <a:buClr>
                <a:schemeClr val="dk1"/>
              </a:buClr>
              <a:buSzPts val="1400"/>
              <a:buFont typeface="Calibri"/>
              <a:buNone/>
            </a:pPr>
            <a:r>
              <a:rPr i="0" lang="fr-FR" sz="1400" u="none" strike="noStrike">
                <a:solidFill>
                  <a:schemeClr val="dk1"/>
                </a:solidFill>
                <a:latin typeface="Calibri"/>
                <a:ea typeface="Calibri"/>
                <a:cs typeface="Calibri"/>
                <a:sym typeface="Calibri"/>
              </a:rPr>
              <a:t>Assister l’utilisateur</a:t>
            </a:r>
            <a:endParaRPr/>
          </a:p>
        </p:txBody>
      </p:sp>
      <p:sp>
        <p:nvSpPr>
          <p:cNvPr id="359" name="Google Shape;359;p30"/>
          <p:cNvSpPr txBox="1"/>
          <p:nvPr/>
        </p:nvSpPr>
        <p:spPr>
          <a:xfrm>
            <a:off x="5713157" y="1395587"/>
            <a:ext cx="289109" cy="400110"/>
          </a:xfrm>
          <a:prstGeom prst="rect">
            <a:avLst/>
          </a:prstGeom>
          <a:noFill/>
          <a:ln>
            <a:noFill/>
          </a:ln>
        </p:spPr>
        <p:txBody>
          <a:bodyPr anchorCtr="0" anchor="t" bIns="45700" lIns="36000" spcFirstLastPara="1" rIns="36000"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fr-FR" sz="2000" u="none" strike="noStrike">
                <a:solidFill>
                  <a:schemeClr val="dk1"/>
                </a:solidFill>
                <a:latin typeface="Arial"/>
                <a:ea typeface="Arial"/>
                <a:cs typeface="Arial"/>
                <a:sym typeface="Arial"/>
              </a:rPr>
              <a:t>V2</a:t>
            </a:r>
            <a:endParaRPr/>
          </a:p>
        </p:txBody>
      </p:sp>
      <p:sp>
        <p:nvSpPr>
          <p:cNvPr id="360" name="Google Shape;360;p30"/>
          <p:cNvSpPr txBox="1"/>
          <p:nvPr/>
        </p:nvSpPr>
        <p:spPr>
          <a:xfrm>
            <a:off x="4585322" y="4834161"/>
            <a:ext cx="2544791" cy="307777"/>
          </a:xfrm>
          <a:prstGeom prst="rect">
            <a:avLst/>
          </a:prstGeom>
          <a:noFill/>
          <a:ln>
            <a:noFill/>
          </a:ln>
        </p:spPr>
        <p:txBody>
          <a:bodyPr anchorCtr="0" anchor="t" bIns="45700" lIns="36000" spcFirstLastPara="1" rIns="36000" wrap="square" tIns="45700">
            <a:spAutoFit/>
          </a:bodyPr>
          <a:lstStyle/>
          <a:p>
            <a:pPr indent="0" lvl="0" marL="0" marR="0" rtl="0" algn="ctr">
              <a:lnSpc>
                <a:spcPct val="100000"/>
              </a:lnSpc>
              <a:spcBef>
                <a:spcPts val="0"/>
              </a:spcBef>
              <a:spcAft>
                <a:spcPts val="0"/>
              </a:spcAft>
              <a:buClr>
                <a:schemeClr val="dk1"/>
              </a:buClr>
              <a:buSzPts val="1400"/>
              <a:buFont typeface="Calibri"/>
              <a:buNone/>
            </a:pPr>
            <a:r>
              <a:rPr b="1" lang="fr-FR" sz="1400">
                <a:solidFill>
                  <a:schemeClr val="dk1"/>
                </a:solidFill>
                <a:latin typeface="Calibri"/>
                <a:ea typeface="Calibri"/>
                <a:cs typeface="Calibri"/>
                <a:sym typeface="Calibri"/>
              </a:rPr>
              <a:t>Nouveau service : Achat de ticket</a:t>
            </a:r>
            <a:endParaRPr b="1" i="0" sz="1400" u="none" strike="noStrike">
              <a:solidFill>
                <a:schemeClr val="dk1"/>
              </a:solidFill>
              <a:latin typeface="Calibri"/>
              <a:ea typeface="Calibri"/>
              <a:cs typeface="Calibri"/>
              <a:sym typeface="Calibri"/>
            </a:endParaRPr>
          </a:p>
        </p:txBody>
      </p:sp>
      <p:sp>
        <p:nvSpPr>
          <p:cNvPr id="361" name="Google Shape;361;p30"/>
          <p:cNvSpPr/>
          <p:nvPr/>
        </p:nvSpPr>
        <p:spPr>
          <a:xfrm>
            <a:off x="8148016" y="1872364"/>
            <a:ext cx="21060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100">
                <a:solidFill>
                  <a:schemeClr val="dk1"/>
                </a:solidFill>
                <a:latin typeface="Calibri"/>
                <a:ea typeface="Calibri"/>
                <a:cs typeface="Calibri"/>
                <a:sym typeface="Calibri"/>
              </a:rPr>
              <a:t>V2 – Achat de ticket via l’app</a:t>
            </a:r>
            <a:endParaRPr b="1" sz="1100">
              <a:solidFill>
                <a:schemeClr val="dk1"/>
              </a:solidFill>
              <a:latin typeface="Calibri"/>
              <a:ea typeface="Calibri"/>
              <a:cs typeface="Calibri"/>
              <a:sym typeface="Calibri"/>
            </a:endParaRPr>
          </a:p>
          <a:p>
            <a:pPr indent="0" lvl="0" marL="0" marR="0" rtl="0" algn="l">
              <a:spcBef>
                <a:spcPts val="0"/>
              </a:spcBef>
              <a:spcAft>
                <a:spcPts val="0"/>
              </a:spcAft>
              <a:buNone/>
            </a:pPr>
            <a:r>
              <a:rPr lang="fr-FR" sz="1100">
                <a:solidFill>
                  <a:schemeClr val="dk1"/>
                </a:solidFill>
                <a:latin typeface="Calibri"/>
                <a:ea typeface="Calibri"/>
                <a:cs typeface="Calibri"/>
                <a:sym typeface="Calibri"/>
              </a:rPr>
              <a:t>Acheter son ticket</a:t>
            </a:r>
            <a:endParaRPr/>
          </a:p>
          <a:p>
            <a:pPr indent="0" lvl="0" marL="0" marR="0" rtl="0" algn="l">
              <a:spcBef>
                <a:spcPts val="0"/>
              </a:spcBef>
              <a:spcAft>
                <a:spcPts val="0"/>
              </a:spcAft>
              <a:buNone/>
            </a:pPr>
            <a:r>
              <a:rPr lang="fr-FR" sz="1100">
                <a:solidFill>
                  <a:schemeClr val="dk1"/>
                </a:solidFill>
                <a:latin typeface="Calibri"/>
                <a:ea typeface="Calibri"/>
                <a:cs typeface="Calibri"/>
                <a:sym typeface="Calibri"/>
              </a:rPr>
              <a:t>Renouveler son abonnement</a:t>
            </a:r>
            <a:r>
              <a:rPr b="1" lang="fr-FR" sz="1100">
                <a:solidFill>
                  <a:schemeClr val="dk1"/>
                </a:solidFill>
                <a:latin typeface="Calibri"/>
                <a:ea typeface="Calibri"/>
                <a:cs typeface="Calibri"/>
                <a:sym typeface="Calibri"/>
              </a:rPr>
              <a:t> </a:t>
            </a:r>
            <a:endParaRPr b="1"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368" name="Google Shape;368;p31"/>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369" name="Google Shape;369;p31"/>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Mockups</a:t>
            </a:r>
            <a:endParaRPr>
              <a:solidFill>
                <a:schemeClr val="accent2"/>
              </a:solidFill>
            </a:endParaRPr>
          </a:p>
        </p:txBody>
      </p:sp>
      <p:pic>
        <p:nvPicPr>
          <p:cNvPr id="370" name="Google Shape;370;p31"/>
          <p:cNvPicPr preferRelativeResize="0"/>
          <p:nvPr/>
        </p:nvPicPr>
        <p:blipFill rotWithShape="1">
          <a:blip r:embed="rId4">
            <a:alphaModFix/>
          </a:blip>
          <a:srcRect b="0" l="0" r="0" t="0"/>
          <a:stretch/>
        </p:blipFill>
        <p:spPr>
          <a:xfrm>
            <a:off x="1714352" y="1456572"/>
            <a:ext cx="2260366" cy="4019895"/>
          </a:xfrm>
          <a:prstGeom prst="rect">
            <a:avLst/>
          </a:prstGeom>
          <a:noFill/>
          <a:ln>
            <a:noFill/>
          </a:ln>
          <a:effectLst>
            <a:outerShdw blurRad="292100" rotWithShape="0" algn="tl" dir="2700000" dist="139700">
              <a:srgbClr val="333333">
                <a:alpha val="64705"/>
              </a:srgbClr>
            </a:outerShdw>
          </a:effectLst>
        </p:spPr>
      </p:pic>
      <p:pic>
        <p:nvPicPr>
          <p:cNvPr id="371" name="Google Shape;371;p31"/>
          <p:cNvPicPr preferRelativeResize="0"/>
          <p:nvPr/>
        </p:nvPicPr>
        <p:blipFill rotWithShape="1">
          <a:blip r:embed="rId5">
            <a:alphaModFix/>
          </a:blip>
          <a:srcRect b="0" l="0" r="0" t="0"/>
          <a:stretch/>
        </p:blipFill>
        <p:spPr>
          <a:xfrm>
            <a:off x="7584491" y="1456572"/>
            <a:ext cx="2260366" cy="4019895"/>
          </a:xfrm>
          <a:prstGeom prst="rect">
            <a:avLst/>
          </a:prstGeom>
          <a:noFill/>
          <a:ln>
            <a:noFill/>
          </a:ln>
          <a:effectLst>
            <a:outerShdw blurRad="292100" rotWithShape="0" algn="tl" dir="2700000" dist="139700">
              <a:srgbClr val="333333">
                <a:alpha val="64705"/>
              </a:srgbClr>
            </a:outerShdw>
          </a:effectLst>
        </p:spPr>
      </p:pic>
      <p:pic>
        <p:nvPicPr>
          <p:cNvPr id="372" name="Google Shape;372;p31"/>
          <p:cNvPicPr preferRelativeResize="0"/>
          <p:nvPr/>
        </p:nvPicPr>
        <p:blipFill rotWithShape="1">
          <a:blip r:embed="rId6">
            <a:alphaModFix/>
          </a:blip>
          <a:srcRect b="0" l="0" r="0" t="0"/>
          <a:stretch/>
        </p:blipFill>
        <p:spPr>
          <a:xfrm>
            <a:off x="4676703" y="1456572"/>
            <a:ext cx="2260366" cy="4019895"/>
          </a:xfrm>
          <a:prstGeom prst="rect">
            <a:avLst/>
          </a:prstGeom>
          <a:noFill/>
          <a:ln>
            <a:noFill/>
          </a:ln>
          <a:effectLst>
            <a:outerShdw blurRad="292100" rotWithShape="0" algn="tl" dir="2700000" dist="139700">
              <a:srgbClr val="333333">
                <a:alpha val="64705"/>
              </a:srgbClr>
            </a:outerShdw>
          </a:effectLst>
        </p:spPr>
      </p:pic>
      <p:sp>
        <p:nvSpPr>
          <p:cNvPr id="373" name="Google Shape;373;p31"/>
          <p:cNvSpPr txBox="1"/>
          <p:nvPr/>
        </p:nvSpPr>
        <p:spPr>
          <a:xfrm>
            <a:off x="2084118" y="5668496"/>
            <a:ext cx="1520834" cy="444438"/>
          </a:xfrm>
          <a:prstGeom prst="rect">
            <a:avLst/>
          </a:prstGeom>
          <a:noFill/>
          <a:ln>
            <a:noFill/>
          </a:ln>
        </p:spPr>
        <p:txBody>
          <a:bodyPr anchorCtr="0" anchor="t" bIns="0" lIns="0" spcFirstLastPara="1" rIns="0" wrap="square" tIns="0">
            <a:normAutofit fontScale="62500" lnSpcReduction="20000"/>
          </a:bodyPr>
          <a:lstStyle/>
          <a:p>
            <a:pPr indent="0" lvl="0" marL="0" marR="0" rtl="0" algn="l">
              <a:spcBef>
                <a:spcPts val="0"/>
              </a:spcBef>
              <a:spcAft>
                <a:spcPts val="0"/>
              </a:spcAft>
              <a:buNone/>
            </a:pPr>
            <a:r>
              <a:rPr b="0" i="0" lang="fr-FR" sz="2800">
                <a:solidFill>
                  <a:srgbClr val="213B54"/>
                </a:solidFill>
                <a:latin typeface="Calibri"/>
                <a:ea typeface="Calibri"/>
                <a:cs typeface="Calibri"/>
                <a:sym typeface="Calibri"/>
              </a:rPr>
              <a:t>Ecran d’accueil</a:t>
            </a:r>
            <a:endParaRPr b="0" i="0" sz="2800">
              <a:solidFill>
                <a:srgbClr val="213B54"/>
              </a:solidFill>
              <a:latin typeface="Calibri"/>
              <a:ea typeface="Calibri"/>
              <a:cs typeface="Calibri"/>
              <a:sym typeface="Calibri"/>
            </a:endParaRPr>
          </a:p>
        </p:txBody>
      </p:sp>
      <p:sp>
        <p:nvSpPr>
          <p:cNvPr id="374" name="Google Shape;374;p31"/>
          <p:cNvSpPr txBox="1"/>
          <p:nvPr/>
        </p:nvSpPr>
        <p:spPr>
          <a:xfrm>
            <a:off x="5169033" y="5653296"/>
            <a:ext cx="1520834" cy="444438"/>
          </a:xfrm>
          <a:prstGeom prst="rect">
            <a:avLst/>
          </a:prstGeom>
          <a:noFill/>
          <a:ln>
            <a:noFill/>
          </a:ln>
        </p:spPr>
        <p:txBody>
          <a:bodyPr anchorCtr="0" anchor="t" bIns="0" lIns="0" spcFirstLastPara="1" rIns="0" wrap="square" tIns="0">
            <a:normAutofit fontScale="77500" lnSpcReduction="20000"/>
          </a:bodyPr>
          <a:lstStyle/>
          <a:p>
            <a:pPr indent="0" lvl="0" marL="0" marR="0" rtl="0" algn="l">
              <a:spcBef>
                <a:spcPts val="0"/>
              </a:spcBef>
              <a:spcAft>
                <a:spcPts val="0"/>
              </a:spcAft>
              <a:buNone/>
            </a:pPr>
            <a:r>
              <a:rPr b="0" i="0" lang="fr-FR" sz="2800">
                <a:solidFill>
                  <a:srgbClr val="213B54"/>
                </a:solidFill>
                <a:latin typeface="Calibri"/>
                <a:ea typeface="Calibri"/>
                <a:cs typeface="Calibri"/>
                <a:sym typeface="Calibri"/>
              </a:rPr>
              <a:t>Menu Ouvert</a:t>
            </a:r>
            <a:endParaRPr b="0" i="0" sz="2800">
              <a:solidFill>
                <a:srgbClr val="213B54"/>
              </a:solidFill>
              <a:latin typeface="Calibri"/>
              <a:ea typeface="Calibri"/>
              <a:cs typeface="Calibri"/>
              <a:sym typeface="Calibri"/>
            </a:endParaRPr>
          </a:p>
        </p:txBody>
      </p:sp>
      <p:sp>
        <p:nvSpPr>
          <p:cNvPr id="375" name="Google Shape;375;p31"/>
          <p:cNvSpPr txBox="1"/>
          <p:nvPr/>
        </p:nvSpPr>
        <p:spPr>
          <a:xfrm>
            <a:off x="7845095" y="5653296"/>
            <a:ext cx="1739158" cy="444438"/>
          </a:xfrm>
          <a:prstGeom prst="rect">
            <a:avLst/>
          </a:prstGeom>
          <a:noFill/>
          <a:ln>
            <a:noFill/>
          </a:ln>
        </p:spPr>
        <p:txBody>
          <a:bodyPr anchorCtr="0" anchor="t" bIns="0" lIns="0" spcFirstLastPara="1" rIns="0" wrap="square" tIns="0">
            <a:normAutofit fontScale="70000" lnSpcReduction="20000"/>
          </a:bodyPr>
          <a:lstStyle/>
          <a:p>
            <a:pPr indent="0" lvl="0" marL="0" marR="0" rtl="0" algn="l">
              <a:spcBef>
                <a:spcPts val="0"/>
              </a:spcBef>
              <a:spcAft>
                <a:spcPts val="0"/>
              </a:spcAft>
              <a:buNone/>
            </a:pPr>
            <a:r>
              <a:rPr b="0" i="0" lang="fr-FR" sz="2800">
                <a:solidFill>
                  <a:srgbClr val="213B54"/>
                </a:solidFill>
                <a:latin typeface="Calibri"/>
                <a:ea typeface="Calibri"/>
                <a:cs typeface="Calibri"/>
                <a:sym typeface="Calibri"/>
              </a:rPr>
              <a:t>Ecran « Ligne 1 »</a:t>
            </a:r>
            <a:endParaRPr b="0" i="0" sz="2800">
              <a:solidFill>
                <a:srgbClr val="213B54"/>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382" name="Google Shape;382;p32"/>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383" name="Google Shape;383;p32"/>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Exigences Techniques</a:t>
            </a:r>
            <a:endParaRPr>
              <a:solidFill>
                <a:schemeClr val="accent2"/>
              </a:solidFill>
            </a:endParaRPr>
          </a:p>
        </p:txBody>
      </p:sp>
      <p:sp>
        <p:nvSpPr>
          <p:cNvPr id="384" name="Google Shape;384;p32"/>
          <p:cNvSpPr txBox="1"/>
          <p:nvPr/>
        </p:nvSpPr>
        <p:spPr>
          <a:xfrm>
            <a:off x="609600" y="1295400"/>
            <a:ext cx="11258930" cy="4445214"/>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Interfaçage  avec le SI de CasaTram via des WebService :</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Les données relatives aux lignes et stations du réseau du Tram de Casablanca seront fournis via des WebServices du SI de CasaTram.</a:t>
            </a:r>
            <a:endParaRPr/>
          </a:p>
          <a:p>
            <a:pPr indent="-171450" lvl="2" marL="1200150" marR="0" rtl="0" algn="l">
              <a:spcBef>
                <a:spcPts val="0"/>
              </a:spcBef>
              <a:spcAft>
                <a:spcPts val="0"/>
              </a:spcAft>
              <a:buClr>
                <a:schemeClr val="dk1"/>
              </a:buClr>
              <a:buSzPts val="1800"/>
              <a:buFont typeface="Arial"/>
              <a:buNone/>
            </a:pPr>
            <a:r>
              <a:t/>
            </a:r>
            <a:endParaRPr b="0" i="0" sz="1800" u="none" cap="none" strike="noStrike">
              <a:solidFill>
                <a:srgbClr val="002F46"/>
              </a:solidFill>
              <a:latin typeface="Calibri"/>
              <a:ea typeface="Calibri"/>
              <a:cs typeface="Calibri"/>
              <a:sym typeface="Calibri"/>
            </a:endParaRPr>
          </a:p>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Un développement natif</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Une expérience utilisateur au plus proche des attentes des consommateurs</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La qualité d’exécution de même que les performances restent toujours en faveur d’une application développée en natif</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Une volonté d’évolutivité et ne pas être affecté par un choix de plateforme de développement hybride.</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Un déploiement et une recette facilitée par le découplage des développements (pas de dépendances)</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Une facilité d’intégration de services tiers (API)</a:t>
            </a:r>
            <a:endParaRPr/>
          </a:p>
          <a:p>
            <a:pPr indent="-171450" lvl="2" marL="1200150" marR="0" rtl="0" algn="l">
              <a:spcBef>
                <a:spcPts val="0"/>
              </a:spcBef>
              <a:spcAft>
                <a:spcPts val="0"/>
              </a:spcAft>
              <a:buClr>
                <a:schemeClr val="dk1"/>
              </a:buClr>
              <a:buSzPts val="1800"/>
              <a:buFont typeface="Arial"/>
              <a:buNone/>
            </a:pPr>
            <a:r>
              <a:t/>
            </a:r>
            <a:endParaRPr b="0" i="0" sz="1800" u="none" cap="none" strike="noStrike">
              <a:solidFill>
                <a:srgbClr val="002F46"/>
              </a:solidFill>
              <a:latin typeface="Calibri"/>
              <a:ea typeface="Calibri"/>
              <a:cs typeface="Calibri"/>
              <a:sym typeface="Calibri"/>
            </a:endParaRPr>
          </a:p>
          <a:p>
            <a:pPr indent="-457200" lvl="0" marL="457200" marR="0" rtl="0" algn="l">
              <a:spcBef>
                <a:spcPts val="0"/>
              </a:spcBef>
              <a:spcAft>
                <a:spcPts val="0"/>
              </a:spcAft>
              <a:buClr>
                <a:srgbClr val="002F46"/>
              </a:buClr>
              <a:buSzPts val="2400"/>
              <a:buFont typeface="Arial"/>
              <a:buChar char="•"/>
            </a:pPr>
            <a:r>
              <a:rPr b="1" i="0" lang="fr-FR" sz="2400">
                <a:solidFill>
                  <a:srgbClr val="002F46"/>
                </a:solidFill>
                <a:latin typeface="Calibri"/>
                <a:ea typeface="Calibri"/>
                <a:cs typeface="Calibri"/>
                <a:sym typeface="Calibri"/>
              </a:rPr>
              <a:t>Une solution évolutive</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La mise en place d’un socle applicatif permettant d’intégrer au fil de l’eau de nouvelles fonctionnalités</a:t>
            </a:r>
            <a:endParaRPr/>
          </a:p>
          <a:p>
            <a:pPr indent="-285750" lvl="2" marL="1200150" marR="0" rtl="0" algn="l">
              <a:spcBef>
                <a:spcPts val="0"/>
              </a:spcBef>
              <a:spcAft>
                <a:spcPts val="0"/>
              </a:spcAft>
              <a:buClr>
                <a:srgbClr val="002F46"/>
              </a:buClr>
              <a:buSzPts val="1800"/>
              <a:buFont typeface="Arial"/>
              <a:buChar char="•"/>
            </a:pPr>
            <a:r>
              <a:rPr b="0" i="0" lang="fr-FR" sz="1800" u="none" cap="none" strike="noStrike">
                <a:solidFill>
                  <a:srgbClr val="002F46"/>
                </a:solidFill>
                <a:latin typeface="Calibri"/>
                <a:ea typeface="Calibri"/>
                <a:cs typeface="Calibri"/>
                <a:sym typeface="Calibri"/>
              </a:rPr>
              <a:t>Préparer la roadmap de demain pour intégrer un module d’achat de tickets en ligne intégrant le paiement par carte bancaire. </a:t>
            </a:r>
            <a:endParaRPr b="0" i="0" sz="1800" u="none" cap="none" strike="noStrike">
              <a:solidFill>
                <a:srgbClr val="002F46"/>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391" name="Google Shape;391;p33"/>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392" name="Google Shape;392;p33"/>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Hypothèses</a:t>
            </a:r>
            <a:endParaRPr>
              <a:solidFill>
                <a:schemeClr val="accent2"/>
              </a:solidFill>
            </a:endParaRPr>
          </a:p>
        </p:txBody>
      </p:sp>
      <p:sp>
        <p:nvSpPr>
          <p:cNvPr id="393" name="Google Shape;393;p33"/>
          <p:cNvSpPr txBox="1"/>
          <p:nvPr/>
        </p:nvSpPr>
        <p:spPr>
          <a:xfrm>
            <a:off x="609600" y="1295400"/>
            <a:ext cx="11258930" cy="4445214"/>
          </a:xfrm>
          <a:prstGeom prst="rect">
            <a:avLst/>
          </a:prstGeom>
          <a:noFill/>
          <a:ln>
            <a:noFill/>
          </a:ln>
        </p:spPr>
        <p:txBody>
          <a:bodyPr anchorCtr="0" anchor="t" bIns="0" lIns="0" spcFirstLastPara="1" rIns="0" wrap="square" tIns="0">
            <a:noAutofit/>
          </a:bodyPr>
          <a:lstStyle/>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Localisation Géographique</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La liste des différents emplacements sera fournie par CassaTram via un Webservice qui prend en paramètre la localisation géographique du smartphone du client.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Les informations fournies en retour sont :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Nom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Classification (bus, taxi, gare de Tram)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les Coordonnées Géographiques / GPS</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Adresse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Ces informations seront utilisées pour afficher des marqueurs sur la carte.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L'application permettra de lancer une recherche de lieux et indiquer la station la plus proche de montée et la station de descente pour s’y rendre , en se basant sur la géolocalisation comme point de départ et le lieu recherché comme point d'arrivée. On affiche par la suite la ligne qui desserve les deux stations à partir de la base des données des stations (cf. module Horaires). Utiliser l'autocomplétion de la map. </a:t>
            </a:r>
            <a:endParaRPr/>
          </a:p>
          <a:p>
            <a:pPr indent="-95250" lvl="2" marL="1085850" marR="0" rtl="0" algn="l">
              <a:lnSpc>
                <a:spcPct val="140000"/>
              </a:lnSpc>
              <a:spcBef>
                <a:spcPts val="0"/>
              </a:spcBef>
              <a:spcAft>
                <a:spcPts val="0"/>
              </a:spcAft>
              <a:buClr>
                <a:schemeClr val="dk1"/>
              </a:buClr>
              <a:buSzPts val="1200"/>
              <a:buFont typeface="Arial"/>
              <a:buNone/>
            </a:pPr>
            <a:r>
              <a:t/>
            </a:r>
            <a:endParaRPr b="0" i="0" sz="1200" u="none" cap="none" strike="noStrike">
              <a:solidFill>
                <a:srgbClr val="002F46"/>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00" name="Google Shape;400;p34"/>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01" name="Google Shape;401;p34"/>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Hypothèses</a:t>
            </a:r>
            <a:endParaRPr>
              <a:solidFill>
                <a:schemeClr val="accent2"/>
              </a:solidFill>
            </a:endParaRPr>
          </a:p>
        </p:txBody>
      </p:sp>
      <p:sp>
        <p:nvSpPr>
          <p:cNvPr id="402" name="Google Shape;402;p34"/>
          <p:cNvSpPr txBox="1"/>
          <p:nvPr/>
        </p:nvSpPr>
        <p:spPr>
          <a:xfrm>
            <a:off x="609600" y="1066800"/>
            <a:ext cx="11258930" cy="4445214"/>
          </a:xfrm>
          <a:prstGeom prst="rect">
            <a:avLst/>
          </a:prstGeom>
          <a:noFill/>
          <a:ln>
            <a:noFill/>
          </a:ln>
        </p:spPr>
        <p:txBody>
          <a:bodyPr anchorCtr="0" anchor="t" bIns="0" lIns="0" spcFirstLastPara="1" rIns="0" wrap="square" tIns="0">
            <a:noAutofit/>
          </a:bodyPr>
          <a:lstStyle/>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Plan de réseau interactif</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Plan de réseau interactif sur google map avec affichage des marqueurs Des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Stations de tram et des stations de Bus Taxi Gares à proximité de la ligne</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Points de vente (Agences commerciales et revendeurs agrées)</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Parking relais (existant et à venir)</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Ces emplacements sont à récupérer depuis un webservice fourni par CasaTram.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En cliquant sur le marqueur d'un emplacement afficher un Block avec le détail de l'emplacement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Nom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Classification (bus, taxi, gare de Tram)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Contenu édito (Adresse ou autres)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Les Coordonnées Géographiques / GPS</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Dans le cas d’un emplacement de type station afficher un bouton qui redirige l'utilisateur vers l'écran du détail de cette station.</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Tracer les lignes du réseau du Tram sur la carte google : 2 lignes et 48 stations.</a:t>
            </a:r>
            <a:endParaRPr b="0" i="0" sz="1600" u="none" cap="none" strike="noStrike">
              <a:solidFill>
                <a:srgbClr val="002F46"/>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09" name="Google Shape;409;p35"/>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10" name="Google Shape;410;p35"/>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Hypothèses</a:t>
            </a:r>
            <a:endParaRPr>
              <a:solidFill>
                <a:schemeClr val="accent2"/>
              </a:solidFill>
            </a:endParaRPr>
          </a:p>
        </p:txBody>
      </p:sp>
      <p:sp>
        <p:nvSpPr>
          <p:cNvPr id="411" name="Google Shape;411;p35"/>
          <p:cNvSpPr txBox="1"/>
          <p:nvPr/>
        </p:nvSpPr>
        <p:spPr>
          <a:xfrm>
            <a:off x="1330670" y="838200"/>
            <a:ext cx="9982200" cy="4445214"/>
          </a:xfrm>
          <a:prstGeom prst="rect">
            <a:avLst/>
          </a:prstGeom>
          <a:noFill/>
          <a:ln>
            <a:noFill/>
          </a:ln>
        </p:spPr>
        <p:txBody>
          <a:bodyPr anchorCtr="0" anchor="t" bIns="0" lIns="0" spcFirstLastPara="1" rIns="0" wrap="square" tIns="0">
            <a:noAutofit/>
          </a:bodyPr>
          <a:lstStyle/>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Les Horaires</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Formulaire de recherche des stations par mot clé en langue française. La recherche concerne uniquement les stations, et permet d'afficher une liste de stations.</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Ecran des listes des lignes du Tram (2 lignes actuellement avec possibilité d'élargir le réseau dans le future proche) Chaque item de la liste sera présenté par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Pico (num de ligne)</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Le nom de la ligne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Directions (de X à Y)</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Contenu édito</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Ecran de détail d'une ligne de Tram reprenant les informations de la lignes (pico, nom, direction...) et la liste des stations de la ligne dans un ordre géographique. Chaque item de station sera présenté par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Nom de la station</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Horraire de passages (premier passage et dernier passage)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Prochain passage (ex : prochain passage dans X min)</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Bouton d'ajout aux favoris (étoile)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18" name="Google Shape;418;p36"/>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19" name="Google Shape;419;p36"/>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Hypothèses</a:t>
            </a:r>
            <a:endParaRPr>
              <a:solidFill>
                <a:schemeClr val="accent2"/>
              </a:solidFill>
            </a:endParaRPr>
          </a:p>
        </p:txBody>
      </p:sp>
      <p:sp>
        <p:nvSpPr>
          <p:cNvPr id="420" name="Google Shape;420;p36"/>
          <p:cNvSpPr txBox="1"/>
          <p:nvPr/>
        </p:nvSpPr>
        <p:spPr>
          <a:xfrm>
            <a:off x="1330670" y="1317034"/>
            <a:ext cx="9982200" cy="4445214"/>
          </a:xfrm>
          <a:prstGeom prst="rect">
            <a:avLst/>
          </a:prstGeom>
          <a:noFill/>
          <a:ln>
            <a:noFill/>
          </a:ln>
        </p:spPr>
        <p:txBody>
          <a:bodyPr anchorCtr="0" anchor="t" bIns="0" lIns="0" spcFirstLastPara="1" rIns="0" wrap="square" tIns="0">
            <a:noAutofit/>
          </a:bodyPr>
          <a:lstStyle/>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Les Horaires ( suite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Ecran de détail d'une station reprenne les informations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Nom de la station</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Horaire de passages (premier passage et dernier passage)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Prochain passage (ex : prochain passage dans X min)</a:t>
            </a:r>
            <a:endParaRPr/>
          </a:p>
          <a:p>
            <a:pPr indent="-285750" lvl="3" marL="16573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et de plus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Bouton d'ajout aux favoris (étoile)</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Contenu édito</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Visuel de station (optionnel)</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Visuel en Service ou hors service</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fréquences de passages</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l'heure des deux prochains passages en temps réels  (à récupérer depuis un WebService)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27" name="Google Shape;427;p37"/>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28" name="Google Shape;428;p37"/>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Hypothèses</a:t>
            </a:r>
            <a:endParaRPr>
              <a:solidFill>
                <a:schemeClr val="accent2"/>
              </a:solidFill>
            </a:endParaRPr>
          </a:p>
        </p:txBody>
      </p:sp>
      <p:sp>
        <p:nvSpPr>
          <p:cNvPr id="429" name="Google Shape;429;p37"/>
          <p:cNvSpPr txBox="1"/>
          <p:nvPr/>
        </p:nvSpPr>
        <p:spPr>
          <a:xfrm>
            <a:off x="1330670" y="914400"/>
            <a:ext cx="9982200" cy="4445214"/>
          </a:xfrm>
          <a:prstGeom prst="rect">
            <a:avLst/>
          </a:prstGeom>
          <a:noFill/>
          <a:ln>
            <a:noFill/>
          </a:ln>
        </p:spPr>
        <p:txBody>
          <a:bodyPr anchorCtr="0" anchor="t" bIns="0" lIns="0" spcFirstLastPara="1" rIns="0" wrap="square" tIns="0">
            <a:noAutofit/>
          </a:bodyPr>
          <a:lstStyle/>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Infos Trafic</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Push notification d'information sur le trafic :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Picto classification : Incidents / Perturbations / Travaux.</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Description du notification</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Les notifications seront envoyé par un partenaire vers les smartphones</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Au click sur le push ou à l'ouverture de l'application afficher un slider des incident sous forme de popin. À chaque visualisation ou clique sur le bouton OK d'une notification cette dernière est considéré comme lu et ne sera plus afficher par la suite.</a:t>
            </a:r>
            <a:endParaRPr/>
          </a:p>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Mon comptes</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identification/Inscription  via les comptes Facebook/google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Enregistrer dans les favoris les informations suivantes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Une recherche d'itinéraire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Page détail d'une station</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Ces informations doivent être transférer vers le SI de CasaTram à chaque action d’ajout au favoris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36" name="Google Shape;436;p38"/>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37" name="Google Shape;437;p38"/>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Hypothèses</a:t>
            </a:r>
            <a:endParaRPr>
              <a:solidFill>
                <a:schemeClr val="accent2"/>
              </a:solidFill>
            </a:endParaRPr>
          </a:p>
        </p:txBody>
      </p:sp>
      <p:sp>
        <p:nvSpPr>
          <p:cNvPr id="438" name="Google Shape;438;p38"/>
          <p:cNvSpPr txBox="1"/>
          <p:nvPr/>
        </p:nvSpPr>
        <p:spPr>
          <a:xfrm>
            <a:off x="1330670" y="1600200"/>
            <a:ext cx="9982200" cy="3759414"/>
          </a:xfrm>
          <a:prstGeom prst="rect">
            <a:avLst/>
          </a:prstGeom>
          <a:noFill/>
          <a:ln>
            <a:noFill/>
          </a:ln>
        </p:spPr>
        <p:txBody>
          <a:bodyPr anchorCtr="0" anchor="t" bIns="0" lIns="0" spcFirstLastPara="1" rIns="0" wrap="square" tIns="0">
            <a:noAutofit/>
          </a:bodyPr>
          <a:lstStyle/>
          <a:p>
            <a:pPr indent="-342900" lvl="0" marL="342900" marR="0" rtl="0" algn="l">
              <a:lnSpc>
                <a:spcPct val="140000"/>
              </a:lnSpc>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Synchronisation des données :</a:t>
            </a:r>
            <a:endParaRPr/>
          </a:p>
          <a:p>
            <a:pPr indent="-285750" lvl="2" marL="12001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À chaque accès à l’application, et si cette dernière est connecté à internet, lancer une synchronisation des données :</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Ligne des trams</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Stations de tram</a:t>
            </a:r>
            <a:endParaRPr/>
          </a:p>
          <a:p>
            <a:pPr indent="-285750" lvl="4" marL="2114550" marR="0" rtl="0" algn="l">
              <a:lnSpc>
                <a:spcPct val="140000"/>
              </a:lnSpc>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Les favoris</a:t>
            </a:r>
            <a:endParaRPr/>
          </a:p>
          <a:p>
            <a:pPr indent="-342900" lvl="0" marL="342900" marR="0" rtl="0" algn="l">
              <a:spcBef>
                <a:spcPts val="0"/>
              </a:spcBef>
              <a:spcAft>
                <a:spcPts val="0"/>
              </a:spcAft>
              <a:buClr>
                <a:srgbClr val="002F46"/>
              </a:buClr>
              <a:buSzPts val="2400"/>
              <a:buFont typeface="Arial"/>
              <a:buChar char="•"/>
            </a:pPr>
            <a:r>
              <a:rPr b="0" i="0" lang="fr-FR" sz="2400">
                <a:solidFill>
                  <a:srgbClr val="002F46"/>
                </a:solidFill>
                <a:latin typeface="Calibri"/>
                <a:ea typeface="Calibri"/>
                <a:cs typeface="Calibri"/>
                <a:sym typeface="Calibri"/>
              </a:rPr>
              <a:t>Service Tiers pour les notifications : solution X</a:t>
            </a:r>
            <a:endParaRPr/>
          </a:p>
          <a:p>
            <a:pPr indent="-285750" lvl="1" marL="742950" marR="0" rtl="0" algn="l">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Publication des notifications vers les devices depuis un BackOffice dédiés</a:t>
            </a:r>
            <a:endParaRPr/>
          </a:p>
          <a:p>
            <a:pPr indent="-285750" lvl="1" marL="742950" marR="0" rtl="0" algn="l">
              <a:spcBef>
                <a:spcPts val="0"/>
              </a:spcBef>
              <a:spcAft>
                <a:spcPts val="0"/>
              </a:spcAft>
              <a:buClr>
                <a:srgbClr val="002F46"/>
              </a:buClr>
              <a:buSzPts val="1600"/>
              <a:buFont typeface="Arial"/>
              <a:buChar char="•"/>
            </a:pPr>
            <a:r>
              <a:rPr b="0" i="0" lang="fr-FR" sz="1600" u="none" cap="none" strike="noStrike">
                <a:solidFill>
                  <a:srgbClr val="002F46"/>
                </a:solidFill>
                <a:latin typeface="Calibri"/>
                <a:ea typeface="Calibri"/>
                <a:cs typeface="Calibri"/>
                <a:sym typeface="Calibri"/>
              </a:rPr>
              <a:t>Possibilité de coupler le SI  de CASATRAM avec le service X via une API incluse dans l’offre.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9"/>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45" name="Google Shape;445;p39"/>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46" name="Google Shape;446;p39"/>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Chiffrage</a:t>
            </a:r>
            <a:endParaRPr>
              <a:solidFill>
                <a:schemeClr val="accent2"/>
              </a:solidFill>
            </a:endParaRPr>
          </a:p>
        </p:txBody>
      </p:sp>
      <p:graphicFrame>
        <p:nvGraphicFramePr>
          <p:cNvPr id="447" name="Google Shape;447;p39"/>
          <p:cNvGraphicFramePr/>
          <p:nvPr/>
        </p:nvGraphicFramePr>
        <p:xfrm>
          <a:off x="152400" y="152400"/>
          <a:ext cx="3000000" cy="3000000"/>
        </p:xfrm>
        <a:graphic>
          <a:graphicData uri="http://schemas.openxmlformats.org/drawingml/2006/table">
            <a:tbl>
              <a:tblPr>
                <a:noFill/>
                <a:tableStyleId>{792FFA43-D994-4B35-A6FA-F57B6F7FB0E0}</a:tableStyleId>
              </a:tblPr>
              <a:tblGrid>
                <a:gridCol w="1107350"/>
                <a:gridCol w="2426300"/>
                <a:gridCol w="1890275"/>
                <a:gridCol w="2369875"/>
                <a:gridCol w="740600"/>
              </a:tblGrid>
              <a:tr h="116875">
                <a:tc>
                  <a:txBody>
                    <a:bodyPr/>
                    <a:lstStyle/>
                    <a:p>
                      <a:pPr indent="0" lvl="0" marL="0" marR="0" rtl="0" algn="l">
                        <a:spcBef>
                          <a:spcPts val="0"/>
                        </a:spcBef>
                        <a:spcAft>
                          <a:spcPts val="0"/>
                        </a:spcAft>
                        <a:buNone/>
                      </a:pPr>
                      <a:r>
                        <a:rPr lang="fr-FR" sz="700" u="none" strike="noStrike"/>
                        <a:t>Exigences</a:t>
                      </a:r>
                      <a:endParaRPr b="1"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Catégorie</a:t>
                      </a:r>
                      <a:endParaRPr b="1"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Sous-catégorie</a:t>
                      </a:r>
                      <a:endParaRPr b="1"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Tâches</a:t>
                      </a:r>
                      <a:endParaRPr b="1"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Charges = 69,5</a:t>
                      </a:r>
                      <a:endParaRPr b="1"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CT_ACC</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Accueil</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CT_ACC_EXI1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Accueil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CT_ACC_EXI1_IPH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Accueil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0,75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CT_ACC_EXI1_AND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Accueil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0,75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CT_ACC_EXI2</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Burger Menu</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CT_ACC_EXI2_IPH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Burger Menu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CT_ACC_EXI2_AND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Burger Menu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CT_CAR</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Cartographie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CT_CAR_EXI1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Plan du réseau</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CT_CAR_EXI1_IPH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Plan du réseau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6,75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CT_CAR_EXI1_AND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Plan du réseau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6,75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CT_GEO</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Géo-localisation</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CT_GEO_EXI1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Géo-localisation</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CT_GEO_EXI1_IPH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Géo-localisation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3,25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CT_GEO_EXI1_AND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Géo-localisation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3,25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CT_GEO_EXI2</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Rechercher un lieu</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CT_GEO_EXI2_IPH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Recherche un lieu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4,375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CT_GEO_EXI2_AND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Recherche un lieu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4,375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CT_HOR</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Les horaires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CT_HOR_EXI1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Liste des lignes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Liste des lignes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1,375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CT_HOR_EXI1_AND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Liste des lignes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1,375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CT_HOR_EXI2</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Détail d'une ligne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CT_HOR_EXI2_IPH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Détail d'une ligne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2,5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CT_HOR_EXI2_AND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Détail d'une ligne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2,5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CT_HOR_EXI3</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Détail d'une station</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CT_HOR_EXI3_IPH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Détail d'une station - IOS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3</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CT_HOR_EXI3_AND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Détail d'une station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3</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CT_HOR_EXI3</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Recherche des stations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CT_HOR_EXI3_IPH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Recherche des stations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CT_HOR_EXI3_AND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Recherche des stations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CT_LOG</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Mon compte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CT_LOG_EXI1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Authentification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CT_LOG_EXI1_IPH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Authentification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1,125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CT_LOG_EXI1_Android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Authentification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1,125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CT_FAV_EXI1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Ajouter des favoris  (parcours)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CT_FAV_EXI1_IPH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Ajouter des favoris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2,375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CT_FAV_EXI1_AND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Ajouter des favoris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2,375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Infos de trafics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Push de Notification</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CT_ITI_EXI1_IPH</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Push de notification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0,875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CT_ITI_EXI1_AND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Push de notification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0,875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CT_ITI_EXI2</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gridSpan="2">
                  <a:txBody>
                    <a:bodyPr/>
                    <a:lstStyle/>
                    <a:p>
                      <a:pPr indent="0" lvl="0" marL="0" marR="0" rtl="0" algn="l">
                        <a:spcBef>
                          <a:spcPts val="0"/>
                        </a:spcBef>
                        <a:spcAft>
                          <a:spcPts val="0"/>
                        </a:spcAft>
                        <a:buNone/>
                      </a:pPr>
                      <a:r>
                        <a:rPr lang="fr-FR" sz="700" u="none" strike="noStrike"/>
                        <a:t>Affichage notification sur page d'accueil</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CT_ITI_EXI2_IPH</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Affichage notification sur page d'accueil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CT_ITI_EXI2_AND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Affichage notification sur page d'accueil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1,5</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CT_SYNC</a:t>
                      </a:r>
                      <a:endParaRPr b="0" i="0" sz="700" u="none" strike="noStrike">
                        <a:solidFill>
                          <a:srgbClr val="000000"/>
                        </a:solidFill>
                        <a:latin typeface="Calibri"/>
                        <a:ea typeface="Calibri"/>
                        <a:cs typeface="Calibri"/>
                        <a:sym typeface="Calibri"/>
                      </a:endParaRPr>
                    </a:p>
                  </a:txBody>
                  <a:tcPr marT="2650" marB="0" marR="2650" marL="2650" anchor="b"/>
                </a:tc>
                <a:tc gridSpan="2">
                  <a:txBody>
                    <a:bodyPr/>
                    <a:lstStyle/>
                    <a:p>
                      <a:pPr indent="0" lvl="0" marL="0" marR="0" rtl="0" algn="l">
                        <a:spcBef>
                          <a:spcPts val="0"/>
                        </a:spcBef>
                        <a:spcAft>
                          <a:spcPts val="0"/>
                        </a:spcAft>
                        <a:buNone/>
                      </a:pPr>
                      <a:r>
                        <a:rPr lang="fr-FR" sz="700" u="none" strike="noStrike"/>
                        <a:t>Synchronisation pour donnée on mode Deconnecté</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a:txBody>
                    <a:bodyPr/>
                    <a:lstStyle/>
                    <a:p>
                      <a:pPr indent="0" lvl="0" marL="0" marR="0" rtl="0" algn="l">
                        <a:spcBef>
                          <a:spcPts val="0"/>
                        </a:spcBef>
                        <a:spcAft>
                          <a:spcPts val="0"/>
                        </a:spcAft>
                        <a:buNone/>
                      </a:pPr>
                      <a:r>
                        <a:rPr lang="fr-FR" sz="700" u="none" strike="noStrike"/>
                        <a:t>CT_SYNC_EXI1</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Synchronisation de données</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CT_SYNC_EXI1_IPH</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Synchronisation de données - iPhone</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4,875</a:t>
                      </a:r>
                      <a:endParaRPr b="0" i="0" sz="700" u="none" strike="noStrike">
                        <a:solidFill>
                          <a:srgbClr val="000000"/>
                        </a:solidFill>
                        <a:latin typeface="Calibri"/>
                        <a:ea typeface="Calibri"/>
                        <a:cs typeface="Calibri"/>
                        <a:sym typeface="Calibri"/>
                      </a:endParaRPr>
                    </a:p>
                  </a:txBody>
                  <a:tcPr marT="2650" marB="0" marR="2650" marL="2650" anchor="b"/>
                </a:tc>
              </a:tr>
              <a:tr h="116875">
                <a:tc gridSpan="2">
                  <a:txBody>
                    <a:bodyPr/>
                    <a:lstStyle/>
                    <a:p>
                      <a:pPr indent="0" lvl="0" marL="0" marR="0" rtl="0" algn="l">
                        <a:spcBef>
                          <a:spcPts val="0"/>
                        </a:spcBef>
                        <a:spcAft>
                          <a:spcPts val="0"/>
                        </a:spcAft>
                        <a:buNone/>
                      </a:pPr>
                      <a:r>
                        <a:rPr lang="fr-FR" sz="700" u="none" strike="noStrike"/>
                        <a:t>CT_SYNC_EXI1_AND</a:t>
                      </a:r>
                      <a:endParaRPr b="0" i="0" sz="700" u="none" strike="noStrike">
                        <a:solidFill>
                          <a:srgbClr val="000000"/>
                        </a:solidFill>
                        <a:latin typeface="Calibri"/>
                        <a:ea typeface="Calibri"/>
                        <a:cs typeface="Calibri"/>
                        <a:sym typeface="Calibri"/>
                      </a:endParaRPr>
                    </a:p>
                  </a:txBody>
                  <a:tcPr marT="2650" marB="0" marR="2650" marL="2650" anchor="b"/>
                </a:tc>
                <a:tc hMerge="1"/>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l">
                        <a:spcBef>
                          <a:spcPts val="0"/>
                        </a:spcBef>
                        <a:spcAft>
                          <a:spcPts val="0"/>
                        </a:spcAft>
                        <a:buNone/>
                      </a:pPr>
                      <a:r>
                        <a:rPr lang="fr-FR" sz="700" u="none" strike="noStrike"/>
                        <a:t>Synchronisation de données - Android</a:t>
                      </a:r>
                      <a:endParaRPr b="0" i="0" sz="700" u="none" strike="noStrike">
                        <a:solidFill>
                          <a:srgbClr val="000000"/>
                        </a:solidFill>
                        <a:latin typeface="Calibri"/>
                        <a:ea typeface="Calibri"/>
                        <a:cs typeface="Calibri"/>
                        <a:sym typeface="Calibri"/>
                      </a:endParaRPr>
                    </a:p>
                  </a:txBody>
                  <a:tcPr marT="2650" marB="0" marR="2650" marL="2650" anchor="b"/>
                </a:tc>
                <a:tc>
                  <a:txBody>
                    <a:bodyPr/>
                    <a:lstStyle/>
                    <a:p>
                      <a:pPr indent="0" lvl="0" marL="0" marR="0" rtl="0" algn="r">
                        <a:spcBef>
                          <a:spcPts val="0"/>
                        </a:spcBef>
                        <a:spcAft>
                          <a:spcPts val="0"/>
                        </a:spcAft>
                        <a:buNone/>
                      </a:pPr>
                      <a:r>
                        <a:rPr lang="fr-FR" sz="700" u="none" strike="noStrike"/>
                        <a:t>4,875</a:t>
                      </a:r>
                      <a:endParaRPr b="0" i="0" sz="700" u="none" strike="noStrike">
                        <a:solidFill>
                          <a:srgbClr val="000000"/>
                        </a:solidFill>
                        <a:latin typeface="Calibri"/>
                        <a:ea typeface="Calibri"/>
                        <a:cs typeface="Calibri"/>
                        <a:sym typeface="Calibri"/>
                      </a:endParaRPr>
                    </a:p>
                  </a:txBody>
                  <a:tcPr marT="2650" marB="0" marR="2650" marL="2650"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7917560" y="45161"/>
            <a:ext cx="395097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Programme détaillé</a:t>
            </a:r>
            <a:endParaRPr/>
          </a:p>
        </p:txBody>
      </p:sp>
      <p:sp>
        <p:nvSpPr>
          <p:cNvPr id="75" name="Google Shape;75;p4"/>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76" name="Google Shape;76;p4"/>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77" name="Google Shape;77;p4"/>
          <p:cNvSpPr txBox="1"/>
          <p:nvPr/>
        </p:nvSpPr>
        <p:spPr>
          <a:xfrm>
            <a:off x="1524000" y="1828800"/>
            <a:ext cx="8686800" cy="2755883"/>
          </a:xfrm>
          <a:prstGeom prst="rect">
            <a:avLst/>
          </a:prstGeom>
          <a:noFill/>
          <a:ln>
            <a:noFill/>
          </a:ln>
        </p:spPr>
        <p:txBody>
          <a:bodyPr anchorCtr="0" anchor="t" bIns="0" lIns="0" spcFirstLastPara="1" rIns="0" wrap="square" tIns="54600">
            <a:spAutoFit/>
          </a:bodyPr>
          <a:lstStyle/>
          <a:p>
            <a:pPr indent="-228600" lvl="0" marL="241300" marR="0" rtl="0" algn="l">
              <a:lnSpc>
                <a:spcPct val="150000"/>
              </a:lnSpc>
              <a:spcBef>
                <a:spcPts val="0"/>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Particularités du mode Projet</a:t>
            </a:r>
            <a:endParaRPr/>
          </a:p>
          <a:p>
            <a:pPr indent="-228600" lvl="0" marL="241300" marR="0" rtl="0" algn="l">
              <a:lnSpc>
                <a:spcPct val="150000"/>
              </a:lnSpc>
              <a:spcBef>
                <a:spcPts val="32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Lire un Cahier des Charges et en extraire les informations</a:t>
            </a:r>
            <a:endParaRPr/>
          </a:p>
          <a:p>
            <a:pPr indent="-228600" lvl="0" marL="241300" marR="0" rtl="0" algn="l">
              <a:lnSpc>
                <a:spcPct val="150000"/>
              </a:lnSpc>
              <a:spcBef>
                <a:spcPts val="32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Exemple : Casatram</a:t>
            </a:r>
            <a:endParaRPr sz="2800">
              <a:solidFill>
                <a:srgbClr val="213B54"/>
              </a:solidFill>
              <a:latin typeface="Calibri"/>
              <a:ea typeface="Calibri"/>
              <a:cs typeface="Calibri"/>
              <a:sym typeface="Calibri"/>
            </a:endParaRPr>
          </a:p>
          <a:p>
            <a:pPr indent="-228600" lvl="0" marL="241300" marR="0" rtl="0" algn="l">
              <a:lnSpc>
                <a:spcPct val="150000"/>
              </a:lnSpc>
              <a:spcBef>
                <a:spcPts val="32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TP : EOVI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54" name="Google Shape;454;p40"/>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55" name="Google Shape;455;p40"/>
          <p:cNvSpPr txBox="1"/>
          <p:nvPr>
            <p:ph type="title"/>
          </p:nvPr>
        </p:nvSpPr>
        <p:spPr>
          <a:xfrm>
            <a:off x="5257800" y="45161"/>
            <a:ext cx="6610730" cy="627736"/>
          </a:xfrm>
          <a:prstGeom prst="rect">
            <a:avLst/>
          </a:prstGeom>
          <a:noFill/>
          <a:ln>
            <a:noFill/>
          </a:ln>
        </p:spPr>
        <p:txBody>
          <a:bodyPr anchorCtr="0" anchor="t" bIns="0" lIns="0" spcFirstLastPara="1" rIns="0" wrap="square" tIns="12050">
            <a:spAutoFit/>
          </a:bodyPr>
          <a:lstStyle/>
          <a:p>
            <a:pPr indent="0" lvl="0" marL="12700" rtl="0" algn="r">
              <a:spcBef>
                <a:spcPts val="0"/>
              </a:spcBef>
              <a:spcAft>
                <a:spcPts val="0"/>
              </a:spcAft>
              <a:buNone/>
            </a:pPr>
            <a:r>
              <a:rPr lang="fr-FR"/>
              <a:t>Chiffrage</a:t>
            </a:r>
            <a:endParaRPr>
              <a:solidFill>
                <a:schemeClr val="accent2"/>
              </a:solidFill>
            </a:endParaRPr>
          </a:p>
        </p:txBody>
      </p:sp>
      <p:graphicFrame>
        <p:nvGraphicFramePr>
          <p:cNvPr id="456" name="Google Shape;456;p40"/>
          <p:cNvGraphicFramePr/>
          <p:nvPr/>
        </p:nvGraphicFramePr>
        <p:xfrm>
          <a:off x="831741" y="2144948"/>
          <a:ext cx="3000000" cy="3000000"/>
        </p:xfrm>
        <a:graphic>
          <a:graphicData uri="http://schemas.openxmlformats.org/drawingml/2006/table">
            <a:tbl>
              <a:tblPr>
                <a:noFill/>
                <a:tableStyleId>{CDB3459D-5713-4062-97FE-4549AD0CBF78}</a:tableStyleId>
              </a:tblPr>
              <a:tblGrid>
                <a:gridCol w="2917225"/>
                <a:gridCol w="1032250"/>
                <a:gridCol w="1077125"/>
              </a:tblGrid>
              <a:tr h="594800">
                <a:tc>
                  <a:txBody>
                    <a:bodyPr/>
                    <a:lstStyle/>
                    <a:p>
                      <a:pPr indent="0" lvl="0" marL="0" marR="0" rtl="0" algn="l">
                        <a:spcBef>
                          <a:spcPts val="0"/>
                        </a:spcBef>
                        <a:spcAft>
                          <a:spcPts val="0"/>
                        </a:spcAft>
                        <a:buNone/>
                      </a:pPr>
                      <a:r>
                        <a:rPr b="1" i="0" lang="fr-FR" sz="1100" u="none" strike="noStrike">
                          <a:latin typeface="Calibri"/>
                          <a:ea typeface="Calibri"/>
                          <a:cs typeface="Calibri"/>
                          <a:sym typeface="Calibri"/>
                        </a:rPr>
                        <a:t>Phases</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99CCFF"/>
                    </a:solidFill>
                  </a:tcPr>
                </a:tc>
                <a:tc>
                  <a:txBody>
                    <a:bodyPr/>
                    <a:lstStyle/>
                    <a:p>
                      <a:pPr indent="0" lvl="0" marL="0" marR="0" rtl="0" algn="ctr">
                        <a:spcBef>
                          <a:spcPts val="0"/>
                        </a:spcBef>
                        <a:spcAft>
                          <a:spcPts val="0"/>
                        </a:spcAft>
                        <a:buNone/>
                      </a:pPr>
                      <a:r>
                        <a:rPr b="1" i="0" lang="fr-FR" sz="1100" u="none" strike="noStrike">
                          <a:latin typeface="Calibri"/>
                          <a:ea typeface="Calibri"/>
                          <a:cs typeface="Calibri"/>
                          <a:sym typeface="Calibri"/>
                        </a:rPr>
                        <a:t>Charge totale en jh</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99CCFF"/>
                    </a:solidFill>
                  </a:tcPr>
                </a:tc>
                <a:tc>
                  <a:txBody>
                    <a:bodyPr/>
                    <a:lstStyle/>
                    <a:p>
                      <a:pPr indent="0" lvl="0" marL="0" marR="0" rtl="0" algn="ctr">
                        <a:spcBef>
                          <a:spcPts val="0"/>
                        </a:spcBef>
                        <a:spcAft>
                          <a:spcPts val="0"/>
                        </a:spcAft>
                        <a:buNone/>
                      </a:pPr>
                      <a:r>
                        <a:rPr b="1" i="0" lang="fr-FR" sz="1100" u="none" strike="noStrike">
                          <a:latin typeface="Calibri"/>
                          <a:ea typeface="Calibri"/>
                          <a:cs typeface="Calibri"/>
                          <a:sym typeface="Calibri"/>
                        </a:rPr>
                        <a:t>% phase en budget</a:t>
                      </a:r>
                      <a:endParaRPr/>
                    </a:p>
                  </a:txBody>
                  <a:tcPr marT="0" marB="0" marR="0" marL="0">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99CCFF"/>
                    </a:solidFill>
                  </a:tcPr>
                </a:tc>
              </a:tr>
              <a:tr h="284700">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Définition</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4,75</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3%</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84700">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Conception</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41,5</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27%</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7452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Construction</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105,25</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51%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5927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Réception et documentation</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5,25</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3%</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84700">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Déploiement</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7,25</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4%</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25350">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Maîtrise d'œuvre</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22</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13%</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05025">
                <a:tc>
                  <a:txBody>
                    <a:bodyPr/>
                    <a:lstStyle/>
                    <a:p>
                      <a:pPr indent="0" lvl="0" marL="0" marR="0" rtl="0" algn="l">
                        <a:spcBef>
                          <a:spcPts val="0"/>
                        </a:spcBef>
                        <a:spcAft>
                          <a:spcPts val="0"/>
                        </a:spcAft>
                        <a:buNone/>
                      </a:pPr>
                      <a:r>
                        <a:rPr b="1" i="0" lang="fr-FR" sz="1100" u="none" strike="noStrike">
                          <a:solidFill>
                            <a:srgbClr val="FFFFFF"/>
                          </a:solidFill>
                          <a:latin typeface="Calibri"/>
                          <a:ea typeface="Calibri"/>
                          <a:cs typeface="Calibri"/>
                          <a:sym typeface="Calibri"/>
                        </a:rPr>
                        <a:t>TOTAL</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rgbClr val="365F91"/>
                    </a:solidFill>
                  </a:tcPr>
                </a:tc>
                <a:tc>
                  <a:txBody>
                    <a:bodyPr/>
                    <a:lstStyle/>
                    <a:p>
                      <a:pPr indent="0" lvl="0" marL="0" marR="0" rtl="0" algn="r">
                        <a:spcBef>
                          <a:spcPts val="0"/>
                        </a:spcBef>
                        <a:spcAft>
                          <a:spcPts val="0"/>
                        </a:spcAft>
                        <a:buNone/>
                      </a:pPr>
                      <a:r>
                        <a:rPr b="1" i="0" lang="fr-FR" sz="1100" u="none" strike="noStrike">
                          <a:solidFill>
                            <a:srgbClr val="FFFFFF"/>
                          </a:solidFill>
                          <a:latin typeface="Calibri"/>
                          <a:ea typeface="Calibri"/>
                          <a:cs typeface="Calibri"/>
                          <a:sym typeface="Calibri"/>
                        </a:rPr>
                        <a:t>186</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rgbClr val="365F91"/>
                    </a:solidFill>
                  </a:tcPr>
                </a:tc>
                <a:tc>
                  <a:txBody>
                    <a:bodyPr/>
                    <a:lstStyle/>
                    <a:p>
                      <a:pPr indent="0" lvl="0" marL="0" marR="0" rtl="0" algn="r">
                        <a:spcBef>
                          <a:spcPts val="0"/>
                        </a:spcBef>
                        <a:spcAft>
                          <a:spcPts val="0"/>
                        </a:spcAft>
                        <a:buNone/>
                      </a:pPr>
                      <a:r>
                        <a:rPr b="1" i="0" lang="fr-FR" sz="1100" u="none" strike="noStrike">
                          <a:solidFill>
                            <a:srgbClr val="FFFFFF"/>
                          </a:solidFill>
                          <a:latin typeface="Calibri"/>
                          <a:ea typeface="Calibri"/>
                          <a:cs typeface="Calibri"/>
                          <a:sym typeface="Calibri"/>
                        </a:rPr>
                        <a:t>100%</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rgbClr val="365F91"/>
                    </a:solidFill>
                  </a:tcPr>
                </a:tc>
              </a:tr>
            </a:tbl>
          </a:graphicData>
        </a:graphic>
      </p:graphicFrame>
      <p:graphicFrame>
        <p:nvGraphicFramePr>
          <p:cNvPr id="457" name="Google Shape;457;p40"/>
          <p:cNvGraphicFramePr/>
          <p:nvPr/>
        </p:nvGraphicFramePr>
        <p:xfrm>
          <a:off x="6096000" y="2144948"/>
          <a:ext cx="3000000" cy="3000000"/>
        </p:xfrm>
        <a:graphic>
          <a:graphicData uri="http://schemas.openxmlformats.org/drawingml/2006/table">
            <a:tbl>
              <a:tblPr>
                <a:noFill/>
                <a:tableStyleId>{CDB3459D-5713-4062-97FE-4549AD0CBF78}</a:tableStyleId>
              </a:tblPr>
              <a:tblGrid>
                <a:gridCol w="3224400"/>
                <a:gridCol w="1140950"/>
              </a:tblGrid>
              <a:tr h="506200">
                <a:tc>
                  <a:txBody>
                    <a:bodyPr/>
                    <a:lstStyle/>
                    <a:p>
                      <a:pPr indent="0" lvl="0" marL="0" marR="0" rtl="0" algn="l">
                        <a:spcBef>
                          <a:spcPts val="0"/>
                        </a:spcBef>
                        <a:spcAft>
                          <a:spcPts val="0"/>
                        </a:spcAft>
                        <a:buNone/>
                      </a:pPr>
                      <a:r>
                        <a:rPr b="1" i="0" lang="fr-FR" sz="1100" u="none" strike="noStrike">
                          <a:latin typeface="Calibri"/>
                          <a:ea typeface="Calibri"/>
                          <a:cs typeface="Calibri"/>
                          <a:sym typeface="Calibri"/>
                        </a:rPr>
                        <a:t>Profil </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99CCFF"/>
                    </a:solidFill>
                  </a:tcPr>
                </a:tc>
                <a:tc>
                  <a:txBody>
                    <a:bodyPr/>
                    <a:lstStyle/>
                    <a:p>
                      <a:pPr indent="0" lvl="0" marL="0" marR="0" rtl="0" algn="ctr">
                        <a:spcBef>
                          <a:spcPts val="0"/>
                        </a:spcBef>
                        <a:spcAft>
                          <a:spcPts val="0"/>
                        </a:spcAft>
                        <a:buNone/>
                      </a:pPr>
                      <a:r>
                        <a:rPr b="1" i="0" lang="fr-FR" sz="1100" u="none" strike="noStrike">
                          <a:latin typeface="Calibri"/>
                          <a:ea typeface="Calibri"/>
                          <a:cs typeface="Calibri"/>
                          <a:sym typeface="Calibri"/>
                        </a:rPr>
                        <a:t>Charge en jh</a:t>
                      </a:r>
                      <a:endParaRPr/>
                    </a:p>
                  </a:txBody>
                  <a:tcPr marT="0" marB="0" marR="0" marL="0">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99CCFF"/>
                    </a:solidFill>
                  </a:tcPr>
                </a:tc>
              </a:tr>
              <a:tr h="246250">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Directeur de projet</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2,25</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5537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Chef de projet</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27,75</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7362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Expert technique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34,5</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5537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Développeur</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90,75</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7362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Egonome Mobile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15,75</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5537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Directeur artistique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5</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55375">
                <a:tc>
                  <a:txBody>
                    <a:bodyPr/>
                    <a:lstStyle/>
                    <a:p>
                      <a:pPr indent="0" lvl="0" marL="0" marR="0" rtl="0" algn="l">
                        <a:spcBef>
                          <a:spcPts val="0"/>
                        </a:spcBef>
                        <a:spcAft>
                          <a:spcPts val="0"/>
                        </a:spcAft>
                        <a:buNone/>
                      </a:pPr>
                      <a:r>
                        <a:rPr b="1" i="0" lang="fr-FR" sz="1000" u="none" strike="noStrike">
                          <a:latin typeface="Calibri"/>
                          <a:ea typeface="Calibri"/>
                          <a:cs typeface="Calibri"/>
                          <a:sym typeface="Calibri"/>
                        </a:rPr>
                        <a:t>Designer</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marR="0" rtl="0" algn="r">
                        <a:spcBef>
                          <a:spcPts val="0"/>
                        </a:spcBef>
                        <a:spcAft>
                          <a:spcPts val="0"/>
                        </a:spcAft>
                        <a:buNone/>
                      </a:pPr>
                      <a:r>
                        <a:rPr b="1" i="0" lang="fr-FR" sz="1000" u="none" strike="noStrike">
                          <a:latin typeface="Calibri"/>
                          <a:ea typeface="Calibri"/>
                          <a:cs typeface="Calibri"/>
                          <a:sym typeface="Calibri"/>
                        </a:rPr>
                        <a:t>10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291850">
                <a:tc>
                  <a:txBody>
                    <a:bodyPr/>
                    <a:lstStyle/>
                    <a:p>
                      <a:pPr indent="0" lvl="0" marL="0" marR="0" rtl="0" algn="l">
                        <a:spcBef>
                          <a:spcPts val="0"/>
                        </a:spcBef>
                        <a:spcAft>
                          <a:spcPts val="0"/>
                        </a:spcAft>
                        <a:buNone/>
                      </a:pPr>
                      <a:r>
                        <a:rPr b="1" i="0" lang="fr-FR" sz="1100" u="none" strike="noStrike">
                          <a:solidFill>
                            <a:srgbClr val="FFFFFF"/>
                          </a:solidFill>
                          <a:latin typeface="Calibri"/>
                          <a:ea typeface="Calibri"/>
                          <a:cs typeface="Calibri"/>
                          <a:sym typeface="Calibri"/>
                        </a:rPr>
                        <a:t>TOTAL</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rgbClr val="365F91"/>
                    </a:solidFill>
                  </a:tcPr>
                </a:tc>
                <a:tc>
                  <a:txBody>
                    <a:bodyPr/>
                    <a:lstStyle/>
                    <a:p>
                      <a:pPr indent="0" lvl="0" marL="0" marR="0" rtl="0" algn="r">
                        <a:spcBef>
                          <a:spcPts val="0"/>
                        </a:spcBef>
                        <a:spcAft>
                          <a:spcPts val="0"/>
                        </a:spcAft>
                        <a:buNone/>
                      </a:pPr>
                      <a:r>
                        <a:rPr b="1" i="0" lang="fr-FR" sz="1100" u="none" strike="noStrike">
                          <a:solidFill>
                            <a:srgbClr val="FFFFFF"/>
                          </a:solidFill>
                          <a:latin typeface="Calibri"/>
                          <a:ea typeface="Calibri"/>
                          <a:cs typeface="Calibri"/>
                          <a:sym typeface="Calibri"/>
                        </a:rPr>
                        <a:t>186</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rgbClr val="365F9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1"/>
          <p:cNvSpPr/>
          <p:nvPr/>
        </p:nvSpPr>
        <p:spPr>
          <a:xfrm>
            <a:off x="0" y="990600"/>
            <a:ext cx="12192000" cy="5863962"/>
          </a:xfrm>
          <a:prstGeom prst="rect">
            <a:avLst/>
          </a:prstGeom>
          <a:solidFill>
            <a:srgbClr val="002F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41"/>
          <p:cNvSpPr/>
          <p:nvPr/>
        </p:nvSpPr>
        <p:spPr>
          <a:xfrm>
            <a:off x="2209800" y="3124200"/>
            <a:ext cx="7772400" cy="1446550"/>
          </a:xfrm>
          <a:prstGeom prst="rect">
            <a:avLst/>
          </a:prstGeom>
          <a:noFill/>
          <a:ln>
            <a:noFill/>
          </a:ln>
        </p:spPr>
        <p:txBody>
          <a:bodyPr anchorCtr="0" anchor="t" bIns="45700" lIns="91425" spcFirstLastPara="1" rIns="91425" wrap="square" tIns="45700">
            <a:spAutoFit/>
          </a:bodyPr>
          <a:lstStyle/>
          <a:p>
            <a:pPr indent="0" lvl="0" marL="25400" marR="0" rtl="0" algn="ctr">
              <a:spcBef>
                <a:spcPts val="0"/>
              </a:spcBef>
              <a:spcAft>
                <a:spcPts val="0"/>
              </a:spcAft>
              <a:buNone/>
            </a:pPr>
            <a:r>
              <a:rPr lang="fr-FR" sz="4400">
                <a:solidFill>
                  <a:schemeClr val="lt1"/>
                </a:solidFill>
                <a:latin typeface="Calibri"/>
                <a:ea typeface="Calibri"/>
                <a:cs typeface="Calibri"/>
                <a:sym typeface="Calibri"/>
              </a:rPr>
              <a:t>TP</a:t>
            </a:r>
            <a:endParaRPr sz="4400">
              <a:solidFill>
                <a:schemeClr val="lt1"/>
              </a:solidFill>
              <a:latin typeface="Calibri"/>
              <a:ea typeface="Calibri"/>
              <a:cs typeface="Calibri"/>
              <a:sym typeface="Calibri"/>
            </a:endParaRPr>
          </a:p>
          <a:p>
            <a:pPr indent="0" lvl="0" marL="25400" marR="0" rtl="0" algn="ctr">
              <a:spcBef>
                <a:spcPts val="0"/>
              </a:spcBef>
              <a:spcAft>
                <a:spcPts val="0"/>
              </a:spcAft>
              <a:buNone/>
            </a:pPr>
            <a:r>
              <a:rPr lang="fr-FR" sz="4400">
                <a:solidFill>
                  <a:schemeClr val="accent2"/>
                </a:solidFill>
                <a:latin typeface="Calibri"/>
                <a:ea typeface="Calibri"/>
                <a:cs typeface="Calibri"/>
                <a:sym typeface="Calibri"/>
              </a:rPr>
              <a:t>EOVI</a:t>
            </a:r>
            <a:endParaRPr sz="4400">
              <a:solidFill>
                <a:schemeClr val="accent2"/>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9372600" y="45161"/>
            <a:ext cx="249593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Introduction</a:t>
            </a:r>
            <a:endParaRPr/>
          </a:p>
        </p:txBody>
      </p:sp>
      <p:sp>
        <p:nvSpPr>
          <p:cNvPr id="470" name="Google Shape;470;p42"/>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71" name="Google Shape;471;p42"/>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72" name="Google Shape;472;p42"/>
          <p:cNvSpPr txBox="1"/>
          <p:nvPr/>
        </p:nvSpPr>
        <p:spPr>
          <a:xfrm>
            <a:off x="799654" y="1828800"/>
            <a:ext cx="11068876" cy="4351338"/>
          </a:xfrm>
          <a:prstGeom prst="rect">
            <a:avLst/>
          </a:prstGeom>
          <a:noFill/>
          <a:ln>
            <a:noFill/>
          </a:ln>
        </p:spPr>
        <p:txBody>
          <a:bodyPr anchorCtr="0" anchor="t" bIns="0" lIns="0" spcFirstLastPara="1" rIns="0" wrap="square" tIns="0">
            <a:normAutofit/>
          </a:bodyPr>
          <a:lstStyle/>
          <a:p>
            <a:pPr indent="-457200" lvl="0" marL="457200" marR="0" rtl="0" algn="l">
              <a:spcBef>
                <a:spcPts val="0"/>
              </a:spcBef>
              <a:spcAft>
                <a:spcPts val="0"/>
              </a:spcAft>
              <a:buClr>
                <a:srgbClr val="002F46"/>
              </a:buClr>
              <a:buSzPts val="3200"/>
              <a:buFont typeface="Arial"/>
              <a:buChar char="•"/>
            </a:pPr>
            <a:r>
              <a:rPr b="0" i="0" lang="fr-FR" sz="3200">
                <a:solidFill>
                  <a:srgbClr val="002F46"/>
                </a:solidFill>
                <a:latin typeface="Calibri"/>
                <a:ea typeface="Calibri"/>
                <a:cs typeface="Calibri"/>
                <a:sym typeface="Calibri"/>
              </a:rPr>
              <a:t>Vous allez faire l’exercice avec le cahier des charges (EOVI)</a:t>
            </a:r>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Lire le cahier des charges </a:t>
            </a:r>
            <a:endParaRPr b="0" i="0" sz="2400" u="none" cap="none" strike="noStrike">
              <a:solidFill>
                <a:srgbClr val="002F46"/>
              </a:solidFill>
              <a:latin typeface="Calibri"/>
              <a:ea typeface="Calibri"/>
              <a:cs typeface="Calibri"/>
              <a:sym typeface="Calibri"/>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Ecrire le contexte et enjeux du projet</a:t>
            </a:r>
            <a:endParaRPr b="0" i="0" sz="2400" u="none" cap="none" strike="noStrike">
              <a:solidFill>
                <a:srgbClr val="002F46"/>
              </a:solidFill>
              <a:latin typeface="Calibri"/>
              <a:ea typeface="Calibri"/>
              <a:cs typeface="Calibri"/>
              <a:sym typeface="Calibri"/>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Faire une arborescence (plan du site mobile) </a:t>
            </a:r>
            <a:endParaRPr b="0" i="0" sz="2400" u="none" cap="none" strike="noStrike">
              <a:solidFill>
                <a:srgbClr val="002F46"/>
              </a:solidFill>
              <a:latin typeface="Calibri"/>
              <a:ea typeface="Calibri"/>
              <a:cs typeface="Calibri"/>
              <a:sym typeface="Calibri"/>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Schématiser une architecture technique</a:t>
            </a:r>
            <a:endParaRPr b="0" i="0" sz="2400" u="none" cap="none" strike="noStrike">
              <a:solidFill>
                <a:srgbClr val="002F46"/>
              </a:solidFill>
              <a:latin typeface="Calibri"/>
              <a:ea typeface="Calibri"/>
              <a:cs typeface="Calibri"/>
              <a:sym typeface="Calibri"/>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Lister les fonctionnalités</a:t>
            </a:r>
            <a:endParaRPr b="0" i="0" sz="2400" u="none" cap="none" strike="noStrike">
              <a:solidFill>
                <a:srgbClr val="002F46"/>
              </a:solidFill>
              <a:latin typeface="Calibri"/>
              <a:ea typeface="Calibri"/>
              <a:cs typeface="Calibri"/>
              <a:sym typeface="Calibri"/>
            </a:endParaRPr>
          </a:p>
          <a:p>
            <a:pPr indent="0" lvl="1" marL="457200" marR="0" rtl="0" algn="l">
              <a:spcBef>
                <a:spcPts val="600"/>
              </a:spcBef>
              <a:spcAft>
                <a:spcPts val="0"/>
              </a:spcAft>
              <a:buNone/>
            </a:pPr>
            <a:r>
              <a:rPr b="0" i="1" lang="fr-FR" sz="2400" u="none" cap="none" strike="noStrike">
                <a:solidFill>
                  <a:srgbClr val="002F46"/>
                </a:solidFill>
                <a:latin typeface="Calibri"/>
                <a:ea typeface="Calibri"/>
                <a:cs typeface="Calibri"/>
                <a:sym typeface="Calibri"/>
              </a:rPr>
              <a:t>PAUSE (15’)</a:t>
            </a:r>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Effectuer des Mockups des 3 écrans principaux</a:t>
            </a:r>
            <a:endParaRPr/>
          </a:p>
          <a:p>
            <a:pPr indent="-342900" lvl="1" marL="800100" marR="0" rtl="0" algn="l">
              <a:spcBef>
                <a:spcPts val="600"/>
              </a:spcBef>
              <a:spcAft>
                <a:spcPts val="0"/>
              </a:spcAft>
              <a:buClr>
                <a:srgbClr val="002F46"/>
              </a:buClr>
              <a:buSzPts val="2400"/>
              <a:buFont typeface="Arial"/>
              <a:buChar char="•"/>
            </a:pPr>
            <a:r>
              <a:rPr b="0" i="0" lang="fr-FR" sz="2400" u="none" cap="none" strike="noStrike">
                <a:solidFill>
                  <a:srgbClr val="002F46"/>
                </a:solidFill>
                <a:latin typeface="Calibri"/>
                <a:ea typeface="Calibri"/>
                <a:cs typeface="Calibri"/>
                <a:sym typeface="Calibri"/>
              </a:rPr>
              <a:t>Lister les hypothèses associées</a:t>
            </a:r>
            <a:endParaRPr b="0" i="0" sz="2400" u="none" cap="none" strike="noStrike">
              <a:solidFill>
                <a:srgbClr val="002F46"/>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3"/>
          <p:cNvSpPr txBox="1"/>
          <p:nvPr>
            <p:ph type="title"/>
          </p:nvPr>
        </p:nvSpPr>
        <p:spPr>
          <a:xfrm>
            <a:off x="9372600" y="45161"/>
            <a:ext cx="249593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Introduction</a:t>
            </a:r>
            <a:endParaRPr/>
          </a:p>
        </p:txBody>
      </p:sp>
      <p:sp>
        <p:nvSpPr>
          <p:cNvPr id="479" name="Google Shape;479;p43"/>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80" name="Google Shape;480;p43"/>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81" name="Google Shape;481;p43"/>
          <p:cNvSpPr txBox="1"/>
          <p:nvPr/>
        </p:nvSpPr>
        <p:spPr>
          <a:xfrm>
            <a:off x="799654" y="2362200"/>
            <a:ext cx="11068876" cy="2590800"/>
          </a:xfrm>
          <a:prstGeom prst="rect">
            <a:avLst/>
          </a:prstGeom>
          <a:noFill/>
          <a:ln>
            <a:noFill/>
          </a:ln>
        </p:spPr>
        <p:txBody>
          <a:bodyPr anchorCtr="0" anchor="t" bIns="0" lIns="0" spcFirstLastPara="1" rIns="0" wrap="square" tIns="0">
            <a:normAutofit fontScale="92500" lnSpcReduction="20000"/>
          </a:bodyPr>
          <a:lstStyle/>
          <a:p>
            <a:pPr indent="-457200" lvl="0" marL="457200" marR="0" rtl="0" algn="l">
              <a:spcBef>
                <a:spcPts val="0"/>
              </a:spcBef>
              <a:spcAft>
                <a:spcPts val="0"/>
              </a:spcAft>
              <a:buClr>
                <a:srgbClr val="002F46"/>
              </a:buClr>
              <a:buSzPct val="100000"/>
              <a:buFont typeface="Arial"/>
              <a:buChar char="•"/>
            </a:pPr>
            <a:r>
              <a:rPr b="0" i="0" lang="fr-FR" sz="3200">
                <a:solidFill>
                  <a:srgbClr val="002F46"/>
                </a:solidFill>
                <a:latin typeface="Calibri"/>
                <a:ea typeface="Calibri"/>
                <a:cs typeface="Calibri"/>
                <a:sym typeface="Calibri"/>
              </a:rPr>
              <a:t>Créez un dossier {Prénom NOM} dans le répertoire Stagiaire&gt;TP Ingénierie des exigences</a:t>
            </a:r>
            <a:endParaRPr/>
          </a:p>
          <a:p>
            <a:pPr indent="-269240" lvl="0" marL="457200" marR="0" rtl="0" algn="l">
              <a:spcBef>
                <a:spcPts val="600"/>
              </a:spcBef>
              <a:spcAft>
                <a:spcPts val="0"/>
              </a:spcAft>
              <a:buClr>
                <a:srgbClr val="213B54"/>
              </a:buClr>
              <a:buSzPct val="100000"/>
              <a:buFont typeface="Arial"/>
              <a:buNone/>
            </a:pPr>
            <a:r>
              <a:t/>
            </a:r>
            <a:endParaRPr b="0" i="0" sz="3200">
              <a:solidFill>
                <a:srgbClr val="002F46"/>
              </a:solidFill>
              <a:latin typeface="Calibri"/>
              <a:ea typeface="Calibri"/>
              <a:cs typeface="Calibri"/>
              <a:sym typeface="Calibri"/>
            </a:endParaRPr>
          </a:p>
          <a:p>
            <a:pPr indent="-457200" lvl="0" marL="457200" marR="0" rtl="0" algn="l">
              <a:spcBef>
                <a:spcPts val="600"/>
              </a:spcBef>
              <a:spcAft>
                <a:spcPts val="0"/>
              </a:spcAft>
              <a:buClr>
                <a:srgbClr val="002F46"/>
              </a:buClr>
              <a:buSzPct val="100000"/>
              <a:buFont typeface="Arial"/>
              <a:buChar char="•"/>
            </a:pPr>
            <a:r>
              <a:rPr b="0" i="0" lang="fr-FR" sz="3200">
                <a:solidFill>
                  <a:srgbClr val="002F46"/>
                </a:solidFill>
                <a:latin typeface="Calibri"/>
                <a:ea typeface="Calibri"/>
                <a:cs typeface="Calibri"/>
                <a:sym typeface="Calibri"/>
              </a:rPr>
              <a:t>Utiliser les outils Google pour faciliter la présentation</a:t>
            </a:r>
            <a:endParaRPr/>
          </a:p>
          <a:p>
            <a:pPr indent="-269240" lvl="0" marL="457200" marR="0" rtl="0" algn="l">
              <a:spcBef>
                <a:spcPts val="600"/>
              </a:spcBef>
              <a:spcAft>
                <a:spcPts val="0"/>
              </a:spcAft>
              <a:buClr>
                <a:srgbClr val="213B54"/>
              </a:buClr>
              <a:buSzPct val="100000"/>
              <a:buFont typeface="Arial"/>
              <a:buNone/>
            </a:pPr>
            <a:r>
              <a:t/>
            </a:r>
            <a:endParaRPr b="0" i="0" sz="3200">
              <a:solidFill>
                <a:srgbClr val="002F46"/>
              </a:solidFill>
              <a:latin typeface="Calibri"/>
              <a:ea typeface="Calibri"/>
              <a:cs typeface="Calibri"/>
              <a:sym typeface="Calibri"/>
            </a:endParaRPr>
          </a:p>
          <a:p>
            <a:pPr indent="-457200" lvl="0" marL="457200" marR="0" rtl="0" algn="l">
              <a:spcBef>
                <a:spcPts val="600"/>
              </a:spcBef>
              <a:spcAft>
                <a:spcPts val="0"/>
              </a:spcAft>
              <a:buClr>
                <a:srgbClr val="002F46"/>
              </a:buClr>
              <a:buSzPct val="100000"/>
              <a:buFont typeface="Arial"/>
              <a:buChar char="•"/>
            </a:pPr>
            <a:r>
              <a:rPr b="0" i="0" lang="fr-FR" sz="3200">
                <a:solidFill>
                  <a:srgbClr val="002F46"/>
                </a:solidFill>
                <a:latin typeface="Calibri"/>
                <a:ea typeface="Calibri"/>
                <a:cs typeface="Calibri"/>
                <a:sym typeface="Calibri"/>
              </a:rPr>
              <a:t>Un fichier par étape (Correction à chaque étape)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4"/>
          <p:cNvSpPr txBox="1"/>
          <p:nvPr>
            <p:ph type="title"/>
          </p:nvPr>
        </p:nvSpPr>
        <p:spPr>
          <a:xfrm>
            <a:off x="9372600" y="45161"/>
            <a:ext cx="2495930" cy="635000"/>
          </a:xfrm>
          <a:prstGeom prst="rect">
            <a:avLst/>
          </a:prstGeom>
          <a:noFill/>
          <a:ln>
            <a:noFill/>
          </a:ln>
        </p:spPr>
        <p:txBody>
          <a:bodyPr anchorCtr="0" anchor="t" bIns="0" lIns="0" spcFirstLastPara="1" rIns="0" wrap="square" tIns="12050">
            <a:spAutoFit/>
          </a:bodyPr>
          <a:lstStyle/>
          <a:p>
            <a:pPr indent="0" lvl="0" marL="12700" rtl="0" algn="r">
              <a:lnSpc>
                <a:spcPct val="100000"/>
              </a:lnSpc>
              <a:spcBef>
                <a:spcPts val="0"/>
              </a:spcBef>
              <a:spcAft>
                <a:spcPts val="0"/>
              </a:spcAft>
              <a:buNone/>
            </a:pPr>
            <a:r>
              <a:rPr lang="fr-FR"/>
              <a:t>Contexte</a:t>
            </a:r>
            <a:endParaRPr/>
          </a:p>
        </p:txBody>
      </p:sp>
      <p:sp>
        <p:nvSpPr>
          <p:cNvPr id="487" name="Google Shape;487;p44"/>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88" name="Google Shape;488;p44"/>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89" name="Google Shape;489;p44"/>
          <p:cNvSpPr txBox="1"/>
          <p:nvPr/>
        </p:nvSpPr>
        <p:spPr>
          <a:xfrm>
            <a:off x="838200" y="1498386"/>
            <a:ext cx="10515600" cy="4351338"/>
          </a:xfrm>
          <a:prstGeom prst="rect">
            <a:avLst/>
          </a:prstGeom>
          <a:noFill/>
          <a:ln>
            <a:noFill/>
          </a:ln>
        </p:spPr>
        <p:txBody>
          <a:bodyPr anchorCtr="0" anchor="t" bIns="0" lIns="0" spcFirstLastPara="1" rIns="0" wrap="square" tIns="0">
            <a:normAutofit lnSpcReduction="10000"/>
          </a:bodyPr>
          <a:lstStyle/>
          <a:p>
            <a:pPr indent="-457200" lvl="0" marL="457200" marR="0" rtl="0" algn="l">
              <a:spcBef>
                <a:spcPts val="0"/>
              </a:spcBef>
              <a:spcAft>
                <a:spcPts val="0"/>
              </a:spcAft>
              <a:buClr>
                <a:srgbClr val="002F46"/>
              </a:buClr>
              <a:buSzPts val="2800"/>
              <a:buFont typeface="Arial"/>
              <a:buChar char="•"/>
            </a:pPr>
            <a:r>
              <a:rPr b="0" i="0" lang="fr-FR" sz="2800">
                <a:solidFill>
                  <a:srgbClr val="002F46"/>
                </a:solidFill>
                <a:latin typeface="Calibri"/>
                <a:ea typeface="Calibri"/>
                <a:cs typeface="Calibri"/>
                <a:sym typeface="Calibri"/>
              </a:rPr>
              <a:t>Eovi mutuelle et Mcd mutuelle ont fusionné pour créer la 2ème mutuelle interprofessionnelle en France. </a:t>
            </a:r>
            <a:endParaRPr/>
          </a:p>
          <a:p>
            <a:pPr indent="-279400" lvl="0" marL="457200" marR="0" rtl="0" algn="l">
              <a:spcBef>
                <a:spcPts val="600"/>
              </a:spcBef>
              <a:spcAft>
                <a:spcPts val="0"/>
              </a:spcAft>
              <a:buClr>
                <a:srgbClr val="213B54"/>
              </a:buClr>
              <a:buSzPts val="2800"/>
              <a:buFont typeface="Arial"/>
              <a:buNone/>
            </a:pPr>
            <a:r>
              <a:t/>
            </a:r>
            <a:endParaRPr b="0" i="0" sz="2800">
              <a:solidFill>
                <a:srgbClr val="002F46"/>
              </a:solidFill>
              <a:latin typeface="Calibri"/>
              <a:ea typeface="Calibri"/>
              <a:cs typeface="Calibri"/>
              <a:sym typeface="Calibri"/>
            </a:endParaRPr>
          </a:p>
          <a:p>
            <a:pPr indent="-457200" lvl="0" marL="457200" marR="0" rtl="0" algn="l">
              <a:spcBef>
                <a:spcPts val="600"/>
              </a:spcBef>
              <a:spcAft>
                <a:spcPts val="0"/>
              </a:spcAft>
              <a:buClr>
                <a:srgbClr val="002F46"/>
              </a:buClr>
              <a:buSzPts val="2800"/>
              <a:buFont typeface="Arial"/>
              <a:buChar char="•"/>
            </a:pPr>
            <a:r>
              <a:rPr b="0" i="0" lang="fr-FR" sz="2800">
                <a:solidFill>
                  <a:srgbClr val="002F46"/>
                </a:solidFill>
                <a:latin typeface="Calibri"/>
                <a:ea typeface="Calibri"/>
                <a:cs typeface="Calibri"/>
                <a:sym typeface="Calibri"/>
              </a:rPr>
              <a:t>Ce réseau national se conjugue avec un réseau de proximité de 207 agences réparties sur 71 départements.</a:t>
            </a:r>
            <a:endParaRPr/>
          </a:p>
          <a:p>
            <a:pPr indent="-279400" lvl="0" marL="457200" marR="0" rtl="0" algn="l">
              <a:spcBef>
                <a:spcPts val="600"/>
              </a:spcBef>
              <a:spcAft>
                <a:spcPts val="0"/>
              </a:spcAft>
              <a:buClr>
                <a:srgbClr val="213B54"/>
              </a:buClr>
              <a:buSzPts val="2800"/>
              <a:buFont typeface="Arial"/>
              <a:buNone/>
            </a:pPr>
            <a:r>
              <a:t/>
            </a:r>
            <a:endParaRPr b="0" i="0" sz="2800">
              <a:solidFill>
                <a:srgbClr val="002F46"/>
              </a:solidFill>
              <a:latin typeface="Calibri"/>
              <a:ea typeface="Calibri"/>
              <a:cs typeface="Calibri"/>
              <a:sym typeface="Calibri"/>
            </a:endParaRPr>
          </a:p>
          <a:p>
            <a:pPr indent="-457200" lvl="0" marL="457200" marR="0" rtl="0" algn="l">
              <a:spcBef>
                <a:spcPts val="600"/>
              </a:spcBef>
              <a:spcAft>
                <a:spcPts val="0"/>
              </a:spcAft>
              <a:buClr>
                <a:srgbClr val="002F46"/>
              </a:buClr>
              <a:buSzPts val="2800"/>
              <a:buFont typeface="Arial"/>
              <a:buChar char="•"/>
            </a:pPr>
            <a:r>
              <a:rPr b="0" i="0" lang="fr-FR" sz="2800">
                <a:solidFill>
                  <a:srgbClr val="002F46"/>
                </a:solidFill>
                <a:latin typeface="Calibri"/>
                <a:ea typeface="Calibri"/>
                <a:cs typeface="Calibri"/>
                <a:sym typeface="Calibri"/>
              </a:rPr>
              <a:t>L’offre Eovi Mcd regroupe la prévention santé et la prévoyance :</a:t>
            </a:r>
            <a:endParaRPr/>
          </a:p>
          <a:p>
            <a:pPr indent="-342900" lvl="2" marL="12573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Solutions santé adaptables aux besoins de chacun</a:t>
            </a:r>
            <a:endParaRPr/>
          </a:p>
          <a:p>
            <a:pPr indent="-342900" lvl="2" marL="12573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Offre de  prévoyance basée sur une structure mutualiste nationale</a:t>
            </a:r>
            <a:endParaRPr/>
          </a:p>
          <a:p>
            <a:pPr indent="-342900" lvl="2" marL="12573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Services aux adhérents pour l’accompagner et le soutenir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5"/>
          <p:cNvSpPr txBox="1"/>
          <p:nvPr>
            <p:ph type="title"/>
          </p:nvPr>
        </p:nvSpPr>
        <p:spPr>
          <a:xfrm>
            <a:off x="9372600" y="45161"/>
            <a:ext cx="2495930" cy="635000"/>
          </a:xfrm>
          <a:prstGeom prst="rect">
            <a:avLst/>
          </a:prstGeom>
          <a:noFill/>
          <a:ln>
            <a:noFill/>
          </a:ln>
        </p:spPr>
        <p:txBody>
          <a:bodyPr anchorCtr="0" anchor="t" bIns="0" lIns="0" spcFirstLastPara="1" rIns="0" wrap="square" tIns="12050">
            <a:spAutoFit/>
          </a:bodyPr>
          <a:lstStyle/>
          <a:p>
            <a:pPr indent="0" lvl="0" marL="12700" rtl="0" algn="r">
              <a:lnSpc>
                <a:spcPct val="100000"/>
              </a:lnSpc>
              <a:spcBef>
                <a:spcPts val="0"/>
              </a:spcBef>
              <a:spcAft>
                <a:spcPts val="0"/>
              </a:spcAft>
              <a:buNone/>
            </a:pPr>
            <a:r>
              <a:rPr lang="fr-FR"/>
              <a:t>Enjeux</a:t>
            </a:r>
            <a:endParaRPr/>
          </a:p>
        </p:txBody>
      </p:sp>
      <p:sp>
        <p:nvSpPr>
          <p:cNvPr id="495" name="Google Shape;495;p45"/>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496" name="Google Shape;496;p45"/>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497" name="Google Shape;497;p45"/>
          <p:cNvSpPr txBox="1"/>
          <p:nvPr/>
        </p:nvSpPr>
        <p:spPr>
          <a:xfrm>
            <a:off x="838200" y="1498386"/>
            <a:ext cx="10515600" cy="4351338"/>
          </a:xfrm>
          <a:prstGeom prst="rect">
            <a:avLst/>
          </a:prstGeom>
          <a:noFill/>
          <a:ln>
            <a:noFill/>
          </a:ln>
        </p:spPr>
        <p:txBody>
          <a:bodyPr anchorCtr="0" anchor="t" bIns="0" lIns="0" spcFirstLastPara="1" rIns="0" wrap="square" tIns="0">
            <a:normAutofit/>
          </a:bodyPr>
          <a:lstStyle/>
          <a:p>
            <a:pPr indent="-457200" lvl="0" marL="457200" marR="0" rtl="0" algn="l">
              <a:spcBef>
                <a:spcPts val="0"/>
              </a:spcBef>
              <a:spcAft>
                <a:spcPts val="0"/>
              </a:spcAft>
              <a:buClr>
                <a:srgbClr val="002F46"/>
              </a:buClr>
              <a:buSzPts val="2800"/>
              <a:buFont typeface="Arial"/>
              <a:buChar char="•"/>
            </a:pPr>
            <a:r>
              <a:rPr b="0" i="0" lang="fr-FR" sz="2800">
                <a:solidFill>
                  <a:srgbClr val="002F46"/>
                </a:solidFill>
                <a:latin typeface="Calibri"/>
                <a:ea typeface="Calibri"/>
                <a:cs typeface="Calibri"/>
                <a:sym typeface="Calibri"/>
              </a:rPr>
              <a:t>Améliorer l’expérience web des adhérents en situation de mobilité</a:t>
            </a:r>
            <a:endParaRPr/>
          </a:p>
          <a:p>
            <a:pPr indent="-342900" lvl="1" marL="8001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Consulter l’espace adhérent</a:t>
            </a:r>
            <a:endParaRPr/>
          </a:p>
          <a:p>
            <a:pPr indent="-342900" lvl="1" marL="8001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Développer de nouveaux services en phase avec les usages mobiles des adhérents</a:t>
            </a:r>
            <a:endParaRPr/>
          </a:p>
          <a:p>
            <a:pPr indent="-342900" lvl="1" marL="8001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Répondre aux exigences attendues en 2015 liées à l’Alliance Mutualiste</a:t>
            </a:r>
            <a:endParaRPr/>
          </a:p>
          <a:p>
            <a:pPr indent="-215900" lvl="1" marL="800100" marR="0" rtl="0" algn="l">
              <a:spcBef>
                <a:spcPts val="600"/>
              </a:spcBef>
              <a:spcAft>
                <a:spcPts val="0"/>
              </a:spcAft>
              <a:buClr>
                <a:schemeClr val="dk1"/>
              </a:buClr>
              <a:buSzPts val="2000"/>
              <a:buFont typeface="Arial"/>
              <a:buNone/>
            </a:pPr>
            <a:r>
              <a:t/>
            </a:r>
            <a:endParaRPr b="0" i="0" sz="2000" u="none" cap="none" strike="noStrike">
              <a:solidFill>
                <a:srgbClr val="002F46"/>
              </a:solidFill>
              <a:latin typeface="Calibri"/>
              <a:ea typeface="Calibri"/>
              <a:cs typeface="Calibri"/>
              <a:sym typeface="Calibri"/>
            </a:endParaRPr>
          </a:p>
          <a:p>
            <a:pPr indent="-457200" lvl="0" marL="457200" marR="0" rtl="0" algn="l">
              <a:spcBef>
                <a:spcPts val="600"/>
              </a:spcBef>
              <a:spcAft>
                <a:spcPts val="0"/>
              </a:spcAft>
              <a:buClr>
                <a:srgbClr val="002F46"/>
              </a:buClr>
              <a:buSzPts val="2800"/>
              <a:buFont typeface="Arial"/>
              <a:buChar char="•"/>
            </a:pPr>
            <a:r>
              <a:rPr b="0" i="0" lang="fr-FR" sz="2800">
                <a:solidFill>
                  <a:srgbClr val="002F46"/>
                </a:solidFill>
                <a:latin typeface="Calibri"/>
                <a:ea typeface="Calibri"/>
                <a:cs typeface="Calibri"/>
                <a:sym typeface="Calibri"/>
              </a:rPr>
              <a:t>Augmenter la satisfaction adhérent </a:t>
            </a:r>
            <a:endParaRPr/>
          </a:p>
          <a:p>
            <a:pPr indent="-342900" lvl="1" marL="8001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Améliorer l’image de la nouvelle marque Eovi Mcd grâce à une expérience client, d’une ergonomie et d’un design adaptés</a:t>
            </a:r>
            <a:endParaRPr/>
          </a:p>
          <a:p>
            <a:pPr indent="-342900" lvl="1" marL="8001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Favoriser la satisfaction des adhérents en travaillant la qualité, la fiabilité et la fraicheur des informations de l’application en proposant des fonctionnalités à valeur ajoutée </a:t>
            </a:r>
            <a:endParaRPr/>
          </a:p>
          <a:p>
            <a:pPr indent="-342900" lvl="1" marL="800100" marR="0" rtl="0" algn="l">
              <a:spcBef>
                <a:spcPts val="600"/>
              </a:spcBef>
              <a:spcAft>
                <a:spcPts val="0"/>
              </a:spcAft>
              <a:buClr>
                <a:srgbClr val="002F46"/>
              </a:buClr>
              <a:buSzPts val="2000"/>
              <a:buFont typeface="Arial"/>
              <a:buChar char="•"/>
            </a:pPr>
            <a:r>
              <a:rPr b="0" i="0" lang="fr-FR" sz="2000" u="none" cap="none" strike="noStrike">
                <a:solidFill>
                  <a:srgbClr val="002F46"/>
                </a:solidFill>
                <a:latin typeface="Calibri"/>
                <a:ea typeface="Calibri"/>
                <a:cs typeface="Calibri"/>
                <a:sym typeface="Calibri"/>
              </a:rPr>
              <a:t>Faciliter la relation adhérent en proposant des fonctionnalités à valeur ajoutée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8686800" y="45161"/>
            <a:ext cx="3181730" cy="627736"/>
          </a:xfrm>
          <a:prstGeom prst="rect">
            <a:avLst/>
          </a:prstGeom>
          <a:noFill/>
          <a:ln>
            <a:noFill/>
          </a:ln>
        </p:spPr>
        <p:txBody>
          <a:bodyPr anchorCtr="0" anchor="t" bIns="0" lIns="0" spcFirstLastPara="1" rIns="0" wrap="square" tIns="12050">
            <a:spAutoFit/>
          </a:bodyPr>
          <a:lstStyle/>
          <a:p>
            <a:pPr indent="0" lvl="0" marL="12700" rtl="0" algn="r">
              <a:lnSpc>
                <a:spcPct val="100000"/>
              </a:lnSpc>
              <a:spcBef>
                <a:spcPts val="0"/>
              </a:spcBef>
              <a:spcAft>
                <a:spcPts val="0"/>
              </a:spcAft>
              <a:buNone/>
            </a:pPr>
            <a:r>
              <a:rPr lang="fr-FR"/>
              <a:t>Arborescence</a:t>
            </a:r>
            <a:endParaRPr/>
          </a:p>
        </p:txBody>
      </p:sp>
      <p:sp>
        <p:nvSpPr>
          <p:cNvPr id="503" name="Google Shape;503;p46"/>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504" name="Google Shape;504;p46"/>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505" name="Google Shape;505;p46"/>
          <p:cNvSpPr/>
          <p:nvPr/>
        </p:nvSpPr>
        <p:spPr>
          <a:xfrm>
            <a:off x="7309188" y="3743178"/>
            <a:ext cx="1144546"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Historiques</a:t>
            </a:r>
            <a:endParaRPr sz="1000">
              <a:solidFill>
                <a:schemeClr val="dk1"/>
              </a:solidFill>
              <a:latin typeface="Calibri"/>
              <a:ea typeface="Calibri"/>
              <a:cs typeface="Calibri"/>
              <a:sym typeface="Calibri"/>
            </a:endParaRPr>
          </a:p>
        </p:txBody>
      </p:sp>
      <p:sp>
        <p:nvSpPr>
          <p:cNvPr id="506" name="Google Shape;506;p46"/>
          <p:cNvSpPr/>
          <p:nvPr/>
        </p:nvSpPr>
        <p:spPr>
          <a:xfrm>
            <a:off x="7347751" y="5155851"/>
            <a:ext cx="117215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Recherche</a:t>
            </a:r>
            <a:endParaRPr sz="1000">
              <a:solidFill>
                <a:schemeClr val="dk1"/>
              </a:solidFill>
              <a:latin typeface="Calibri"/>
              <a:ea typeface="Calibri"/>
              <a:cs typeface="Calibri"/>
              <a:sym typeface="Calibri"/>
            </a:endParaRPr>
          </a:p>
        </p:txBody>
      </p:sp>
      <p:sp>
        <p:nvSpPr>
          <p:cNvPr id="507" name="Google Shape;507;p46"/>
          <p:cNvSpPr/>
          <p:nvPr/>
        </p:nvSpPr>
        <p:spPr>
          <a:xfrm>
            <a:off x="1122719" y="1293896"/>
            <a:ext cx="1542141" cy="886064"/>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Accueil</a:t>
            </a:r>
            <a:endParaRPr sz="1000">
              <a:solidFill>
                <a:schemeClr val="dk1"/>
              </a:solidFill>
              <a:latin typeface="Calibri"/>
              <a:ea typeface="Calibri"/>
              <a:cs typeface="Calibri"/>
              <a:sym typeface="Calibri"/>
            </a:endParaRPr>
          </a:p>
        </p:txBody>
      </p:sp>
      <p:sp>
        <p:nvSpPr>
          <p:cNvPr id="508" name="Google Shape;508;p46"/>
          <p:cNvSpPr/>
          <p:nvPr/>
        </p:nvSpPr>
        <p:spPr>
          <a:xfrm>
            <a:off x="727441" y="2978929"/>
            <a:ext cx="1144547"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Identification</a:t>
            </a:r>
            <a:endParaRPr b="1" sz="1000">
              <a:solidFill>
                <a:schemeClr val="dk1"/>
              </a:solidFill>
              <a:latin typeface="Calibri"/>
              <a:ea typeface="Calibri"/>
              <a:cs typeface="Calibri"/>
              <a:sym typeface="Calibri"/>
            </a:endParaRPr>
          </a:p>
        </p:txBody>
      </p:sp>
      <p:cxnSp>
        <p:nvCxnSpPr>
          <p:cNvPr id="509" name="Google Shape;509;p46"/>
          <p:cNvCxnSpPr>
            <a:stCxn id="510" idx="2"/>
            <a:endCxn id="511" idx="0"/>
          </p:cNvCxnSpPr>
          <p:nvPr/>
        </p:nvCxnSpPr>
        <p:spPr>
          <a:xfrm rot="5400000">
            <a:off x="603264" y="4322523"/>
            <a:ext cx="798900" cy="594000"/>
          </a:xfrm>
          <a:prstGeom prst="bentConnector3">
            <a:avLst>
              <a:gd fmla="val -205361" name="adj1"/>
            </a:avLst>
          </a:prstGeom>
          <a:noFill/>
          <a:ln cap="flat" cmpd="sng" w="19050">
            <a:solidFill>
              <a:schemeClr val="lt2"/>
            </a:solidFill>
            <a:prstDash val="solid"/>
            <a:round/>
            <a:headEnd len="med" w="med" type="oval"/>
            <a:tailEnd len="med" w="med" type="oval"/>
          </a:ln>
        </p:spPr>
      </p:cxnSp>
      <p:sp>
        <p:nvSpPr>
          <p:cNvPr id="512" name="Google Shape;512;p46"/>
          <p:cNvSpPr/>
          <p:nvPr/>
        </p:nvSpPr>
        <p:spPr>
          <a:xfrm>
            <a:off x="2761156" y="2998228"/>
            <a:ext cx="1144547"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Mes contrats</a:t>
            </a:r>
            <a:endParaRPr b="1" sz="1000">
              <a:solidFill>
                <a:schemeClr val="dk1"/>
              </a:solidFill>
              <a:latin typeface="Calibri"/>
              <a:ea typeface="Calibri"/>
              <a:cs typeface="Calibri"/>
              <a:sym typeface="Calibri"/>
            </a:endParaRPr>
          </a:p>
        </p:txBody>
      </p:sp>
      <p:sp>
        <p:nvSpPr>
          <p:cNvPr id="513" name="Google Shape;513;p46"/>
          <p:cNvSpPr/>
          <p:nvPr/>
        </p:nvSpPr>
        <p:spPr>
          <a:xfrm>
            <a:off x="9022131" y="5184299"/>
            <a:ext cx="1180536"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Contact Santé</a:t>
            </a:r>
            <a:endParaRPr b="1" sz="1000">
              <a:solidFill>
                <a:schemeClr val="dk1"/>
              </a:solidFill>
              <a:latin typeface="Calibri"/>
              <a:ea typeface="Calibri"/>
              <a:cs typeface="Calibri"/>
              <a:sym typeface="Calibri"/>
            </a:endParaRPr>
          </a:p>
        </p:txBody>
      </p:sp>
      <p:cxnSp>
        <p:nvCxnSpPr>
          <p:cNvPr id="514" name="Google Shape;514;p46"/>
          <p:cNvCxnSpPr>
            <a:stCxn id="510" idx="2"/>
            <a:endCxn id="515" idx="0"/>
          </p:cNvCxnSpPr>
          <p:nvPr/>
        </p:nvCxnSpPr>
        <p:spPr>
          <a:xfrm flipH="1" rot="-5400000">
            <a:off x="1195464" y="4324323"/>
            <a:ext cx="209100" cy="600"/>
          </a:xfrm>
          <a:prstGeom prst="bentConnector3">
            <a:avLst>
              <a:gd fmla="val -780000" name="adj1"/>
            </a:avLst>
          </a:prstGeom>
          <a:noFill/>
          <a:ln cap="flat" cmpd="sng" w="19050">
            <a:solidFill>
              <a:schemeClr val="lt2"/>
            </a:solidFill>
            <a:prstDash val="solid"/>
            <a:round/>
            <a:headEnd len="med" w="med" type="oval"/>
            <a:tailEnd len="med" w="med" type="oval"/>
          </a:ln>
        </p:spPr>
      </p:cxnSp>
      <p:cxnSp>
        <p:nvCxnSpPr>
          <p:cNvPr id="516" name="Google Shape;516;p46"/>
          <p:cNvCxnSpPr>
            <a:stCxn id="510" idx="2"/>
            <a:endCxn id="517" idx="0"/>
          </p:cNvCxnSpPr>
          <p:nvPr/>
        </p:nvCxnSpPr>
        <p:spPr>
          <a:xfrm flipH="1" rot="-5400000">
            <a:off x="3886164" y="1633623"/>
            <a:ext cx="821700" cy="5994600"/>
          </a:xfrm>
          <a:prstGeom prst="bentConnector3">
            <a:avLst>
              <a:gd fmla="val -198278" name="adj1"/>
            </a:avLst>
          </a:prstGeom>
          <a:noFill/>
          <a:ln cap="flat" cmpd="sng" w="19050">
            <a:solidFill>
              <a:schemeClr val="lt2"/>
            </a:solidFill>
            <a:prstDash val="solid"/>
            <a:round/>
            <a:headEnd len="med" w="med" type="oval"/>
            <a:tailEnd len="med" w="med" type="oval"/>
          </a:ln>
        </p:spPr>
      </p:cxnSp>
      <p:sp>
        <p:nvSpPr>
          <p:cNvPr id="510" name="Google Shape;510;p46"/>
          <p:cNvSpPr/>
          <p:nvPr/>
        </p:nvSpPr>
        <p:spPr>
          <a:xfrm>
            <a:off x="727441" y="3752080"/>
            <a:ext cx="1144546"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Récupérer mes identifiants</a:t>
            </a:r>
            <a:endParaRPr b="1" sz="1000">
              <a:solidFill>
                <a:schemeClr val="dk1"/>
              </a:solidFill>
              <a:latin typeface="Calibri"/>
              <a:ea typeface="Calibri"/>
              <a:cs typeface="Calibri"/>
              <a:sym typeface="Calibri"/>
            </a:endParaRPr>
          </a:p>
        </p:txBody>
      </p:sp>
      <p:cxnSp>
        <p:nvCxnSpPr>
          <p:cNvPr id="511" name="Google Shape;511;p46"/>
          <p:cNvCxnSpPr/>
          <p:nvPr/>
        </p:nvCxnSpPr>
        <p:spPr>
          <a:xfrm rot="10800000">
            <a:off x="1316672" y="4227363"/>
            <a:ext cx="0" cy="208985"/>
          </a:xfrm>
          <a:prstGeom prst="straightConnector1">
            <a:avLst/>
          </a:prstGeom>
          <a:noFill/>
          <a:ln cap="flat" cmpd="sng" w="19050">
            <a:solidFill>
              <a:schemeClr val="lt2"/>
            </a:solidFill>
            <a:prstDash val="solid"/>
            <a:round/>
            <a:headEnd len="med" w="med" type="oval"/>
            <a:tailEnd len="med" w="med" type="oval"/>
          </a:ln>
        </p:spPr>
      </p:cxnSp>
      <p:sp>
        <p:nvSpPr>
          <p:cNvPr id="518" name="Google Shape;518;p46"/>
          <p:cNvSpPr/>
          <p:nvPr/>
        </p:nvSpPr>
        <p:spPr>
          <a:xfrm>
            <a:off x="2779438" y="3771379"/>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Infos Contrats</a:t>
            </a:r>
            <a:endParaRPr b="1" sz="1000">
              <a:solidFill>
                <a:schemeClr val="dk1"/>
              </a:solidFill>
              <a:latin typeface="Calibri"/>
              <a:ea typeface="Calibri"/>
              <a:cs typeface="Calibri"/>
              <a:sym typeface="Calibri"/>
            </a:endParaRPr>
          </a:p>
        </p:txBody>
      </p:sp>
      <p:sp>
        <p:nvSpPr>
          <p:cNvPr id="515" name="Google Shape;515;p46"/>
          <p:cNvSpPr/>
          <p:nvPr/>
        </p:nvSpPr>
        <p:spPr>
          <a:xfrm>
            <a:off x="727441" y="4429058"/>
            <a:ext cx="1144546" cy="467993"/>
          </a:xfrm>
          <a:prstGeom prst="rect">
            <a:avLst/>
          </a:prstGeom>
          <a:no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S’inscrire</a:t>
            </a:r>
            <a:endParaRPr b="1" sz="1000">
              <a:solidFill>
                <a:schemeClr val="dk1"/>
              </a:solidFill>
              <a:latin typeface="Calibri"/>
              <a:ea typeface="Calibri"/>
              <a:cs typeface="Calibri"/>
              <a:sym typeface="Calibri"/>
            </a:endParaRPr>
          </a:p>
        </p:txBody>
      </p:sp>
      <p:sp>
        <p:nvSpPr>
          <p:cNvPr id="519" name="Google Shape;519;p46"/>
          <p:cNvSpPr/>
          <p:nvPr/>
        </p:nvSpPr>
        <p:spPr>
          <a:xfrm>
            <a:off x="727670" y="5128694"/>
            <a:ext cx="1144546"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Je n’arrive pas à me connecter</a:t>
            </a:r>
            <a:endParaRPr b="1" sz="1000">
              <a:solidFill>
                <a:schemeClr val="dk1"/>
              </a:solidFill>
              <a:latin typeface="Calibri"/>
              <a:ea typeface="Calibri"/>
              <a:cs typeface="Calibri"/>
              <a:sym typeface="Calibri"/>
            </a:endParaRPr>
          </a:p>
        </p:txBody>
      </p:sp>
      <p:cxnSp>
        <p:nvCxnSpPr>
          <p:cNvPr id="520" name="Google Shape;520;p46"/>
          <p:cNvCxnSpPr/>
          <p:nvPr/>
        </p:nvCxnSpPr>
        <p:spPr>
          <a:xfrm rot="10800000">
            <a:off x="3333429" y="3466222"/>
            <a:ext cx="6379" cy="305157"/>
          </a:xfrm>
          <a:prstGeom prst="straightConnector1">
            <a:avLst/>
          </a:prstGeom>
          <a:noFill/>
          <a:ln cap="flat" cmpd="sng" w="19050">
            <a:solidFill>
              <a:schemeClr val="lt2"/>
            </a:solidFill>
            <a:prstDash val="solid"/>
            <a:round/>
            <a:headEnd len="med" w="med" type="oval"/>
            <a:tailEnd len="med" w="med" type="oval"/>
          </a:ln>
        </p:spPr>
      </p:cxnSp>
      <p:sp>
        <p:nvSpPr>
          <p:cNvPr id="521" name="Google Shape;521;p46"/>
          <p:cNvSpPr/>
          <p:nvPr/>
        </p:nvSpPr>
        <p:spPr>
          <a:xfrm>
            <a:off x="10583949" y="3028857"/>
            <a:ext cx="1305817"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0" spcFirstLastPara="1" rIns="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Garanties</a:t>
            </a:r>
            <a:endParaRPr b="1" sz="1000">
              <a:solidFill>
                <a:schemeClr val="dk1"/>
              </a:solidFill>
              <a:latin typeface="Calibri"/>
              <a:ea typeface="Calibri"/>
              <a:cs typeface="Calibri"/>
              <a:sym typeface="Calibri"/>
            </a:endParaRPr>
          </a:p>
        </p:txBody>
      </p:sp>
      <p:sp>
        <p:nvSpPr>
          <p:cNvPr id="522" name="Google Shape;522;p46"/>
          <p:cNvSpPr/>
          <p:nvPr/>
        </p:nvSpPr>
        <p:spPr>
          <a:xfrm>
            <a:off x="10602077" y="3786686"/>
            <a:ext cx="1287689"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Agenda</a:t>
            </a:r>
            <a:endParaRPr b="1" sz="1000">
              <a:solidFill>
                <a:schemeClr val="dk1"/>
              </a:solidFill>
              <a:latin typeface="Calibri"/>
              <a:ea typeface="Calibri"/>
              <a:cs typeface="Calibri"/>
              <a:sym typeface="Calibri"/>
            </a:endParaRPr>
          </a:p>
        </p:txBody>
      </p:sp>
      <p:sp>
        <p:nvSpPr>
          <p:cNvPr id="523" name="Google Shape;523;p46"/>
          <p:cNvSpPr/>
          <p:nvPr/>
        </p:nvSpPr>
        <p:spPr>
          <a:xfrm>
            <a:off x="7316045" y="3001694"/>
            <a:ext cx="1144547"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Mes remboursements </a:t>
            </a:r>
            <a:endParaRPr b="1" sz="1000">
              <a:solidFill>
                <a:schemeClr val="dk1"/>
              </a:solidFill>
              <a:latin typeface="Calibri"/>
              <a:ea typeface="Calibri"/>
              <a:cs typeface="Calibri"/>
              <a:sym typeface="Calibri"/>
            </a:endParaRPr>
          </a:p>
        </p:txBody>
      </p:sp>
      <p:cxnSp>
        <p:nvCxnSpPr>
          <p:cNvPr id="524" name="Google Shape;524;p46"/>
          <p:cNvCxnSpPr/>
          <p:nvPr/>
        </p:nvCxnSpPr>
        <p:spPr>
          <a:xfrm rot="10800000">
            <a:off x="7888319" y="3469687"/>
            <a:ext cx="10715" cy="289682"/>
          </a:xfrm>
          <a:prstGeom prst="straightConnector1">
            <a:avLst/>
          </a:prstGeom>
          <a:noFill/>
          <a:ln cap="flat" cmpd="sng" w="19050">
            <a:solidFill>
              <a:schemeClr val="lt2"/>
            </a:solidFill>
            <a:prstDash val="solid"/>
            <a:round/>
            <a:headEnd len="med" w="med" type="oval"/>
            <a:tailEnd len="med" w="med" type="oval"/>
          </a:ln>
        </p:spPr>
      </p:cxnSp>
      <p:sp>
        <p:nvSpPr>
          <p:cNvPr id="525" name="Google Shape;525;p46"/>
          <p:cNvSpPr/>
          <p:nvPr/>
        </p:nvSpPr>
        <p:spPr>
          <a:xfrm>
            <a:off x="7326328" y="4439862"/>
            <a:ext cx="1144546"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Détail</a:t>
            </a:r>
            <a:endParaRPr sz="1000">
              <a:solidFill>
                <a:schemeClr val="dk1"/>
              </a:solidFill>
              <a:latin typeface="Calibri"/>
              <a:ea typeface="Calibri"/>
              <a:cs typeface="Calibri"/>
              <a:sym typeface="Calibri"/>
            </a:endParaRPr>
          </a:p>
        </p:txBody>
      </p:sp>
      <p:cxnSp>
        <p:nvCxnSpPr>
          <p:cNvPr id="526" name="Google Shape;526;p46"/>
          <p:cNvCxnSpPr/>
          <p:nvPr/>
        </p:nvCxnSpPr>
        <p:spPr>
          <a:xfrm flipH="1" rot="10800000">
            <a:off x="7898602" y="4227363"/>
            <a:ext cx="433" cy="212499"/>
          </a:xfrm>
          <a:prstGeom prst="straightConnector1">
            <a:avLst/>
          </a:prstGeom>
          <a:noFill/>
          <a:ln cap="flat" cmpd="sng" w="19050">
            <a:solidFill>
              <a:schemeClr val="lt2"/>
            </a:solidFill>
            <a:prstDash val="solid"/>
            <a:round/>
            <a:headEnd len="med" w="med" type="oval"/>
            <a:tailEnd len="med" w="med" type="oval"/>
          </a:ln>
        </p:spPr>
      </p:cxnSp>
      <p:cxnSp>
        <p:nvCxnSpPr>
          <p:cNvPr id="527" name="Google Shape;527;p46"/>
          <p:cNvCxnSpPr/>
          <p:nvPr/>
        </p:nvCxnSpPr>
        <p:spPr>
          <a:xfrm rot="10800000">
            <a:off x="1299715" y="4897051"/>
            <a:ext cx="228" cy="231643"/>
          </a:xfrm>
          <a:prstGeom prst="straightConnector1">
            <a:avLst/>
          </a:prstGeom>
          <a:noFill/>
          <a:ln cap="flat" cmpd="sng" w="19050">
            <a:solidFill>
              <a:schemeClr val="lt2"/>
            </a:solidFill>
            <a:prstDash val="solid"/>
            <a:round/>
            <a:headEnd len="med" w="med" type="oval"/>
            <a:tailEnd len="med" w="med" type="oval"/>
          </a:ln>
        </p:spPr>
      </p:cxnSp>
      <p:cxnSp>
        <p:nvCxnSpPr>
          <p:cNvPr id="528" name="Google Shape;528;p46"/>
          <p:cNvCxnSpPr/>
          <p:nvPr/>
        </p:nvCxnSpPr>
        <p:spPr>
          <a:xfrm flipH="1" rot="10800000">
            <a:off x="7881465" y="4920184"/>
            <a:ext cx="433" cy="212499"/>
          </a:xfrm>
          <a:prstGeom prst="straightConnector1">
            <a:avLst/>
          </a:prstGeom>
          <a:noFill/>
          <a:ln cap="flat" cmpd="sng" w="19050">
            <a:solidFill>
              <a:schemeClr val="lt2"/>
            </a:solidFill>
            <a:prstDash val="solid"/>
            <a:round/>
            <a:headEnd len="med" w="med" type="oval"/>
            <a:tailEnd len="med" w="med" type="oval"/>
          </a:ln>
        </p:spPr>
      </p:cxnSp>
      <p:sp>
        <p:nvSpPr>
          <p:cNvPr id="529" name="Google Shape;529;p46"/>
          <p:cNvSpPr/>
          <p:nvPr/>
        </p:nvSpPr>
        <p:spPr>
          <a:xfrm>
            <a:off x="2807902" y="4543736"/>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Infos assurés</a:t>
            </a:r>
            <a:endParaRPr b="1" sz="1000">
              <a:solidFill>
                <a:schemeClr val="dk1"/>
              </a:solidFill>
              <a:latin typeface="Calibri"/>
              <a:ea typeface="Calibri"/>
              <a:cs typeface="Calibri"/>
              <a:sym typeface="Calibri"/>
            </a:endParaRPr>
          </a:p>
        </p:txBody>
      </p:sp>
      <p:cxnSp>
        <p:nvCxnSpPr>
          <p:cNvPr id="530" name="Google Shape;530;p46"/>
          <p:cNvCxnSpPr/>
          <p:nvPr/>
        </p:nvCxnSpPr>
        <p:spPr>
          <a:xfrm rot="10800000">
            <a:off x="3361893" y="4238579"/>
            <a:ext cx="6379" cy="305157"/>
          </a:xfrm>
          <a:prstGeom prst="straightConnector1">
            <a:avLst/>
          </a:prstGeom>
          <a:noFill/>
          <a:ln cap="flat" cmpd="sng" w="19050">
            <a:solidFill>
              <a:schemeClr val="lt2"/>
            </a:solidFill>
            <a:prstDash val="solid"/>
            <a:round/>
            <a:headEnd len="med" w="med" type="oval"/>
            <a:tailEnd len="med" w="med" type="oval"/>
          </a:ln>
        </p:spPr>
      </p:cxnSp>
      <p:sp>
        <p:nvSpPr>
          <p:cNvPr id="531" name="Google Shape;531;p46"/>
          <p:cNvSpPr/>
          <p:nvPr/>
        </p:nvSpPr>
        <p:spPr>
          <a:xfrm>
            <a:off x="2819804" y="5315833"/>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Mes garanties</a:t>
            </a:r>
            <a:endParaRPr b="1" sz="1000">
              <a:solidFill>
                <a:schemeClr val="dk1"/>
              </a:solidFill>
              <a:latin typeface="Calibri"/>
              <a:ea typeface="Calibri"/>
              <a:cs typeface="Calibri"/>
              <a:sym typeface="Calibri"/>
            </a:endParaRPr>
          </a:p>
        </p:txBody>
      </p:sp>
      <p:cxnSp>
        <p:nvCxnSpPr>
          <p:cNvPr id="517" name="Google Shape;517;p46"/>
          <p:cNvCxnSpPr/>
          <p:nvPr/>
        </p:nvCxnSpPr>
        <p:spPr>
          <a:xfrm rot="10800000">
            <a:off x="3373795" y="5010676"/>
            <a:ext cx="6379" cy="305157"/>
          </a:xfrm>
          <a:prstGeom prst="straightConnector1">
            <a:avLst/>
          </a:prstGeom>
          <a:noFill/>
          <a:ln cap="flat" cmpd="sng" w="19050">
            <a:solidFill>
              <a:schemeClr val="lt2"/>
            </a:solidFill>
            <a:prstDash val="solid"/>
            <a:round/>
            <a:headEnd len="med" w="med" type="oval"/>
            <a:tailEnd len="med" w="med" type="oval"/>
          </a:ln>
        </p:spPr>
      </p:cxnSp>
      <p:sp>
        <p:nvSpPr>
          <p:cNvPr id="532" name="Google Shape;532;p46"/>
          <p:cNvSpPr/>
          <p:nvPr/>
        </p:nvSpPr>
        <p:spPr>
          <a:xfrm>
            <a:off x="9813960" y="2192092"/>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Autres Fonctions</a:t>
            </a:r>
            <a:endParaRPr b="1" sz="1000">
              <a:solidFill>
                <a:schemeClr val="dk1"/>
              </a:solidFill>
              <a:latin typeface="Calibri"/>
              <a:ea typeface="Calibri"/>
              <a:cs typeface="Calibri"/>
              <a:sym typeface="Calibri"/>
            </a:endParaRPr>
          </a:p>
        </p:txBody>
      </p:sp>
      <p:sp>
        <p:nvSpPr>
          <p:cNvPr id="533" name="Google Shape;533;p46"/>
          <p:cNvSpPr/>
          <p:nvPr/>
        </p:nvSpPr>
        <p:spPr>
          <a:xfrm>
            <a:off x="9032865" y="3743177"/>
            <a:ext cx="1180536"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Ma carte TP</a:t>
            </a:r>
            <a:endParaRPr b="1" sz="1000">
              <a:solidFill>
                <a:schemeClr val="dk1"/>
              </a:solidFill>
              <a:latin typeface="Calibri"/>
              <a:ea typeface="Calibri"/>
              <a:cs typeface="Calibri"/>
              <a:sym typeface="Calibri"/>
            </a:endParaRPr>
          </a:p>
        </p:txBody>
      </p:sp>
      <p:sp>
        <p:nvSpPr>
          <p:cNvPr id="534" name="Google Shape;534;p46"/>
          <p:cNvSpPr/>
          <p:nvPr/>
        </p:nvSpPr>
        <p:spPr>
          <a:xfrm>
            <a:off x="9032714" y="4429578"/>
            <a:ext cx="1180536"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Demande de PEC</a:t>
            </a:r>
            <a:endParaRPr b="1" sz="1000">
              <a:solidFill>
                <a:schemeClr val="dk1"/>
              </a:solidFill>
              <a:latin typeface="Calibri"/>
              <a:ea typeface="Calibri"/>
              <a:cs typeface="Calibri"/>
              <a:sym typeface="Calibri"/>
            </a:endParaRPr>
          </a:p>
        </p:txBody>
      </p:sp>
      <p:sp>
        <p:nvSpPr>
          <p:cNvPr id="535" name="Google Shape;535;p46"/>
          <p:cNvSpPr/>
          <p:nvPr/>
        </p:nvSpPr>
        <p:spPr>
          <a:xfrm>
            <a:off x="10602077" y="4452191"/>
            <a:ext cx="1287689"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Mon profil</a:t>
            </a:r>
            <a:endParaRPr b="1" sz="1000">
              <a:solidFill>
                <a:schemeClr val="dk1"/>
              </a:solidFill>
              <a:latin typeface="Calibri"/>
              <a:ea typeface="Calibri"/>
              <a:cs typeface="Calibri"/>
              <a:sym typeface="Calibri"/>
            </a:endParaRPr>
          </a:p>
        </p:txBody>
      </p:sp>
      <p:sp>
        <p:nvSpPr>
          <p:cNvPr id="536" name="Google Shape;536;p46"/>
          <p:cNvSpPr/>
          <p:nvPr/>
        </p:nvSpPr>
        <p:spPr>
          <a:xfrm>
            <a:off x="10602077" y="5184298"/>
            <a:ext cx="1287689"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Messagerie</a:t>
            </a:r>
            <a:endParaRPr b="1" sz="1000">
              <a:solidFill>
                <a:schemeClr val="dk1"/>
              </a:solidFill>
              <a:latin typeface="Calibri"/>
              <a:ea typeface="Calibri"/>
              <a:cs typeface="Calibri"/>
              <a:sym typeface="Calibri"/>
            </a:endParaRPr>
          </a:p>
        </p:txBody>
      </p:sp>
      <p:sp>
        <p:nvSpPr>
          <p:cNvPr id="537" name="Google Shape;537;p46"/>
          <p:cNvSpPr/>
          <p:nvPr/>
        </p:nvSpPr>
        <p:spPr>
          <a:xfrm>
            <a:off x="9069917" y="3037867"/>
            <a:ext cx="1180536"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FAQ</a:t>
            </a:r>
            <a:endParaRPr b="1" sz="1000">
              <a:solidFill>
                <a:schemeClr val="dk1"/>
              </a:solidFill>
              <a:latin typeface="Calibri"/>
              <a:ea typeface="Calibri"/>
              <a:cs typeface="Calibri"/>
              <a:sym typeface="Calibri"/>
            </a:endParaRPr>
          </a:p>
        </p:txBody>
      </p:sp>
      <p:cxnSp>
        <p:nvCxnSpPr>
          <p:cNvPr id="538" name="Google Shape;538;p46"/>
          <p:cNvCxnSpPr>
            <a:stCxn id="510" idx="3"/>
          </p:cNvCxnSpPr>
          <p:nvPr/>
        </p:nvCxnSpPr>
        <p:spPr>
          <a:xfrm>
            <a:off x="1871987" y="3986077"/>
            <a:ext cx="7709400" cy="455100"/>
          </a:xfrm>
          <a:prstGeom prst="bentConnector2">
            <a:avLst/>
          </a:prstGeom>
          <a:noFill/>
          <a:ln cap="flat" cmpd="sng" w="19050">
            <a:solidFill>
              <a:schemeClr val="lt2"/>
            </a:solidFill>
            <a:prstDash val="solid"/>
            <a:round/>
            <a:headEnd len="med" w="med" type="oval"/>
            <a:tailEnd len="med" w="med" type="oval"/>
          </a:ln>
        </p:spPr>
      </p:cxnSp>
      <p:cxnSp>
        <p:nvCxnSpPr>
          <p:cNvPr id="539" name="Google Shape;539;p46"/>
          <p:cNvCxnSpPr/>
          <p:nvPr/>
        </p:nvCxnSpPr>
        <p:spPr>
          <a:xfrm rot="10800000">
            <a:off x="9648224" y="3449746"/>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40" name="Google Shape;540;p46"/>
          <p:cNvCxnSpPr/>
          <p:nvPr/>
        </p:nvCxnSpPr>
        <p:spPr>
          <a:xfrm rot="10800000">
            <a:off x="9654603" y="4144644"/>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41" name="Google Shape;541;p46"/>
          <p:cNvCxnSpPr/>
          <p:nvPr/>
        </p:nvCxnSpPr>
        <p:spPr>
          <a:xfrm rot="10800000">
            <a:off x="9690606" y="4888357"/>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42" name="Google Shape;542;p46"/>
          <p:cNvCxnSpPr/>
          <p:nvPr/>
        </p:nvCxnSpPr>
        <p:spPr>
          <a:xfrm rot="10800000">
            <a:off x="11257924" y="4871727"/>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43" name="Google Shape;543;p46"/>
          <p:cNvCxnSpPr/>
          <p:nvPr/>
        </p:nvCxnSpPr>
        <p:spPr>
          <a:xfrm rot="10800000">
            <a:off x="11239542" y="4187995"/>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44" name="Google Shape;544;p46"/>
          <p:cNvCxnSpPr/>
          <p:nvPr/>
        </p:nvCxnSpPr>
        <p:spPr>
          <a:xfrm rot="10800000">
            <a:off x="11230478" y="3516785"/>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45" name="Google Shape;545;p46"/>
          <p:cNvCxnSpPr/>
          <p:nvPr/>
        </p:nvCxnSpPr>
        <p:spPr>
          <a:xfrm flipH="1" rot="10800000">
            <a:off x="9660185" y="2660167"/>
            <a:ext cx="714000" cy="377700"/>
          </a:xfrm>
          <a:prstGeom prst="bentConnector3">
            <a:avLst>
              <a:gd fmla="val 0" name="adj1"/>
            </a:avLst>
          </a:prstGeom>
          <a:noFill/>
          <a:ln cap="flat" cmpd="sng" w="19050">
            <a:solidFill>
              <a:schemeClr val="lt2"/>
            </a:solidFill>
            <a:prstDash val="solid"/>
            <a:round/>
            <a:headEnd len="med" w="med" type="oval"/>
            <a:tailEnd len="med" w="med" type="oval"/>
          </a:ln>
        </p:spPr>
      </p:cxnSp>
      <p:cxnSp>
        <p:nvCxnSpPr>
          <p:cNvPr id="546" name="Google Shape;546;p46"/>
          <p:cNvCxnSpPr>
            <a:stCxn id="529" idx="0"/>
          </p:cNvCxnSpPr>
          <p:nvPr/>
        </p:nvCxnSpPr>
        <p:spPr>
          <a:xfrm flipH="1" rot="5400000">
            <a:off x="2752672" y="3928136"/>
            <a:ext cx="368700" cy="862500"/>
          </a:xfrm>
          <a:prstGeom prst="bentConnector3">
            <a:avLst>
              <a:gd fmla="val 460880" name="adj1"/>
            </a:avLst>
          </a:prstGeom>
          <a:noFill/>
          <a:ln cap="flat" cmpd="sng" w="19050">
            <a:solidFill>
              <a:schemeClr val="lt2"/>
            </a:solidFill>
            <a:prstDash val="solid"/>
            <a:round/>
            <a:headEnd len="med" w="med" type="oval"/>
            <a:tailEnd len="med" w="med" type="oval"/>
          </a:ln>
        </p:spPr>
      </p:cxnSp>
      <p:sp>
        <p:nvSpPr>
          <p:cNvPr id="547" name="Google Shape;547;p46"/>
          <p:cNvSpPr/>
          <p:nvPr/>
        </p:nvSpPr>
        <p:spPr>
          <a:xfrm>
            <a:off x="4279141" y="3002583"/>
            <a:ext cx="1144547"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Géolocaliser</a:t>
            </a:r>
            <a:endParaRPr b="1" sz="1000">
              <a:solidFill>
                <a:schemeClr val="dk1"/>
              </a:solidFill>
              <a:latin typeface="Calibri"/>
              <a:ea typeface="Calibri"/>
              <a:cs typeface="Calibri"/>
              <a:sym typeface="Calibri"/>
            </a:endParaRPr>
          </a:p>
        </p:txBody>
      </p:sp>
      <p:sp>
        <p:nvSpPr>
          <p:cNvPr id="548" name="Google Shape;548;p46"/>
          <p:cNvSpPr/>
          <p:nvPr/>
        </p:nvSpPr>
        <p:spPr>
          <a:xfrm>
            <a:off x="5825747" y="2998228"/>
            <a:ext cx="1144547" cy="467993"/>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Simuler</a:t>
            </a:r>
            <a:endParaRPr b="1" sz="1000">
              <a:solidFill>
                <a:schemeClr val="dk1"/>
              </a:solidFill>
              <a:latin typeface="Calibri"/>
              <a:ea typeface="Calibri"/>
              <a:cs typeface="Calibri"/>
              <a:sym typeface="Calibri"/>
            </a:endParaRPr>
          </a:p>
        </p:txBody>
      </p:sp>
      <p:sp>
        <p:nvSpPr>
          <p:cNvPr id="549" name="Google Shape;549;p46"/>
          <p:cNvSpPr/>
          <p:nvPr/>
        </p:nvSpPr>
        <p:spPr>
          <a:xfrm>
            <a:off x="4294527" y="3777527"/>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Agences EOVI</a:t>
            </a:r>
            <a:endParaRPr b="1" sz="1000">
              <a:solidFill>
                <a:schemeClr val="dk1"/>
              </a:solidFill>
              <a:latin typeface="Calibri"/>
              <a:ea typeface="Calibri"/>
              <a:cs typeface="Calibri"/>
              <a:sym typeface="Calibri"/>
            </a:endParaRPr>
          </a:p>
        </p:txBody>
      </p:sp>
      <p:cxnSp>
        <p:nvCxnSpPr>
          <p:cNvPr id="550" name="Google Shape;550;p46"/>
          <p:cNvCxnSpPr/>
          <p:nvPr/>
        </p:nvCxnSpPr>
        <p:spPr>
          <a:xfrm rot="10800000">
            <a:off x="4848518" y="3472370"/>
            <a:ext cx="6379" cy="305157"/>
          </a:xfrm>
          <a:prstGeom prst="straightConnector1">
            <a:avLst/>
          </a:prstGeom>
          <a:noFill/>
          <a:ln cap="flat" cmpd="sng" w="19050">
            <a:solidFill>
              <a:schemeClr val="lt2"/>
            </a:solidFill>
            <a:prstDash val="solid"/>
            <a:round/>
            <a:headEnd len="med" w="med" type="oval"/>
            <a:tailEnd len="med" w="med" type="oval"/>
          </a:ln>
        </p:spPr>
      </p:cxnSp>
      <p:sp>
        <p:nvSpPr>
          <p:cNvPr id="551" name="Google Shape;551;p46"/>
          <p:cNvSpPr/>
          <p:nvPr/>
        </p:nvSpPr>
        <p:spPr>
          <a:xfrm>
            <a:off x="4322991" y="4549884"/>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PS conventionés</a:t>
            </a:r>
            <a:endParaRPr b="1" sz="1000">
              <a:solidFill>
                <a:schemeClr val="dk1"/>
              </a:solidFill>
              <a:latin typeface="Calibri"/>
              <a:ea typeface="Calibri"/>
              <a:cs typeface="Calibri"/>
              <a:sym typeface="Calibri"/>
            </a:endParaRPr>
          </a:p>
        </p:txBody>
      </p:sp>
      <p:cxnSp>
        <p:nvCxnSpPr>
          <p:cNvPr id="552" name="Google Shape;552;p46"/>
          <p:cNvCxnSpPr/>
          <p:nvPr/>
        </p:nvCxnSpPr>
        <p:spPr>
          <a:xfrm rot="10800000">
            <a:off x="4876982" y="4244727"/>
            <a:ext cx="6379" cy="305157"/>
          </a:xfrm>
          <a:prstGeom prst="straightConnector1">
            <a:avLst/>
          </a:prstGeom>
          <a:noFill/>
          <a:ln cap="flat" cmpd="sng" w="19050">
            <a:solidFill>
              <a:schemeClr val="lt2"/>
            </a:solidFill>
            <a:prstDash val="solid"/>
            <a:round/>
            <a:headEnd len="med" w="med" type="oval"/>
            <a:tailEnd len="med" w="med" type="oval"/>
          </a:ln>
        </p:spPr>
      </p:cxnSp>
      <p:sp>
        <p:nvSpPr>
          <p:cNvPr id="553" name="Google Shape;553;p46"/>
          <p:cNvSpPr/>
          <p:nvPr/>
        </p:nvSpPr>
        <p:spPr>
          <a:xfrm>
            <a:off x="4334893" y="5321981"/>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Recherche</a:t>
            </a:r>
            <a:endParaRPr b="1" sz="1000">
              <a:solidFill>
                <a:schemeClr val="dk1"/>
              </a:solidFill>
              <a:latin typeface="Calibri"/>
              <a:ea typeface="Calibri"/>
              <a:cs typeface="Calibri"/>
              <a:sym typeface="Calibri"/>
            </a:endParaRPr>
          </a:p>
        </p:txBody>
      </p:sp>
      <p:cxnSp>
        <p:nvCxnSpPr>
          <p:cNvPr id="554" name="Google Shape;554;p46"/>
          <p:cNvCxnSpPr/>
          <p:nvPr/>
        </p:nvCxnSpPr>
        <p:spPr>
          <a:xfrm rot="10800000">
            <a:off x="4888884" y="5016824"/>
            <a:ext cx="6379" cy="305157"/>
          </a:xfrm>
          <a:prstGeom prst="straightConnector1">
            <a:avLst/>
          </a:prstGeom>
          <a:noFill/>
          <a:ln cap="flat" cmpd="sng" w="19050">
            <a:solidFill>
              <a:schemeClr val="lt2"/>
            </a:solidFill>
            <a:prstDash val="solid"/>
            <a:round/>
            <a:headEnd len="med" w="med" type="oval"/>
            <a:tailEnd len="med" w="med" type="oval"/>
          </a:ln>
        </p:spPr>
      </p:cxnSp>
      <p:cxnSp>
        <p:nvCxnSpPr>
          <p:cNvPr id="555" name="Google Shape;555;p46"/>
          <p:cNvCxnSpPr/>
          <p:nvPr/>
        </p:nvCxnSpPr>
        <p:spPr>
          <a:xfrm rot="10800000">
            <a:off x="1294786" y="3446922"/>
            <a:ext cx="0" cy="208985"/>
          </a:xfrm>
          <a:prstGeom prst="straightConnector1">
            <a:avLst/>
          </a:prstGeom>
          <a:noFill/>
          <a:ln cap="flat" cmpd="sng" w="19050">
            <a:solidFill>
              <a:schemeClr val="lt2"/>
            </a:solidFill>
            <a:prstDash val="solid"/>
            <a:round/>
            <a:headEnd len="med" w="med" type="oval"/>
            <a:tailEnd len="med" w="med" type="oval"/>
          </a:ln>
        </p:spPr>
      </p:cxnSp>
      <p:sp>
        <p:nvSpPr>
          <p:cNvPr id="556" name="Google Shape;556;p46"/>
          <p:cNvSpPr/>
          <p:nvPr/>
        </p:nvSpPr>
        <p:spPr>
          <a:xfrm>
            <a:off x="5825904" y="3750162"/>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Optique</a:t>
            </a:r>
            <a:endParaRPr b="1" sz="1000">
              <a:solidFill>
                <a:schemeClr val="dk1"/>
              </a:solidFill>
              <a:latin typeface="Calibri"/>
              <a:ea typeface="Calibri"/>
              <a:cs typeface="Calibri"/>
              <a:sym typeface="Calibri"/>
            </a:endParaRPr>
          </a:p>
        </p:txBody>
      </p:sp>
      <p:cxnSp>
        <p:nvCxnSpPr>
          <p:cNvPr id="557" name="Google Shape;557;p46"/>
          <p:cNvCxnSpPr/>
          <p:nvPr/>
        </p:nvCxnSpPr>
        <p:spPr>
          <a:xfrm rot="10800000">
            <a:off x="6379895" y="3445005"/>
            <a:ext cx="6379" cy="305157"/>
          </a:xfrm>
          <a:prstGeom prst="straightConnector1">
            <a:avLst/>
          </a:prstGeom>
          <a:noFill/>
          <a:ln cap="flat" cmpd="sng" w="19050">
            <a:solidFill>
              <a:schemeClr val="lt2"/>
            </a:solidFill>
            <a:prstDash val="solid"/>
            <a:round/>
            <a:headEnd len="med" w="med" type="oval"/>
            <a:tailEnd len="med" w="med" type="oval"/>
          </a:ln>
        </p:spPr>
      </p:cxnSp>
      <p:sp>
        <p:nvSpPr>
          <p:cNvPr id="558" name="Google Shape;558;p46"/>
          <p:cNvSpPr/>
          <p:nvPr/>
        </p:nvSpPr>
        <p:spPr>
          <a:xfrm>
            <a:off x="5838175" y="4288661"/>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Audio</a:t>
            </a:r>
            <a:endParaRPr b="1" sz="1000">
              <a:solidFill>
                <a:schemeClr val="dk1"/>
              </a:solidFill>
              <a:latin typeface="Calibri"/>
              <a:ea typeface="Calibri"/>
              <a:cs typeface="Calibri"/>
              <a:sym typeface="Calibri"/>
            </a:endParaRPr>
          </a:p>
        </p:txBody>
      </p:sp>
      <p:sp>
        <p:nvSpPr>
          <p:cNvPr id="559" name="Google Shape;559;p46"/>
          <p:cNvSpPr/>
          <p:nvPr/>
        </p:nvSpPr>
        <p:spPr>
          <a:xfrm>
            <a:off x="5835392" y="4829655"/>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Dentaire</a:t>
            </a:r>
            <a:endParaRPr b="1" sz="1000">
              <a:solidFill>
                <a:schemeClr val="dk1"/>
              </a:solidFill>
              <a:latin typeface="Calibri"/>
              <a:ea typeface="Calibri"/>
              <a:cs typeface="Calibri"/>
              <a:sym typeface="Calibri"/>
            </a:endParaRPr>
          </a:p>
        </p:txBody>
      </p:sp>
      <p:sp>
        <p:nvSpPr>
          <p:cNvPr id="560" name="Google Shape;560;p46"/>
          <p:cNvSpPr/>
          <p:nvPr/>
        </p:nvSpPr>
        <p:spPr>
          <a:xfrm>
            <a:off x="5832662" y="5389847"/>
            <a:ext cx="1120741" cy="467993"/>
          </a:xfrm>
          <a:prstGeom prst="rect">
            <a:avLst/>
          </a:prstGeom>
          <a:solidFill>
            <a:srgbClr val="FFFFFF"/>
          </a:solidFill>
          <a:ln cap="flat" cmpd="sng" w="19050">
            <a:solidFill>
              <a:schemeClr val="lt2"/>
            </a:solidFill>
            <a:prstDash val="solid"/>
            <a:round/>
            <a:headEnd len="sm" w="sm" type="none"/>
            <a:tailEnd len="sm" w="sm" type="none"/>
          </a:ln>
        </p:spPr>
        <p:txBody>
          <a:bodyPr anchorCtr="0" anchor="ctr" bIns="68925" lIns="54250" spcFirstLastPara="1" rIns="54250" wrap="square" tIns="68925">
            <a:no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Hopitalisation</a:t>
            </a:r>
            <a:endParaRPr b="1" sz="1000">
              <a:solidFill>
                <a:schemeClr val="dk1"/>
              </a:solidFill>
              <a:latin typeface="Calibri"/>
              <a:ea typeface="Calibri"/>
              <a:cs typeface="Calibri"/>
              <a:sym typeface="Calibri"/>
            </a:endParaRPr>
          </a:p>
        </p:txBody>
      </p:sp>
      <p:cxnSp>
        <p:nvCxnSpPr>
          <p:cNvPr id="561" name="Google Shape;561;p46"/>
          <p:cNvCxnSpPr>
            <a:stCxn id="510" idx="2"/>
          </p:cNvCxnSpPr>
          <p:nvPr/>
        </p:nvCxnSpPr>
        <p:spPr>
          <a:xfrm flipH="1" rot="-5400000">
            <a:off x="3142614" y="2377173"/>
            <a:ext cx="818400" cy="4504200"/>
          </a:xfrm>
          <a:prstGeom prst="bentConnector3">
            <a:avLst>
              <a:gd fmla="val -199289" name="adj1"/>
            </a:avLst>
          </a:prstGeom>
          <a:noFill/>
          <a:ln cap="flat" cmpd="sng" w="19050">
            <a:solidFill>
              <a:schemeClr val="lt2"/>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type="title"/>
          </p:nvPr>
        </p:nvSpPr>
        <p:spPr>
          <a:xfrm>
            <a:off x="5446267" y="45161"/>
            <a:ext cx="6422263" cy="627736"/>
          </a:xfrm>
          <a:prstGeom prst="rect">
            <a:avLst/>
          </a:prstGeom>
          <a:noFill/>
          <a:ln>
            <a:noFill/>
          </a:ln>
        </p:spPr>
        <p:txBody>
          <a:bodyPr anchorCtr="0" anchor="t" bIns="0" lIns="0" spcFirstLastPara="1" rIns="0" wrap="square" tIns="12050">
            <a:spAutoFit/>
          </a:bodyPr>
          <a:lstStyle/>
          <a:p>
            <a:pPr indent="0" lvl="0" marL="12700" rtl="0" algn="r">
              <a:lnSpc>
                <a:spcPct val="100000"/>
              </a:lnSpc>
              <a:spcBef>
                <a:spcPts val="0"/>
              </a:spcBef>
              <a:spcAft>
                <a:spcPts val="0"/>
              </a:spcAft>
              <a:buNone/>
            </a:pPr>
            <a:r>
              <a:rPr lang="fr-FR"/>
              <a:t>Architecture Technique</a:t>
            </a:r>
            <a:endParaRPr/>
          </a:p>
        </p:txBody>
      </p:sp>
      <p:sp>
        <p:nvSpPr>
          <p:cNvPr id="567" name="Google Shape;567;p47"/>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568" name="Google Shape;568;p47"/>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grpSp>
        <p:nvGrpSpPr>
          <p:cNvPr id="569" name="Google Shape;569;p47"/>
          <p:cNvGrpSpPr/>
          <p:nvPr/>
        </p:nvGrpSpPr>
        <p:grpSpPr>
          <a:xfrm>
            <a:off x="2267743" y="1201315"/>
            <a:ext cx="7139727" cy="4874021"/>
            <a:chOff x="2267744" y="1201315"/>
            <a:chExt cx="5400600" cy="4032449"/>
          </a:xfrm>
        </p:grpSpPr>
        <p:sp>
          <p:nvSpPr>
            <p:cNvPr id="570" name="Google Shape;570;p47"/>
            <p:cNvSpPr/>
            <p:nvPr/>
          </p:nvSpPr>
          <p:spPr>
            <a:xfrm>
              <a:off x="2267744" y="1201315"/>
              <a:ext cx="1512168" cy="1440161"/>
            </a:xfrm>
            <a:prstGeom prst="rect">
              <a:avLst/>
            </a:prstGeom>
            <a:no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47"/>
            <p:cNvSpPr txBox="1"/>
            <p:nvPr/>
          </p:nvSpPr>
          <p:spPr>
            <a:xfrm>
              <a:off x="3073771" y="1289468"/>
              <a:ext cx="8547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Cloud app</a:t>
              </a:r>
              <a:endParaRPr sz="1400">
                <a:solidFill>
                  <a:schemeClr val="dk1"/>
                </a:solidFill>
                <a:latin typeface="Calibri"/>
                <a:ea typeface="Calibri"/>
                <a:cs typeface="Calibri"/>
                <a:sym typeface="Calibri"/>
              </a:endParaRPr>
            </a:p>
          </p:txBody>
        </p:sp>
        <p:pic>
          <p:nvPicPr>
            <p:cNvPr descr="C:\Users\gnachury\Downloads\1381858829_server.png" id="572" name="Google Shape;572;p47"/>
            <p:cNvPicPr preferRelativeResize="0"/>
            <p:nvPr/>
          </p:nvPicPr>
          <p:blipFill rotWithShape="1">
            <a:blip r:embed="rId4">
              <a:alphaModFix/>
            </a:blip>
            <a:srcRect b="0" l="0" r="0" t="0"/>
            <a:stretch/>
          </p:blipFill>
          <p:spPr>
            <a:xfrm>
              <a:off x="2455264" y="1768160"/>
              <a:ext cx="720080" cy="720080"/>
            </a:xfrm>
            <a:prstGeom prst="rect">
              <a:avLst/>
            </a:prstGeom>
            <a:noFill/>
            <a:ln>
              <a:noFill/>
            </a:ln>
          </p:spPr>
        </p:pic>
        <p:sp>
          <p:nvSpPr>
            <p:cNvPr id="573" name="Google Shape;573;p47"/>
            <p:cNvSpPr/>
            <p:nvPr/>
          </p:nvSpPr>
          <p:spPr>
            <a:xfrm>
              <a:off x="3419872" y="1860420"/>
              <a:ext cx="792088" cy="504056"/>
            </a:xfrm>
            <a:prstGeom prst="rect">
              <a:avLst/>
            </a:prstGeom>
            <a:solidFill>
              <a:schemeClr val="l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Web</a:t>
              </a:r>
              <a:endParaRPr/>
            </a:p>
            <a:p>
              <a:pPr indent="0" lvl="0" marL="0" marR="0" rtl="0" algn="ctr">
                <a:spcBef>
                  <a:spcPts val="0"/>
                </a:spcBef>
                <a:spcAft>
                  <a:spcPts val="0"/>
                </a:spcAft>
                <a:buNone/>
              </a:pPr>
              <a:r>
                <a:rPr lang="fr-FR" sz="1000">
                  <a:solidFill>
                    <a:schemeClr val="dk1"/>
                  </a:solidFill>
                  <a:latin typeface="Calibri"/>
                  <a:ea typeface="Calibri"/>
                  <a:cs typeface="Calibri"/>
                  <a:sym typeface="Calibri"/>
                </a:rPr>
                <a:t>Services</a:t>
              </a:r>
              <a:endParaRPr sz="1000">
                <a:solidFill>
                  <a:schemeClr val="dk1"/>
                </a:solidFill>
                <a:latin typeface="Calibri"/>
                <a:ea typeface="Calibri"/>
                <a:cs typeface="Calibri"/>
                <a:sym typeface="Calibri"/>
              </a:endParaRPr>
            </a:p>
          </p:txBody>
        </p:sp>
        <p:cxnSp>
          <p:nvCxnSpPr>
            <p:cNvPr id="574" name="Google Shape;574;p47"/>
            <p:cNvCxnSpPr>
              <a:endCxn id="575" idx="3"/>
            </p:cNvCxnSpPr>
            <p:nvPr/>
          </p:nvCxnSpPr>
          <p:spPr>
            <a:xfrm flipH="1">
              <a:off x="4063633" y="4991967"/>
              <a:ext cx="244500" cy="15900"/>
            </a:xfrm>
            <a:prstGeom prst="straightConnector1">
              <a:avLst/>
            </a:prstGeom>
            <a:noFill/>
            <a:ln cap="flat" cmpd="sng" w="9525">
              <a:solidFill>
                <a:schemeClr val="dk1"/>
              </a:solidFill>
              <a:prstDash val="solid"/>
              <a:round/>
              <a:headEnd len="med" w="med" type="triangle"/>
              <a:tailEnd len="med" w="med" type="triangle"/>
            </a:ln>
          </p:spPr>
        </p:cxnSp>
        <p:pic>
          <p:nvPicPr>
            <p:cNvPr id="576" name="Google Shape;576;p47"/>
            <p:cNvPicPr preferRelativeResize="0"/>
            <p:nvPr/>
          </p:nvPicPr>
          <p:blipFill rotWithShape="1">
            <a:blip r:embed="rId5">
              <a:alphaModFix/>
            </a:blip>
            <a:srcRect b="0" l="0" r="0" t="0"/>
            <a:stretch/>
          </p:blipFill>
          <p:spPr>
            <a:xfrm>
              <a:off x="2416324" y="1273323"/>
              <a:ext cx="499492" cy="499492"/>
            </a:xfrm>
            <a:prstGeom prst="rect">
              <a:avLst/>
            </a:prstGeom>
            <a:noFill/>
            <a:ln>
              <a:noFill/>
            </a:ln>
          </p:spPr>
        </p:pic>
        <p:pic>
          <p:nvPicPr>
            <p:cNvPr descr="C:\Users\gnachury\Downloads\1398259652_05.png" id="577" name="Google Shape;577;p47"/>
            <p:cNvPicPr preferRelativeResize="0"/>
            <p:nvPr/>
          </p:nvPicPr>
          <p:blipFill rotWithShape="1">
            <a:blip r:embed="rId6">
              <a:alphaModFix/>
            </a:blip>
            <a:srcRect b="0" l="0" r="0" t="0"/>
            <a:stretch/>
          </p:blipFill>
          <p:spPr>
            <a:xfrm>
              <a:off x="7236296" y="2281436"/>
              <a:ext cx="432048" cy="432048"/>
            </a:xfrm>
            <a:prstGeom prst="rect">
              <a:avLst/>
            </a:prstGeom>
            <a:noFill/>
            <a:ln>
              <a:noFill/>
            </a:ln>
          </p:spPr>
        </p:pic>
        <p:pic>
          <p:nvPicPr>
            <p:cNvPr descr="C:\Users\gnachury\Downloads\1381858576_database.png" id="578" name="Google Shape;578;p47"/>
            <p:cNvPicPr preferRelativeResize="0"/>
            <p:nvPr/>
          </p:nvPicPr>
          <p:blipFill rotWithShape="1">
            <a:blip r:embed="rId7">
              <a:alphaModFix/>
            </a:blip>
            <a:srcRect b="0" l="0" r="0" t="0"/>
            <a:stretch/>
          </p:blipFill>
          <p:spPr>
            <a:xfrm>
              <a:off x="7452320" y="2497463"/>
              <a:ext cx="144016" cy="144016"/>
            </a:xfrm>
            <a:prstGeom prst="rect">
              <a:avLst/>
            </a:prstGeom>
            <a:noFill/>
            <a:ln>
              <a:noFill/>
            </a:ln>
          </p:spPr>
        </p:pic>
        <p:pic>
          <p:nvPicPr>
            <p:cNvPr descr="C:\Users\gnachury\Downloads\1398259652_05.png" id="579" name="Google Shape;579;p47"/>
            <p:cNvPicPr preferRelativeResize="0"/>
            <p:nvPr/>
          </p:nvPicPr>
          <p:blipFill rotWithShape="1">
            <a:blip r:embed="rId8">
              <a:alphaModFix/>
            </a:blip>
            <a:srcRect b="0" l="0" r="0" t="0"/>
            <a:stretch/>
          </p:blipFill>
          <p:spPr>
            <a:xfrm>
              <a:off x="7236296" y="2857500"/>
              <a:ext cx="432048" cy="432048"/>
            </a:xfrm>
            <a:prstGeom prst="rect">
              <a:avLst/>
            </a:prstGeom>
            <a:noFill/>
            <a:ln>
              <a:noFill/>
            </a:ln>
          </p:spPr>
        </p:pic>
        <p:pic>
          <p:nvPicPr>
            <p:cNvPr descr="C:\Users\gnachury\Downloads\1381858576_database.png" id="580" name="Google Shape;580;p47"/>
            <p:cNvPicPr preferRelativeResize="0"/>
            <p:nvPr/>
          </p:nvPicPr>
          <p:blipFill rotWithShape="1">
            <a:blip r:embed="rId9">
              <a:alphaModFix/>
            </a:blip>
            <a:srcRect b="0" l="0" r="0" t="0"/>
            <a:stretch/>
          </p:blipFill>
          <p:spPr>
            <a:xfrm>
              <a:off x="7452320" y="3073527"/>
              <a:ext cx="144016" cy="144016"/>
            </a:xfrm>
            <a:prstGeom prst="rect">
              <a:avLst/>
            </a:prstGeom>
            <a:noFill/>
            <a:ln>
              <a:noFill/>
            </a:ln>
          </p:spPr>
        </p:pic>
        <p:pic>
          <p:nvPicPr>
            <p:cNvPr descr="C:\Users\gnachury\Downloads\1398259652_05.png" id="581" name="Google Shape;581;p47"/>
            <p:cNvPicPr preferRelativeResize="0"/>
            <p:nvPr/>
          </p:nvPicPr>
          <p:blipFill rotWithShape="1">
            <a:blip r:embed="rId8">
              <a:alphaModFix/>
            </a:blip>
            <a:srcRect b="0" l="0" r="0" t="0"/>
            <a:stretch/>
          </p:blipFill>
          <p:spPr>
            <a:xfrm>
              <a:off x="7236296" y="3433564"/>
              <a:ext cx="432048" cy="432048"/>
            </a:xfrm>
            <a:prstGeom prst="rect">
              <a:avLst/>
            </a:prstGeom>
            <a:noFill/>
            <a:ln>
              <a:noFill/>
            </a:ln>
          </p:spPr>
        </p:pic>
        <p:pic>
          <p:nvPicPr>
            <p:cNvPr descr="C:\Users\gnachury\Downloads\1381858576_database.png" id="582" name="Google Shape;582;p47"/>
            <p:cNvPicPr preferRelativeResize="0"/>
            <p:nvPr/>
          </p:nvPicPr>
          <p:blipFill rotWithShape="1">
            <a:blip r:embed="rId9">
              <a:alphaModFix/>
            </a:blip>
            <a:srcRect b="0" l="0" r="0" t="0"/>
            <a:stretch/>
          </p:blipFill>
          <p:spPr>
            <a:xfrm>
              <a:off x="7452320" y="3649591"/>
              <a:ext cx="144016" cy="144016"/>
            </a:xfrm>
            <a:prstGeom prst="rect">
              <a:avLst/>
            </a:prstGeom>
            <a:noFill/>
            <a:ln>
              <a:noFill/>
            </a:ln>
          </p:spPr>
        </p:pic>
        <p:sp>
          <p:nvSpPr>
            <p:cNvPr id="583" name="Google Shape;583;p47"/>
            <p:cNvSpPr/>
            <p:nvPr/>
          </p:nvSpPr>
          <p:spPr>
            <a:xfrm>
              <a:off x="2267744" y="3505572"/>
              <a:ext cx="1512168" cy="1440161"/>
            </a:xfrm>
            <a:prstGeom prst="rect">
              <a:avLst/>
            </a:prstGeom>
            <a:no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gnachury\Downloads\1381858829_server.png" id="584" name="Google Shape;584;p47"/>
            <p:cNvPicPr preferRelativeResize="0"/>
            <p:nvPr/>
          </p:nvPicPr>
          <p:blipFill rotWithShape="1">
            <a:blip r:embed="rId10">
              <a:alphaModFix/>
            </a:blip>
            <a:srcRect b="0" l="0" r="0" t="0"/>
            <a:stretch/>
          </p:blipFill>
          <p:spPr>
            <a:xfrm>
              <a:off x="2455264" y="3712376"/>
              <a:ext cx="720080" cy="720080"/>
            </a:xfrm>
            <a:prstGeom prst="rect">
              <a:avLst/>
            </a:prstGeom>
            <a:noFill/>
            <a:ln>
              <a:noFill/>
            </a:ln>
          </p:spPr>
        </p:pic>
        <p:sp>
          <p:nvSpPr>
            <p:cNvPr id="585" name="Google Shape;585;p47"/>
            <p:cNvSpPr/>
            <p:nvPr/>
          </p:nvSpPr>
          <p:spPr>
            <a:xfrm>
              <a:off x="3419872" y="3804636"/>
              <a:ext cx="792088" cy="504056"/>
            </a:xfrm>
            <a:prstGeom prst="rect">
              <a:avLst/>
            </a:prstGeom>
            <a:solidFill>
              <a:schemeClr val="l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000">
                  <a:solidFill>
                    <a:schemeClr val="dk1"/>
                  </a:solidFill>
                  <a:latin typeface="Calibri"/>
                  <a:ea typeface="Calibri"/>
                  <a:cs typeface="Calibri"/>
                  <a:sym typeface="Calibri"/>
                </a:rPr>
                <a:t>Web</a:t>
              </a:r>
              <a:endParaRPr/>
            </a:p>
            <a:p>
              <a:pPr indent="0" lvl="0" marL="0" marR="0" rtl="0" algn="ctr">
                <a:spcBef>
                  <a:spcPts val="0"/>
                </a:spcBef>
                <a:spcAft>
                  <a:spcPts val="0"/>
                </a:spcAft>
                <a:buNone/>
              </a:pPr>
              <a:r>
                <a:rPr lang="fr-FR" sz="1000">
                  <a:solidFill>
                    <a:schemeClr val="dk1"/>
                  </a:solidFill>
                  <a:latin typeface="Calibri"/>
                  <a:ea typeface="Calibri"/>
                  <a:cs typeface="Calibri"/>
                  <a:sym typeface="Calibri"/>
                </a:rPr>
                <a:t>Services</a:t>
              </a:r>
              <a:endParaRPr sz="1000">
                <a:solidFill>
                  <a:schemeClr val="dk1"/>
                </a:solidFill>
                <a:latin typeface="Calibri"/>
                <a:ea typeface="Calibri"/>
                <a:cs typeface="Calibri"/>
                <a:sym typeface="Calibri"/>
              </a:endParaRPr>
            </a:p>
          </p:txBody>
        </p:sp>
        <p:cxnSp>
          <p:nvCxnSpPr>
            <p:cNvPr id="586" name="Google Shape;586;p47"/>
            <p:cNvCxnSpPr/>
            <p:nvPr/>
          </p:nvCxnSpPr>
          <p:spPr>
            <a:xfrm flipH="1">
              <a:off x="3175344" y="4056664"/>
              <a:ext cx="244528" cy="15752"/>
            </a:xfrm>
            <a:prstGeom prst="straightConnector1">
              <a:avLst/>
            </a:prstGeom>
            <a:noFill/>
            <a:ln cap="flat" cmpd="sng" w="9525">
              <a:solidFill>
                <a:schemeClr val="dk1"/>
              </a:solidFill>
              <a:prstDash val="solid"/>
              <a:round/>
              <a:headEnd len="med" w="med" type="triangle"/>
              <a:tailEnd len="med" w="med" type="triangle"/>
            </a:ln>
          </p:spPr>
        </p:cxnSp>
        <p:pic>
          <p:nvPicPr>
            <p:cNvPr id="587" name="Google Shape;587;p47"/>
            <p:cNvPicPr preferRelativeResize="0"/>
            <p:nvPr/>
          </p:nvPicPr>
          <p:blipFill rotWithShape="1">
            <a:blip r:embed="rId11">
              <a:alphaModFix/>
            </a:blip>
            <a:srcRect b="0" l="0" r="0" t="0"/>
            <a:stretch/>
          </p:blipFill>
          <p:spPr>
            <a:xfrm>
              <a:off x="3059832" y="4588842"/>
              <a:ext cx="1023216" cy="644922"/>
            </a:xfrm>
            <a:prstGeom prst="rect">
              <a:avLst/>
            </a:prstGeom>
            <a:noFill/>
            <a:ln>
              <a:noFill/>
            </a:ln>
          </p:spPr>
        </p:pic>
        <p:sp>
          <p:nvSpPr>
            <p:cNvPr id="575" name="Google Shape;575;p47"/>
            <p:cNvSpPr txBox="1"/>
            <p:nvPr/>
          </p:nvSpPr>
          <p:spPr>
            <a:xfrm>
              <a:off x="3059832" y="4853979"/>
              <a:ext cx="100380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EOVI - MCD</a:t>
              </a:r>
              <a:endParaRPr sz="1400">
                <a:solidFill>
                  <a:schemeClr val="dk1"/>
                </a:solidFill>
                <a:latin typeface="Calibri"/>
                <a:ea typeface="Calibri"/>
                <a:cs typeface="Calibri"/>
                <a:sym typeface="Calibri"/>
              </a:endParaRPr>
            </a:p>
          </p:txBody>
        </p:sp>
        <p:pic>
          <p:nvPicPr>
            <p:cNvPr descr="gear, preferences, settings, system, tool, tools icon" id="588" name="Google Shape;588;p47"/>
            <p:cNvPicPr preferRelativeResize="0"/>
            <p:nvPr/>
          </p:nvPicPr>
          <p:blipFill rotWithShape="1">
            <a:blip r:embed="rId12">
              <a:alphaModFix/>
            </a:blip>
            <a:srcRect b="0" l="0" r="0" t="0"/>
            <a:stretch/>
          </p:blipFill>
          <p:spPr>
            <a:xfrm>
              <a:off x="2411760" y="4590627"/>
              <a:ext cx="283097" cy="283097"/>
            </a:xfrm>
            <a:prstGeom prst="rect">
              <a:avLst/>
            </a:prstGeom>
            <a:noFill/>
            <a:ln>
              <a:noFill/>
            </a:ln>
          </p:spPr>
        </p:pic>
        <p:cxnSp>
          <p:nvCxnSpPr>
            <p:cNvPr id="589" name="Google Shape;589;p47"/>
            <p:cNvCxnSpPr/>
            <p:nvPr/>
          </p:nvCxnSpPr>
          <p:spPr>
            <a:xfrm>
              <a:off x="4572000" y="2256465"/>
              <a:ext cx="2664296" cy="240995"/>
            </a:xfrm>
            <a:prstGeom prst="curvedConnector3">
              <a:avLst>
                <a:gd fmla="val 16754" name="adj1"/>
              </a:avLst>
            </a:prstGeom>
            <a:noFill/>
            <a:ln cap="flat" cmpd="sng" w="9525">
              <a:solidFill>
                <a:schemeClr val="dk1"/>
              </a:solidFill>
              <a:prstDash val="solid"/>
              <a:round/>
              <a:headEnd len="med" w="med" type="triangle"/>
              <a:tailEnd len="med" w="med" type="triangle"/>
            </a:ln>
          </p:spPr>
        </p:cxnSp>
        <p:cxnSp>
          <p:nvCxnSpPr>
            <p:cNvPr id="590" name="Google Shape;590;p47"/>
            <p:cNvCxnSpPr/>
            <p:nvPr/>
          </p:nvCxnSpPr>
          <p:spPr>
            <a:xfrm flipH="1" rot="10800000">
              <a:off x="4211960" y="2497460"/>
              <a:ext cx="3024336" cy="1559204"/>
            </a:xfrm>
            <a:prstGeom prst="curvedConnector3">
              <a:avLst>
                <a:gd fmla="val 22162" name="adj1"/>
              </a:avLst>
            </a:prstGeom>
            <a:noFill/>
            <a:ln cap="flat" cmpd="sng" w="9525">
              <a:solidFill>
                <a:schemeClr val="dk1"/>
              </a:solidFill>
              <a:prstDash val="solid"/>
              <a:round/>
              <a:headEnd len="med" w="med" type="triangle"/>
              <a:tailEnd len="med" w="med" type="triangle"/>
            </a:ln>
          </p:spPr>
        </p:cxnSp>
        <p:cxnSp>
          <p:nvCxnSpPr>
            <p:cNvPr id="591" name="Google Shape;591;p47"/>
            <p:cNvCxnSpPr/>
            <p:nvPr/>
          </p:nvCxnSpPr>
          <p:spPr>
            <a:xfrm>
              <a:off x="4211960" y="2112448"/>
              <a:ext cx="3024336" cy="961076"/>
            </a:xfrm>
            <a:prstGeom prst="curvedConnector3">
              <a:avLst>
                <a:gd fmla="val 22162" name="adj1"/>
              </a:avLst>
            </a:prstGeom>
            <a:noFill/>
            <a:ln cap="flat" cmpd="sng" w="9525">
              <a:solidFill>
                <a:schemeClr val="dk1"/>
              </a:solidFill>
              <a:prstDash val="solid"/>
              <a:round/>
              <a:headEnd len="med" w="med" type="triangle"/>
              <a:tailEnd len="med" w="med" type="triangle"/>
            </a:ln>
          </p:spPr>
        </p:cxnSp>
        <p:cxnSp>
          <p:nvCxnSpPr>
            <p:cNvPr id="592" name="Google Shape;592;p47"/>
            <p:cNvCxnSpPr/>
            <p:nvPr/>
          </p:nvCxnSpPr>
          <p:spPr>
            <a:xfrm flipH="1" rot="10800000">
              <a:off x="4211960" y="3073524"/>
              <a:ext cx="3024336" cy="983140"/>
            </a:xfrm>
            <a:prstGeom prst="curvedConnector3">
              <a:avLst>
                <a:gd fmla="val 22162" name="adj1"/>
              </a:avLst>
            </a:prstGeom>
            <a:noFill/>
            <a:ln cap="flat" cmpd="sng" w="9525">
              <a:solidFill>
                <a:schemeClr val="dk1"/>
              </a:solidFill>
              <a:prstDash val="solid"/>
              <a:round/>
              <a:headEnd len="med" w="med" type="triangle"/>
              <a:tailEnd len="med" w="med" type="triangle"/>
            </a:ln>
          </p:spPr>
        </p:cxnSp>
        <p:cxnSp>
          <p:nvCxnSpPr>
            <p:cNvPr id="593" name="Google Shape;593;p47"/>
            <p:cNvCxnSpPr/>
            <p:nvPr/>
          </p:nvCxnSpPr>
          <p:spPr>
            <a:xfrm flipH="1" rot="10800000">
              <a:off x="4211960" y="3649588"/>
              <a:ext cx="3024336" cy="407076"/>
            </a:xfrm>
            <a:prstGeom prst="curvedConnector3">
              <a:avLst>
                <a:gd fmla="val 22162" name="adj1"/>
              </a:avLst>
            </a:prstGeom>
            <a:noFill/>
            <a:ln cap="flat" cmpd="sng" w="9525">
              <a:solidFill>
                <a:schemeClr val="dk1"/>
              </a:solidFill>
              <a:prstDash val="solid"/>
              <a:round/>
              <a:headEnd len="med" w="med" type="triangle"/>
              <a:tailEnd len="med" w="med" type="triangle"/>
            </a:ln>
          </p:spPr>
        </p:cxnSp>
        <p:cxnSp>
          <p:nvCxnSpPr>
            <p:cNvPr id="594" name="Google Shape;594;p47"/>
            <p:cNvCxnSpPr/>
            <p:nvPr/>
          </p:nvCxnSpPr>
          <p:spPr>
            <a:xfrm>
              <a:off x="4211960" y="2112448"/>
              <a:ext cx="3168352" cy="1537140"/>
            </a:xfrm>
            <a:prstGeom prst="curvedConnector3">
              <a:avLst>
                <a:gd fmla="val 22874" name="adj1"/>
              </a:avLst>
            </a:prstGeom>
            <a:noFill/>
            <a:ln cap="flat" cmpd="sng" w="9525">
              <a:solidFill>
                <a:schemeClr val="dk1"/>
              </a:solidFill>
              <a:prstDash val="solid"/>
              <a:round/>
              <a:headEnd len="med" w="med" type="triangle"/>
              <a:tailEnd len="med" w="med" type="triangle"/>
            </a:ln>
          </p:spPr>
        </p:cxnSp>
        <p:sp>
          <p:nvSpPr>
            <p:cNvPr id="595" name="Google Shape;595;p47"/>
            <p:cNvSpPr txBox="1"/>
            <p:nvPr/>
          </p:nvSpPr>
          <p:spPr>
            <a:xfrm>
              <a:off x="4572000" y="2065412"/>
              <a:ext cx="963148" cy="461665"/>
            </a:xfrm>
            <a:prstGeom prst="rect">
              <a:avLst/>
            </a:prstGeom>
            <a:solidFill>
              <a:schemeClr val="lt1"/>
            </a:solid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REST / JSON</a:t>
              </a:r>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over https</a:t>
              </a:r>
              <a:endParaRPr sz="1200">
                <a:solidFill>
                  <a:schemeClr val="dk1"/>
                </a:solidFill>
                <a:latin typeface="Calibri"/>
                <a:ea typeface="Calibri"/>
                <a:cs typeface="Calibri"/>
                <a:sym typeface="Calibri"/>
              </a:endParaRPr>
            </a:p>
          </p:txBody>
        </p:sp>
        <p:sp>
          <p:nvSpPr>
            <p:cNvPr id="596" name="Google Shape;596;p47"/>
            <p:cNvSpPr txBox="1"/>
            <p:nvPr/>
          </p:nvSpPr>
          <p:spPr>
            <a:xfrm>
              <a:off x="4572000" y="3691979"/>
              <a:ext cx="902235" cy="461665"/>
            </a:xfrm>
            <a:prstGeom prst="rect">
              <a:avLst/>
            </a:prstGeom>
            <a:solidFill>
              <a:schemeClr val="lt1"/>
            </a:solid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SOAP / XML</a:t>
              </a:r>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over https</a:t>
              </a:r>
              <a:endParaRPr sz="1200">
                <a:solidFill>
                  <a:schemeClr val="dk1"/>
                </a:solidFill>
                <a:latin typeface="Calibri"/>
                <a:ea typeface="Calibri"/>
                <a:cs typeface="Calibri"/>
                <a:sym typeface="Calibri"/>
              </a:endParaRPr>
            </a:p>
          </p:txBody>
        </p:sp>
        <p:cxnSp>
          <p:nvCxnSpPr>
            <p:cNvPr id="597" name="Google Shape;597;p47"/>
            <p:cNvCxnSpPr>
              <a:endCxn id="585" idx="2"/>
            </p:cNvCxnSpPr>
            <p:nvPr/>
          </p:nvCxnSpPr>
          <p:spPr>
            <a:xfrm rot="10800000">
              <a:off x="3815916" y="4308692"/>
              <a:ext cx="0" cy="864000"/>
            </a:xfrm>
            <a:prstGeom prst="straightConnector1">
              <a:avLst/>
            </a:prstGeom>
            <a:noFill/>
            <a:ln cap="flat" cmpd="sng" w="9525">
              <a:solidFill>
                <a:schemeClr val="dk1"/>
              </a:solidFill>
              <a:prstDash val="solid"/>
              <a:round/>
              <a:headEnd len="med" w="med" type="triangle"/>
              <a:tailEnd len="med" w="med" type="triangle"/>
            </a:ln>
          </p:spPr>
        </p:cxnSp>
        <p:pic>
          <p:nvPicPr>
            <p:cNvPr descr="applications, internet icon" id="598" name="Google Shape;598;p47"/>
            <p:cNvPicPr preferRelativeResize="0"/>
            <p:nvPr/>
          </p:nvPicPr>
          <p:blipFill rotWithShape="1">
            <a:blip r:embed="rId13">
              <a:alphaModFix/>
            </a:blip>
            <a:srcRect b="0" l="0" r="0" t="0"/>
            <a:stretch/>
          </p:blipFill>
          <p:spPr>
            <a:xfrm>
              <a:off x="2848744" y="2862435"/>
              <a:ext cx="427112" cy="42711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8"/>
          <p:cNvSpPr txBox="1"/>
          <p:nvPr>
            <p:ph type="title"/>
          </p:nvPr>
        </p:nvSpPr>
        <p:spPr>
          <a:xfrm>
            <a:off x="6858000" y="45161"/>
            <a:ext cx="5010530" cy="627736"/>
          </a:xfrm>
          <a:prstGeom prst="rect">
            <a:avLst/>
          </a:prstGeom>
          <a:noFill/>
          <a:ln>
            <a:noFill/>
          </a:ln>
        </p:spPr>
        <p:txBody>
          <a:bodyPr anchorCtr="0" anchor="t" bIns="0" lIns="0" spcFirstLastPara="1" rIns="0" wrap="square" tIns="12050">
            <a:spAutoFit/>
          </a:bodyPr>
          <a:lstStyle/>
          <a:p>
            <a:pPr indent="0" lvl="0" marL="12700" rtl="0" algn="r">
              <a:lnSpc>
                <a:spcPct val="100000"/>
              </a:lnSpc>
              <a:spcBef>
                <a:spcPts val="0"/>
              </a:spcBef>
              <a:spcAft>
                <a:spcPts val="0"/>
              </a:spcAft>
              <a:buNone/>
            </a:pPr>
            <a:r>
              <a:rPr lang="fr-FR"/>
              <a:t>Liste des fonctionnalités</a:t>
            </a:r>
            <a:endParaRPr/>
          </a:p>
        </p:txBody>
      </p:sp>
      <p:sp>
        <p:nvSpPr>
          <p:cNvPr id="604" name="Google Shape;604;p48"/>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605" name="Google Shape;605;p48"/>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graphicFrame>
        <p:nvGraphicFramePr>
          <p:cNvPr id="606" name="Google Shape;606;p48"/>
          <p:cNvGraphicFramePr/>
          <p:nvPr/>
        </p:nvGraphicFramePr>
        <p:xfrm>
          <a:off x="1000263" y="1197445"/>
          <a:ext cx="3000000" cy="3000000"/>
        </p:xfrm>
        <a:graphic>
          <a:graphicData uri="http://schemas.openxmlformats.org/drawingml/2006/table">
            <a:tbl>
              <a:tblPr>
                <a:noFill/>
                <a:tableStyleId>{CDB3459D-5713-4062-97FE-4549AD0CBF78}</a:tableStyleId>
              </a:tblPr>
              <a:tblGrid>
                <a:gridCol w="3111500"/>
              </a:tblGrid>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Front Office</a:t>
                      </a:r>
                      <a:endParaRPr/>
                    </a:p>
                  </a:txBody>
                  <a:tcPr marT="0" marB="0" marR="0" marL="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Accueil</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Identification &amp; connexion</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Je n'arrive pas à me connecter</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Récupérer mes identifiants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S'inscrire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Mes Contrats et Droits Santé</a:t>
                      </a:r>
                      <a:endParaRPr/>
                    </a:p>
                  </a:txBody>
                  <a:tcPr marT="0" marB="0" marR="0" marL="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infos contrats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Infos assurés/bénéficiaire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garanties &amp; niveaux remboursement</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Ma carte Tiers Payant</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Ma carte TP dématérialisée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Demande réémission carte TP dématérialisée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Mes remboursements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Historique de mes remboursements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Détail d'un remboursement</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Recherche d'un remboursement</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Simulateur</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RAC optique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RAC Audio</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RAC Dentaire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RAC Hospitalisation</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RAC Frais médicaux</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Demande PEC</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Demande de PEC hospitalisation</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607" name="Google Shape;607;p48"/>
          <p:cNvGraphicFramePr/>
          <p:nvPr/>
        </p:nvGraphicFramePr>
        <p:xfrm>
          <a:off x="4453978" y="1165777"/>
          <a:ext cx="3000000" cy="3000000"/>
        </p:xfrm>
        <a:graphic>
          <a:graphicData uri="http://schemas.openxmlformats.org/drawingml/2006/table">
            <a:tbl>
              <a:tblPr>
                <a:noFill/>
                <a:tableStyleId>{CDB3459D-5713-4062-97FE-4549AD0CBF78}</a:tableStyleId>
              </a:tblPr>
              <a:tblGrid>
                <a:gridCol w="2961325"/>
              </a:tblGrid>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FAQ/réponses multimédia</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Mon contrat / mes droits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remboursements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dépenses de santé</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EOVI MCD</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CGU</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Mes contacts santé</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contacts EOVI MCD et mise en relation</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Sauvegarde et consultation des infos des PS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Lien avec l'agenda / RDV PS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N° urgences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N° assistance EOVI MCD</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personnes à contacter en cas d'urgence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Garanties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Consultation des garanties d'assistance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Agenda Santé</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 rendez-vous santé avec mes PS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Les rendez-vous événement EOVI MCD</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Géolocalisation agence et PS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Agence EOVI MCD</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PS conventionés KALIVIA</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Autres PS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Recherche PS par spécialité</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Recherche PS par lieu (proche de moi)</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Recherche PS par réalité augmentée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Mon Profil</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Consultation/ MAJ Info personnelles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Gestion des alertes app mobile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Messagerie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4505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Messagerie EOVI MCD</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608" name="Google Shape;608;p48"/>
          <p:cNvGraphicFramePr/>
          <p:nvPr/>
        </p:nvGraphicFramePr>
        <p:xfrm>
          <a:off x="7989998" y="1165777"/>
          <a:ext cx="3000000" cy="3000000"/>
        </p:xfrm>
        <a:graphic>
          <a:graphicData uri="http://schemas.openxmlformats.org/drawingml/2006/table">
            <a:tbl>
              <a:tblPr>
                <a:noFill/>
                <a:tableStyleId>{CDB3459D-5713-4062-97FE-4549AD0CBF78}</a:tableStyleId>
              </a:tblPr>
              <a:tblGrid>
                <a:gridCol w="3111500"/>
              </a:tblGrid>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Back Office</a:t>
                      </a:r>
                      <a:endParaRPr/>
                    </a:p>
                  </a:txBody>
                  <a:tcPr marT="0" marB="0" marR="0" marL="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Local Storage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data storage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resources storage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Synchronisation system</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Navigation Interne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Navigation manager</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Communication</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système de communication REST</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système de communication SOAP</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8080"/>
                      </a:solidFill>
                      <a:prstDash val="solid"/>
                      <a:round/>
                      <a:headEnd len="sm" w="sm" type="none"/>
                      <a:tailEnd len="sm" w="sm" type="none"/>
                    </a:lnB>
                  </a:tcPr>
                </a:tc>
              </a:tr>
              <a:tr h="152400">
                <a:tc>
                  <a:txBody>
                    <a:bodyPr/>
                    <a:lstStyle/>
                    <a:p>
                      <a:pPr indent="0" lvl="0" marL="0" marR="0" rtl="0" algn="l">
                        <a:spcBef>
                          <a:spcPts val="0"/>
                        </a:spcBef>
                        <a:spcAft>
                          <a:spcPts val="0"/>
                        </a:spcAft>
                        <a:buNone/>
                      </a:pPr>
                      <a:r>
                        <a:rPr b="1" i="0" lang="fr-FR" sz="900" u="none" strike="noStrike">
                          <a:latin typeface="Arial Narrow"/>
                          <a:ea typeface="Arial Narrow"/>
                          <a:cs typeface="Arial Narrow"/>
                          <a:sym typeface="Arial Narrow"/>
                        </a:rPr>
                        <a:t>Configuration EZ Publish</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Creation d'une couche communication spécifique</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Creation/Gestion des flux</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spcBef>
                          <a:spcPts val="0"/>
                        </a:spcBef>
                        <a:spcAft>
                          <a:spcPts val="0"/>
                        </a:spcAft>
                        <a:buNone/>
                      </a:pPr>
                      <a:r>
                        <a:rPr b="0" i="0" lang="fr-FR" sz="900" u="none" strike="noStrike">
                          <a:latin typeface="Arial Narrow"/>
                          <a:ea typeface="Arial Narrow"/>
                          <a:cs typeface="Arial Narrow"/>
                          <a:sym typeface="Arial Narrow"/>
                        </a:rPr>
                        <a:t>Configuration Interface de gestion des contenus</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9"/>
          <p:cNvSpPr txBox="1"/>
          <p:nvPr>
            <p:ph type="title"/>
          </p:nvPr>
        </p:nvSpPr>
        <p:spPr>
          <a:xfrm>
            <a:off x="9906000" y="45161"/>
            <a:ext cx="1962530" cy="627736"/>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Mockups</a:t>
            </a:r>
            <a:endParaRPr/>
          </a:p>
        </p:txBody>
      </p:sp>
      <p:sp>
        <p:nvSpPr>
          <p:cNvPr id="614" name="Google Shape;614;p49"/>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615" name="Google Shape;615;p49"/>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pic>
        <p:nvPicPr>
          <p:cNvPr descr="EOVI-V0R1_Accueil.png" id="616" name="Google Shape;616;p49"/>
          <p:cNvPicPr preferRelativeResize="0"/>
          <p:nvPr/>
        </p:nvPicPr>
        <p:blipFill rotWithShape="1">
          <a:blip r:embed="rId4">
            <a:alphaModFix/>
          </a:blip>
          <a:srcRect b="0" l="0" r="0" t="4215"/>
          <a:stretch/>
        </p:blipFill>
        <p:spPr>
          <a:xfrm>
            <a:off x="623415" y="1396999"/>
            <a:ext cx="3156858" cy="4535731"/>
          </a:xfrm>
          <a:prstGeom prst="rect">
            <a:avLst/>
          </a:prstGeom>
          <a:noFill/>
          <a:ln>
            <a:noFill/>
          </a:ln>
        </p:spPr>
      </p:pic>
      <p:pic>
        <p:nvPicPr>
          <p:cNvPr id="617" name="Google Shape;617;p49"/>
          <p:cNvPicPr preferRelativeResize="0"/>
          <p:nvPr/>
        </p:nvPicPr>
        <p:blipFill rotWithShape="1">
          <a:blip r:embed="rId5">
            <a:alphaModFix/>
          </a:blip>
          <a:srcRect b="0" l="0" r="0" t="0"/>
          <a:stretch/>
        </p:blipFill>
        <p:spPr>
          <a:xfrm>
            <a:off x="4202439" y="1396999"/>
            <a:ext cx="3156857" cy="4523906"/>
          </a:xfrm>
          <a:prstGeom prst="rect">
            <a:avLst/>
          </a:prstGeom>
          <a:noFill/>
          <a:ln>
            <a:noFill/>
          </a:ln>
        </p:spPr>
      </p:pic>
      <p:pic>
        <p:nvPicPr>
          <p:cNvPr id="618" name="Google Shape;618;p49"/>
          <p:cNvPicPr preferRelativeResize="0"/>
          <p:nvPr/>
        </p:nvPicPr>
        <p:blipFill rotWithShape="1">
          <a:blip r:embed="rId6">
            <a:alphaModFix/>
          </a:blip>
          <a:srcRect b="0" l="0" r="0" t="4464"/>
          <a:stretch/>
        </p:blipFill>
        <p:spPr>
          <a:xfrm>
            <a:off x="7891036" y="1396999"/>
            <a:ext cx="3156857" cy="45239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p:nvPr/>
        </p:nvSpPr>
        <p:spPr>
          <a:xfrm>
            <a:off x="0" y="990600"/>
            <a:ext cx="12192000" cy="5863962"/>
          </a:xfrm>
          <a:prstGeom prst="rect">
            <a:avLst/>
          </a:prstGeom>
          <a:solidFill>
            <a:srgbClr val="002F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 name="Google Shape;83;p5"/>
          <p:cNvSpPr/>
          <p:nvPr/>
        </p:nvSpPr>
        <p:spPr>
          <a:xfrm>
            <a:off x="2209800" y="3124200"/>
            <a:ext cx="7772400" cy="1446550"/>
          </a:xfrm>
          <a:prstGeom prst="rect">
            <a:avLst/>
          </a:prstGeom>
          <a:noFill/>
          <a:ln>
            <a:noFill/>
          </a:ln>
        </p:spPr>
        <p:txBody>
          <a:bodyPr anchorCtr="0" anchor="t" bIns="45700" lIns="91425" spcFirstLastPara="1" rIns="91425" wrap="square" tIns="45700">
            <a:spAutoFit/>
          </a:bodyPr>
          <a:lstStyle/>
          <a:p>
            <a:pPr indent="0" lvl="0" marL="25400" marR="0" rtl="0" algn="ctr">
              <a:spcBef>
                <a:spcPts val="0"/>
              </a:spcBef>
              <a:spcAft>
                <a:spcPts val="0"/>
              </a:spcAft>
              <a:buNone/>
            </a:pPr>
            <a:r>
              <a:rPr lang="fr-FR" sz="4400">
                <a:solidFill>
                  <a:schemeClr val="lt1"/>
                </a:solidFill>
                <a:latin typeface="Calibri"/>
                <a:ea typeface="Calibri"/>
                <a:cs typeface="Calibri"/>
                <a:sym typeface="Calibri"/>
              </a:rPr>
              <a:t>PARTICULARITÉS</a:t>
            </a:r>
            <a:endParaRPr/>
          </a:p>
          <a:p>
            <a:pPr indent="0" lvl="0" marL="25400" marR="0" rtl="0" algn="ctr">
              <a:spcBef>
                <a:spcPts val="0"/>
              </a:spcBef>
              <a:spcAft>
                <a:spcPts val="0"/>
              </a:spcAft>
              <a:buNone/>
            </a:pPr>
            <a:r>
              <a:rPr lang="fr-FR" sz="4400">
                <a:solidFill>
                  <a:schemeClr val="lt1"/>
                </a:solidFill>
                <a:latin typeface="Calibri"/>
                <a:ea typeface="Calibri"/>
                <a:cs typeface="Calibri"/>
                <a:sym typeface="Calibri"/>
              </a:rPr>
              <a:t>DU MODE PROJET</a:t>
            </a:r>
            <a:endParaRPr sz="4400">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0"/>
          <p:cNvSpPr txBox="1"/>
          <p:nvPr>
            <p:ph type="title"/>
          </p:nvPr>
        </p:nvSpPr>
        <p:spPr>
          <a:xfrm>
            <a:off x="9906000" y="45161"/>
            <a:ext cx="1962530" cy="627736"/>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fr-FR"/>
              <a:t>Mockups</a:t>
            </a:r>
            <a:endParaRPr/>
          </a:p>
        </p:txBody>
      </p:sp>
      <p:sp>
        <p:nvSpPr>
          <p:cNvPr id="624" name="Google Shape;624;p50"/>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625" name="Google Shape;625;p50"/>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pic>
        <p:nvPicPr>
          <p:cNvPr id="626" name="Google Shape;626;p50"/>
          <p:cNvPicPr preferRelativeResize="0"/>
          <p:nvPr/>
        </p:nvPicPr>
        <p:blipFill rotWithShape="1">
          <a:blip r:embed="rId4">
            <a:alphaModFix/>
          </a:blip>
          <a:srcRect b="0" l="0" r="0" t="4722"/>
          <a:stretch/>
        </p:blipFill>
        <p:spPr>
          <a:xfrm>
            <a:off x="949775" y="1447800"/>
            <a:ext cx="3156856" cy="4511651"/>
          </a:xfrm>
          <a:prstGeom prst="rect">
            <a:avLst/>
          </a:prstGeom>
          <a:noFill/>
          <a:ln>
            <a:noFill/>
          </a:ln>
        </p:spPr>
      </p:pic>
      <p:pic>
        <p:nvPicPr>
          <p:cNvPr id="627" name="Google Shape;627;p50"/>
          <p:cNvPicPr preferRelativeResize="0"/>
          <p:nvPr/>
        </p:nvPicPr>
        <p:blipFill rotWithShape="1">
          <a:blip r:embed="rId5">
            <a:alphaModFix/>
          </a:blip>
          <a:srcRect b="0" l="0" r="0" t="4722"/>
          <a:stretch/>
        </p:blipFill>
        <p:spPr>
          <a:xfrm>
            <a:off x="4440951" y="1447800"/>
            <a:ext cx="3156856" cy="4511650"/>
          </a:xfrm>
          <a:prstGeom prst="rect">
            <a:avLst/>
          </a:prstGeom>
          <a:noFill/>
          <a:ln>
            <a:noFill/>
          </a:ln>
        </p:spPr>
      </p:pic>
      <p:pic>
        <p:nvPicPr>
          <p:cNvPr id="628" name="Google Shape;628;p50"/>
          <p:cNvPicPr preferRelativeResize="0"/>
          <p:nvPr/>
        </p:nvPicPr>
        <p:blipFill rotWithShape="1">
          <a:blip r:embed="rId6">
            <a:alphaModFix/>
          </a:blip>
          <a:srcRect b="0" l="0" r="0" t="4722"/>
          <a:stretch/>
        </p:blipFill>
        <p:spPr>
          <a:xfrm>
            <a:off x="8098551" y="1447800"/>
            <a:ext cx="3156856" cy="45116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1"/>
          <p:cNvSpPr txBox="1"/>
          <p:nvPr>
            <p:ph type="title"/>
          </p:nvPr>
        </p:nvSpPr>
        <p:spPr>
          <a:xfrm>
            <a:off x="7772400" y="45161"/>
            <a:ext cx="4096130" cy="627736"/>
          </a:xfrm>
          <a:prstGeom prst="rect">
            <a:avLst/>
          </a:prstGeom>
          <a:noFill/>
          <a:ln>
            <a:noFill/>
          </a:ln>
        </p:spPr>
        <p:txBody>
          <a:bodyPr anchorCtr="0" anchor="t" bIns="0" lIns="0" spcFirstLastPara="1" rIns="0" wrap="square" tIns="12050">
            <a:spAutoFit/>
          </a:bodyPr>
          <a:lstStyle/>
          <a:p>
            <a:pPr indent="0" lvl="0" marL="12700" rtl="0" algn="r">
              <a:lnSpc>
                <a:spcPct val="100000"/>
              </a:lnSpc>
              <a:spcBef>
                <a:spcPts val="0"/>
              </a:spcBef>
              <a:spcAft>
                <a:spcPts val="0"/>
              </a:spcAft>
              <a:buNone/>
            </a:pPr>
            <a:r>
              <a:rPr lang="fr-FR"/>
              <a:t>Liste des hypothèses</a:t>
            </a:r>
            <a:endParaRPr/>
          </a:p>
        </p:txBody>
      </p:sp>
      <p:sp>
        <p:nvSpPr>
          <p:cNvPr id="634" name="Google Shape;634;p51"/>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635" name="Google Shape;635;p51"/>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636" name="Google Shape;636;p51"/>
          <p:cNvSpPr txBox="1"/>
          <p:nvPr/>
        </p:nvSpPr>
        <p:spPr>
          <a:xfrm>
            <a:off x="1524000" y="2867467"/>
            <a:ext cx="8686800" cy="701474"/>
          </a:xfrm>
          <a:prstGeom prst="rect">
            <a:avLst/>
          </a:prstGeom>
          <a:noFill/>
          <a:ln>
            <a:noFill/>
          </a:ln>
        </p:spPr>
        <p:txBody>
          <a:bodyPr anchorCtr="0" anchor="t" bIns="0" lIns="0" spcFirstLastPara="1" rIns="0" wrap="square" tIns="54600">
            <a:spAutoFit/>
          </a:bodyPr>
          <a:lstStyle/>
          <a:p>
            <a:pPr indent="-228600" lvl="0" marL="241300" marR="0" rtl="0" algn="l">
              <a:lnSpc>
                <a:spcPct val="150000"/>
              </a:lnSpc>
              <a:spcBef>
                <a:spcPts val="0"/>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Lister toutes vos hypothèses pour chaque fonctionnalité</a:t>
            </a:r>
            <a:endParaRPr sz="2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2"/>
          <p:cNvSpPr txBox="1"/>
          <p:nvPr>
            <p:ph type="title"/>
          </p:nvPr>
        </p:nvSpPr>
        <p:spPr>
          <a:xfrm>
            <a:off x="8957564" y="115062"/>
            <a:ext cx="306006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fr-FR" sz="3200"/>
              <a:t>Restons en contact</a:t>
            </a:r>
            <a:endParaRPr sz="3200"/>
          </a:p>
        </p:txBody>
      </p:sp>
      <p:sp>
        <p:nvSpPr>
          <p:cNvPr id="642" name="Google Shape;642;p52"/>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643" name="Google Shape;643;p52"/>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644" name="Google Shape;644;p52"/>
          <p:cNvSpPr/>
          <p:nvPr/>
        </p:nvSpPr>
        <p:spPr>
          <a:xfrm>
            <a:off x="2517648" y="2319527"/>
            <a:ext cx="7106920" cy="2468880"/>
          </a:xfrm>
          <a:custGeom>
            <a:rect b="b" l="l" r="r" t="t"/>
            <a:pathLst>
              <a:path extrusionOk="0" h="2468879" w="7106920">
                <a:moveTo>
                  <a:pt x="0" y="2468880"/>
                </a:moveTo>
                <a:lnTo>
                  <a:pt x="7106411" y="2468880"/>
                </a:lnTo>
                <a:lnTo>
                  <a:pt x="7106411" y="0"/>
                </a:lnTo>
                <a:lnTo>
                  <a:pt x="0" y="0"/>
                </a:lnTo>
                <a:lnTo>
                  <a:pt x="0" y="2468880"/>
                </a:lnTo>
                <a:close/>
              </a:path>
            </a:pathLst>
          </a:custGeom>
          <a:solidFill>
            <a:srgbClr val="FAB3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52"/>
          <p:cNvSpPr/>
          <p:nvPr/>
        </p:nvSpPr>
        <p:spPr>
          <a:xfrm>
            <a:off x="2619755" y="2479548"/>
            <a:ext cx="304800" cy="4236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52"/>
          <p:cNvSpPr/>
          <p:nvPr/>
        </p:nvSpPr>
        <p:spPr>
          <a:xfrm>
            <a:off x="2517648" y="2319527"/>
            <a:ext cx="509270" cy="704215"/>
          </a:xfrm>
          <a:custGeom>
            <a:rect b="b" l="l" r="r" t="t"/>
            <a:pathLst>
              <a:path extrusionOk="0" h="704214" w="509269">
                <a:moveTo>
                  <a:pt x="0" y="704088"/>
                </a:moveTo>
                <a:lnTo>
                  <a:pt x="509015" y="704088"/>
                </a:lnTo>
                <a:lnTo>
                  <a:pt x="509015" y="0"/>
                </a:lnTo>
                <a:lnTo>
                  <a:pt x="0" y="0"/>
                </a:lnTo>
                <a:lnTo>
                  <a:pt x="0" y="704088"/>
                </a:lnTo>
                <a:close/>
              </a:path>
            </a:pathLst>
          </a:custGeom>
          <a:solidFill>
            <a:srgbClr val="0035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52"/>
          <p:cNvSpPr/>
          <p:nvPr/>
        </p:nvSpPr>
        <p:spPr>
          <a:xfrm>
            <a:off x="2667000" y="2546604"/>
            <a:ext cx="208787" cy="28956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52"/>
          <p:cNvSpPr/>
          <p:nvPr/>
        </p:nvSpPr>
        <p:spPr>
          <a:xfrm>
            <a:off x="6216396" y="3232404"/>
            <a:ext cx="0" cy="1435735"/>
          </a:xfrm>
          <a:custGeom>
            <a:rect b="b" l="l" r="r" t="t"/>
            <a:pathLst>
              <a:path extrusionOk="0" h="1435735" w="120000">
                <a:moveTo>
                  <a:pt x="0" y="0"/>
                </a:moveTo>
                <a:lnTo>
                  <a:pt x="0" y="1435608"/>
                </a:lnTo>
              </a:path>
            </a:pathLst>
          </a:custGeom>
          <a:noFill/>
          <a:ln cap="flat" cmpd="sng" w="12175">
            <a:solidFill>
              <a:srgbClr val="FFFAF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52"/>
          <p:cNvSpPr txBox="1"/>
          <p:nvPr/>
        </p:nvSpPr>
        <p:spPr>
          <a:xfrm>
            <a:off x="3026664" y="2319527"/>
            <a:ext cx="6597650" cy="704215"/>
          </a:xfrm>
          <a:prstGeom prst="rect">
            <a:avLst/>
          </a:prstGeom>
          <a:solidFill>
            <a:srgbClr val="FFFFFF"/>
          </a:solidFill>
          <a:ln>
            <a:noFill/>
          </a:ln>
        </p:spPr>
        <p:txBody>
          <a:bodyPr anchorCtr="0" anchor="t" bIns="0" lIns="0" spcFirstLastPara="1" rIns="0" wrap="square" tIns="174625">
            <a:spAutoFit/>
          </a:bodyPr>
          <a:lstStyle/>
          <a:p>
            <a:pPr indent="0" lvl="0" marL="138430" marR="0" rtl="0" algn="l">
              <a:lnSpc>
                <a:spcPct val="100000"/>
              </a:lnSpc>
              <a:spcBef>
                <a:spcPts val="0"/>
              </a:spcBef>
              <a:spcAft>
                <a:spcPts val="0"/>
              </a:spcAft>
              <a:buNone/>
            </a:pPr>
            <a:r>
              <a:rPr b="1" lang="fr-FR" sz="1400">
                <a:solidFill>
                  <a:srgbClr val="003551"/>
                </a:solidFill>
                <a:latin typeface="Tahoma"/>
                <a:ea typeface="Tahoma"/>
                <a:cs typeface="Tahoma"/>
                <a:sym typeface="Tahoma"/>
              </a:rPr>
              <a:t>Votre contact</a:t>
            </a:r>
            <a:endParaRPr sz="1400">
              <a:solidFill>
                <a:schemeClr val="dk1"/>
              </a:solidFill>
              <a:latin typeface="Tahoma"/>
              <a:ea typeface="Tahoma"/>
              <a:cs typeface="Tahoma"/>
              <a:sym typeface="Tahoma"/>
            </a:endParaRPr>
          </a:p>
        </p:txBody>
      </p:sp>
      <p:sp>
        <p:nvSpPr>
          <p:cNvPr id="650" name="Google Shape;650;p52"/>
          <p:cNvSpPr txBox="1"/>
          <p:nvPr/>
        </p:nvSpPr>
        <p:spPr>
          <a:xfrm>
            <a:off x="2733294" y="3235998"/>
            <a:ext cx="2049145" cy="776605"/>
          </a:xfrm>
          <a:prstGeom prst="rect">
            <a:avLst/>
          </a:prstGeom>
          <a:noFill/>
          <a:ln>
            <a:noFill/>
          </a:ln>
        </p:spPr>
        <p:txBody>
          <a:bodyPr anchorCtr="0" anchor="t" bIns="0" lIns="0" spcFirstLastPara="1" rIns="0" wrap="square" tIns="92700">
            <a:spAutoFit/>
          </a:bodyPr>
          <a:lstStyle/>
          <a:p>
            <a:pPr indent="0" lvl="0" marL="12700" marR="0" rtl="0" algn="l">
              <a:lnSpc>
                <a:spcPct val="100000"/>
              </a:lnSpc>
              <a:spcBef>
                <a:spcPts val="0"/>
              </a:spcBef>
              <a:spcAft>
                <a:spcPts val="0"/>
              </a:spcAft>
              <a:buNone/>
            </a:pPr>
            <a:r>
              <a:rPr b="1" lang="fr-FR" sz="1400">
                <a:solidFill>
                  <a:srgbClr val="003551"/>
                </a:solidFill>
                <a:latin typeface="Tahoma"/>
                <a:ea typeface="Tahoma"/>
                <a:cs typeface="Tahoma"/>
                <a:sym typeface="Tahoma"/>
              </a:rPr>
              <a:t>DIGINAMIC formation</a:t>
            </a:r>
            <a:endParaRPr sz="1400">
              <a:solidFill>
                <a:schemeClr val="dk1"/>
              </a:solidFill>
              <a:latin typeface="Tahoma"/>
              <a:ea typeface="Tahoma"/>
              <a:cs typeface="Tahoma"/>
              <a:sym typeface="Tahoma"/>
            </a:endParaRPr>
          </a:p>
          <a:p>
            <a:pPr indent="0" lvl="0" marL="12700" marR="431165" rtl="0" algn="l">
              <a:lnSpc>
                <a:spcPct val="112500"/>
              </a:lnSpc>
              <a:spcBef>
                <a:spcPts val="355"/>
              </a:spcBef>
              <a:spcAft>
                <a:spcPts val="0"/>
              </a:spcAft>
              <a:buNone/>
            </a:pPr>
            <a:r>
              <a:rPr lang="fr-FR" sz="1200">
                <a:solidFill>
                  <a:srgbClr val="003551"/>
                </a:solidFill>
                <a:latin typeface="Arial"/>
                <a:ea typeface="Arial"/>
                <a:cs typeface="Arial"/>
                <a:sym typeface="Arial"/>
              </a:rPr>
              <a:t>Lionel Cabon, Directeur  </a:t>
            </a:r>
            <a:r>
              <a:rPr lang="fr-FR" sz="1200" u="sng">
                <a:solidFill>
                  <a:srgbClr val="003551"/>
                </a:solidFill>
                <a:latin typeface="Arial"/>
                <a:ea typeface="Arial"/>
                <a:cs typeface="Arial"/>
                <a:sym typeface="Arial"/>
                <a:hlinkClick r:id="rId6">
                  <a:extLst>
                    <a:ext uri="{A12FA001-AC4F-418D-AE19-62706E023703}">
                      <ahyp:hlinkClr val="tx"/>
                    </a:ext>
                  </a:extLst>
                </a:hlinkClick>
              </a:rPr>
              <a:t>contact@diginamic.fr</a:t>
            </a:r>
            <a:endParaRPr sz="1200">
              <a:solidFill>
                <a:schemeClr val="dk1"/>
              </a:solidFill>
              <a:latin typeface="Arial"/>
              <a:ea typeface="Arial"/>
              <a:cs typeface="Arial"/>
              <a:sym typeface="Arial"/>
            </a:endParaRPr>
          </a:p>
        </p:txBody>
      </p:sp>
      <p:sp>
        <p:nvSpPr>
          <p:cNvPr id="651" name="Google Shape;651;p52"/>
          <p:cNvSpPr txBox="1"/>
          <p:nvPr/>
        </p:nvSpPr>
        <p:spPr>
          <a:xfrm>
            <a:off x="6550279" y="3260725"/>
            <a:ext cx="2411095" cy="1052195"/>
          </a:xfrm>
          <a:prstGeom prst="rect">
            <a:avLst/>
          </a:prstGeom>
          <a:noFill/>
          <a:ln>
            <a:noFill/>
          </a:ln>
        </p:spPr>
        <p:txBody>
          <a:bodyPr anchorCtr="0" anchor="t" bIns="0" lIns="0" spcFirstLastPara="1" rIns="0" wrap="square" tIns="83175">
            <a:spAutoFit/>
          </a:bodyPr>
          <a:lstStyle/>
          <a:p>
            <a:pPr indent="0" lvl="0" marL="12700" marR="0" rtl="0" algn="l">
              <a:lnSpc>
                <a:spcPct val="100000"/>
              </a:lnSpc>
              <a:spcBef>
                <a:spcPts val="0"/>
              </a:spcBef>
              <a:spcAft>
                <a:spcPts val="0"/>
              </a:spcAft>
              <a:buNone/>
            </a:pPr>
            <a:r>
              <a:rPr lang="fr-FR" sz="1200">
                <a:solidFill>
                  <a:srgbClr val="003551"/>
                </a:solidFill>
                <a:latin typeface="Arial"/>
                <a:ea typeface="Arial"/>
                <a:cs typeface="Arial"/>
                <a:sym typeface="Arial"/>
              </a:rPr>
              <a:t>N° SIRET : 818 241 978 00019</a:t>
            </a:r>
            <a:endParaRPr sz="1200">
              <a:solidFill>
                <a:schemeClr val="dk1"/>
              </a:solidFill>
              <a:latin typeface="Arial"/>
              <a:ea typeface="Arial"/>
              <a:cs typeface="Arial"/>
              <a:sym typeface="Arial"/>
            </a:endParaRPr>
          </a:p>
          <a:p>
            <a:pPr indent="0" lvl="0" marL="12700" marR="5080" rtl="0" algn="l">
              <a:lnSpc>
                <a:spcPct val="169916"/>
              </a:lnSpc>
              <a:spcBef>
                <a:spcPts val="120"/>
              </a:spcBef>
              <a:spcAft>
                <a:spcPts val="0"/>
              </a:spcAft>
              <a:buNone/>
            </a:pPr>
            <a:r>
              <a:rPr lang="fr-FR" sz="1200">
                <a:solidFill>
                  <a:srgbClr val="003551"/>
                </a:solidFill>
                <a:latin typeface="Arial"/>
                <a:ea typeface="Arial"/>
                <a:cs typeface="Arial"/>
                <a:sym typeface="Arial"/>
              </a:rPr>
              <a:t>N° Déclaration OF : 91 34 08867 34  Nantes, Paris, Montpellier</a:t>
            </a:r>
            <a:endParaRPr sz="1200">
              <a:solidFill>
                <a:schemeClr val="dk1"/>
              </a:solidFill>
              <a:latin typeface="Arial"/>
              <a:ea typeface="Arial"/>
              <a:cs typeface="Arial"/>
              <a:sym typeface="Arial"/>
            </a:endParaRPr>
          </a:p>
          <a:p>
            <a:pPr indent="0" lvl="0" marL="12700" marR="0" rtl="0" algn="l">
              <a:lnSpc>
                <a:spcPct val="100000"/>
              </a:lnSpc>
              <a:spcBef>
                <a:spcPts val="440"/>
              </a:spcBef>
              <a:spcAft>
                <a:spcPts val="0"/>
              </a:spcAft>
              <a:buNone/>
            </a:pPr>
            <a:r>
              <a:rPr b="1" lang="fr-FR" sz="1200" u="sng">
                <a:solidFill>
                  <a:srgbClr val="0462C1"/>
                </a:solidFill>
                <a:latin typeface="Tahoma"/>
                <a:ea typeface="Tahoma"/>
                <a:cs typeface="Tahoma"/>
                <a:sym typeface="Tahoma"/>
                <a:hlinkClick r:id="rId7">
                  <a:extLst>
                    <a:ext uri="{A12FA001-AC4F-418D-AE19-62706E023703}">
                      <ahyp:hlinkClr val="tx"/>
                    </a:ext>
                  </a:extLst>
                </a:hlinkClick>
              </a:rPr>
              <a:t>www.diginamic.fr</a:t>
            </a:r>
            <a:endParaRPr sz="12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89" name="Google Shape;89;p6"/>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90" name="Google Shape;90;p6"/>
          <p:cNvSpPr txBox="1"/>
          <p:nvPr/>
        </p:nvSpPr>
        <p:spPr>
          <a:xfrm>
            <a:off x="925169" y="1295400"/>
            <a:ext cx="10428631" cy="4489049"/>
          </a:xfrm>
          <a:prstGeom prst="rect">
            <a:avLst/>
          </a:prstGeom>
          <a:noFill/>
          <a:ln>
            <a:noFill/>
          </a:ln>
        </p:spPr>
        <p:txBody>
          <a:bodyPr anchorCtr="0" anchor="t" bIns="0" lIns="0" spcFirstLastPara="1" rIns="0" wrap="square" tIns="97150">
            <a:spAutoFit/>
          </a:bodyPr>
          <a:lstStyle/>
          <a:p>
            <a:pPr indent="-228600" lvl="0" marL="241300" marR="537845" rtl="0" algn="l">
              <a:lnSpc>
                <a:spcPct val="150000"/>
              </a:lnSpc>
              <a:spcBef>
                <a:spcPts val="0"/>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Concept : </a:t>
            </a:r>
            <a:endParaRPr/>
          </a:p>
          <a:p>
            <a:pPr indent="-228600" lvl="2" marL="1155700" marR="537845" rtl="0" algn="l">
              <a:lnSpc>
                <a:spcPct val="150000"/>
              </a:lnSpc>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Travail sur un </a:t>
            </a:r>
            <a:r>
              <a:rPr b="0" i="0" lang="fr-FR" sz="2800" u="none" cap="none" strike="noStrike">
                <a:solidFill>
                  <a:schemeClr val="accent2"/>
                </a:solidFill>
                <a:latin typeface="Calibri"/>
                <a:ea typeface="Calibri"/>
                <a:cs typeface="Calibri"/>
                <a:sym typeface="Calibri"/>
              </a:rPr>
              <a:t>Projet </a:t>
            </a:r>
            <a:r>
              <a:rPr b="0" i="0" lang="fr-FR" sz="2800" u="none" cap="none" strike="noStrike">
                <a:solidFill>
                  <a:srgbClr val="213B54"/>
                </a:solidFill>
                <a:latin typeface="Calibri"/>
                <a:ea typeface="Calibri"/>
                <a:cs typeface="Calibri"/>
                <a:sym typeface="Calibri"/>
              </a:rPr>
              <a:t>(App, Site Web…)</a:t>
            </a:r>
            <a:endParaRPr/>
          </a:p>
          <a:p>
            <a:pPr indent="-228600" lvl="2" marL="1155700" marR="537845" rtl="0" algn="l">
              <a:lnSpc>
                <a:spcPct val="150000"/>
              </a:lnSpc>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Le plus souvent en </a:t>
            </a:r>
            <a:r>
              <a:rPr b="0" i="0" lang="fr-FR" sz="2800" u="none" cap="none" strike="noStrike">
                <a:solidFill>
                  <a:schemeClr val="accent2"/>
                </a:solidFill>
                <a:latin typeface="Calibri"/>
                <a:ea typeface="Calibri"/>
                <a:cs typeface="Calibri"/>
                <a:sym typeface="Calibri"/>
              </a:rPr>
              <a:t>Agence</a:t>
            </a:r>
            <a:endParaRPr/>
          </a:p>
          <a:p>
            <a:pPr indent="-228600" lvl="2" marL="1155700" marR="537845" rtl="0" algn="l">
              <a:lnSpc>
                <a:spcPct val="150000"/>
              </a:lnSpc>
              <a:spcBef>
                <a:spcPts val="765"/>
              </a:spcBef>
              <a:spcAft>
                <a:spcPts val="0"/>
              </a:spcAft>
              <a:buClr>
                <a:srgbClr val="002F46"/>
              </a:buClr>
              <a:buSzPts val="2800"/>
              <a:buFont typeface="Arial"/>
              <a:buChar char="•"/>
            </a:pPr>
            <a:r>
              <a:rPr b="0" i="0" lang="fr-FR" sz="2800" u="none" cap="none" strike="noStrike">
                <a:solidFill>
                  <a:srgbClr val="002F46"/>
                </a:solidFill>
                <a:latin typeface="Calibri"/>
                <a:ea typeface="Calibri"/>
                <a:cs typeface="Calibri"/>
                <a:sym typeface="Calibri"/>
              </a:rPr>
              <a:t>Réception d’un </a:t>
            </a:r>
            <a:r>
              <a:rPr b="0" i="0" lang="fr-FR" sz="2800" u="none" cap="none" strike="noStrike">
                <a:solidFill>
                  <a:schemeClr val="accent2"/>
                </a:solidFill>
                <a:latin typeface="Calibri"/>
                <a:ea typeface="Calibri"/>
                <a:cs typeface="Calibri"/>
                <a:sym typeface="Calibri"/>
              </a:rPr>
              <a:t>cahier des charges</a:t>
            </a:r>
            <a:endParaRPr/>
          </a:p>
          <a:p>
            <a:pPr indent="-228600" lvl="2" marL="1155700" marR="537845" rtl="0" algn="l">
              <a:lnSpc>
                <a:spcPct val="150000"/>
              </a:lnSpc>
              <a:spcBef>
                <a:spcPts val="765"/>
              </a:spcBef>
              <a:spcAft>
                <a:spcPts val="0"/>
              </a:spcAft>
              <a:buClr>
                <a:srgbClr val="002F46"/>
              </a:buClr>
              <a:buSzPts val="2800"/>
              <a:buFont typeface="Arial"/>
              <a:buChar char="•"/>
            </a:pPr>
            <a:r>
              <a:rPr b="0" i="0" lang="fr-FR" sz="2800" u="none" cap="none" strike="noStrike">
                <a:solidFill>
                  <a:srgbClr val="002F46"/>
                </a:solidFill>
                <a:latin typeface="Calibri"/>
                <a:ea typeface="Calibri"/>
                <a:cs typeface="Calibri"/>
                <a:sym typeface="Calibri"/>
              </a:rPr>
              <a:t>Réponse avec une </a:t>
            </a:r>
            <a:r>
              <a:rPr b="0" i="0" lang="fr-FR" sz="2800" u="none" cap="none" strike="noStrike">
                <a:solidFill>
                  <a:schemeClr val="accent2"/>
                </a:solidFill>
                <a:latin typeface="Calibri"/>
                <a:ea typeface="Calibri"/>
                <a:cs typeface="Calibri"/>
                <a:sym typeface="Calibri"/>
              </a:rPr>
              <a:t>proposition technique et commerciale</a:t>
            </a:r>
            <a:endParaRPr/>
          </a:p>
          <a:p>
            <a:pPr indent="-228600" lvl="2" marL="1155700" marR="537845" rtl="0" algn="l">
              <a:lnSpc>
                <a:spcPct val="150000"/>
              </a:lnSpc>
              <a:spcBef>
                <a:spcPts val="765"/>
              </a:spcBef>
              <a:spcAft>
                <a:spcPts val="0"/>
              </a:spcAft>
              <a:buClr>
                <a:srgbClr val="002F46"/>
              </a:buClr>
              <a:buSzPts val="2800"/>
              <a:buFont typeface="Arial"/>
              <a:buChar char="•"/>
            </a:pPr>
            <a:r>
              <a:rPr b="0" i="0" lang="fr-FR" sz="2800" u="none" cap="none" strike="noStrike">
                <a:solidFill>
                  <a:srgbClr val="002F46"/>
                </a:solidFill>
                <a:latin typeface="Calibri"/>
                <a:ea typeface="Calibri"/>
                <a:cs typeface="Calibri"/>
                <a:sym typeface="Calibri"/>
              </a:rPr>
              <a:t>Le plus souvent </a:t>
            </a:r>
            <a:r>
              <a:rPr b="0" i="0" lang="fr-FR" sz="2800" u="none" cap="none" strike="noStrike">
                <a:solidFill>
                  <a:schemeClr val="accent2"/>
                </a:solidFill>
                <a:latin typeface="Calibri"/>
                <a:ea typeface="Calibri"/>
                <a:cs typeface="Calibri"/>
                <a:sym typeface="Calibri"/>
              </a:rPr>
              <a:t>pas seuls a répondre</a:t>
            </a:r>
            <a:endParaRPr b="0" i="0" sz="2800" u="none" cap="none" strike="noStrike">
              <a:solidFill>
                <a:srgbClr val="213B54"/>
              </a:solidFill>
              <a:latin typeface="Calibri"/>
              <a:ea typeface="Calibri"/>
              <a:cs typeface="Calibri"/>
              <a:sym typeface="Calibri"/>
            </a:endParaRPr>
          </a:p>
        </p:txBody>
      </p:sp>
      <p:sp>
        <p:nvSpPr>
          <p:cNvPr id="91" name="Google Shape;91;p6"/>
          <p:cNvSpPr txBox="1"/>
          <p:nvPr>
            <p:ph type="title"/>
          </p:nvPr>
        </p:nvSpPr>
        <p:spPr>
          <a:xfrm>
            <a:off x="9296399" y="45161"/>
            <a:ext cx="2572131" cy="627736"/>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None/>
            </a:pPr>
            <a:r>
              <a:rPr lang="fr-FR"/>
              <a:t>Mode Projet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97" name="Google Shape;97;p7"/>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98" name="Google Shape;98;p7"/>
          <p:cNvSpPr txBox="1"/>
          <p:nvPr/>
        </p:nvSpPr>
        <p:spPr>
          <a:xfrm>
            <a:off x="881238" y="1752600"/>
            <a:ext cx="10428631" cy="4427494"/>
          </a:xfrm>
          <a:prstGeom prst="rect">
            <a:avLst/>
          </a:prstGeom>
          <a:noFill/>
          <a:ln>
            <a:noFill/>
          </a:ln>
        </p:spPr>
        <p:txBody>
          <a:bodyPr anchorCtr="0" anchor="t" bIns="0" lIns="0" spcFirstLastPara="1" rIns="0" wrap="square" tIns="97150">
            <a:spAutoFit/>
          </a:bodyPr>
          <a:lstStyle/>
          <a:p>
            <a:pPr indent="-228600" lvl="0" marL="241300" marR="537845" rtl="0" algn="l">
              <a:spcBef>
                <a:spcPts val="0"/>
              </a:spcBef>
              <a:spcAft>
                <a:spcPts val="0"/>
              </a:spcAft>
              <a:buClr>
                <a:schemeClr val="accent2"/>
              </a:buClr>
              <a:buSzPts val="2800"/>
              <a:buFont typeface="Arial"/>
              <a:buChar char="•"/>
            </a:pPr>
            <a:r>
              <a:rPr lang="fr-FR" sz="2800">
                <a:solidFill>
                  <a:schemeClr val="accent2"/>
                </a:solidFill>
                <a:latin typeface="Calibri"/>
                <a:ea typeface="Calibri"/>
                <a:cs typeface="Calibri"/>
                <a:sym typeface="Calibri"/>
              </a:rPr>
              <a:t>Accès limité </a:t>
            </a:r>
            <a:r>
              <a:rPr lang="fr-FR" sz="2800">
                <a:solidFill>
                  <a:srgbClr val="213B54"/>
                </a:solidFill>
                <a:latin typeface="Calibri"/>
                <a:ea typeface="Calibri"/>
                <a:cs typeface="Calibri"/>
                <a:sym typeface="Calibri"/>
              </a:rPr>
              <a:t>au métier</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Réalisation d’</a:t>
            </a:r>
            <a:r>
              <a:rPr b="0" i="0" lang="fr-FR" sz="2400" u="none" cap="none" strike="noStrike">
                <a:solidFill>
                  <a:schemeClr val="accent2"/>
                </a:solidFill>
                <a:latin typeface="Calibri"/>
                <a:ea typeface="Calibri"/>
                <a:cs typeface="Calibri"/>
                <a:sym typeface="Calibri"/>
              </a:rPr>
              <a:t>HYPOTHÈSES</a:t>
            </a:r>
            <a:r>
              <a:rPr b="0" i="0" lang="fr-FR" sz="2400" u="none" cap="none" strike="noStrike">
                <a:solidFill>
                  <a:srgbClr val="213B54"/>
                </a:solidFill>
                <a:latin typeface="Calibri"/>
                <a:ea typeface="Calibri"/>
                <a:cs typeface="Calibri"/>
                <a:sym typeface="Calibri"/>
              </a:rPr>
              <a:t> listées dans la réponse</a:t>
            </a:r>
            <a:endParaRPr/>
          </a:p>
          <a:p>
            <a:pPr indent="-228600" lvl="4" marL="20701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Hypothèses fonctionnelles</a:t>
            </a:r>
            <a:endParaRPr/>
          </a:p>
          <a:p>
            <a:pPr indent="-228600" lvl="4" marL="20701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Hypothèses techniques</a:t>
            </a:r>
            <a:endParaRPr/>
          </a:p>
          <a:p>
            <a:pPr indent="-228600" lvl="4" marL="20701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Hypothèses de planning (Roadmap applicative…)</a:t>
            </a:r>
            <a:endParaRPr/>
          </a:p>
          <a:p>
            <a:pPr indent="-76200" lvl="4" marL="2070100" marR="537845" rtl="0" algn="l">
              <a:spcBef>
                <a:spcPts val="765"/>
              </a:spcBef>
              <a:spcAft>
                <a:spcPts val="0"/>
              </a:spcAft>
              <a:buClr>
                <a:schemeClr val="dk1"/>
              </a:buClr>
              <a:buSzPts val="2400"/>
              <a:buFont typeface="Arial"/>
              <a:buNone/>
            </a:pPr>
            <a:r>
              <a:t/>
            </a:r>
            <a:endParaRPr b="0" i="0" sz="2400" u="none" cap="none" strike="noStrike">
              <a:solidFill>
                <a:srgbClr val="213B54"/>
              </a:solidFill>
              <a:latin typeface="Calibri"/>
              <a:ea typeface="Calibri"/>
              <a:cs typeface="Calibri"/>
              <a:sym typeface="Calibri"/>
            </a:endParaRPr>
          </a:p>
          <a:p>
            <a:pPr indent="-228600" lvl="0" marL="241300" marR="537845" rtl="0" algn="l">
              <a:spcBef>
                <a:spcPts val="765"/>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Le but est d’apporter une </a:t>
            </a:r>
            <a:r>
              <a:rPr lang="fr-FR" sz="2800">
                <a:solidFill>
                  <a:schemeClr val="accent2"/>
                </a:solidFill>
                <a:latin typeface="Calibri"/>
                <a:ea typeface="Calibri"/>
                <a:cs typeface="Calibri"/>
                <a:sym typeface="Calibri"/>
              </a:rPr>
              <a:t>réponse complète </a:t>
            </a:r>
            <a:r>
              <a:rPr lang="fr-FR" sz="2800">
                <a:solidFill>
                  <a:srgbClr val="213B54"/>
                </a:solidFill>
                <a:latin typeface="Calibri"/>
                <a:ea typeface="Calibri"/>
                <a:cs typeface="Calibri"/>
                <a:sym typeface="Calibri"/>
              </a:rPr>
              <a:t>au client</a:t>
            </a:r>
            <a:endParaRPr/>
          </a:p>
          <a:p>
            <a:pPr indent="-228600" lvl="2" marL="1155700" marR="537845" rtl="0" algn="l">
              <a:spcBef>
                <a:spcPts val="765"/>
              </a:spcBef>
              <a:spcAft>
                <a:spcPts val="0"/>
              </a:spcAft>
              <a:buClr>
                <a:srgbClr val="213B54"/>
              </a:buClr>
              <a:buSzPts val="2400"/>
              <a:buFont typeface="Arial"/>
              <a:buChar char="•"/>
            </a:pPr>
            <a:r>
              <a:rPr b="0" i="0" lang="fr-FR" sz="2400" u="none" cap="none" strike="noStrike">
                <a:solidFill>
                  <a:srgbClr val="213B54"/>
                </a:solidFill>
                <a:latin typeface="Calibri"/>
                <a:ea typeface="Calibri"/>
                <a:cs typeface="Calibri"/>
                <a:sym typeface="Calibri"/>
              </a:rPr>
              <a:t>Élément de différenciation</a:t>
            </a:r>
            <a:endParaRPr/>
          </a:p>
          <a:p>
            <a:pPr indent="-76200" lvl="0" marL="241300" marR="537845" rtl="0" algn="l">
              <a:spcBef>
                <a:spcPts val="765"/>
              </a:spcBef>
              <a:spcAft>
                <a:spcPts val="0"/>
              </a:spcAft>
              <a:buClr>
                <a:schemeClr val="dk1"/>
              </a:buClr>
              <a:buSzPts val="2400"/>
              <a:buFont typeface="Arial"/>
              <a:buNone/>
            </a:pPr>
            <a:r>
              <a:t/>
            </a:r>
            <a:endParaRPr sz="2400">
              <a:solidFill>
                <a:srgbClr val="213B54"/>
              </a:solidFill>
              <a:latin typeface="Calibri"/>
              <a:ea typeface="Calibri"/>
              <a:cs typeface="Calibri"/>
              <a:sym typeface="Calibri"/>
            </a:endParaRPr>
          </a:p>
        </p:txBody>
      </p:sp>
      <p:sp>
        <p:nvSpPr>
          <p:cNvPr id="99" name="Google Shape;99;p7"/>
          <p:cNvSpPr txBox="1"/>
          <p:nvPr>
            <p:ph type="title"/>
          </p:nvPr>
        </p:nvSpPr>
        <p:spPr>
          <a:xfrm>
            <a:off x="9296399" y="45161"/>
            <a:ext cx="2572131" cy="627736"/>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None/>
            </a:pPr>
            <a:r>
              <a:rPr lang="fr-FR"/>
              <a:t>Mode Projet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1" type="ftr"/>
          </p:nvPr>
        </p:nvSpPr>
        <p:spPr>
          <a:xfrm>
            <a:off x="5446267" y="6453174"/>
            <a:ext cx="1298575" cy="204470"/>
          </a:xfrm>
          <a:prstGeom prst="rect">
            <a:avLst/>
          </a:prstGeom>
          <a:noFill/>
          <a:ln>
            <a:noFill/>
          </a:ln>
        </p:spPr>
        <p:txBody>
          <a:bodyPr anchorCtr="0" anchor="t" bIns="0" lIns="0" spcFirstLastPara="1" rIns="0" wrap="square" tIns="0">
            <a:spAutoFit/>
          </a:bodyPr>
          <a:lstStyle/>
          <a:p>
            <a:pPr indent="0" lvl="0" marL="12700" rtl="0" algn="l">
              <a:lnSpc>
                <a:spcPct val="102500"/>
              </a:lnSpc>
              <a:spcBef>
                <a:spcPts val="0"/>
              </a:spcBef>
              <a:spcAft>
                <a:spcPts val="0"/>
              </a:spcAft>
              <a:buNone/>
            </a:pPr>
            <a:r>
              <a:rPr lang="fr-FR" u="sng">
                <a:solidFill>
                  <a:schemeClr val="hlink"/>
                </a:solidFill>
                <a:hlinkClick r:id="rId3"/>
              </a:rPr>
              <a:t>www.diginamic.fr</a:t>
            </a:r>
            <a:endParaRPr/>
          </a:p>
        </p:txBody>
      </p:sp>
      <p:sp>
        <p:nvSpPr>
          <p:cNvPr id="105" name="Google Shape;105;p8"/>
          <p:cNvSpPr txBox="1"/>
          <p:nvPr>
            <p:ph idx="12" type="sldNum"/>
          </p:nvPr>
        </p:nvSpPr>
        <p:spPr>
          <a:xfrm>
            <a:off x="11081511" y="6464985"/>
            <a:ext cx="206375" cy="178434"/>
          </a:xfrm>
          <a:prstGeom prst="rect">
            <a:avLst/>
          </a:prstGeom>
          <a:noFill/>
          <a:ln>
            <a:noFill/>
          </a:ln>
        </p:spPr>
        <p:txBody>
          <a:bodyPr anchorCtr="0" anchor="t" bIns="0" lIns="0" spcFirstLastPara="1" rIns="0" wrap="square" tIns="0">
            <a:spAutoFit/>
          </a:bodyPr>
          <a:lstStyle/>
          <a:p>
            <a:pPr indent="0" lvl="0" marL="25400" rtl="0" algn="l">
              <a:lnSpc>
                <a:spcPct val="103333"/>
              </a:lnSpc>
              <a:spcBef>
                <a:spcPts val="0"/>
              </a:spcBef>
              <a:spcAft>
                <a:spcPts val="0"/>
              </a:spcAft>
              <a:buNone/>
            </a:pPr>
            <a:fld id="{00000000-1234-1234-1234-123412341234}" type="slidenum">
              <a:rPr lang="fr-FR"/>
              <a:t>‹#›</a:t>
            </a:fld>
            <a:endParaRPr/>
          </a:p>
        </p:txBody>
      </p:sp>
      <p:sp>
        <p:nvSpPr>
          <p:cNvPr id="106" name="Google Shape;106;p8"/>
          <p:cNvSpPr txBox="1"/>
          <p:nvPr/>
        </p:nvSpPr>
        <p:spPr>
          <a:xfrm>
            <a:off x="881238" y="1219200"/>
            <a:ext cx="10780917" cy="4919937"/>
          </a:xfrm>
          <a:prstGeom prst="rect">
            <a:avLst/>
          </a:prstGeom>
          <a:noFill/>
          <a:ln>
            <a:noFill/>
          </a:ln>
        </p:spPr>
        <p:txBody>
          <a:bodyPr anchorCtr="0" anchor="t" bIns="0" lIns="0" spcFirstLastPara="1" rIns="0" wrap="square" tIns="97150">
            <a:spAutoFit/>
          </a:bodyPr>
          <a:lstStyle/>
          <a:p>
            <a:pPr indent="-228600" lvl="0" marL="241300" marR="537845" rtl="0" algn="l">
              <a:lnSpc>
                <a:spcPct val="150000"/>
              </a:lnSpc>
              <a:spcBef>
                <a:spcPts val="0"/>
              </a:spcBef>
              <a:spcAft>
                <a:spcPts val="0"/>
              </a:spcAft>
              <a:buClr>
                <a:srgbClr val="213B54"/>
              </a:buClr>
              <a:buSzPts val="2800"/>
              <a:buFont typeface="Arial"/>
              <a:buChar char="•"/>
            </a:pPr>
            <a:r>
              <a:rPr lang="fr-FR" sz="2800">
                <a:solidFill>
                  <a:srgbClr val="213B54"/>
                </a:solidFill>
                <a:latin typeface="Calibri"/>
                <a:ea typeface="Calibri"/>
                <a:cs typeface="Calibri"/>
                <a:sym typeface="Calibri"/>
              </a:rPr>
              <a:t>Proposition technique et commerciale</a:t>
            </a:r>
            <a:endParaRPr/>
          </a:p>
          <a:p>
            <a:pPr indent="-228600" lvl="2" marL="1155700" marR="537845" rtl="0" algn="l">
              <a:lnSpc>
                <a:spcPct val="150000"/>
              </a:lnSpc>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Propose une </a:t>
            </a:r>
            <a:r>
              <a:rPr b="0" i="0" lang="fr-FR" sz="2800" u="none" cap="none" strike="noStrike">
                <a:solidFill>
                  <a:schemeClr val="accent2"/>
                </a:solidFill>
                <a:latin typeface="Calibri"/>
                <a:ea typeface="Calibri"/>
                <a:cs typeface="Calibri"/>
                <a:sym typeface="Calibri"/>
              </a:rPr>
              <a:t>solution complète</a:t>
            </a:r>
            <a:endParaRPr/>
          </a:p>
          <a:p>
            <a:pPr indent="-228600" lvl="2" marL="1155700" marR="537845" rtl="0" algn="l">
              <a:lnSpc>
                <a:spcPct val="150000"/>
              </a:lnSpc>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Doit </a:t>
            </a:r>
            <a:r>
              <a:rPr b="0" i="0" lang="fr-FR" sz="2800" u="none" cap="none" strike="noStrike">
                <a:solidFill>
                  <a:schemeClr val="accent2"/>
                </a:solidFill>
                <a:latin typeface="Calibri"/>
                <a:ea typeface="Calibri"/>
                <a:cs typeface="Calibri"/>
                <a:sym typeface="Calibri"/>
              </a:rPr>
              <a:t>anticiper</a:t>
            </a:r>
            <a:r>
              <a:rPr b="0" i="0" lang="fr-FR" sz="2800" u="none" cap="none" strike="noStrike">
                <a:solidFill>
                  <a:srgbClr val="213B54"/>
                </a:solidFill>
                <a:latin typeface="Calibri"/>
                <a:ea typeface="Calibri"/>
                <a:cs typeface="Calibri"/>
                <a:sym typeface="Calibri"/>
              </a:rPr>
              <a:t> tous les problèmes possibles durant le projet</a:t>
            </a:r>
            <a:endParaRPr/>
          </a:p>
          <a:p>
            <a:pPr indent="-228600" lvl="2" marL="1155700" marR="537845" rtl="0" algn="l">
              <a:lnSpc>
                <a:spcPct val="150000"/>
              </a:lnSpc>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Présente </a:t>
            </a:r>
            <a:r>
              <a:rPr b="0" i="0" lang="fr-FR" sz="2800" u="none" cap="none" strike="noStrike">
                <a:solidFill>
                  <a:schemeClr val="accent2"/>
                </a:solidFill>
                <a:latin typeface="Calibri"/>
                <a:ea typeface="Calibri"/>
                <a:cs typeface="Calibri"/>
                <a:sym typeface="Calibri"/>
              </a:rPr>
              <a:t>clairement</a:t>
            </a:r>
            <a:r>
              <a:rPr b="0" i="0" lang="fr-FR" sz="2800" u="none" cap="none" strike="noStrike">
                <a:solidFill>
                  <a:srgbClr val="213B54"/>
                </a:solidFill>
                <a:latin typeface="Calibri"/>
                <a:ea typeface="Calibri"/>
                <a:cs typeface="Calibri"/>
                <a:sym typeface="Calibri"/>
              </a:rPr>
              <a:t> la </a:t>
            </a:r>
            <a:r>
              <a:rPr b="0" i="0" lang="fr-FR" sz="2800" u="none" cap="none" strike="noStrike">
                <a:solidFill>
                  <a:schemeClr val="accent2"/>
                </a:solidFill>
                <a:latin typeface="Calibri"/>
                <a:ea typeface="Calibri"/>
                <a:cs typeface="Calibri"/>
                <a:sym typeface="Calibri"/>
              </a:rPr>
              <a:t>solution fonctionnelle</a:t>
            </a:r>
            <a:r>
              <a:rPr b="0" i="0" lang="fr-FR" sz="2800" u="none" cap="none" strike="noStrike">
                <a:solidFill>
                  <a:srgbClr val="213B54"/>
                </a:solidFill>
                <a:latin typeface="Calibri"/>
                <a:ea typeface="Calibri"/>
                <a:cs typeface="Calibri"/>
                <a:sym typeface="Calibri"/>
              </a:rPr>
              <a:t> crée et les </a:t>
            </a:r>
            <a:r>
              <a:rPr b="0" i="0" lang="fr-FR" sz="2800" u="none" cap="none" strike="noStrike">
                <a:solidFill>
                  <a:schemeClr val="accent2"/>
                </a:solidFill>
                <a:latin typeface="Calibri"/>
                <a:ea typeface="Calibri"/>
                <a:cs typeface="Calibri"/>
                <a:sym typeface="Calibri"/>
              </a:rPr>
              <a:t>hypothèses</a:t>
            </a:r>
            <a:r>
              <a:rPr b="0" i="0" lang="fr-FR" sz="2800" u="none" cap="none" strike="noStrike">
                <a:solidFill>
                  <a:srgbClr val="213B54"/>
                </a:solidFill>
                <a:latin typeface="Calibri"/>
                <a:ea typeface="Calibri"/>
                <a:cs typeface="Calibri"/>
                <a:sym typeface="Calibri"/>
              </a:rPr>
              <a:t> l’accompagnant</a:t>
            </a:r>
            <a:endParaRPr/>
          </a:p>
          <a:p>
            <a:pPr indent="-228600" lvl="2" marL="1155700" marR="537845" rtl="0" algn="l">
              <a:lnSpc>
                <a:spcPct val="150000"/>
              </a:lnSpc>
              <a:spcBef>
                <a:spcPts val="765"/>
              </a:spcBef>
              <a:spcAft>
                <a:spcPts val="0"/>
              </a:spcAft>
              <a:buClr>
                <a:srgbClr val="213B54"/>
              </a:buClr>
              <a:buSzPts val="2800"/>
              <a:buFont typeface="Arial"/>
              <a:buChar char="•"/>
            </a:pPr>
            <a:r>
              <a:rPr b="0" i="0" lang="fr-FR" sz="2800" u="none" cap="none" strike="noStrike">
                <a:solidFill>
                  <a:srgbClr val="213B54"/>
                </a:solidFill>
                <a:latin typeface="Calibri"/>
                <a:ea typeface="Calibri"/>
                <a:cs typeface="Calibri"/>
                <a:sym typeface="Calibri"/>
              </a:rPr>
              <a:t>Intègre les aspects </a:t>
            </a:r>
            <a:r>
              <a:rPr b="0" i="0" lang="fr-FR" sz="2800" u="none" cap="none" strike="noStrike">
                <a:solidFill>
                  <a:schemeClr val="accent2"/>
                </a:solidFill>
                <a:latin typeface="Calibri"/>
                <a:ea typeface="Calibri"/>
                <a:cs typeface="Calibri"/>
                <a:sym typeface="Calibri"/>
              </a:rPr>
              <a:t>fonctionnels, techniques, UX…</a:t>
            </a:r>
            <a:endParaRPr/>
          </a:p>
          <a:p>
            <a:pPr indent="0" lvl="2" marL="927100" marR="537845" rtl="0" algn="l">
              <a:spcBef>
                <a:spcPts val="765"/>
              </a:spcBef>
              <a:spcAft>
                <a:spcPts val="0"/>
              </a:spcAft>
              <a:buNone/>
            </a:pPr>
            <a:r>
              <a:t/>
            </a:r>
            <a:endParaRPr b="0" i="0" sz="2800" u="none" cap="none" strike="noStrike">
              <a:solidFill>
                <a:srgbClr val="213B54"/>
              </a:solidFill>
              <a:latin typeface="Calibri"/>
              <a:ea typeface="Calibri"/>
              <a:cs typeface="Calibri"/>
              <a:sym typeface="Calibri"/>
            </a:endParaRPr>
          </a:p>
        </p:txBody>
      </p:sp>
      <p:sp>
        <p:nvSpPr>
          <p:cNvPr id="107" name="Google Shape;107;p8"/>
          <p:cNvSpPr txBox="1"/>
          <p:nvPr>
            <p:ph type="title"/>
          </p:nvPr>
        </p:nvSpPr>
        <p:spPr>
          <a:xfrm>
            <a:off x="9296399" y="45161"/>
            <a:ext cx="2572131" cy="627736"/>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None/>
            </a:pPr>
            <a:r>
              <a:rPr lang="fr-FR"/>
              <a:t>Mode Projet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0" y="990600"/>
            <a:ext cx="12192000" cy="5863962"/>
          </a:xfrm>
          <a:prstGeom prst="rect">
            <a:avLst/>
          </a:prstGeom>
          <a:solidFill>
            <a:srgbClr val="002F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9"/>
          <p:cNvSpPr/>
          <p:nvPr/>
        </p:nvSpPr>
        <p:spPr>
          <a:xfrm>
            <a:off x="2209800" y="3124200"/>
            <a:ext cx="7772400" cy="1446550"/>
          </a:xfrm>
          <a:prstGeom prst="rect">
            <a:avLst/>
          </a:prstGeom>
          <a:noFill/>
          <a:ln>
            <a:noFill/>
          </a:ln>
        </p:spPr>
        <p:txBody>
          <a:bodyPr anchorCtr="0" anchor="t" bIns="45700" lIns="91425" spcFirstLastPara="1" rIns="91425" wrap="square" tIns="45700">
            <a:spAutoFit/>
          </a:bodyPr>
          <a:lstStyle/>
          <a:p>
            <a:pPr indent="0" lvl="0" marL="25400" marR="0" rtl="0" algn="ctr">
              <a:spcBef>
                <a:spcPts val="0"/>
              </a:spcBef>
              <a:spcAft>
                <a:spcPts val="0"/>
              </a:spcAft>
              <a:buNone/>
            </a:pPr>
            <a:r>
              <a:rPr lang="fr-FR" sz="4400">
                <a:solidFill>
                  <a:schemeClr val="lt1"/>
                </a:solidFill>
                <a:latin typeface="Calibri"/>
                <a:ea typeface="Calibri"/>
                <a:cs typeface="Calibri"/>
                <a:sym typeface="Calibri"/>
              </a:rPr>
              <a:t>SAVOIR LIRE </a:t>
            </a:r>
            <a:endParaRPr/>
          </a:p>
          <a:p>
            <a:pPr indent="0" lvl="0" marL="25400" marR="0" rtl="0" algn="ctr">
              <a:spcBef>
                <a:spcPts val="0"/>
              </a:spcBef>
              <a:spcAft>
                <a:spcPts val="0"/>
              </a:spcAft>
              <a:buNone/>
            </a:pPr>
            <a:r>
              <a:rPr lang="fr-FR" sz="4400">
                <a:solidFill>
                  <a:schemeClr val="lt1"/>
                </a:solidFill>
                <a:latin typeface="Calibri"/>
                <a:ea typeface="Calibri"/>
                <a:cs typeface="Calibri"/>
                <a:sym typeface="Calibri"/>
              </a:rPr>
              <a:t>UN CAHIER DES CHARGES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ureau">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502E56CC714C428F12A6A39537075C" ma:contentTypeVersion="0" ma:contentTypeDescription="Crée un document." ma:contentTypeScope="" ma:versionID="4d6623a4755706c35295b308399bae90">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29AAB4-014A-4A9B-A6F5-BE8A6CC42DED}"/>
</file>

<file path=customXml/itemProps2.xml><?xml version="1.0" encoding="utf-8"?>
<ds:datastoreItem xmlns:ds="http://schemas.openxmlformats.org/officeDocument/2006/customXml" ds:itemID="{FBCFBF78-295D-432A-A4EF-8A1F1D94B506}"/>
</file>

<file path=customXml/itemProps3.xml><?xml version="1.0" encoding="utf-8"?>
<ds:datastoreItem xmlns:ds="http://schemas.openxmlformats.org/officeDocument/2006/customXml" ds:itemID="{B1C23D84-BFC4-448C-8E85-EA5C814B1F23}"/>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Lionel Cabon</dc:creator>
  <dcterms:created xsi:type="dcterms:W3CDTF">2018-02-28T12:01:37Z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2017-05-30T00:00:00Z</vt:filetime>
  </property>
  <property fmtid="{D5CDD505-2E9C-101B-9397-08002B2CF9AE}" pid="3" name="Creator">
    <vt:lpwstr>Microsoft® PowerPoint® 2016</vt:lpwstr>
  </property>
  <property fmtid="{D5CDD505-2E9C-101B-9397-08002B2CF9AE}" pid="4" name="LastSaved">
    <vt:filetime>2018-02-28T00:00:00Z</vt:filetime>
  </property>
  <property fmtid="{D5CDD505-2E9C-101B-9397-08002B2CF9AE}" pid="5" name="ContentTypeId">
    <vt:lpwstr>0x01010020502E56CC714C428F12A6A39537075C</vt:lpwstr>
  </property>
</Properties>
</file>