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58" r:id="rId2"/>
    <p:sldId id="559" r:id="rId3"/>
    <p:sldId id="560" r:id="rId4"/>
    <p:sldId id="567" r:id="rId5"/>
    <p:sldId id="561" r:id="rId6"/>
    <p:sldId id="566" r:id="rId7"/>
    <p:sldId id="565" r:id="rId8"/>
    <p:sldId id="564" r:id="rId9"/>
    <p:sldId id="563" r:id="rId10"/>
    <p:sldId id="562" r:id="rId11"/>
    <p:sldId id="573" r:id="rId12"/>
    <p:sldId id="572" r:id="rId13"/>
    <p:sldId id="571" r:id="rId14"/>
    <p:sldId id="570" r:id="rId15"/>
    <p:sldId id="568" r:id="rId16"/>
    <p:sldId id="576" r:id="rId17"/>
    <p:sldId id="574" r:id="rId18"/>
    <p:sldId id="582" r:id="rId19"/>
    <p:sldId id="569" r:id="rId20"/>
    <p:sldId id="575" r:id="rId21"/>
    <p:sldId id="577" r:id="rId22"/>
    <p:sldId id="578" r:id="rId23"/>
    <p:sldId id="579" r:id="rId24"/>
    <p:sldId id="580" r:id="rId25"/>
    <p:sldId id="581" r:id="rId26"/>
    <p:sldId id="583" r:id="rId27"/>
    <p:sldId id="584" r:id="rId28"/>
    <p:sldId id="585" r:id="rId29"/>
    <p:sldId id="586" r:id="rId30"/>
    <p:sldId id="587" r:id="rId31"/>
    <p:sldId id="588" r:id="rId32"/>
    <p:sldId id="589" r:id="rId33"/>
    <p:sldId id="591" r:id="rId34"/>
    <p:sldId id="592" r:id="rId35"/>
    <p:sldId id="593" r:id="rId36"/>
    <p:sldId id="594" r:id="rId37"/>
    <p:sldId id="595" r:id="rId38"/>
    <p:sldId id="596" r:id="rId39"/>
    <p:sldId id="600" r:id="rId40"/>
    <p:sldId id="601" r:id="rId41"/>
    <p:sldId id="598" r:id="rId42"/>
    <p:sldId id="597" r:id="rId43"/>
    <p:sldId id="599"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80" d="100"/>
          <a:sy n="80" d="100"/>
        </p:scale>
        <p:origin x="7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84"/>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5" name="页脚占位符 4"/>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6" name="灯片编号占位符 5"/>
          <p:cNvSpPr>
            <a:spLocks noGrp="1"/>
          </p:cNvSpPr>
          <p:nvPr>
            <p:ph type="sldNum" sz="quarter" idx="12"/>
          </p:nvPr>
        </p:nvSpPr>
        <p:spPr>
          <a:xfrm>
            <a:off x="8737600" y="6356409"/>
            <a:ext cx="2844800" cy="365125"/>
          </a:xfrm>
        </p:spPr>
        <p:txBody>
          <a:bodyPr/>
          <a:lstStyle>
            <a:lvl1pPr>
              <a:defRPr/>
            </a:lvl1pPr>
          </a:lstStyle>
          <a:p>
            <a:fld id="{76F69B89-8B33-4544-9A48-79507EDB84AE}" type="slidenum">
              <a:rPr lang="zh-CN" altLang="en-US"/>
              <a:t>‹#›</a:t>
            </a:fld>
            <a:endParaRPr lang="zh-CN"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366178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5" name="页脚占位符 4"/>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6" name="灯片编号占位符 5"/>
          <p:cNvSpPr>
            <a:spLocks noGrp="1"/>
          </p:cNvSpPr>
          <p:nvPr>
            <p:ph type="sldNum" sz="quarter" idx="12"/>
          </p:nvPr>
        </p:nvSpPr>
        <p:spPr>
          <a:xfrm>
            <a:off x="8737600" y="6356409"/>
            <a:ext cx="2844800" cy="365125"/>
          </a:xfrm>
        </p:spPr>
        <p:txBody>
          <a:bodyPr/>
          <a:lstStyle>
            <a:lvl1pPr>
              <a:defRPr/>
            </a:lvl1pPr>
          </a:lstStyle>
          <a:p>
            <a:fld id="{7518E944-DE17-431E-BAC3-831C80F71C9E}" type="slidenum">
              <a:rPr lang="zh-CN" altLang="en-US"/>
              <a:t>‹#›</a:t>
            </a:fld>
            <a:endParaRPr lang="zh-CN" altLang="en-US" sz="1800">
              <a:solidFill>
                <a:srgbClr val="000000"/>
              </a:solidFill>
              <a:latin typeface="Arial" panose="020B0604020202020204" pitchFamily="34" charset="0"/>
            </a:endParaRPr>
          </a:p>
        </p:txBody>
      </p:sp>
      <p:cxnSp>
        <p:nvCxnSpPr>
          <p:cNvPr id="7" name="直接连接符 6"/>
          <p:cNvCxnSpPr/>
          <p:nvPr userDrawn="1"/>
        </p:nvCxnSpPr>
        <p:spPr bwMode="auto">
          <a:xfrm>
            <a:off x="0" y="651393"/>
            <a:ext cx="12192000" cy="0"/>
          </a:xfrm>
          <a:prstGeom prst="line">
            <a:avLst/>
          </a:prstGeom>
          <a:solidFill>
            <a:schemeClr val="accent1"/>
          </a:solidFill>
          <a:ln w="22225" cap="flat" cmpd="sng" algn="ctr">
            <a:solidFill>
              <a:srgbClr val="174592"/>
            </a:solidFill>
            <a:prstDash val="solid"/>
            <a:round/>
            <a:headEnd type="none" w="med" len="med"/>
            <a:tailEnd type="none" w="med" len="med"/>
          </a:ln>
        </p:spPr>
      </p:cxnSp>
    </p:spTree>
    <p:extLst>
      <p:ext uri="{BB962C8B-B14F-4D97-AF65-F5344CB8AC3E}">
        <p14:creationId xmlns:p14="http://schemas.microsoft.com/office/powerpoint/2010/main" val="539251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5" name="页脚占位符 4"/>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6" name="灯片编号占位符 5"/>
          <p:cNvSpPr>
            <a:spLocks noGrp="1"/>
          </p:cNvSpPr>
          <p:nvPr>
            <p:ph type="sldNum" sz="quarter" idx="12"/>
          </p:nvPr>
        </p:nvSpPr>
        <p:spPr>
          <a:xfrm>
            <a:off x="8737600" y="6356409"/>
            <a:ext cx="2844800" cy="365125"/>
          </a:xfrm>
        </p:spPr>
        <p:txBody>
          <a:bodyPr/>
          <a:lstStyle>
            <a:lvl1pPr>
              <a:defRPr/>
            </a:lvl1pPr>
          </a:lstStyle>
          <a:p>
            <a:fld id="{9A4A85ED-614B-4E74-85B4-8CD08800190E}" type="slidenum">
              <a:rPr lang="zh-CN" altLang="en-US"/>
              <a:t>‹#›</a:t>
            </a:fld>
            <a:endParaRPr lang="zh-CN"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2915393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4" name="页脚占位符 3"/>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5" name="灯片编号占位符 4"/>
          <p:cNvSpPr>
            <a:spLocks noGrp="1"/>
          </p:cNvSpPr>
          <p:nvPr>
            <p:ph type="sldNum" sz="quarter" idx="12"/>
          </p:nvPr>
        </p:nvSpPr>
        <p:spPr>
          <a:xfrm>
            <a:off x="8737600" y="6356409"/>
            <a:ext cx="2844800" cy="365125"/>
          </a:xfrm>
        </p:spPr>
        <p:txBody>
          <a:bodyPr/>
          <a:lstStyle>
            <a:lvl1pPr>
              <a:defRPr/>
            </a:lvl1pPr>
          </a:lstStyle>
          <a:p>
            <a:fld id="{DA4EE506-454F-42EC-B541-45D3C300467E}" type="slidenum">
              <a:rPr lang="zh-CN" altLang="en-US"/>
              <a:t>‹#›</a:t>
            </a:fld>
            <a:endParaRPr lang="zh-CN" altLang="en-US" sz="1800">
              <a:solidFill>
                <a:srgbClr val="000000"/>
              </a:solidFill>
              <a:latin typeface="Arial" panose="020B0604020202020204" pitchFamily="34" charset="0"/>
            </a:endParaRPr>
          </a:p>
        </p:txBody>
      </p:sp>
      <p:cxnSp>
        <p:nvCxnSpPr>
          <p:cNvPr id="6" name="直接连接符 5"/>
          <p:cNvCxnSpPr/>
          <p:nvPr userDrawn="1"/>
        </p:nvCxnSpPr>
        <p:spPr bwMode="auto">
          <a:xfrm>
            <a:off x="0" y="651393"/>
            <a:ext cx="12192000" cy="0"/>
          </a:xfrm>
          <a:prstGeom prst="line">
            <a:avLst/>
          </a:prstGeom>
          <a:solidFill>
            <a:schemeClr val="accent1"/>
          </a:solidFill>
          <a:ln w="22225" cap="flat" cmpd="sng" algn="ctr">
            <a:solidFill>
              <a:srgbClr val="174592"/>
            </a:solidFill>
            <a:prstDash val="solid"/>
            <a:round/>
            <a:headEnd type="none" w="med" len="med"/>
            <a:tailEnd type="none" w="med" len="med"/>
          </a:ln>
        </p:spPr>
      </p:cxnSp>
    </p:spTree>
    <p:extLst>
      <p:ext uri="{BB962C8B-B14F-4D97-AF65-F5344CB8AC3E}">
        <p14:creationId xmlns:p14="http://schemas.microsoft.com/office/powerpoint/2010/main" val="1586726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885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09600" y="1600204"/>
            <a:ext cx="10972800" cy="4525963"/>
          </a:xfrm>
          <a:prstGeom prst="rect">
            <a:avLst/>
          </a:prstGeom>
        </p:spPr>
        <p:txBody>
          <a:bodyPr/>
          <a:lstStyle/>
          <a:p>
            <a:pPr fontAlgn="base"/>
            <a:endParaRPr lang="zh-CN" altLang="en-US" strike="noStrike" noProof="1"/>
          </a:p>
        </p:txBody>
      </p:sp>
    </p:spTree>
    <p:extLst>
      <p:ext uri="{BB962C8B-B14F-4D97-AF65-F5344CB8AC3E}">
        <p14:creationId xmlns:p14="http://schemas.microsoft.com/office/powerpoint/2010/main" val="3488109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矩形 3"/>
          <p:cNvSpPr/>
          <p:nvPr userDrawn="1"/>
        </p:nvSpPr>
        <p:spPr>
          <a:xfrm>
            <a:off x="10679113" y="661988"/>
            <a:ext cx="969962" cy="201612"/>
          </a:xfrm>
          <a:custGeom>
            <a:avLst/>
            <a:gdLst>
              <a:gd name="connsiteX0" fmla="*/ 0 w 1203960"/>
              <a:gd name="connsiteY0" fmla="*/ 370407 h 370407"/>
              <a:gd name="connsiteX1" fmla="*/ 145383 w 1203960"/>
              <a:gd name="connsiteY1" fmla="*/ 0 h 370407"/>
              <a:gd name="connsiteX2" fmla="*/ 1203960 w 1203960"/>
              <a:gd name="connsiteY2" fmla="*/ 2613 h 370407"/>
              <a:gd name="connsiteX3" fmla="*/ 1116330 w 1203960"/>
              <a:gd name="connsiteY3" fmla="*/ 370407 h 370407"/>
              <a:gd name="connsiteX4" fmla="*/ 0 w 1203960"/>
              <a:gd name="connsiteY4" fmla="*/ 370407 h 370407"/>
              <a:gd name="connsiteX5" fmla="*/ 0 w 1203960"/>
              <a:gd name="connsiteY5" fmla="*/ 6423 h 37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buFontTx/>
              <a:buNone/>
              <a:defRPr/>
            </a:pPr>
            <a:endParaRPr lang="zh-CN" altLang="en-US">
              <a:solidFill>
                <a:srgbClr val="FFFFFF"/>
              </a:solidFill>
            </a:endParaRPr>
          </a:p>
        </p:txBody>
      </p:sp>
      <p:sp>
        <p:nvSpPr>
          <p:cNvPr id="4" name="矩形 3"/>
          <p:cNvSpPr/>
          <p:nvPr userDrawn="1"/>
        </p:nvSpPr>
        <p:spPr>
          <a:xfrm flipH="1" flipV="1">
            <a:off x="9725025" y="663575"/>
            <a:ext cx="1082675" cy="200025"/>
          </a:xfrm>
          <a:custGeom>
            <a:avLst/>
            <a:gdLst>
              <a:gd name="connsiteX0" fmla="*/ 0 w 1203960"/>
              <a:gd name="connsiteY0" fmla="*/ 370407 h 370407"/>
              <a:gd name="connsiteX1" fmla="*/ 145383 w 1203960"/>
              <a:gd name="connsiteY1" fmla="*/ 0 h 370407"/>
              <a:gd name="connsiteX2" fmla="*/ 1203960 w 1203960"/>
              <a:gd name="connsiteY2" fmla="*/ 2613 h 370407"/>
              <a:gd name="connsiteX3" fmla="*/ 1116330 w 1203960"/>
              <a:gd name="connsiteY3" fmla="*/ 370407 h 370407"/>
              <a:gd name="connsiteX4" fmla="*/ 0 w 1203960"/>
              <a:gd name="connsiteY4" fmla="*/ 370407 h 370407"/>
              <a:gd name="connsiteX5" fmla="*/ 0 w 1203960"/>
              <a:gd name="connsiteY5" fmla="*/ 6423 h 37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buFontTx/>
              <a:buNone/>
              <a:defRPr/>
            </a:pPr>
            <a:endParaRPr lang="zh-CN" altLang="en-US">
              <a:solidFill>
                <a:srgbClr val="FFFFFF"/>
              </a:solidFill>
            </a:endParaRPr>
          </a:p>
        </p:txBody>
      </p:sp>
      <p:sp>
        <p:nvSpPr>
          <p:cNvPr id="5" name="文本框 26"/>
          <p:cNvSpPr txBox="1">
            <a:spLocks noChangeArrowheads="1"/>
          </p:cNvSpPr>
          <p:nvPr userDrawn="1"/>
        </p:nvSpPr>
        <p:spPr bwMode="auto">
          <a:xfrm>
            <a:off x="788988" y="549275"/>
            <a:ext cx="12493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500">
                <a:latin typeface="Calibri" panose="020F0502020204030204" pitchFamily="34" charset="0"/>
              </a:rPr>
              <a:t>PARK 03</a:t>
            </a:r>
            <a:endParaRPr lang="zh-CN" altLang="en-US" sz="2500">
              <a:latin typeface="Calibri" panose="020F0502020204030204" pitchFamily="34" charset="0"/>
            </a:endParaRPr>
          </a:p>
        </p:txBody>
      </p:sp>
      <p:sp>
        <p:nvSpPr>
          <p:cNvPr id="6" name="文本框 27"/>
          <p:cNvSpPr txBox="1">
            <a:spLocks noChangeArrowheads="1"/>
          </p:cNvSpPr>
          <p:nvPr userDrawn="1"/>
        </p:nvSpPr>
        <p:spPr bwMode="auto">
          <a:xfrm>
            <a:off x="9812338" y="615950"/>
            <a:ext cx="85248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300">
                <a:solidFill>
                  <a:srgbClr val="FFFFFF"/>
                </a:solidFill>
                <a:latin typeface="微软雅黑" panose="020B0503020204020204" pitchFamily="34" charset="-122"/>
                <a:ea typeface="微软雅黑" panose="020B0503020204020204" pitchFamily="34" charset="-122"/>
              </a:rPr>
              <a:t>公司名字</a:t>
            </a:r>
          </a:p>
        </p:txBody>
      </p:sp>
      <p:sp>
        <p:nvSpPr>
          <p:cNvPr id="7" name="文本框 28"/>
          <p:cNvSpPr txBox="1">
            <a:spLocks noChangeArrowheads="1"/>
          </p:cNvSpPr>
          <p:nvPr userDrawn="1"/>
        </p:nvSpPr>
        <p:spPr bwMode="auto">
          <a:xfrm>
            <a:off x="10858500" y="636588"/>
            <a:ext cx="7096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300">
                <a:solidFill>
                  <a:srgbClr val="FFFFFF"/>
                </a:solidFill>
                <a:latin typeface="微软雅黑" panose="020B0503020204020204" pitchFamily="34" charset="-122"/>
                <a:ea typeface="微软雅黑" panose="020B0503020204020204" pitchFamily="34" charset="-122"/>
              </a:rPr>
              <a:t>LOGO </a:t>
            </a:r>
            <a:endParaRPr lang="zh-CN" altLang="en-US" sz="1300">
              <a:solidFill>
                <a:srgbClr val="FFFFFF"/>
              </a:solidFill>
              <a:latin typeface="微软雅黑" panose="020B0503020204020204" pitchFamily="34" charset="-122"/>
              <a:ea typeface="微软雅黑" panose="020B0503020204020204" pitchFamily="34" charset="-122"/>
            </a:endParaRPr>
          </a:p>
        </p:txBody>
      </p:sp>
      <p:cxnSp>
        <p:nvCxnSpPr>
          <p:cNvPr id="8" name="直接连接符 7"/>
          <p:cNvCxnSpPr/>
          <p:nvPr userDrawn="1"/>
        </p:nvCxnSpPr>
        <p:spPr>
          <a:xfrm>
            <a:off x="4240213" y="835025"/>
            <a:ext cx="5178425" cy="1270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grpSp>
        <p:nvGrpSpPr>
          <p:cNvPr id="9" name="组合 126"/>
          <p:cNvGrpSpPr/>
          <p:nvPr userDrawn="1"/>
        </p:nvGrpSpPr>
        <p:grpSpPr>
          <a:xfrm flipH="1">
            <a:off x="-12700" y="549275"/>
            <a:ext cx="825500" cy="439738"/>
            <a:chOff x="0" y="0"/>
            <a:chExt cx="1787532" cy="1257300"/>
          </a:xfrm>
        </p:grpSpPr>
        <p:sp>
          <p:nvSpPr>
            <p:cNvPr id="10" name="矩形 127"/>
            <p:cNvSpPr>
              <a:spLocks noChangeArrowheads="1"/>
            </p:cNvSpPr>
            <p:nvPr/>
          </p:nvSpPr>
          <p:spPr bwMode="auto">
            <a:xfrm>
              <a:off x="0" y="0"/>
              <a:ext cx="364382" cy="125730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1" name="矩形 128"/>
            <p:cNvSpPr>
              <a:spLocks noChangeArrowheads="1"/>
            </p:cNvSpPr>
            <p:nvPr/>
          </p:nvSpPr>
          <p:spPr bwMode="auto">
            <a:xfrm>
              <a:off x="446883" y="0"/>
              <a:ext cx="577510" cy="1257300"/>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2" name="矩形 129"/>
            <p:cNvSpPr>
              <a:spLocks noChangeArrowheads="1"/>
            </p:cNvSpPr>
            <p:nvPr/>
          </p:nvSpPr>
          <p:spPr bwMode="auto">
            <a:xfrm>
              <a:off x="1106895" y="0"/>
              <a:ext cx="680637" cy="1257300"/>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2573261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5" name="页脚占位符 4"/>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6" name="灯片编号占位符 5"/>
          <p:cNvSpPr>
            <a:spLocks noGrp="1"/>
          </p:cNvSpPr>
          <p:nvPr>
            <p:ph type="sldNum" sz="quarter" idx="12"/>
          </p:nvPr>
        </p:nvSpPr>
        <p:spPr>
          <a:xfrm>
            <a:off x="8737600" y="6356409"/>
            <a:ext cx="2844800" cy="365125"/>
          </a:xfrm>
        </p:spPr>
        <p:txBody>
          <a:bodyPr/>
          <a:lstStyle>
            <a:lvl1pPr>
              <a:defRPr/>
            </a:lvl1pPr>
          </a:lstStyle>
          <a:p>
            <a:fld id="{F498B41E-30BA-4C80-83F3-EA477DDE733E}" type="slidenum">
              <a:rPr lang="zh-CN" altLang="en-US"/>
              <a:t>‹#›</a:t>
            </a:fld>
            <a:endParaRPr lang="zh-CN"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2275168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59"/>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5" name="页脚占位符 4"/>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6" name="灯片编号占位符 5"/>
          <p:cNvSpPr>
            <a:spLocks noGrp="1"/>
          </p:cNvSpPr>
          <p:nvPr>
            <p:ph type="sldNum" sz="quarter" idx="12"/>
          </p:nvPr>
        </p:nvSpPr>
        <p:spPr>
          <a:xfrm>
            <a:off x="8737600" y="6356409"/>
            <a:ext cx="2844800" cy="365125"/>
          </a:xfrm>
        </p:spPr>
        <p:txBody>
          <a:bodyPr/>
          <a:lstStyle>
            <a:lvl1pPr>
              <a:defRPr/>
            </a:lvl1pPr>
          </a:lstStyle>
          <a:p>
            <a:fld id="{0D6D006B-2675-4A2F-9128-4261BAED0F4A}" type="slidenum">
              <a:rPr lang="zh-CN" altLang="en-US"/>
              <a:t>‹#›</a:t>
            </a:fld>
            <a:endParaRPr lang="zh-CN"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1351593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4"/>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6" name="页脚占位符 5"/>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7" name="灯片编号占位符 6"/>
          <p:cNvSpPr>
            <a:spLocks noGrp="1"/>
          </p:cNvSpPr>
          <p:nvPr>
            <p:ph type="sldNum" sz="quarter" idx="12"/>
          </p:nvPr>
        </p:nvSpPr>
        <p:spPr>
          <a:xfrm>
            <a:off x="8737600" y="6356409"/>
            <a:ext cx="2844800" cy="365125"/>
          </a:xfrm>
        </p:spPr>
        <p:txBody>
          <a:bodyPr/>
          <a:lstStyle>
            <a:lvl1pPr>
              <a:defRPr/>
            </a:lvl1pPr>
          </a:lstStyle>
          <a:p>
            <a:fld id="{85538C64-D8FD-4E70-A6A3-749F350FACBA}" type="slidenum">
              <a:rPr lang="zh-CN" altLang="en-US"/>
              <a:t>‹#›</a:t>
            </a:fld>
            <a:endParaRPr lang="zh-CN"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1922139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406"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406"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8" name="页脚占位符 7"/>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9" name="灯片编号占位符 8"/>
          <p:cNvSpPr>
            <a:spLocks noGrp="1"/>
          </p:cNvSpPr>
          <p:nvPr>
            <p:ph type="sldNum" sz="quarter" idx="12"/>
          </p:nvPr>
        </p:nvSpPr>
        <p:spPr>
          <a:xfrm>
            <a:off x="8737600" y="6356409"/>
            <a:ext cx="2844800" cy="365125"/>
          </a:xfrm>
        </p:spPr>
        <p:txBody>
          <a:bodyPr/>
          <a:lstStyle>
            <a:lvl1pPr>
              <a:defRPr/>
            </a:lvl1pPr>
          </a:lstStyle>
          <a:p>
            <a:fld id="{F9AA2533-4849-4092-AC80-2F1B0BDCA268}" type="slidenum">
              <a:rPr lang="zh-CN" altLang="en-US"/>
              <a:t>‹#›</a:t>
            </a:fld>
            <a:endParaRPr lang="zh-CN"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2929122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4" name="页脚占位符 3"/>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5" name="灯片编号占位符 4"/>
          <p:cNvSpPr>
            <a:spLocks noGrp="1"/>
          </p:cNvSpPr>
          <p:nvPr>
            <p:ph type="sldNum" sz="quarter" idx="12"/>
          </p:nvPr>
        </p:nvSpPr>
        <p:spPr>
          <a:xfrm>
            <a:off x="8737600" y="6356409"/>
            <a:ext cx="2844800" cy="365125"/>
          </a:xfrm>
        </p:spPr>
        <p:txBody>
          <a:bodyPr/>
          <a:lstStyle>
            <a:lvl1pPr>
              <a:defRPr/>
            </a:lvl1pPr>
          </a:lstStyle>
          <a:p>
            <a:fld id="{1639FA0A-019D-48C1-872C-6E33B17CCE52}" type="slidenum">
              <a:rPr lang="zh-CN" altLang="en-US"/>
              <a:t>‹#›</a:t>
            </a:fld>
            <a:endParaRPr lang="zh-CN" altLang="en-US" sz="1800">
              <a:solidFill>
                <a:srgbClr val="000000"/>
              </a:solidFill>
              <a:latin typeface="Arial" panose="020B0604020202020204" pitchFamily="34" charset="0"/>
            </a:endParaRPr>
          </a:p>
        </p:txBody>
      </p:sp>
      <p:cxnSp>
        <p:nvCxnSpPr>
          <p:cNvPr id="6" name="直接连接符 5"/>
          <p:cNvCxnSpPr/>
          <p:nvPr userDrawn="1"/>
        </p:nvCxnSpPr>
        <p:spPr bwMode="auto">
          <a:xfrm>
            <a:off x="0" y="651393"/>
            <a:ext cx="12192000" cy="0"/>
          </a:xfrm>
          <a:prstGeom prst="line">
            <a:avLst/>
          </a:prstGeom>
          <a:solidFill>
            <a:schemeClr val="accent1"/>
          </a:solidFill>
          <a:ln w="22225" cap="flat" cmpd="sng" algn="ctr">
            <a:solidFill>
              <a:srgbClr val="174592"/>
            </a:solidFill>
            <a:prstDash val="solid"/>
            <a:round/>
            <a:headEnd type="none" w="med" len="med"/>
            <a:tailEnd type="none" w="med" len="med"/>
          </a:ln>
        </p:spPr>
      </p:cxnSp>
    </p:spTree>
    <p:extLst>
      <p:ext uri="{BB962C8B-B14F-4D97-AF65-F5344CB8AC3E}">
        <p14:creationId xmlns:p14="http://schemas.microsoft.com/office/powerpoint/2010/main" val="2838414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3" name="页脚占位符 2"/>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4" name="灯片编号占位符 3"/>
          <p:cNvSpPr>
            <a:spLocks noGrp="1"/>
          </p:cNvSpPr>
          <p:nvPr>
            <p:ph type="sldNum" sz="quarter" idx="12"/>
          </p:nvPr>
        </p:nvSpPr>
        <p:spPr>
          <a:xfrm>
            <a:off x="8737600" y="6356409"/>
            <a:ext cx="2844800" cy="365125"/>
          </a:xfrm>
        </p:spPr>
        <p:txBody>
          <a:bodyPr/>
          <a:lstStyle>
            <a:lvl1pPr>
              <a:defRPr/>
            </a:lvl1pPr>
          </a:lstStyle>
          <a:p>
            <a:fld id="{360C2541-7352-482E-8ED7-0AB0A9BBE830}" type="slidenum">
              <a:rPr lang="zh-CN" altLang="en-US"/>
              <a:t>‹#›</a:t>
            </a:fld>
            <a:endParaRPr lang="zh-CN"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926357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2"/>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6" name="页脚占位符 5"/>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7" name="灯片编号占位符 6"/>
          <p:cNvSpPr>
            <a:spLocks noGrp="1"/>
          </p:cNvSpPr>
          <p:nvPr>
            <p:ph type="sldNum" sz="quarter" idx="12"/>
          </p:nvPr>
        </p:nvSpPr>
        <p:spPr>
          <a:xfrm>
            <a:off x="8737600" y="6356409"/>
            <a:ext cx="2844800" cy="365125"/>
          </a:xfrm>
        </p:spPr>
        <p:txBody>
          <a:bodyPr/>
          <a:lstStyle>
            <a:lvl1pPr>
              <a:defRPr/>
            </a:lvl1pPr>
          </a:lstStyle>
          <a:p>
            <a:fld id="{F5C45F4D-EDCE-49F2-A084-FDA77B53BFE6}" type="slidenum">
              <a:rPr lang="zh-CN" altLang="en-US"/>
              <a:t>‹#›</a:t>
            </a:fld>
            <a:endParaRPr lang="zh-CN"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4153753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409"/>
            <a:ext cx="2844800" cy="365125"/>
          </a:xfrm>
          <a:prstGeom prst="rect">
            <a:avLst/>
          </a:prstGeom>
        </p:spPr>
        <p:txBody>
          <a:bodyPr/>
          <a:lstStyle>
            <a:lvl1pPr>
              <a:defRPr/>
            </a:lvl1pPr>
          </a:lstStyle>
          <a:p>
            <a:fld id="{A26D5E36-29C4-4BC6-A36A-AF2E7835F65F}" type="datetime1">
              <a:rPr lang="zh-CN" altLang="en-US"/>
              <a:t>2023/3/27</a:t>
            </a:fld>
            <a:endParaRPr lang="zh-CN" altLang="en-US" sz="1800">
              <a:solidFill>
                <a:srgbClr val="000000"/>
              </a:solidFill>
              <a:latin typeface="Arial" panose="020B0604020202020204" pitchFamily="34" charset="0"/>
            </a:endParaRPr>
          </a:p>
        </p:txBody>
      </p:sp>
      <p:sp>
        <p:nvSpPr>
          <p:cNvPr id="6" name="页脚占位符 5"/>
          <p:cNvSpPr>
            <a:spLocks noGrp="1"/>
          </p:cNvSpPr>
          <p:nvPr>
            <p:ph type="ftr" sz="quarter" idx="11"/>
          </p:nvPr>
        </p:nvSpPr>
        <p:spPr>
          <a:xfrm>
            <a:off x="4165600" y="6356409"/>
            <a:ext cx="3860800" cy="365125"/>
          </a:xfrm>
          <a:prstGeom prst="rect">
            <a:avLst/>
          </a:prstGeom>
        </p:spPr>
        <p:txBody>
          <a:bodyPr/>
          <a:lstStyle>
            <a:lvl1pPr>
              <a:defRPr/>
            </a:lvl1pPr>
          </a:lstStyle>
          <a:p>
            <a:r>
              <a:rPr lang="zh-CN" altLang="zh-CN"/>
              <a:t>Page 1</a:t>
            </a:r>
            <a:endParaRPr lang="zh-CN" altLang="zh-CN" sz="1800">
              <a:solidFill>
                <a:srgbClr val="000000"/>
              </a:solidFill>
              <a:latin typeface="Arial" panose="020B0604020202020204" pitchFamily="34" charset="0"/>
            </a:endParaRPr>
          </a:p>
        </p:txBody>
      </p:sp>
      <p:sp>
        <p:nvSpPr>
          <p:cNvPr id="7" name="灯片编号占位符 6"/>
          <p:cNvSpPr>
            <a:spLocks noGrp="1"/>
          </p:cNvSpPr>
          <p:nvPr>
            <p:ph type="sldNum" sz="quarter" idx="12"/>
          </p:nvPr>
        </p:nvSpPr>
        <p:spPr>
          <a:xfrm>
            <a:off x="8737600" y="6356409"/>
            <a:ext cx="2844800" cy="365125"/>
          </a:xfrm>
        </p:spPr>
        <p:txBody>
          <a:bodyPr/>
          <a:lstStyle>
            <a:lvl1pPr>
              <a:defRPr/>
            </a:lvl1pPr>
          </a:lstStyle>
          <a:p>
            <a:fld id="{49F26B79-66D6-4DB7-B0FD-E0604057F355}" type="slidenum">
              <a:rPr lang="zh-CN" altLang="en-US"/>
              <a:t>‹#›</a:t>
            </a:fld>
            <a:endParaRPr lang="zh-CN"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1906005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cxnSp>
        <p:nvCxnSpPr>
          <p:cNvPr id="83" name="直接连接符 82"/>
          <p:cNvCxnSpPr/>
          <p:nvPr userDrawn="1"/>
        </p:nvCxnSpPr>
        <p:spPr>
          <a:xfrm>
            <a:off x="0" y="692785"/>
            <a:ext cx="12211685" cy="0"/>
          </a:xfrm>
          <a:prstGeom prst="line">
            <a:avLst/>
          </a:prstGeom>
          <a:ln w="28575">
            <a:solidFill>
              <a:srgbClr val="174592"/>
            </a:solidFill>
          </a:ln>
        </p:spPr>
        <p:style>
          <a:lnRef idx="1">
            <a:schemeClr val="accent1"/>
          </a:lnRef>
          <a:fillRef idx="0">
            <a:schemeClr val="accent1"/>
          </a:fillRef>
          <a:effectRef idx="0">
            <a:schemeClr val="accent1"/>
          </a:effectRef>
          <a:fontRef idx="minor">
            <a:schemeClr val="tx1"/>
          </a:fontRef>
        </p:style>
      </p:cxnSp>
      <p:pic>
        <p:nvPicPr>
          <p:cNvPr id="84" name="Picture 7" descr="C:\Users\Administrator\Desktop\LOGO.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0229850" y="203200"/>
            <a:ext cx="1478915" cy="37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图片 84" descr="LOGO-原色-英文_画板 1"/>
          <p:cNvPicPr>
            <a:picLocks noChangeAspect="1"/>
          </p:cNvPicPr>
          <p:nvPr userDrawn="1"/>
        </p:nvPicPr>
        <p:blipFill>
          <a:blip r:embed="rId18"/>
          <a:srcRect t="13177" b="19043"/>
          <a:stretch>
            <a:fillRect/>
          </a:stretch>
        </p:blipFill>
        <p:spPr>
          <a:xfrm>
            <a:off x="259080" y="179705"/>
            <a:ext cx="1977390" cy="412750"/>
          </a:xfrm>
          <a:prstGeom prst="rect">
            <a:avLst/>
          </a:prstGeom>
        </p:spPr>
      </p:pic>
      <p:sp>
        <p:nvSpPr>
          <p:cNvPr id="86" name="矩形 85"/>
          <p:cNvSpPr/>
          <p:nvPr userDrawn="1"/>
        </p:nvSpPr>
        <p:spPr>
          <a:xfrm>
            <a:off x="4417901" y="147067"/>
            <a:ext cx="3065172" cy="502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行楷" panose="02010800040101010101" pitchFamily="2" charset="-122"/>
                <a:ea typeface="华文行楷" panose="02010800040101010101" pitchFamily="2" charset="-122"/>
              </a:rPr>
              <a:t>务实  创新  包容  共赢</a:t>
            </a:r>
          </a:p>
        </p:txBody>
      </p:sp>
    </p:spTree>
    <p:extLst>
      <p:ext uri="{BB962C8B-B14F-4D97-AF65-F5344CB8AC3E}">
        <p14:creationId xmlns:p14="http://schemas.microsoft.com/office/powerpoint/2010/main" val="2639284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arn(outVertical)">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p:txStyles>
    <p:titleStyle>
      <a:lvl1pPr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E3BFA6-21BB-18F1-7654-F36FE43414F0}"/>
              </a:ext>
            </a:extLst>
          </p:cNvPr>
          <p:cNvSpPr txBox="1"/>
          <p:nvPr/>
        </p:nvSpPr>
        <p:spPr>
          <a:xfrm>
            <a:off x="3467100" y="3124200"/>
            <a:ext cx="6591299" cy="923330"/>
          </a:xfrm>
          <a:prstGeom prst="rect">
            <a:avLst/>
          </a:prstGeom>
          <a:noFill/>
        </p:spPr>
        <p:txBody>
          <a:bodyPr wrap="square" rtlCol="0">
            <a:spAutoFit/>
          </a:bodyPr>
          <a:lstStyle/>
          <a:p>
            <a:r>
              <a:rPr lang="en-US" altLang="zh-CN" sz="5400" b="1" dirty="0">
                <a:latin typeface="Formula1 Display-Regular" panose="02000000000000000000" pitchFamily="2" charset="0"/>
              </a:rPr>
              <a:t>DICOM</a:t>
            </a:r>
            <a:r>
              <a:rPr lang="zh-CN" altLang="en-US" sz="5400" b="1" dirty="0">
                <a:latin typeface="Formula1 Display-Regular" panose="02000000000000000000" pitchFamily="2" charset="0"/>
              </a:rPr>
              <a:t>标准介绍</a:t>
            </a:r>
          </a:p>
        </p:txBody>
      </p:sp>
    </p:spTree>
    <p:extLst>
      <p:ext uri="{BB962C8B-B14F-4D97-AF65-F5344CB8AC3E}">
        <p14:creationId xmlns:p14="http://schemas.microsoft.com/office/powerpoint/2010/main" val="324886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A2822BC-3F6B-B1F2-CD09-AE730EB6E987}"/>
              </a:ext>
            </a:extLst>
          </p:cNvPr>
          <p:cNvSpPr txBox="1"/>
          <p:nvPr/>
        </p:nvSpPr>
        <p:spPr>
          <a:xfrm>
            <a:off x="514350" y="1371600"/>
            <a:ext cx="10467975" cy="4199868"/>
          </a:xfrm>
          <a:prstGeom prst="rect">
            <a:avLst/>
          </a:prstGeom>
          <a:noFill/>
        </p:spPr>
        <p:txBody>
          <a:bodyPr wrap="square">
            <a:spAutoFit/>
          </a:bodyPr>
          <a:lstStyle/>
          <a:p>
            <a:pPr>
              <a:lnSpc>
                <a:spcPct val="150000"/>
              </a:lnSpc>
            </a:pPr>
            <a:r>
              <a:rPr lang="de-DE" altLang="zh-CN" dirty="0"/>
              <a:t>Part 8: </a:t>
            </a:r>
            <a:r>
              <a:rPr lang="zh-CN" altLang="en-US" dirty="0"/>
              <a:t>消息交换的网络通讯支持（</a:t>
            </a:r>
            <a:r>
              <a:rPr lang="de-DE" altLang="zh-CN" dirty="0"/>
              <a:t>Network Communication Support for Message Exchange</a:t>
            </a:r>
            <a:r>
              <a:rPr lang="zh-CN" altLang="de-DE" dirty="0"/>
              <a:t>）：</a:t>
            </a:r>
            <a:r>
              <a:rPr lang="zh-CN" altLang="en-US" dirty="0"/>
              <a:t>说明了</a:t>
            </a:r>
            <a:r>
              <a:rPr lang="de-DE" altLang="zh-CN" dirty="0"/>
              <a:t>DICOM</a:t>
            </a:r>
            <a:r>
              <a:rPr lang="zh-CN" altLang="en-US" dirty="0"/>
              <a:t>实体之间在网络环境中通信服务和必要的上层协议的支持。这些服务和协议保证了应用实体之间有效地和正确地通过网络进行通信。</a:t>
            </a:r>
            <a:r>
              <a:rPr lang="de-DE" altLang="zh-CN" dirty="0"/>
              <a:t>DICOM</a:t>
            </a:r>
            <a:r>
              <a:rPr lang="zh-CN" altLang="en-US" dirty="0"/>
              <a:t>中的网络环境包括</a:t>
            </a:r>
            <a:r>
              <a:rPr lang="de-DE" altLang="zh-CN" dirty="0"/>
              <a:t>OSI</a:t>
            </a:r>
            <a:r>
              <a:rPr lang="zh-CN" altLang="en-US" dirty="0"/>
              <a:t>和</a:t>
            </a:r>
            <a:r>
              <a:rPr lang="de-DE" altLang="zh-CN" dirty="0"/>
              <a:t>TCP</a:t>
            </a:r>
            <a:r>
              <a:rPr lang="zh-CN" altLang="de-DE" dirty="0"/>
              <a:t>／</a:t>
            </a:r>
            <a:r>
              <a:rPr lang="de-DE" altLang="zh-CN" dirty="0"/>
              <a:t>IP</a:t>
            </a:r>
            <a:r>
              <a:rPr lang="zh-CN" altLang="en-US" dirty="0"/>
              <a:t>两种参考模型，</a:t>
            </a:r>
            <a:r>
              <a:rPr lang="de-DE" altLang="zh-CN" dirty="0"/>
              <a:t>DICOM</a:t>
            </a:r>
            <a:r>
              <a:rPr lang="zh-CN" altLang="en-US" dirty="0"/>
              <a:t>只是使用而不 是实现这两类协议，因而具有通用性。</a:t>
            </a:r>
            <a:endParaRPr lang="en-US" altLang="zh-CN" dirty="0"/>
          </a:p>
          <a:p>
            <a:pPr>
              <a:lnSpc>
                <a:spcPct val="150000"/>
              </a:lnSpc>
            </a:pPr>
            <a:r>
              <a:rPr lang="de-DE" altLang="zh-CN" dirty="0"/>
              <a:t>Part 10: </a:t>
            </a:r>
            <a:r>
              <a:rPr lang="zh-CN" altLang="en-US" dirty="0"/>
              <a:t>用于介质交换的介质存储和文件格式（</a:t>
            </a:r>
            <a:r>
              <a:rPr lang="de-DE" altLang="zh-CN" dirty="0"/>
              <a:t>Media Storage and File Format for Media Interchange </a:t>
            </a:r>
            <a:r>
              <a:rPr lang="zh-CN" altLang="de-DE" dirty="0"/>
              <a:t>）：</a:t>
            </a:r>
            <a:r>
              <a:rPr lang="zh-CN" altLang="en-US" dirty="0"/>
              <a:t>详细说明了在可移除介质上存储医学成像信息的通用模型。</a:t>
            </a:r>
            <a:br>
              <a:rPr lang="en-US" altLang="zh-CN" dirty="0"/>
            </a:br>
            <a:r>
              <a:rPr lang="de-DE" altLang="zh-CN" dirty="0"/>
              <a:t>Part 11: </a:t>
            </a:r>
            <a:r>
              <a:rPr lang="zh-CN" altLang="en-US" dirty="0"/>
              <a:t>介质存储应用概要（</a:t>
            </a:r>
            <a:r>
              <a:rPr lang="de-DE" altLang="zh-CN" dirty="0"/>
              <a:t>Media Storage Application Profiles</a:t>
            </a:r>
            <a:r>
              <a:rPr lang="zh-CN" altLang="de-DE" dirty="0"/>
              <a:t>）：</a:t>
            </a:r>
            <a:r>
              <a:rPr lang="zh-CN" altLang="en-US" dirty="0"/>
              <a:t>规定了介质存储中应用选择机制和策略。</a:t>
            </a:r>
            <a:endParaRPr lang="en-US" altLang="zh-CN" dirty="0"/>
          </a:p>
          <a:p>
            <a:pPr>
              <a:lnSpc>
                <a:spcPct val="150000"/>
              </a:lnSpc>
            </a:pPr>
            <a:r>
              <a:rPr lang="de-DE" altLang="zh-CN" dirty="0"/>
              <a:t>Part 14: </a:t>
            </a:r>
            <a:r>
              <a:rPr lang="zh-CN" altLang="en-US" dirty="0"/>
              <a:t>灰度图像的标准显示功能（</a:t>
            </a:r>
            <a:r>
              <a:rPr lang="de-DE" altLang="zh-CN" dirty="0"/>
              <a:t>Grayscale Standard Display Function</a:t>
            </a:r>
            <a:r>
              <a:rPr lang="zh-CN" altLang="de-DE" dirty="0"/>
              <a:t>）：</a:t>
            </a:r>
            <a:r>
              <a:rPr lang="zh-CN" altLang="en-US" dirty="0"/>
              <a:t>详细规范了胶片打印及各种图像显示器材的显示参数。</a:t>
            </a:r>
            <a:endParaRPr lang="en-US" altLang="zh-CN" dirty="0"/>
          </a:p>
        </p:txBody>
      </p:sp>
      <p:sp>
        <p:nvSpPr>
          <p:cNvPr id="4" name="文本框 3">
            <a:extLst>
              <a:ext uri="{FF2B5EF4-FFF2-40B4-BE49-F238E27FC236}">
                <a16:creationId xmlns:a16="http://schemas.microsoft.com/office/drawing/2014/main" id="{8A4E51E7-177B-5D2E-5DB4-15FF4F2D01F1}"/>
              </a:ext>
            </a:extLst>
          </p:cNvPr>
          <p:cNvSpPr txBox="1"/>
          <p:nvPr/>
        </p:nvSpPr>
        <p:spPr>
          <a:xfrm>
            <a:off x="126206" y="82498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标准的组成</a:t>
            </a:r>
            <a:endParaRPr lang="en-US" altLang="zh-CN" sz="2400" b="1" dirty="0">
              <a:latin typeface="Formula1 Display-Regular" panose="02000000000000000000" pitchFamily="2" charset="0"/>
            </a:endParaRPr>
          </a:p>
        </p:txBody>
      </p:sp>
    </p:spTree>
    <p:extLst>
      <p:ext uri="{BB962C8B-B14F-4D97-AF65-F5344CB8AC3E}">
        <p14:creationId xmlns:p14="http://schemas.microsoft.com/office/powerpoint/2010/main" val="1618497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972EA6-615E-84A0-734B-B7DF9B0DD46D}"/>
              </a:ext>
            </a:extLst>
          </p:cNvPr>
          <p:cNvSpPr txBox="1"/>
          <p:nvPr/>
        </p:nvSpPr>
        <p:spPr>
          <a:xfrm>
            <a:off x="11668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 </a:t>
            </a:r>
            <a:r>
              <a:rPr lang="en-US" altLang="zh-CN" sz="2400" b="1" dirty="0">
                <a:latin typeface="Formula1 Display-Regular" panose="02000000000000000000" pitchFamily="2" charset="0"/>
              </a:rPr>
              <a:t>(part3-6)</a:t>
            </a:r>
          </a:p>
        </p:txBody>
      </p:sp>
      <p:sp>
        <p:nvSpPr>
          <p:cNvPr id="5" name="文本框 4">
            <a:extLst>
              <a:ext uri="{FF2B5EF4-FFF2-40B4-BE49-F238E27FC236}">
                <a16:creationId xmlns:a16="http://schemas.microsoft.com/office/drawing/2014/main" id="{A78B54BF-24F2-4071-D9CB-56379936AEE0}"/>
              </a:ext>
            </a:extLst>
          </p:cNvPr>
          <p:cNvSpPr txBox="1"/>
          <p:nvPr/>
        </p:nvSpPr>
        <p:spPr>
          <a:xfrm>
            <a:off x="1326355" y="1476286"/>
            <a:ext cx="8951120" cy="3334246"/>
          </a:xfrm>
          <a:prstGeom prst="rect">
            <a:avLst/>
          </a:prstGeom>
          <a:noFill/>
        </p:spPr>
        <p:txBody>
          <a:bodyPr wrap="square">
            <a:spAutoFit/>
          </a:bodyPr>
          <a:lstStyle/>
          <a:p>
            <a:pPr>
              <a:lnSpc>
                <a:spcPct val="200000"/>
              </a:lnSpc>
            </a:pPr>
            <a:r>
              <a:rPr lang="en-US" altLang="zh-CN" dirty="0"/>
              <a:t>DICOM </a:t>
            </a:r>
            <a:r>
              <a:rPr lang="zh-CN" altLang="en-US" dirty="0"/>
              <a:t>中专门定义了自己的“语法”和“词汇”。</a:t>
            </a:r>
            <a:endParaRPr lang="en-US" altLang="zh-CN" dirty="0"/>
          </a:p>
          <a:p>
            <a:pPr>
              <a:lnSpc>
                <a:spcPct val="200000"/>
              </a:lnSpc>
            </a:pPr>
            <a:r>
              <a:rPr lang="en-US" altLang="zh-CN" dirty="0"/>
              <a:t>DICOM </a:t>
            </a:r>
            <a:r>
              <a:rPr lang="zh-CN" altLang="en-US" dirty="0"/>
              <a:t>的“词汇”是用一对整数表示的，称为标记</a:t>
            </a:r>
            <a:r>
              <a:rPr lang="en-US" altLang="zh-CN" dirty="0"/>
              <a:t>(Tag)</a:t>
            </a:r>
            <a:r>
              <a:rPr lang="zh-CN" altLang="en-US" dirty="0"/>
              <a:t>，用数据字典给出详细的定义和解释。另外用 </a:t>
            </a:r>
            <a:r>
              <a:rPr lang="en-US" altLang="zh-CN" dirty="0"/>
              <a:t>UID </a:t>
            </a:r>
            <a:r>
              <a:rPr lang="zh-CN" altLang="en-US" dirty="0"/>
              <a:t>的方法给出唯一标识。</a:t>
            </a:r>
            <a:endParaRPr lang="en-US" altLang="zh-CN" dirty="0"/>
          </a:p>
          <a:p>
            <a:pPr>
              <a:lnSpc>
                <a:spcPct val="200000"/>
              </a:lnSpc>
            </a:pPr>
            <a:r>
              <a:rPr lang="zh-CN" altLang="en-US" dirty="0"/>
              <a:t>语法则是指信息组成的规则。在 </a:t>
            </a:r>
            <a:r>
              <a:rPr lang="en-US" altLang="zh-CN" dirty="0"/>
              <a:t>DICOM </a:t>
            </a:r>
            <a:r>
              <a:rPr lang="zh-CN" altLang="en-US" dirty="0"/>
              <a:t>中，数据种类相当多，被分成各个层次，有信息对象定义</a:t>
            </a:r>
            <a:r>
              <a:rPr lang="en-US" altLang="zh-CN" dirty="0"/>
              <a:t>(IOD)</a:t>
            </a:r>
            <a:r>
              <a:rPr lang="zh-CN" altLang="en-US" dirty="0"/>
              <a:t>、消息</a:t>
            </a:r>
            <a:r>
              <a:rPr lang="en-US" altLang="zh-CN" dirty="0"/>
              <a:t>(Message)</a:t>
            </a:r>
            <a:r>
              <a:rPr lang="zh-CN" altLang="en-US" dirty="0"/>
              <a:t>、命令集、数据集、数据元素、传输语法等。只有通信双方按约定的统一的方法组织数据，才可能准确获得对方传输的信息</a:t>
            </a:r>
          </a:p>
        </p:txBody>
      </p:sp>
    </p:spTree>
    <p:extLst>
      <p:ext uri="{BB962C8B-B14F-4D97-AF65-F5344CB8AC3E}">
        <p14:creationId xmlns:p14="http://schemas.microsoft.com/office/powerpoint/2010/main" val="2411857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4CC535-624F-B948-97A5-4F32E61E104C}"/>
              </a:ext>
            </a:extLst>
          </p:cNvPr>
          <p:cNvSpPr txBox="1"/>
          <p:nvPr/>
        </p:nvSpPr>
        <p:spPr>
          <a:xfrm>
            <a:off x="11668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 </a:t>
            </a:r>
            <a:r>
              <a:rPr lang="en-US" altLang="zh-CN" sz="2400" b="1" dirty="0">
                <a:latin typeface="Formula1 Display-Regular" panose="02000000000000000000" pitchFamily="2" charset="0"/>
              </a:rPr>
              <a:t>(part3-6)</a:t>
            </a:r>
          </a:p>
        </p:txBody>
      </p:sp>
      <p:sp>
        <p:nvSpPr>
          <p:cNvPr id="4" name="文本框 3">
            <a:extLst>
              <a:ext uri="{FF2B5EF4-FFF2-40B4-BE49-F238E27FC236}">
                <a16:creationId xmlns:a16="http://schemas.microsoft.com/office/drawing/2014/main" id="{518AAF39-F7EF-DB19-488A-E0DE64C5E4D6}"/>
              </a:ext>
            </a:extLst>
          </p:cNvPr>
          <p:cNvSpPr txBox="1"/>
          <p:nvPr/>
        </p:nvSpPr>
        <p:spPr>
          <a:xfrm>
            <a:off x="1231105" y="1602165"/>
            <a:ext cx="9541669" cy="4442242"/>
          </a:xfrm>
          <a:prstGeom prst="rect">
            <a:avLst/>
          </a:prstGeom>
          <a:noFill/>
        </p:spPr>
        <p:txBody>
          <a:bodyPr wrap="square">
            <a:spAutoFit/>
          </a:bodyPr>
          <a:lstStyle/>
          <a:p>
            <a:pPr>
              <a:lnSpc>
                <a:spcPct val="200000"/>
              </a:lnSpc>
            </a:pPr>
            <a:r>
              <a:rPr lang="zh-CN" altLang="en-US" dirty="0"/>
              <a:t>一个信息对象定义</a:t>
            </a:r>
            <a:r>
              <a:rPr lang="en-US" altLang="zh-CN" dirty="0"/>
              <a:t>(IOD)</a:t>
            </a:r>
            <a:r>
              <a:rPr lang="zh-CN" altLang="en-US" dirty="0"/>
              <a:t>是信息实体的集合，而信息实体是信息有关成分的组合。每个实体包含有关现实世界单个条目信息，如患者、图像等，称为属性。</a:t>
            </a:r>
            <a:endParaRPr lang="en-US" altLang="zh-CN" dirty="0"/>
          </a:p>
          <a:p>
            <a:pPr>
              <a:lnSpc>
                <a:spcPct val="200000"/>
              </a:lnSpc>
            </a:pPr>
            <a:r>
              <a:rPr lang="zh-CN" altLang="en-US" dirty="0"/>
              <a:t>一个属性描述了信息某一特征，如患者姓名等。相互关联的属性组合到信息对象模块 </a:t>
            </a:r>
            <a:r>
              <a:rPr lang="en-US" altLang="zh-CN" dirty="0"/>
              <a:t>IOM </a:t>
            </a:r>
            <a:r>
              <a:rPr lang="zh-CN" altLang="en-US" dirty="0"/>
              <a:t>中。</a:t>
            </a:r>
            <a:r>
              <a:rPr lang="en-US" altLang="zh-CN" dirty="0"/>
              <a:t>IOM </a:t>
            </a:r>
            <a:r>
              <a:rPr lang="zh-CN" altLang="en-US" dirty="0"/>
              <a:t>以数据集的形式出现，可以使用在多于一个 </a:t>
            </a:r>
            <a:r>
              <a:rPr lang="en-US" altLang="zh-CN" dirty="0"/>
              <a:t>IOD </a:t>
            </a:r>
            <a:r>
              <a:rPr lang="zh-CN" altLang="en-US" dirty="0"/>
              <a:t>中。这些</a:t>
            </a:r>
            <a:r>
              <a:rPr lang="en-US" altLang="zh-CN" dirty="0"/>
              <a:t>IOM </a:t>
            </a:r>
            <a:r>
              <a:rPr lang="zh-CN" altLang="en-US" dirty="0"/>
              <a:t>具有属性的语义描述，可以组合到一起。</a:t>
            </a:r>
          </a:p>
          <a:p>
            <a:pPr>
              <a:lnSpc>
                <a:spcPct val="200000"/>
              </a:lnSpc>
            </a:pPr>
            <a:r>
              <a:rPr lang="zh-CN" altLang="en-US" dirty="0"/>
              <a:t>在 </a:t>
            </a:r>
            <a:r>
              <a:rPr lang="en-US" altLang="zh-CN" dirty="0"/>
              <a:t>DICOM </a:t>
            </a:r>
            <a:r>
              <a:rPr lang="zh-CN" altLang="en-US" dirty="0"/>
              <a:t>中，一个 </a:t>
            </a:r>
            <a:r>
              <a:rPr lang="en-US" altLang="zh-CN" dirty="0"/>
              <a:t>IOD </a:t>
            </a:r>
            <a:r>
              <a:rPr lang="zh-CN" altLang="en-US" dirty="0"/>
              <a:t>可以由单个信息实体</a:t>
            </a:r>
            <a:r>
              <a:rPr lang="en-US" altLang="zh-CN" dirty="0"/>
              <a:t>(</a:t>
            </a:r>
            <a:r>
              <a:rPr lang="zh-CN" altLang="en-US" dirty="0"/>
              <a:t>称</a:t>
            </a:r>
            <a:r>
              <a:rPr lang="zh-CN" altLang="en-US" b="1" dirty="0"/>
              <a:t>普通 </a:t>
            </a:r>
            <a:r>
              <a:rPr lang="en-US" altLang="zh-CN" b="1" dirty="0"/>
              <a:t>IOD</a:t>
            </a:r>
            <a:r>
              <a:rPr lang="en-US" altLang="zh-CN" dirty="0"/>
              <a:t>)</a:t>
            </a:r>
            <a:r>
              <a:rPr lang="zh-CN" altLang="en-US" dirty="0"/>
              <a:t>或多个信息实体组合</a:t>
            </a:r>
            <a:r>
              <a:rPr lang="en-US" altLang="zh-CN" dirty="0"/>
              <a:t>(</a:t>
            </a:r>
            <a:r>
              <a:rPr lang="zh-CN" altLang="en-US" dirty="0"/>
              <a:t>称</a:t>
            </a:r>
            <a:r>
              <a:rPr lang="zh-CN" altLang="en-US" b="1" dirty="0"/>
              <a:t>复合 </a:t>
            </a:r>
            <a:r>
              <a:rPr lang="en-US" altLang="zh-CN" b="1" dirty="0"/>
              <a:t>IOD</a:t>
            </a:r>
            <a:r>
              <a:rPr lang="en-US" altLang="zh-CN" dirty="0"/>
              <a:t>)</a:t>
            </a:r>
            <a:r>
              <a:rPr lang="zh-CN" altLang="en-US" dirty="0"/>
              <a:t>组成。实现</a:t>
            </a:r>
            <a:r>
              <a:rPr lang="zh-CN" altLang="en-US" b="1" dirty="0"/>
              <a:t>管理功能</a:t>
            </a:r>
            <a:r>
              <a:rPr lang="en-US" altLang="zh-CN" dirty="0"/>
              <a:t>(</a:t>
            </a:r>
            <a:r>
              <a:rPr lang="zh-CN" altLang="en-US" dirty="0"/>
              <a:t>通常是单一条目</a:t>
            </a:r>
            <a:r>
              <a:rPr lang="en-US" altLang="zh-CN" dirty="0"/>
              <a:t>)</a:t>
            </a:r>
            <a:r>
              <a:rPr lang="zh-CN" altLang="en-US" dirty="0"/>
              <a:t>的服务类使用普通 </a:t>
            </a:r>
            <a:r>
              <a:rPr lang="en-US" altLang="zh-CN" dirty="0"/>
              <a:t>IOD</a:t>
            </a:r>
            <a:r>
              <a:rPr lang="zh-CN" altLang="en-US" dirty="0"/>
              <a:t>， 而那些</a:t>
            </a:r>
            <a:r>
              <a:rPr lang="zh-CN" altLang="en-US" b="1" dirty="0"/>
              <a:t>处理图像数据流</a:t>
            </a:r>
            <a:r>
              <a:rPr lang="en-US" altLang="zh-CN" dirty="0"/>
              <a:t>(</a:t>
            </a:r>
            <a:r>
              <a:rPr lang="zh-CN" altLang="en-US" dirty="0"/>
              <a:t>具有复杂信息结构</a:t>
            </a:r>
            <a:r>
              <a:rPr lang="en-US" altLang="zh-CN" dirty="0"/>
              <a:t>)</a:t>
            </a:r>
            <a:r>
              <a:rPr lang="zh-CN" altLang="en-US" dirty="0"/>
              <a:t>的服务类使用复合 </a:t>
            </a:r>
            <a:r>
              <a:rPr lang="en-US" altLang="zh-CN" dirty="0"/>
              <a:t>IOD</a:t>
            </a:r>
            <a:r>
              <a:rPr lang="zh-CN" altLang="en-US" dirty="0"/>
              <a:t>。</a:t>
            </a:r>
          </a:p>
        </p:txBody>
      </p:sp>
    </p:spTree>
    <p:extLst>
      <p:ext uri="{BB962C8B-B14F-4D97-AF65-F5344CB8AC3E}">
        <p14:creationId xmlns:p14="http://schemas.microsoft.com/office/powerpoint/2010/main" val="42502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A1C7740-392F-7395-CB49-46B71BFE98E1}"/>
              </a:ext>
            </a:extLst>
          </p:cNvPr>
          <p:cNvSpPr txBox="1"/>
          <p:nvPr/>
        </p:nvSpPr>
        <p:spPr>
          <a:xfrm>
            <a:off x="11668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 </a:t>
            </a:r>
            <a:r>
              <a:rPr lang="en-US" altLang="zh-CN" sz="2400" b="1" dirty="0">
                <a:latin typeface="Formula1 Display-Regular" panose="02000000000000000000" pitchFamily="2" charset="0"/>
              </a:rPr>
              <a:t>(part3-6)</a:t>
            </a:r>
          </a:p>
        </p:txBody>
      </p:sp>
      <p:sp>
        <p:nvSpPr>
          <p:cNvPr id="6" name="文本框 5">
            <a:extLst>
              <a:ext uri="{FF2B5EF4-FFF2-40B4-BE49-F238E27FC236}">
                <a16:creationId xmlns:a16="http://schemas.microsoft.com/office/drawing/2014/main" id="{C458FFAD-F451-9C55-6D8D-38A1834DC0BC}"/>
              </a:ext>
            </a:extLst>
          </p:cNvPr>
          <p:cNvSpPr txBox="1"/>
          <p:nvPr/>
        </p:nvSpPr>
        <p:spPr>
          <a:xfrm>
            <a:off x="2069305" y="3669864"/>
            <a:ext cx="6643813" cy="2780248"/>
          </a:xfrm>
          <a:prstGeom prst="rect">
            <a:avLst/>
          </a:prstGeom>
          <a:noFill/>
        </p:spPr>
        <p:txBody>
          <a:bodyPr wrap="square">
            <a:spAutoFit/>
          </a:bodyPr>
          <a:lstStyle/>
          <a:p>
            <a:pPr>
              <a:lnSpc>
                <a:spcPct val="200000"/>
              </a:lnSpc>
            </a:pPr>
            <a:r>
              <a:rPr lang="zh-CN" altLang="en-US" dirty="0"/>
              <a:t>引言：用于存放文件的有关说明，共</a:t>
            </a:r>
            <a:r>
              <a:rPr lang="en-US" altLang="zh-CN" dirty="0"/>
              <a:t>128</a:t>
            </a:r>
            <a:r>
              <a:rPr lang="zh-CN" altLang="en-US" dirty="0"/>
              <a:t>个字节</a:t>
            </a:r>
            <a:endParaRPr lang="en-US" altLang="zh-CN" dirty="0"/>
          </a:p>
          <a:p>
            <a:pPr>
              <a:lnSpc>
                <a:spcPct val="200000"/>
              </a:lnSpc>
            </a:pPr>
            <a:r>
              <a:rPr lang="zh-CN" altLang="en-US" dirty="0"/>
              <a:t>前缀：为</a:t>
            </a:r>
            <a:r>
              <a:rPr lang="en-US" altLang="zh-CN" dirty="0"/>
              <a:t>DICM</a:t>
            </a:r>
            <a:r>
              <a:rPr lang="zh-CN" altLang="en-US" dirty="0"/>
              <a:t>，</a:t>
            </a:r>
            <a:r>
              <a:rPr lang="en-US" altLang="zh-CN" dirty="0"/>
              <a:t>4</a:t>
            </a:r>
            <a:r>
              <a:rPr lang="zh-CN" altLang="en-US" dirty="0"/>
              <a:t>个字符，共</a:t>
            </a:r>
            <a:r>
              <a:rPr lang="en-US" altLang="zh-CN" dirty="0"/>
              <a:t>4</a:t>
            </a:r>
            <a:r>
              <a:rPr lang="zh-CN" altLang="en-US" dirty="0"/>
              <a:t>个字节，说明是</a:t>
            </a:r>
            <a:r>
              <a:rPr lang="en-US" altLang="zh-CN" dirty="0"/>
              <a:t>DICOM</a:t>
            </a:r>
            <a:r>
              <a:rPr lang="zh-CN" altLang="en-US" dirty="0"/>
              <a:t>文件文件头的最开始是引言，紧接着是前缀，然后是文件头，最后才是像素数据，像素数据对应得标签为（</a:t>
            </a:r>
            <a:r>
              <a:rPr lang="en-US" altLang="zh-CN" dirty="0"/>
              <a:t>7fe0</a:t>
            </a:r>
            <a:r>
              <a:rPr lang="zh-CN" altLang="en-US" dirty="0"/>
              <a:t>，</a:t>
            </a:r>
            <a:r>
              <a:rPr lang="en-US" altLang="zh-CN" dirty="0"/>
              <a:t>0010</a:t>
            </a:r>
            <a:r>
              <a:rPr lang="zh-CN" altLang="en-US" dirty="0"/>
              <a:t>），其他标签对应得信息详情可查询</a:t>
            </a:r>
            <a:r>
              <a:rPr lang="en-US" altLang="zh-CN" dirty="0"/>
              <a:t>DICOM</a:t>
            </a:r>
            <a:r>
              <a:rPr lang="zh-CN" altLang="en-US" dirty="0"/>
              <a:t>标准</a:t>
            </a:r>
            <a:r>
              <a:rPr lang="en-US" altLang="zh-CN" dirty="0"/>
              <a:t>Part 6</a:t>
            </a:r>
            <a:r>
              <a:rPr lang="zh-CN" altLang="en-US" dirty="0"/>
              <a:t>中得标准数据字典。</a:t>
            </a:r>
          </a:p>
        </p:txBody>
      </p:sp>
      <p:pic>
        <p:nvPicPr>
          <p:cNvPr id="8" name="图片 7">
            <a:extLst>
              <a:ext uri="{FF2B5EF4-FFF2-40B4-BE49-F238E27FC236}">
                <a16:creationId xmlns:a16="http://schemas.microsoft.com/office/drawing/2014/main" id="{693FDA9F-7C8A-9B01-50BC-616B2DF588E6}"/>
              </a:ext>
            </a:extLst>
          </p:cNvPr>
          <p:cNvPicPr>
            <a:picLocks noChangeAspect="1"/>
          </p:cNvPicPr>
          <p:nvPr/>
        </p:nvPicPr>
        <p:blipFill>
          <a:blip r:embed="rId2"/>
          <a:stretch>
            <a:fillRect/>
          </a:stretch>
        </p:blipFill>
        <p:spPr>
          <a:xfrm>
            <a:off x="468268" y="1362843"/>
            <a:ext cx="11255464" cy="2307021"/>
          </a:xfrm>
          <a:prstGeom prst="rect">
            <a:avLst/>
          </a:prstGeom>
        </p:spPr>
      </p:pic>
    </p:spTree>
    <p:extLst>
      <p:ext uri="{BB962C8B-B14F-4D97-AF65-F5344CB8AC3E}">
        <p14:creationId xmlns:p14="http://schemas.microsoft.com/office/powerpoint/2010/main" val="3924962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F515CDB-0414-DBB6-941C-35C82BBD38A9}"/>
              </a:ext>
            </a:extLst>
          </p:cNvPr>
          <p:cNvPicPr>
            <a:picLocks noChangeAspect="1"/>
          </p:cNvPicPr>
          <p:nvPr/>
        </p:nvPicPr>
        <p:blipFill>
          <a:blip r:embed="rId2"/>
          <a:stretch>
            <a:fillRect/>
          </a:stretch>
        </p:blipFill>
        <p:spPr>
          <a:xfrm>
            <a:off x="2304588" y="1464871"/>
            <a:ext cx="6643814" cy="2116529"/>
          </a:xfrm>
          <a:prstGeom prst="rect">
            <a:avLst/>
          </a:prstGeom>
        </p:spPr>
      </p:pic>
      <p:sp>
        <p:nvSpPr>
          <p:cNvPr id="5" name="文本框 4">
            <a:extLst>
              <a:ext uri="{FF2B5EF4-FFF2-40B4-BE49-F238E27FC236}">
                <a16:creationId xmlns:a16="http://schemas.microsoft.com/office/drawing/2014/main" id="{F2BB74D9-64AC-E504-E7B1-A8B1F8D46152}"/>
              </a:ext>
            </a:extLst>
          </p:cNvPr>
          <p:cNvSpPr txBox="1"/>
          <p:nvPr/>
        </p:nvSpPr>
        <p:spPr>
          <a:xfrm>
            <a:off x="11668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 </a:t>
            </a:r>
            <a:r>
              <a:rPr lang="en-US" altLang="zh-CN" sz="2400" b="1" dirty="0">
                <a:latin typeface="Formula1 Display-Regular" panose="02000000000000000000" pitchFamily="2" charset="0"/>
              </a:rPr>
              <a:t>(part3-6)</a:t>
            </a:r>
          </a:p>
        </p:txBody>
      </p:sp>
      <p:sp>
        <p:nvSpPr>
          <p:cNvPr id="7" name="文本框 6">
            <a:extLst>
              <a:ext uri="{FF2B5EF4-FFF2-40B4-BE49-F238E27FC236}">
                <a16:creationId xmlns:a16="http://schemas.microsoft.com/office/drawing/2014/main" id="{3944DBA1-6D21-EB58-A182-5A65A6DB49B7}"/>
              </a:ext>
            </a:extLst>
          </p:cNvPr>
          <p:cNvSpPr txBox="1"/>
          <p:nvPr/>
        </p:nvSpPr>
        <p:spPr>
          <a:xfrm>
            <a:off x="2059781" y="3513088"/>
            <a:ext cx="6119812" cy="25378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t>标签（</a:t>
            </a:r>
            <a:r>
              <a:rPr lang="en-US" altLang="zh-CN" b="1" dirty="0"/>
              <a:t>Tag</a:t>
            </a:r>
            <a:r>
              <a:rPr lang="zh-CN" altLang="en-US" b="1" dirty="0"/>
              <a:t>）</a:t>
            </a:r>
            <a:r>
              <a:rPr lang="zh-CN" altLang="en-US" dirty="0"/>
              <a:t>： 信息的唯一性编码，两个十六进制的数的组合</a:t>
            </a:r>
            <a:r>
              <a:rPr lang="en-US" altLang="zh-CN" dirty="0"/>
              <a:t>(Group, Element) </a:t>
            </a:r>
            <a:r>
              <a:rPr lang="zh-CN" altLang="en-US" dirty="0"/>
              <a:t>，如（</a:t>
            </a:r>
            <a:r>
              <a:rPr lang="en-US" altLang="zh-CN" dirty="0"/>
              <a:t>0002 0001</a:t>
            </a:r>
            <a:r>
              <a:rPr lang="zh-CN" altLang="en-US" dirty="0"/>
              <a:t>）。</a:t>
            </a:r>
            <a:endParaRPr lang="en-US" altLang="zh-CN" dirty="0"/>
          </a:p>
          <a:p>
            <a:pPr marL="285750" indent="-285750">
              <a:lnSpc>
                <a:spcPct val="150000"/>
              </a:lnSpc>
              <a:buFont typeface="Arial" panose="020B0604020202020204" pitchFamily="34" charset="0"/>
              <a:buChar char="•"/>
            </a:pPr>
            <a:r>
              <a:rPr lang="zh-CN" altLang="en-US" b="1" dirty="0"/>
              <a:t>值表示法（</a:t>
            </a:r>
            <a:r>
              <a:rPr lang="en-US" altLang="zh-CN" b="1" dirty="0"/>
              <a:t>VR</a:t>
            </a:r>
            <a:r>
              <a:rPr lang="zh-CN" altLang="en-US" b="1" dirty="0"/>
              <a:t>）</a:t>
            </a:r>
            <a:r>
              <a:rPr lang="zh-CN" altLang="en-US" dirty="0"/>
              <a:t>： </a:t>
            </a:r>
            <a:r>
              <a:rPr lang="en-US" altLang="zh-CN" dirty="0"/>
              <a:t>DICOM</a:t>
            </a:r>
            <a:r>
              <a:rPr lang="zh-CN" altLang="en-US" dirty="0"/>
              <a:t>定义得的数据类型 。</a:t>
            </a:r>
            <a:endParaRPr lang="en-US" altLang="zh-CN" dirty="0"/>
          </a:p>
          <a:p>
            <a:pPr marL="285750" indent="-285750">
              <a:lnSpc>
                <a:spcPct val="150000"/>
              </a:lnSpc>
              <a:buFont typeface="Arial" panose="020B0604020202020204" pitchFamily="34" charset="0"/>
              <a:buChar char="•"/>
            </a:pPr>
            <a:r>
              <a:rPr lang="zh-CN" altLang="en-US" dirty="0"/>
              <a:t>数据长度： 所有的数据元素都应该为偶数长度，若为奇数，需要加空格或空。</a:t>
            </a:r>
            <a:endParaRPr lang="en-US" altLang="zh-CN" dirty="0"/>
          </a:p>
          <a:p>
            <a:pPr marL="285750" indent="-285750">
              <a:lnSpc>
                <a:spcPct val="150000"/>
              </a:lnSpc>
              <a:buFont typeface="Arial" panose="020B0604020202020204" pitchFamily="34" charset="0"/>
              <a:buChar char="•"/>
            </a:pPr>
            <a:r>
              <a:rPr lang="zh-CN" altLang="en-US" dirty="0"/>
              <a:t>数据值： 数据值，长度必须是偶数 。</a:t>
            </a:r>
          </a:p>
        </p:txBody>
      </p:sp>
      <p:sp>
        <p:nvSpPr>
          <p:cNvPr id="9" name="矩形 8">
            <a:extLst>
              <a:ext uri="{FF2B5EF4-FFF2-40B4-BE49-F238E27FC236}">
                <a16:creationId xmlns:a16="http://schemas.microsoft.com/office/drawing/2014/main" id="{F93B39BA-6C0C-F0C2-D91D-F87EC9931FB2}"/>
              </a:ext>
            </a:extLst>
          </p:cNvPr>
          <p:cNvSpPr/>
          <p:nvPr/>
        </p:nvSpPr>
        <p:spPr bwMode="auto">
          <a:xfrm>
            <a:off x="5119687" y="2095068"/>
            <a:ext cx="885825" cy="581025"/>
          </a:xfrm>
          <a:prstGeom prst="rect">
            <a:avLst/>
          </a:prstGeom>
          <a:noFill/>
          <a:ln w="381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21276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6B5A1B-3ADC-FC99-4BCD-E2A61A0B9D83}"/>
              </a:ext>
            </a:extLst>
          </p:cNvPr>
          <p:cNvSpPr txBox="1"/>
          <p:nvPr/>
        </p:nvSpPr>
        <p:spPr>
          <a:xfrm>
            <a:off x="11668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 </a:t>
            </a:r>
            <a:r>
              <a:rPr lang="en-US" altLang="zh-CN" sz="2400" b="1" dirty="0">
                <a:latin typeface="Formula1 Display-Regular" panose="02000000000000000000" pitchFamily="2" charset="0"/>
              </a:rPr>
              <a:t>(part3-6)</a:t>
            </a:r>
          </a:p>
        </p:txBody>
      </p:sp>
      <p:pic>
        <p:nvPicPr>
          <p:cNvPr id="4" name="图片 3">
            <a:extLst>
              <a:ext uri="{FF2B5EF4-FFF2-40B4-BE49-F238E27FC236}">
                <a16:creationId xmlns:a16="http://schemas.microsoft.com/office/drawing/2014/main" id="{B6DB71B9-E6E1-B820-039C-3A1A0A85A22A}"/>
              </a:ext>
            </a:extLst>
          </p:cNvPr>
          <p:cNvPicPr>
            <a:picLocks noChangeAspect="1"/>
          </p:cNvPicPr>
          <p:nvPr/>
        </p:nvPicPr>
        <p:blipFill>
          <a:blip r:embed="rId2"/>
          <a:stretch>
            <a:fillRect/>
          </a:stretch>
        </p:blipFill>
        <p:spPr>
          <a:xfrm>
            <a:off x="5168066" y="4896883"/>
            <a:ext cx="6852506" cy="1961117"/>
          </a:xfrm>
          <a:prstGeom prst="rect">
            <a:avLst/>
          </a:prstGeom>
        </p:spPr>
      </p:pic>
      <p:sp>
        <p:nvSpPr>
          <p:cNvPr id="6" name="文本框 5">
            <a:extLst>
              <a:ext uri="{FF2B5EF4-FFF2-40B4-BE49-F238E27FC236}">
                <a16:creationId xmlns:a16="http://schemas.microsoft.com/office/drawing/2014/main" id="{50644BE7-1A08-08B2-9E7D-6CB60A56219C}"/>
              </a:ext>
            </a:extLst>
          </p:cNvPr>
          <p:cNvSpPr txBox="1"/>
          <p:nvPr/>
        </p:nvSpPr>
        <p:spPr>
          <a:xfrm>
            <a:off x="202406" y="1566149"/>
            <a:ext cx="10579894" cy="3334246"/>
          </a:xfrm>
          <a:prstGeom prst="rect">
            <a:avLst/>
          </a:prstGeom>
          <a:noFill/>
        </p:spPr>
        <p:txBody>
          <a:bodyPr wrap="square">
            <a:spAutoFit/>
          </a:bodyPr>
          <a:lstStyle/>
          <a:p>
            <a:pPr>
              <a:lnSpc>
                <a:spcPct val="200000"/>
              </a:lnSpc>
            </a:pPr>
            <a:r>
              <a:rPr lang="zh-CN" altLang="en-US" dirty="0"/>
              <a:t>标记</a:t>
            </a:r>
            <a:r>
              <a:rPr lang="en-US" altLang="zh-CN" dirty="0"/>
              <a:t>(Tag) </a:t>
            </a:r>
            <a:r>
              <a:rPr lang="zh-CN" altLang="en-US" dirty="0"/>
              <a:t>是用一对 </a:t>
            </a:r>
            <a:r>
              <a:rPr lang="en-US" altLang="zh-CN" dirty="0"/>
              <a:t>16 </a:t>
            </a:r>
            <a:r>
              <a:rPr lang="zh-CN" altLang="en-US" dirty="0"/>
              <a:t>进制数表示的，由</a:t>
            </a:r>
            <a:r>
              <a:rPr lang="en-US" altLang="zh-CN" dirty="0"/>
              <a:t>4</a:t>
            </a:r>
            <a:r>
              <a:rPr lang="zh-CN" altLang="en-US" dirty="0"/>
              <a:t>个字节组成，包括</a:t>
            </a:r>
            <a:r>
              <a:rPr lang="en-US" altLang="zh-CN" dirty="0"/>
              <a:t>2</a:t>
            </a:r>
            <a:r>
              <a:rPr lang="zh-CN" altLang="en-US" dirty="0"/>
              <a:t>字节的组号和</a:t>
            </a:r>
            <a:r>
              <a:rPr lang="en-US" altLang="zh-CN" dirty="0"/>
              <a:t>2</a:t>
            </a:r>
            <a:r>
              <a:rPr lang="zh-CN" altLang="en-US" dirty="0"/>
              <a:t>字节的元素号</a:t>
            </a:r>
            <a:r>
              <a:rPr lang="en-US" altLang="zh-CN" dirty="0"/>
              <a:t>, </a:t>
            </a:r>
            <a:r>
              <a:rPr lang="zh-CN" altLang="en-US" dirty="0"/>
              <a:t>格式为 </a:t>
            </a:r>
            <a:r>
              <a:rPr lang="en-US" altLang="zh-CN" dirty="0"/>
              <a:t>(</a:t>
            </a:r>
            <a:r>
              <a:rPr lang="zh-CN" altLang="en-US" dirty="0"/>
              <a:t>组号</a:t>
            </a:r>
            <a:r>
              <a:rPr lang="en-US" altLang="zh-CN" dirty="0"/>
              <a:t>, </a:t>
            </a:r>
            <a:r>
              <a:rPr lang="zh-CN" altLang="en-US" dirty="0"/>
              <a:t>元素</a:t>
            </a:r>
            <a:r>
              <a:rPr lang="en-US" altLang="zh-CN" dirty="0"/>
              <a:t>). </a:t>
            </a:r>
            <a:r>
              <a:rPr lang="zh-CN" altLang="en-US" dirty="0"/>
              <a:t>组号为偶数的是标准数据元素，具体含义可以在 </a:t>
            </a:r>
            <a:r>
              <a:rPr lang="en-US" altLang="zh-CN" dirty="0"/>
              <a:t>DICOM </a:t>
            </a:r>
            <a:r>
              <a:rPr lang="zh-CN" altLang="en-US" dirty="0"/>
              <a:t>的数据字典中查到。</a:t>
            </a:r>
            <a:r>
              <a:rPr lang="en-US" altLang="zh-CN" dirty="0"/>
              <a:t>DICOM </a:t>
            </a:r>
            <a:r>
              <a:rPr lang="zh-CN" altLang="en-US" dirty="0"/>
              <a:t>的数据字典定义了许多数据元素标记，涵盖了大多数的应用需要。组号为奇数的为私有数据元素，由用户在使用过程中自己定义。</a:t>
            </a:r>
          </a:p>
          <a:p>
            <a:pPr>
              <a:lnSpc>
                <a:spcPct val="200000"/>
              </a:lnSpc>
            </a:pPr>
            <a:r>
              <a:rPr lang="zh-CN" altLang="en-US" dirty="0"/>
              <a:t>例如</a:t>
            </a:r>
            <a:r>
              <a:rPr lang="en-US" altLang="zh-CN" dirty="0"/>
              <a:t>: </a:t>
            </a:r>
            <a:r>
              <a:rPr lang="zh-CN" altLang="en-US" dirty="0"/>
              <a:t>在 </a:t>
            </a:r>
            <a:r>
              <a:rPr lang="en-US" altLang="zh-CN" dirty="0"/>
              <a:t>DICOM </a:t>
            </a:r>
            <a:r>
              <a:rPr lang="zh-CN" altLang="en-US" dirty="0"/>
              <a:t>中</a:t>
            </a:r>
            <a:r>
              <a:rPr lang="en-US" altLang="zh-CN" dirty="0"/>
              <a:t>(0008</a:t>
            </a:r>
            <a:r>
              <a:rPr lang="zh-CN" altLang="en-US" dirty="0"/>
              <a:t>，</a:t>
            </a:r>
            <a:r>
              <a:rPr lang="en-US" altLang="zh-CN" dirty="0"/>
              <a:t>0020)</a:t>
            </a:r>
            <a:r>
              <a:rPr lang="zh-CN" altLang="en-US" dirty="0"/>
              <a:t>表示研究日期， </a:t>
            </a:r>
            <a:r>
              <a:rPr lang="en-US" altLang="zh-CN" dirty="0"/>
              <a:t>(0018</a:t>
            </a:r>
            <a:r>
              <a:rPr lang="zh-CN" altLang="en-US" dirty="0"/>
              <a:t>，</a:t>
            </a:r>
            <a:r>
              <a:rPr lang="en-US" altLang="zh-CN" dirty="0"/>
              <a:t>1088)</a:t>
            </a:r>
            <a:r>
              <a:rPr lang="zh-CN" altLang="en-US" dirty="0"/>
              <a:t>表示心率</a:t>
            </a:r>
            <a:r>
              <a:rPr lang="en-US" altLang="zh-CN" dirty="0"/>
              <a:t>, 0010 0040 </a:t>
            </a:r>
            <a:r>
              <a:rPr lang="zh-CN" altLang="en-US" dirty="0"/>
              <a:t>表示患者性别，其中的组号：</a:t>
            </a:r>
            <a:r>
              <a:rPr lang="en-US" altLang="zh-CN" dirty="0"/>
              <a:t>0002</a:t>
            </a:r>
            <a:r>
              <a:rPr lang="zh-CN" altLang="en-US" dirty="0"/>
              <a:t>描述设备通讯信息、</a:t>
            </a:r>
            <a:r>
              <a:rPr lang="en-US" altLang="zh-CN" dirty="0"/>
              <a:t>0008</a:t>
            </a:r>
            <a:r>
              <a:rPr lang="zh-CN" altLang="en-US" dirty="0"/>
              <a:t>描述特征参数、</a:t>
            </a:r>
            <a:r>
              <a:rPr lang="en-US" altLang="zh-CN" dirty="0"/>
              <a:t>0010</a:t>
            </a:r>
            <a:r>
              <a:rPr lang="zh-CN" altLang="en-US" dirty="0"/>
              <a:t>描述患者信息、</a:t>
            </a:r>
            <a:r>
              <a:rPr lang="en-US" altLang="zh-CN" dirty="0"/>
              <a:t>0028</a:t>
            </a:r>
            <a:r>
              <a:rPr lang="zh-CN" altLang="en-US" dirty="0"/>
              <a:t>描述图像信息参数</a:t>
            </a:r>
          </a:p>
        </p:txBody>
      </p:sp>
    </p:spTree>
    <p:extLst>
      <p:ext uri="{BB962C8B-B14F-4D97-AF65-F5344CB8AC3E}">
        <p14:creationId xmlns:p14="http://schemas.microsoft.com/office/powerpoint/2010/main" val="2824211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2F304C2-06F8-0577-E2B5-7651B8752E9D}"/>
              </a:ext>
            </a:extLst>
          </p:cNvPr>
          <p:cNvSpPr txBox="1"/>
          <p:nvPr/>
        </p:nvSpPr>
        <p:spPr>
          <a:xfrm>
            <a:off x="11668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 </a:t>
            </a:r>
            <a:r>
              <a:rPr lang="en-US" altLang="zh-CN" sz="2400" b="1" dirty="0">
                <a:latin typeface="Formula1 Display-Regular" panose="02000000000000000000" pitchFamily="2" charset="0"/>
              </a:rPr>
              <a:t>(part3-6)</a:t>
            </a:r>
          </a:p>
        </p:txBody>
      </p:sp>
      <p:sp>
        <p:nvSpPr>
          <p:cNvPr id="4" name="文本框 3">
            <a:extLst>
              <a:ext uri="{FF2B5EF4-FFF2-40B4-BE49-F238E27FC236}">
                <a16:creationId xmlns:a16="http://schemas.microsoft.com/office/drawing/2014/main" id="{BE88D81B-5E90-B265-FA30-0E80AEC7AC62}"/>
              </a:ext>
            </a:extLst>
          </p:cNvPr>
          <p:cNvSpPr txBox="1"/>
          <p:nvPr/>
        </p:nvSpPr>
        <p:spPr>
          <a:xfrm>
            <a:off x="307180" y="1272094"/>
            <a:ext cx="8122445" cy="2780248"/>
          </a:xfrm>
          <a:prstGeom prst="rect">
            <a:avLst/>
          </a:prstGeom>
          <a:noFill/>
        </p:spPr>
        <p:txBody>
          <a:bodyPr wrap="square">
            <a:spAutoFit/>
          </a:bodyPr>
          <a:lstStyle/>
          <a:p>
            <a:pPr>
              <a:lnSpc>
                <a:spcPct val="200000"/>
              </a:lnSpc>
            </a:pPr>
            <a:r>
              <a:rPr lang="zh-CN" altLang="en-US" b="1" dirty="0"/>
              <a:t>值表示法（</a:t>
            </a:r>
            <a:r>
              <a:rPr lang="en-US" altLang="zh-CN" b="1" dirty="0"/>
              <a:t>VR</a:t>
            </a:r>
            <a:r>
              <a:rPr lang="zh-CN" altLang="en-US" b="1" dirty="0"/>
              <a:t>）</a:t>
            </a:r>
            <a:r>
              <a:rPr lang="zh-CN" altLang="en-US" dirty="0"/>
              <a:t>： </a:t>
            </a:r>
            <a:r>
              <a:rPr lang="en-US" altLang="zh-CN" dirty="0"/>
              <a:t>DICOM</a:t>
            </a:r>
            <a:r>
              <a:rPr lang="zh-CN" altLang="en-US" dirty="0"/>
              <a:t>定义得的数据类型 共</a:t>
            </a:r>
            <a:r>
              <a:rPr lang="en-US" altLang="zh-CN" dirty="0"/>
              <a:t>27</a:t>
            </a:r>
            <a:r>
              <a:rPr lang="zh-CN" altLang="en-US" dirty="0"/>
              <a:t>种</a:t>
            </a:r>
            <a:endParaRPr lang="en-US" altLang="zh-CN" dirty="0"/>
          </a:p>
          <a:p>
            <a:pPr>
              <a:lnSpc>
                <a:spcPct val="200000"/>
              </a:lnSpc>
            </a:pPr>
            <a:r>
              <a:rPr lang="zh-CN" altLang="en-US" dirty="0"/>
              <a:t>值表示法有</a:t>
            </a:r>
            <a:r>
              <a:rPr lang="zh-CN" altLang="en-US" b="1" dirty="0"/>
              <a:t>隐式和显式</a:t>
            </a:r>
            <a:r>
              <a:rPr lang="zh-CN" altLang="en-US" dirty="0"/>
              <a:t>这两种形式。隐式就是采用预先规定的表示方法，通过标记从数据字典中查到 </a:t>
            </a:r>
            <a:r>
              <a:rPr lang="en-US" altLang="zh-CN" dirty="0"/>
              <a:t>DICOM </a:t>
            </a:r>
            <a:r>
              <a:rPr lang="zh-CN" altLang="en-US" dirty="0"/>
              <a:t>对这个属性表示方法的规定，从而正确解释属性值的内容。显式是用两个字符明确表示值的表示方法，如 </a:t>
            </a:r>
            <a:r>
              <a:rPr lang="en-US" altLang="zh-CN" dirty="0"/>
              <a:t>AE </a:t>
            </a:r>
            <a:r>
              <a:rPr lang="zh-CN" altLang="en-US" dirty="0"/>
              <a:t>表示应用实体， </a:t>
            </a:r>
            <a:r>
              <a:rPr lang="en-US" altLang="zh-CN" dirty="0"/>
              <a:t>AS </a:t>
            </a:r>
            <a:r>
              <a:rPr lang="zh-CN" altLang="en-US" dirty="0"/>
              <a:t>表示年龄字符串，</a:t>
            </a:r>
            <a:r>
              <a:rPr lang="en-US" altLang="zh-CN" dirty="0"/>
              <a:t>DT </a:t>
            </a:r>
            <a:r>
              <a:rPr lang="zh-CN" altLang="en-US" dirty="0"/>
              <a:t>是日期和时间，</a:t>
            </a:r>
            <a:r>
              <a:rPr lang="en-US" altLang="zh-CN" dirty="0"/>
              <a:t>FD </a:t>
            </a:r>
            <a:r>
              <a:rPr lang="zh-CN" altLang="en-US" dirty="0"/>
              <a:t>表示双精度浮点数等</a:t>
            </a:r>
          </a:p>
        </p:txBody>
      </p:sp>
      <p:pic>
        <p:nvPicPr>
          <p:cNvPr id="6" name="图片 5">
            <a:extLst>
              <a:ext uri="{FF2B5EF4-FFF2-40B4-BE49-F238E27FC236}">
                <a16:creationId xmlns:a16="http://schemas.microsoft.com/office/drawing/2014/main" id="{5AAB4015-9B1E-A00B-304C-AC86D1D3CED5}"/>
              </a:ext>
            </a:extLst>
          </p:cNvPr>
          <p:cNvPicPr>
            <a:picLocks noChangeAspect="1"/>
          </p:cNvPicPr>
          <p:nvPr/>
        </p:nvPicPr>
        <p:blipFill>
          <a:blip r:embed="rId2"/>
          <a:stretch>
            <a:fillRect/>
          </a:stretch>
        </p:blipFill>
        <p:spPr>
          <a:xfrm>
            <a:off x="5730924" y="3962400"/>
            <a:ext cx="6461077" cy="2895600"/>
          </a:xfrm>
          <a:prstGeom prst="rect">
            <a:avLst/>
          </a:prstGeom>
        </p:spPr>
      </p:pic>
    </p:spTree>
    <p:extLst>
      <p:ext uri="{BB962C8B-B14F-4D97-AF65-F5344CB8AC3E}">
        <p14:creationId xmlns:p14="http://schemas.microsoft.com/office/powerpoint/2010/main" val="1536583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F59B2A-BCFD-CC50-3013-25702A93DFF2}"/>
              </a:ext>
            </a:extLst>
          </p:cNvPr>
          <p:cNvSpPr txBox="1"/>
          <p:nvPr/>
        </p:nvSpPr>
        <p:spPr>
          <a:xfrm>
            <a:off x="11668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 </a:t>
            </a:r>
            <a:r>
              <a:rPr lang="en-US" altLang="zh-CN" sz="2400" b="1" dirty="0">
                <a:latin typeface="Formula1 Display-Regular" panose="02000000000000000000" pitchFamily="2" charset="0"/>
              </a:rPr>
              <a:t>(part3-6)</a:t>
            </a:r>
          </a:p>
        </p:txBody>
      </p:sp>
      <p:sp>
        <p:nvSpPr>
          <p:cNvPr id="4" name="文本框 3">
            <a:extLst>
              <a:ext uri="{FF2B5EF4-FFF2-40B4-BE49-F238E27FC236}">
                <a16:creationId xmlns:a16="http://schemas.microsoft.com/office/drawing/2014/main" id="{664FB37B-3658-FEE2-CE1B-B070746D41B6}"/>
              </a:ext>
            </a:extLst>
          </p:cNvPr>
          <p:cNvSpPr txBox="1"/>
          <p:nvPr/>
        </p:nvSpPr>
        <p:spPr>
          <a:xfrm>
            <a:off x="411955" y="1351687"/>
            <a:ext cx="10475119" cy="5078313"/>
          </a:xfrm>
          <a:prstGeom prst="rect">
            <a:avLst/>
          </a:prstGeom>
          <a:noFill/>
        </p:spPr>
        <p:txBody>
          <a:bodyPr wrap="square">
            <a:spAutoFit/>
          </a:bodyPr>
          <a:lstStyle/>
          <a:p>
            <a:pPr>
              <a:lnSpc>
                <a:spcPct val="200000"/>
              </a:lnSpc>
            </a:pPr>
            <a:r>
              <a:rPr lang="zh-CN" altLang="en-US" dirty="0"/>
              <a:t>在检查信息、序列信息、实例信息中都有对应的一个唯一标识</a:t>
            </a:r>
            <a:r>
              <a:rPr lang="en-US" altLang="zh-CN" dirty="0"/>
              <a:t>UID</a:t>
            </a:r>
            <a:r>
              <a:rPr lang="zh-CN" altLang="en-US" dirty="0"/>
              <a:t>，并且形成层级关系</a:t>
            </a:r>
            <a:endParaRPr lang="en-US" altLang="zh-CN" dirty="0"/>
          </a:p>
          <a:p>
            <a:pPr>
              <a:lnSpc>
                <a:spcPct val="200000"/>
              </a:lnSpc>
            </a:pPr>
            <a:r>
              <a:rPr lang="zh-CN" altLang="en-US" dirty="0"/>
              <a:t>这个标识可被用在世界上不同地点的多制造商环境中。</a:t>
            </a:r>
            <a:endParaRPr lang="en-US" altLang="zh-CN" dirty="0"/>
          </a:p>
          <a:p>
            <a:pPr>
              <a:lnSpc>
                <a:spcPct val="200000"/>
              </a:lnSpc>
            </a:pPr>
            <a:r>
              <a:rPr lang="zh-CN" altLang="en-US" dirty="0"/>
              <a:t>为保证每个标识的全球的唯一性，使用了下面的字符串</a:t>
            </a:r>
            <a:r>
              <a:rPr lang="en-US" altLang="zh-CN" dirty="0"/>
              <a:t>(</a:t>
            </a:r>
            <a:r>
              <a:rPr lang="zh-CN" altLang="en-US" dirty="0"/>
              <a:t>称为唯一标识符或 </a:t>
            </a:r>
            <a:r>
              <a:rPr lang="en-US" altLang="zh-CN" dirty="0"/>
              <a:t>UID)</a:t>
            </a:r>
            <a:r>
              <a:rPr lang="zh-CN" altLang="en-US" dirty="0"/>
              <a:t>产生机制</a:t>
            </a:r>
            <a:r>
              <a:rPr lang="en-US" altLang="zh-CN" dirty="0"/>
              <a:t>:</a:t>
            </a:r>
          </a:p>
          <a:p>
            <a:pPr>
              <a:lnSpc>
                <a:spcPct val="200000"/>
              </a:lnSpc>
            </a:pPr>
            <a:r>
              <a:rPr lang="en-US" altLang="zh-CN" b="1" dirty="0"/>
              <a:t>&lt;</a:t>
            </a:r>
            <a:r>
              <a:rPr lang="zh-CN" altLang="en-US" b="1" dirty="0"/>
              <a:t>根</a:t>
            </a:r>
            <a:r>
              <a:rPr lang="en-US" altLang="zh-CN" b="1" dirty="0"/>
              <a:t>&gt;.&lt;</a:t>
            </a:r>
            <a:r>
              <a:rPr lang="zh-CN" altLang="en-US" b="1" dirty="0"/>
              <a:t>后缀</a:t>
            </a:r>
            <a:r>
              <a:rPr lang="en-US" altLang="zh-CN" b="1" dirty="0"/>
              <a:t>&gt;</a:t>
            </a:r>
          </a:p>
          <a:p>
            <a:pPr>
              <a:lnSpc>
                <a:spcPct val="200000"/>
              </a:lnSpc>
            </a:pPr>
            <a:r>
              <a:rPr lang="zh-CN" altLang="en-US" b="1" dirty="0"/>
              <a:t>根</a:t>
            </a:r>
            <a:r>
              <a:rPr lang="zh-CN" altLang="en-US" dirty="0"/>
              <a:t>部分是由权威部门支持的，它保证没有其他人或机构再使用这个根标识。这个数值由标准化组织分配给公司或医院，但也必须保证在它们自己内部网络中也是唯一的。通过使用一个唯一的系统标识，每个系统在世界范围内有一个唯一的 根 。 </a:t>
            </a:r>
            <a:r>
              <a:rPr lang="zh-CN" altLang="en-US" b="1" dirty="0"/>
              <a:t>后 缀</a:t>
            </a:r>
            <a:r>
              <a:rPr lang="zh-CN" altLang="en-US" dirty="0"/>
              <a:t> 是 由 系 统 在 产 生 实 例 时 动 态 产 生 的 。 例 如 </a:t>
            </a:r>
            <a:r>
              <a:rPr lang="en-US" altLang="zh-CN" dirty="0"/>
              <a:t>: “1.2.840.113619.2.16.1.120.940  481283.2.61”</a:t>
            </a:r>
            <a:r>
              <a:rPr lang="zh-CN" altLang="en-US" dirty="0"/>
              <a:t>是 </a:t>
            </a:r>
            <a:r>
              <a:rPr lang="en-US" altLang="zh-CN" dirty="0"/>
              <a:t>GE </a:t>
            </a:r>
            <a:r>
              <a:rPr lang="zh-CN" altLang="en-US" dirty="0"/>
              <a:t>的心血管造影系统产生的一个 </a:t>
            </a:r>
            <a:r>
              <a:rPr lang="en-US" altLang="zh-CN" dirty="0"/>
              <a:t>UID</a:t>
            </a:r>
          </a:p>
          <a:p>
            <a:endParaRPr lang="en-US" altLang="zh-CN" b="1" dirty="0"/>
          </a:p>
          <a:p>
            <a:endParaRPr lang="en-US" altLang="zh-CN" b="1" dirty="0"/>
          </a:p>
        </p:txBody>
      </p:sp>
    </p:spTree>
    <p:extLst>
      <p:ext uri="{BB962C8B-B14F-4D97-AF65-F5344CB8AC3E}">
        <p14:creationId xmlns:p14="http://schemas.microsoft.com/office/powerpoint/2010/main" val="2868119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A3083FB-21A1-91B6-FDA6-A210DF8A155E}"/>
              </a:ext>
            </a:extLst>
          </p:cNvPr>
          <p:cNvPicPr>
            <a:picLocks noChangeAspect="1"/>
          </p:cNvPicPr>
          <p:nvPr/>
        </p:nvPicPr>
        <p:blipFill>
          <a:blip r:embed="rId2"/>
          <a:stretch>
            <a:fillRect/>
          </a:stretch>
        </p:blipFill>
        <p:spPr>
          <a:xfrm>
            <a:off x="4287806" y="2865041"/>
            <a:ext cx="7704169" cy="2668984"/>
          </a:xfrm>
          <a:prstGeom prst="rect">
            <a:avLst/>
          </a:prstGeom>
        </p:spPr>
      </p:pic>
      <p:sp>
        <p:nvSpPr>
          <p:cNvPr id="4" name="文本框 3">
            <a:extLst>
              <a:ext uri="{FF2B5EF4-FFF2-40B4-BE49-F238E27FC236}">
                <a16:creationId xmlns:a16="http://schemas.microsoft.com/office/drawing/2014/main" id="{10905E22-32C2-58DA-779B-9777E1E4F736}"/>
              </a:ext>
            </a:extLst>
          </p:cNvPr>
          <p:cNvSpPr txBox="1"/>
          <p:nvPr/>
        </p:nvSpPr>
        <p:spPr>
          <a:xfrm>
            <a:off x="11668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 </a:t>
            </a:r>
            <a:r>
              <a:rPr lang="en-US" altLang="zh-CN" sz="2400" b="1" dirty="0">
                <a:latin typeface="Formula1 Display-Regular" panose="02000000000000000000" pitchFamily="2" charset="0"/>
              </a:rPr>
              <a:t>(part3-6)</a:t>
            </a:r>
          </a:p>
        </p:txBody>
      </p:sp>
      <p:sp>
        <p:nvSpPr>
          <p:cNvPr id="6" name="文本框 5">
            <a:extLst>
              <a:ext uri="{FF2B5EF4-FFF2-40B4-BE49-F238E27FC236}">
                <a16:creationId xmlns:a16="http://schemas.microsoft.com/office/drawing/2014/main" id="{79BF1E66-759B-A187-D412-43AF423B9B9C}"/>
              </a:ext>
            </a:extLst>
          </p:cNvPr>
          <p:cNvSpPr txBox="1"/>
          <p:nvPr/>
        </p:nvSpPr>
        <p:spPr>
          <a:xfrm>
            <a:off x="116681" y="1448485"/>
            <a:ext cx="6119812" cy="1118255"/>
          </a:xfrm>
          <a:prstGeom prst="rect">
            <a:avLst/>
          </a:prstGeom>
          <a:noFill/>
        </p:spPr>
        <p:txBody>
          <a:bodyPr wrap="square">
            <a:spAutoFit/>
          </a:bodyPr>
          <a:lstStyle/>
          <a:p>
            <a:pPr>
              <a:lnSpc>
                <a:spcPct val="200000"/>
              </a:lnSpc>
            </a:pPr>
            <a:r>
              <a:rPr lang="zh-CN" altLang="en-US" dirty="0"/>
              <a:t>“1.2.840.10008”是为DICOM定义的项目(如DICOM传输语法）保留的，不能由私人定义的项目（如图像实例)使用。</a:t>
            </a:r>
          </a:p>
        </p:txBody>
      </p:sp>
    </p:spTree>
    <p:extLst>
      <p:ext uri="{BB962C8B-B14F-4D97-AF65-F5344CB8AC3E}">
        <p14:creationId xmlns:p14="http://schemas.microsoft.com/office/powerpoint/2010/main" val="4135400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B1B7FA00-F211-5DF5-C76E-EA682F15C8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104814E7-63F7-8B82-6160-D75B52B762F1}"/>
              </a:ext>
            </a:extLst>
          </p:cNvPr>
          <p:cNvPicPr>
            <a:picLocks noChangeAspect="1"/>
          </p:cNvPicPr>
          <p:nvPr/>
        </p:nvPicPr>
        <p:blipFill>
          <a:blip r:embed="rId2"/>
          <a:stretch>
            <a:fillRect/>
          </a:stretch>
        </p:blipFill>
        <p:spPr>
          <a:xfrm>
            <a:off x="116681" y="2257688"/>
            <a:ext cx="10798476" cy="1600339"/>
          </a:xfrm>
          <a:prstGeom prst="rect">
            <a:avLst/>
          </a:prstGeom>
        </p:spPr>
      </p:pic>
      <p:sp>
        <p:nvSpPr>
          <p:cNvPr id="7" name="文本框 6">
            <a:extLst>
              <a:ext uri="{FF2B5EF4-FFF2-40B4-BE49-F238E27FC236}">
                <a16:creationId xmlns:a16="http://schemas.microsoft.com/office/drawing/2014/main" id="{F6A4573F-FC31-4D73-2178-010AF04974CE}"/>
              </a:ext>
            </a:extLst>
          </p:cNvPr>
          <p:cNvSpPr txBox="1"/>
          <p:nvPr/>
        </p:nvSpPr>
        <p:spPr>
          <a:xfrm>
            <a:off x="544361" y="1315308"/>
            <a:ext cx="6475563" cy="646331"/>
          </a:xfrm>
          <a:prstGeom prst="rect">
            <a:avLst/>
          </a:prstGeom>
          <a:noFill/>
        </p:spPr>
        <p:txBody>
          <a:bodyPr wrap="square">
            <a:spAutoFit/>
          </a:bodyPr>
          <a:lstStyle/>
          <a:p>
            <a:r>
              <a:rPr lang="en-US" altLang="zh-CN" dirty="0" err="1"/>
              <a:t>MetaInfo</a:t>
            </a:r>
            <a:r>
              <a:rPr lang="zh-CN" altLang="en-US" dirty="0"/>
              <a:t>文件引言：</a:t>
            </a:r>
          </a:p>
          <a:p>
            <a:r>
              <a:rPr lang="zh-CN" altLang="en-US" dirty="0"/>
              <a:t>该部分主要用于存放一些常用的信息，在标签为</a:t>
            </a:r>
            <a:r>
              <a:rPr lang="en-US" altLang="zh-CN" dirty="0"/>
              <a:t>0002</a:t>
            </a:r>
            <a:r>
              <a:rPr lang="zh-CN" altLang="en-US" dirty="0"/>
              <a:t>的组中</a:t>
            </a:r>
          </a:p>
        </p:txBody>
      </p:sp>
      <p:sp>
        <p:nvSpPr>
          <p:cNvPr id="8" name="文本框 7">
            <a:extLst>
              <a:ext uri="{FF2B5EF4-FFF2-40B4-BE49-F238E27FC236}">
                <a16:creationId xmlns:a16="http://schemas.microsoft.com/office/drawing/2014/main" id="{098E41F3-860C-E79B-F0EE-AA892594D3D8}"/>
              </a:ext>
            </a:extLst>
          </p:cNvPr>
          <p:cNvSpPr txBox="1"/>
          <p:nvPr/>
        </p:nvSpPr>
        <p:spPr>
          <a:xfrm>
            <a:off x="11668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 </a:t>
            </a:r>
            <a:r>
              <a:rPr lang="en-US" altLang="zh-CN" sz="2400" b="1" dirty="0">
                <a:latin typeface="Formula1 Display-Regular" panose="02000000000000000000" pitchFamily="2" charset="0"/>
              </a:rPr>
              <a:t>(part3-6)</a:t>
            </a:r>
          </a:p>
        </p:txBody>
      </p:sp>
      <p:pic>
        <p:nvPicPr>
          <p:cNvPr id="10" name="图片 9">
            <a:extLst>
              <a:ext uri="{FF2B5EF4-FFF2-40B4-BE49-F238E27FC236}">
                <a16:creationId xmlns:a16="http://schemas.microsoft.com/office/drawing/2014/main" id="{3365CA21-B359-A67C-31E3-339BCCCAF579}"/>
              </a:ext>
            </a:extLst>
          </p:cNvPr>
          <p:cNvPicPr>
            <a:picLocks noChangeAspect="1"/>
          </p:cNvPicPr>
          <p:nvPr/>
        </p:nvPicPr>
        <p:blipFill>
          <a:blip r:embed="rId3"/>
          <a:stretch>
            <a:fillRect/>
          </a:stretch>
        </p:blipFill>
        <p:spPr>
          <a:xfrm>
            <a:off x="6745383" y="1096781"/>
            <a:ext cx="5121084" cy="5761219"/>
          </a:xfrm>
          <a:prstGeom prst="rect">
            <a:avLst/>
          </a:prstGeom>
        </p:spPr>
      </p:pic>
    </p:spTree>
    <p:extLst>
      <p:ext uri="{BB962C8B-B14F-4D97-AF65-F5344CB8AC3E}">
        <p14:creationId xmlns:p14="http://schemas.microsoft.com/office/powerpoint/2010/main" val="3384754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5783DAE-E92C-69E4-3489-6AAEFF0B2925}"/>
              </a:ext>
            </a:extLst>
          </p:cNvPr>
          <p:cNvSpPr txBox="1"/>
          <p:nvPr/>
        </p:nvSpPr>
        <p:spPr>
          <a:xfrm>
            <a:off x="228600" y="1162050"/>
            <a:ext cx="11544300" cy="49552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标准发展背景</a:t>
            </a:r>
            <a:endParaRPr lang="en-US" altLang="zh-CN" sz="2400" b="1" dirty="0">
              <a:latin typeface="Formula1 Display-Regular" panose="02000000000000000000" pitchFamily="2" charset="0"/>
            </a:endParaRPr>
          </a:p>
          <a:p>
            <a:endParaRPr lang="en-US" altLang="zh-CN" sz="2400" b="1" dirty="0">
              <a:latin typeface="Formula1 Display-Regular" panose="02000000000000000000" pitchFamily="2" charset="0"/>
            </a:endParaRPr>
          </a:p>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标准的基本概念和定义</a:t>
            </a:r>
            <a:endParaRPr lang="en-US" altLang="zh-CN" sz="2400" b="1" dirty="0">
              <a:latin typeface="Formula1 Display-Regular" panose="02000000000000000000" pitchFamily="2" charset="0"/>
            </a:endParaRPr>
          </a:p>
          <a:p>
            <a:pPr marL="457200" indent="-457200">
              <a:buFont typeface="Wingdings" panose="05000000000000000000" pitchFamily="2" charset="2"/>
              <a:buChar char="l"/>
            </a:pPr>
            <a:endParaRPr lang="en-US" altLang="zh-CN" sz="2400" b="1" dirty="0">
              <a:latin typeface="Formula1 Display-Regular" panose="02000000000000000000" pitchFamily="2" charset="0"/>
            </a:endParaRPr>
          </a:p>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标准的组成</a:t>
            </a:r>
            <a:endParaRPr lang="en-US" altLang="zh-CN" sz="2400" b="1" dirty="0">
              <a:latin typeface="Formula1 Display-Regular" panose="02000000000000000000" pitchFamily="2" charset="0"/>
            </a:endParaRPr>
          </a:p>
          <a:p>
            <a:pPr marL="457200" indent="-457200">
              <a:buFont typeface="Wingdings" panose="05000000000000000000" pitchFamily="2" charset="2"/>
              <a:buChar char="l"/>
            </a:pPr>
            <a:endParaRPr lang="en-US" altLang="zh-CN" sz="2400" b="1" dirty="0">
              <a:latin typeface="Formula1 Display-Regular" panose="02000000000000000000" pitchFamily="2" charset="0"/>
            </a:endParaRPr>
          </a:p>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a:t>
            </a:r>
            <a:endParaRPr lang="en-US" altLang="zh-CN" sz="2400" b="1" dirty="0">
              <a:latin typeface="Formula1 Display-Regular" panose="02000000000000000000" pitchFamily="2" charset="0"/>
            </a:endParaRPr>
          </a:p>
          <a:p>
            <a:pPr marL="457200" indent="-457200">
              <a:buFont typeface="Wingdings" panose="05000000000000000000" pitchFamily="2" charset="2"/>
              <a:buChar char="l"/>
            </a:pPr>
            <a:endParaRPr lang="en-US" altLang="zh-CN" sz="2400" b="1" dirty="0">
              <a:latin typeface="Formula1 Display-Regular" panose="02000000000000000000" pitchFamily="2" charset="0"/>
            </a:endParaRPr>
          </a:p>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消息交换和网络通信</a:t>
            </a:r>
            <a:endParaRPr lang="en-US" altLang="zh-CN" sz="2400" b="1" dirty="0">
              <a:latin typeface="Formula1 Display-Regular" panose="02000000000000000000" pitchFamily="2" charset="0"/>
            </a:endParaRPr>
          </a:p>
          <a:p>
            <a:pPr marL="457200" indent="-457200">
              <a:buFont typeface="Wingdings" panose="05000000000000000000" pitchFamily="2" charset="2"/>
              <a:buChar char="l"/>
            </a:pPr>
            <a:endParaRPr lang="en-US" altLang="zh-CN" sz="2400" b="1" dirty="0">
              <a:latin typeface="Formula1 Display-Regular" panose="02000000000000000000" pitchFamily="2" charset="0"/>
            </a:endParaRPr>
          </a:p>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介质存储功能和文件格式</a:t>
            </a:r>
            <a:endParaRPr lang="en-US" altLang="zh-CN" sz="2400" b="1" dirty="0">
              <a:latin typeface="Formula1 Display-Regular" panose="02000000000000000000" pitchFamily="2" charset="0"/>
            </a:endParaRPr>
          </a:p>
          <a:p>
            <a:endParaRPr lang="en-US" altLang="zh-CN" sz="2000" b="1" dirty="0">
              <a:latin typeface="Formula1 Display-Regular" panose="02000000000000000000" pitchFamily="2" charset="0"/>
            </a:endParaRPr>
          </a:p>
          <a:p>
            <a:pPr marL="457200" indent="-457200">
              <a:buFont typeface="Wingdings" panose="05000000000000000000" pitchFamily="2" charset="2"/>
              <a:buChar char="l"/>
            </a:pPr>
            <a:r>
              <a:rPr lang="zh-CN" altLang="en-US" sz="2400" b="1" dirty="0">
                <a:latin typeface="Formula1 Display-Regular" panose="02000000000000000000" pitchFamily="2" charset="0"/>
              </a:rPr>
              <a:t>医学图像的信息组织及其表现</a:t>
            </a:r>
          </a:p>
        </p:txBody>
      </p:sp>
    </p:spTree>
    <p:extLst>
      <p:ext uri="{BB962C8B-B14F-4D97-AF65-F5344CB8AC3E}">
        <p14:creationId xmlns:p14="http://schemas.microsoft.com/office/powerpoint/2010/main" val="1506827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60C504-2812-7EE1-5814-01910F73994B}"/>
              </a:ext>
            </a:extLst>
          </p:cNvPr>
          <p:cNvSpPr txBox="1"/>
          <p:nvPr/>
        </p:nvSpPr>
        <p:spPr>
          <a:xfrm>
            <a:off x="11668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信息模型和信息定义 </a:t>
            </a:r>
            <a:r>
              <a:rPr lang="en-US" altLang="zh-CN" sz="2400" b="1" dirty="0">
                <a:latin typeface="Formula1 Display-Regular" panose="02000000000000000000" pitchFamily="2" charset="0"/>
              </a:rPr>
              <a:t>(part3-6)</a:t>
            </a:r>
          </a:p>
        </p:txBody>
      </p:sp>
      <p:pic>
        <p:nvPicPr>
          <p:cNvPr id="4" name="图片 3">
            <a:extLst>
              <a:ext uri="{FF2B5EF4-FFF2-40B4-BE49-F238E27FC236}">
                <a16:creationId xmlns:a16="http://schemas.microsoft.com/office/drawing/2014/main" id="{EE9575CA-BEB2-5FFB-3B33-B1B3330D5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233" y="1478789"/>
            <a:ext cx="6725767" cy="5379211"/>
          </a:xfrm>
          <a:prstGeom prst="rect">
            <a:avLst/>
          </a:prstGeom>
        </p:spPr>
      </p:pic>
      <p:sp>
        <p:nvSpPr>
          <p:cNvPr id="6" name="文本框 5">
            <a:extLst>
              <a:ext uri="{FF2B5EF4-FFF2-40B4-BE49-F238E27FC236}">
                <a16:creationId xmlns:a16="http://schemas.microsoft.com/office/drawing/2014/main" id="{6436A602-40D8-3780-BD12-CE0B3BD27866}"/>
              </a:ext>
            </a:extLst>
          </p:cNvPr>
          <p:cNvSpPr txBox="1"/>
          <p:nvPr/>
        </p:nvSpPr>
        <p:spPr>
          <a:xfrm>
            <a:off x="164305" y="1326388"/>
            <a:ext cx="5225727" cy="5450851"/>
          </a:xfrm>
          <a:prstGeom prst="rect">
            <a:avLst/>
          </a:prstGeom>
          <a:noFill/>
        </p:spPr>
        <p:txBody>
          <a:bodyPr wrap="square">
            <a:spAutoFit/>
          </a:bodyPr>
          <a:lstStyle/>
          <a:p>
            <a:pPr>
              <a:lnSpc>
                <a:spcPct val="150000"/>
              </a:lnSpc>
            </a:pPr>
            <a:r>
              <a:rPr lang="zh-CN" altLang="en-US" dirty="0"/>
              <a:t>数据集</a:t>
            </a:r>
            <a:r>
              <a:rPr lang="de-DE" altLang="zh-CN" dirty="0"/>
              <a:t>DataSet</a:t>
            </a:r>
            <a:r>
              <a:rPr lang="zh-CN" altLang="de-DE" dirty="0"/>
              <a:t>：</a:t>
            </a:r>
          </a:p>
          <a:p>
            <a:pPr>
              <a:lnSpc>
                <a:spcPct val="150000"/>
              </a:lnSpc>
            </a:pPr>
            <a:r>
              <a:rPr lang="zh-CN" altLang="en-US" dirty="0"/>
              <a:t>该部分用于存储图像相关信息，如病人</a:t>
            </a:r>
            <a:r>
              <a:rPr lang="de-DE" altLang="zh-CN" dirty="0"/>
              <a:t>Patient</a:t>
            </a:r>
            <a:r>
              <a:rPr lang="zh-CN" altLang="en-US" dirty="0"/>
              <a:t>信息，检查</a:t>
            </a:r>
            <a:r>
              <a:rPr lang="de-DE" altLang="zh-CN" dirty="0"/>
              <a:t>Study</a:t>
            </a:r>
            <a:r>
              <a:rPr lang="zh-CN" altLang="en-US" dirty="0"/>
              <a:t>信息、序列</a:t>
            </a:r>
            <a:r>
              <a:rPr lang="de-DE" altLang="zh-CN" dirty="0"/>
              <a:t>Series</a:t>
            </a:r>
            <a:r>
              <a:rPr lang="zh-CN" altLang="en-US" dirty="0"/>
              <a:t>信息、实例</a:t>
            </a:r>
            <a:r>
              <a:rPr lang="de-DE" altLang="zh-CN" dirty="0"/>
              <a:t>Instance</a:t>
            </a:r>
            <a:r>
              <a:rPr lang="zh-CN" altLang="en-US" dirty="0"/>
              <a:t>信息。</a:t>
            </a:r>
            <a:endParaRPr lang="en-US" altLang="zh-CN" dirty="0"/>
          </a:p>
          <a:p>
            <a:pPr>
              <a:lnSpc>
                <a:spcPct val="150000"/>
              </a:lnSpc>
            </a:pPr>
            <a:r>
              <a:rPr lang="zh-CN" altLang="en-US" dirty="0"/>
              <a:t>数据集是由若干个数据元素组成，按数据元素标记中的组号以及元素号数值增加的方式进行排序，依次排列</a:t>
            </a:r>
            <a:endParaRPr lang="en-US" altLang="zh-CN" dirty="0"/>
          </a:p>
          <a:p>
            <a:pPr>
              <a:lnSpc>
                <a:spcPct val="150000"/>
              </a:lnSpc>
            </a:pPr>
            <a:r>
              <a:rPr lang="zh-CN" altLang="en-US" dirty="0"/>
              <a:t>数据集的作用有两个</a:t>
            </a:r>
            <a:r>
              <a:rPr lang="en-US" altLang="zh-CN" dirty="0"/>
              <a:t>:</a:t>
            </a:r>
          </a:p>
          <a:p>
            <a:pPr>
              <a:lnSpc>
                <a:spcPct val="150000"/>
              </a:lnSpc>
            </a:pPr>
            <a:r>
              <a:rPr lang="en-US" altLang="zh-CN" dirty="0"/>
              <a:t>(1)</a:t>
            </a:r>
            <a:r>
              <a:rPr lang="zh-CN" altLang="en-US" dirty="0"/>
              <a:t>作为信息对象定义 </a:t>
            </a:r>
            <a:r>
              <a:rPr lang="en-US" altLang="zh-CN" dirty="0"/>
              <a:t>IOD </a:t>
            </a:r>
            <a:r>
              <a:rPr lang="zh-CN" altLang="en-US" dirty="0"/>
              <a:t>中的信息对象模块 </a:t>
            </a:r>
            <a:r>
              <a:rPr lang="en-US" altLang="zh-CN" dirty="0"/>
              <a:t>IOM;</a:t>
            </a:r>
          </a:p>
          <a:p>
            <a:pPr>
              <a:lnSpc>
                <a:spcPct val="150000"/>
              </a:lnSpc>
            </a:pPr>
            <a:r>
              <a:rPr lang="en-US" altLang="zh-CN" dirty="0"/>
              <a:t>(2)</a:t>
            </a:r>
            <a:r>
              <a:rPr lang="zh-CN" altLang="en-US" dirty="0"/>
              <a:t>作为信息交换中消息</a:t>
            </a:r>
            <a:r>
              <a:rPr lang="en-US" altLang="zh-CN" dirty="0"/>
              <a:t>(Message)</a:t>
            </a:r>
            <a:r>
              <a:rPr lang="zh-CN" altLang="en-US" dirty="0"/>
              <a:t>携带的数据内容</a:t>
            </a:r>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2949413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03C5DD-A71B-AB9F-2464-CC108EBAD871}"/>
              </a:ext>
            </a:extLst>
          </p:cNvPr>
          <p:cNvSpPr txBox="1"/>
          <p:nvPr/>
        </p:nvSpPr>
        <p:spPr>
          <a:xfrm>
            <a:off x="192881" y="84403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消息交换和网络通信</a:t>
            </a:r>
            <a:endParaRPr lang="en-US" altLang="zh-CN" sz="2400" b="1" dirty="0">
              <a:latin typeface="Formula1 Display-Regular" panose="02000000000000000000" pitchFamily="2" charset="0"/>
            </a:endParaRPr>
          </a:p>
        </p:txBody>
      </p:sp>
      <p:sp>
        <p:nvSpPr>
          <p:cNvPr id="6" name="文本框 5">
            <a:extLst>
              <a:ext uri="{FF2B5EF4-FFF2-40B4-BE49-F238E27FC236}">
                <a16:creationId xmlns:a16="http://schemas.microsoft.com/office/drawing/2014/main" id="{EC3939AD-EAF2-067E-DEC4-9EE785B5AE1B}"/>
              </a:ext>
            </a:extLst>
          </p:cNvPr>
          <p:cNvSpPr txBox="1"/>
          <p:nvPr/>
        </p:nvSpPr>
        <p:spPr>
          <a:xfrm>
            <a:off x="1631156" y="1679913"/>
            <a:ext cx="8312944" cy="2780248"/>
          </a:xfrm>
          <a:prstGeom prst="rect">
            <a:avLst/>
          </a:prstGeom>
          <a:noFill/>
        </p:spPr>
        <p:txBody>
          <a:bodyPr wrap="square">
            <a:spAutoFit/>
          </a:bodyPr>
          <a:lstStyle/>
          <a:p>
            <a:pPr>
              <a:lnSpc>
                <a:spcPct val="200000"/>
              </a:lnSpc>
            </a:pPr>
            <a:r>
              <a:rPr lang="en-US" altLang="zh-CN" dirty="0"/>
              <a:t>DICOM </a:t>
            </a:r>
            <a:r>
              <a:rPr lang="zh-CN" altLang="en-US" dirty="0"/>
              <a:t>标准要解决的一个主要问题就是网络传输，也就是在各种各样的网络硬件和软件的环境下，如何能够实现医学图像可靠地高效地传送到期望的目的计算机中。为此，</a:t>
            </a:r>
            <a:r>
              <a:rPr lang="en-US" altLang="zh-CN" dirty="0"/>
              <a:t>DICOM </a:t>
            </a:r>
            <a:r>
              <a:rPr lang="zh-CN" altLang="en-US" dirty="0"/>
              <a:t>标准采取的策略是在成熟的标准化的网络环境基础上增加对医学图像的支持，而不是从最低层开始定义，这样就可以直接利用现有的网络硬件和软件资源，促进 </a:t>
            </a:r>
            <a:r>
              <a:rPr lang="en-US" altLang="zh-CN" dirty="0"/>
              <a:t>DICOM </a:t>
            </a:r>
            <a:r>
              <a:rPr lang="zh-CN" altLang="en-US" dirty="0"/>
              <a:t>标准的开发和应用</a:t>
            </a:r>
          </a:p>
        </p:txBody>
      </p:sp>
    </p:spTree>
    <p:extLst>
      <p:ext uri="{BB962C8B-B14F-4D97-AF65-F5344CB8AC3E}">
        <p14:creationId xmlns:p14="http://schemas.microsoft.com/office/powerpoint/2010/main" val="3627196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CD846D-21D4-20BB-D072-3F9A2CB06C35}"/>
              </a:ext>
            </a:extLst>
          </p:cNvPr>
          <p:cNvSpPr txBox="1"/>
          <p:nvPr/>
        </p:nvSpPr>
        <p:spPr>
          <a:xfrm>
            <a:off x="69056" y="767834"/>
            <a:ext cx="6119812" cy="400110"/>
          </a:xfrm>
          <a:prstGeom prst="rect">
            <a:avLst/>
          </a:prstGeom>
          <a:noFill/>
        </p:spPr>
        <p:txBody>
          <a:bodyPr wrap="square">
            <a:spAutoFit/>
          </a:bodyPr>
          <a:lstStyle/>
          <a:p>
            <a:pPr marL="457200" indent="-457200">
              <a:buFont typeface="Wingdings" panose="05000000000000000000" pitchFamily="2" charset="2"/>
              <a:buChar char="l"/>
            </a:pPr>
            <a:r>
              <a:rPr lang="en-US" altLang="zh-CN" sz="2000" b="1" dirty="0">
                <a:latin typeface="Formula1 Display-Regular" panose="02000000000000000000" pitchFamily="2" charset="0"/>
              </a:rPr>
              <a:t>DICOM</a:t>
            </a:r>
            <a:r>
              <a:rPr lang="zh-CN" altLang="en-US" sz="2000" b="1" dirty="0">
                <a:latin typeface="Formula1 Display-Regular" panose="02000000000000000000" pitchFamily="2" charset="0"/>
              </a:rPr>
              <a:t>消息交换和网络通信</a:t>
            </a:r>
            <a:endParaRPr lang="en-US" altLang="zh-CN" sz="2000" b="1" dirty="0">
              <a:latin typeface="Formula1 Display-Regular" panose="02000000000000000000" pitchFamily="2" charset="0"/>
            </a:endParaRPr>
          </a:p>
        </p:txBody>
      </p:sp>
      <p:pic>
        <p:nvPicPr>
          <p:cNvPr id="4" name="图片 3">
            <a:extLst>
              <a:ext uri="{FF2B5EF4-FFF2-40B4-BE49-F238E27FC236}">
                <a16:creationId xmlns:a16="http://schemas.microsoft.com/office/drawing/2014/main" id="{01B4A29A-5B9E-9BF0-7EDF-8420737CE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873" y="3429000"/>
            <a:ext cx="5798127" cy="3429000"/>
          </a:xfrm>
          <a:prstGeom prst="rect">
            <a:avLst/>
          </a:prstGeom>
        </p:spPr>
      </p:pic>
      <p:sp>
        <p:nvSpPr>
          <p:cNvPr id="6" name="文本框 5">
            <a:extLst>
              <a:ext uri="{FF2B5EF4-FFF2-40B4-BE49-F238E27FC236}">
                <a16:creationId xmlns:a16="http://schemas.microsoft.com/office/drawing/2014/main" id="{8E5CA4B1-1211-C15A-1129-3924F1C4F660}"/>
              </a:ext>
            </a:extLst>
          </p:cNvPr>
          <p:cNvSpPr txBox="1"/>
          <p:nvPr/>
        </p:nvSpPr>
        <p:spPr>
          <a:xfrm>
            <a:off x="69056" y="1167944"/>
            <a:ext cx="6119812" cy="5632311"/>
          </a:xfrm>
          <a:prstGeom prst="rect">
            <a:avLst/>
          </a:prstGeom>
          <a:noFill/>
        </p:spPr>
        <p:txBody>
          <a:bodyPr wrap="square">
            <a:spAutoFit/>
          </a:bodyPr>
          <a:lstStyle/>
          <a:p>
            <a:pPr marL="285750" indent="-285750">
              <a:buFont typeface="Arial" panose="020B0604020202020204" pitchFamily="34" charset="0"/>
              <a:buChar char="•"/>
            </a:pPr>
            <a:r>
              <a:rPr lang="zh-CN" altLang="en-US" dirty="0"/>
              <a:t>在</a:t>
            </a:r>
            <a:r>
              <a:rPr lang="de-DE" altLang="zh-CN" dirty="0"/>
              <a:t>DICOM</a:t>
            </a:r>
            <a:r>
              <a:rPr lang="zh-CN" altLang="en-US" dirty="0"/>
              <a:t>应用进行通信时，需要给应用命名也叫作</a:t>
            </a:r>
            <a:r>
              <a:rPr lang="de-DE" altLang="zh-CN" dirty="0"/>
              <a:t>AE(Application Entity)</a:t>
            </a:r>
            <a:r>
              <a:rPr lang="zh-CN" altLang="de-DE" dirty="0"/>
              <a:t>，</a:t>
            </a:r>
            <a:r>
              <a:rPr lang="zh-CN" altLang="en-US" dirty="0"/>
              <a:t>以便其他应用识别。</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de-DE" altLang="zh-CN" dirty="0"/>
              <a:t>DICOM</a:t>
            </a:r>
            <a:r>
              <a:rPr lang="zh-CN" altLang="en-US" dirty="0"/>
              <a:t>采用</a:t>
            </a:r>
            <a:r>
              <a:rPr lang="de-DE" altLang="zh-CN" dirty="0"/>
              <a:t>C/S</a:t>
            </a:r>
            <a:r>
              <a:rPr lang="zh-CN" altLang="en-US" dirty="0"/>
              <a:t>模式来描述网络传输：客户端（</a:t>
            </a:r>
            <a:r>
              <a:rPr lang="de-DE" altLang="zh-CN" dirty="0"/>
              <a:t>Client</a:t>
            </a:r>
            <a:r>
              <a:rPr lang="zh-CN" altLang="de-DE" dirty="0"/>
              <a:t>）</a:t>
            </a:r>
            <a:r>
              <a:rPr lang="zh-CN" altLang="en-US" dirty="0"/>
              <a:t>连接到服务端（</a:t>
            </a:r>
            <a:r>
              <a:rPr lang="de-DE" altLang="zh-CN" dirty="0"/>
              <a:t>Server</a:t>
            </a:r>
            <a:r>
              <a:rPr lang="zh-CN" altLang="de-DE" dirty="0"/>
              <a:t>），</a:t>
            </a:r>
            <a:r>
              <a:rPr lang="zh-CN" altLang="en-US" dirty="0"/>
              <a:t>然后使用服务端提供的各项服务（</a:t>
            </a:r>
            <a:r>
              <a:rPr lang="de-DE" altLang="zh-CN" dirty="0"/>
              <a:t>Services</a:t>
            </a:r>
            <a:r>
              <a:rPr lang="zh-CN" altLang="de-DE" dirty="0"/>
              <a:t>）。</a:t>
            </a:r>
            <a:endParaRPr lang="en-US" altLang="zh-CN" dirty="0"/>
          </a:p>
          <a:p>
            <a:endParaRPr lang="en-US" altLang="zh-CN" dirty="0"/>
          </a:p>
          <a:p>
            <a:pPr marL="285750" indent="-285750">
              <a:buFont typeface="Arial" panose="020B0604020202020204" pitchFamily="34" charset="0"/>
              <a:buChar char="•"/>
            </a:pPr>
            <a:r>
              <a:rPr lang="zh-CN" altLang="en-US" dirty="0"/>
              <a:t>不同于传统网络连接中的</a:t>
            </a:r>
            <a:r>
              <a:rPr lang="de-DE" altLang="zh-CN" dirty="0"/>
              <a:t>Server</a:t>
            </a:r>
            <a:r>
              <a:rPr lang="zh-CN" altLang="en-US" dirty="0"/>
              <a:t>和</a:t>
            </a:r>
            <a:r>
              <a:rPr lang="de-DE" altLang="zh-CN" dirty="0"/>
              <a:t>Client</a:t>
            </a:r>
            <a:r>
              <a:rPr lang="zh-CN" altLang="de-DE" dirty="0"/>
              <a:t>，</a:t>
            </a:r>
            <a:r>
              <a:rPr lang="de-DE" altLang="zh-CN" dirty="0"/>
              <a:t>DICOM</a:t>
            </a:r>
            <a:r>
              <a:rPr lang="zh-CN" altLang="en-US" dirty="0"/>
              <a:t>中的</a:t>
            </a:r>
            <a:r>
              <a:rPr lang="de-DE" altLang="zh-CN" dirty="0"/>
              <a:t>Server</a:t>
            </a:r>
            <a:r>
              <a:rPr lang="zh-CN" altLang="en-US" dirty="0"/>
              <a:t>叫做</a:t>
            </a:r>
            <a:r>
              <a:rPr lang="de-DE" altLang="zh-CN" dirty="0"/>
              <a:t>Service Class Provider</a:t>
            </a:r>
            <a:r>
              <a:rPr lang="zh-CN" altLang="de-DE" dirty="0"/>
              <a:t>（</a:t>
            </a:r>
            <a:r>
              <a:rPr lang="de-DE" altLang="zh-CN" dirty="0"/>
              <a:t>SCP</a:t>
            </a:r>
            <a:r>
              <a:rPr lang="zh-CN" altLang="de-DE" dirty="0"/>
              <a:t>），</a:t>
            </a:r>
            <a:r>
              <a:rPr lang="de-DE" altLang="zh-CN" dirty="0"/>
              <a:t>Client</a:t>
            </a:r>
            <a:r>
              <a:rPr lang="zh-CN" altLang="en-US" dirty="0"/>
              <a:t>叫做</a:t>
            </a:r>
            <a:r>
              <a:rPr lang="de-DE" altLang="zh-CN" dirty="0"/>
              <a:t>Service Class User</a:t>
            </a:r>
            <a:r>
              <a:rPr lang="zh-CN" altLang="de-DE" dirty="0"/>
              <a:t>（</a:t>
            </a:r>
            <a:r>
              <a:rPr lang="de-DE" altLang="zh-CN" dirty="0"/>
              <a:t>SCU</a:t>
            </a:r>
            <a:r>
              <a:rPr lang="zh-CN" altLang="de-DE"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想要建立</a:t>
            </a:r>
            <a:r>
              <a:rPr lang="de-DE" altLang="zh-CN" dirty="0"/>
              <a:t>DICOM</a:t>
            </a:r>
            <a:r>
              <a:rPr lang="zh-CN" altLang="en-US" dirty="0"/>
              <a:t>连接（</a:t>
            </a:r>
            <a:r>
              <a:rPr lang="de-DE" altLang="zh-CN" dirty="0"/>
              <a:t>Association</a:t>
            </a:r>
            <a:r>
              <a:rPr lang="zh-CN" altLang="de-DE" dirty="0"/>
              <a:t>），</a:t>
            </a:r>
            <a:r>
              <a:rPr lang="zh-CN" altLang="en-US" dirty="0"/>
              <a:t>客户端会向服务端发送连接请求消息，该消息主要描述客户端此次连接所期望的</a:t>
            </a:r>
            <a:r>
              <a:rPr lang="de-DE" altLang="zh-CN" dirty="0"/>
              <a:t>DICOM</a:t>
            </a:r>
            <a:r>
              <a:rPr lang="zh-CN" altLang="en-US" dirty="0"/>
              <a:t>服务及相关设置；</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随后服务端会查看客户端发送过来的请求信息，确认自己是否支持客户端请求的相关服务并给出反馈信息（</a:t>
            </a:r>
            <a:r>
              <a:rPr lang="de-DE" altLang="zh-CN" dirty="0"/>
              <a:t>DICOM</a:t>
            </a:r>
            <a:r>
              <a:rPr lang="zh-CN" altLang="en-US" dirty="0"/>
              <a:t>中叫做响应信息</a:t>
            </a:r>
            <a:r>
              <a:rPr lang="de-DE" altLang="zh-CN" dirty="0"/>
              <a:t>Response Message</a:t>
            </a:r>
            <a:r>
              <a:rPr lang="zh-CN" altLang="de-DE" dirty="0"/>
              <a:t>）。</a:t>
            </a:r>
            <a:endParaRPr lang="en-US" altLang="zh-CN" dirty="0"/>
          </a:p>
          <a:p>
            <a:pPr marL="285750" indent="-285750">
              <a:buFont typeface="Arial" panose="020B0604020202020204" pitchFamily="34" charset="0"/>
              <a:buChar char="•"/>
            </a:pPr>
            <a:r>
              <a:rPr lang="zh-CN" altLang="en-US" dirty="0"/>
              <a:t>一旦网络连接建立，客户端（</a:t>
            </a:r>
            <a:r>
              <a:rPr lang="de-DE" altLang="zh-CN" dirty="0"/>
              <a:t>SCU</a:t>
            </a:r>
            <a:r>
              <a:rPr lang="zh-CN" altLang="de-DE" dirty="0"/>
              <a:t>）</a:t>
            </a:r>
            <a:r>
              <a:rPr lang="zh-CN" altLang="en-US" dirty="0"/>
              <a:t>和服务端（</a:t>
            </a:r>
            <a:r>
              <a:rPr lang="de-DE" altLang="zh-CN" dirty="0"/>
              <a:t>SCP</a:t>
            </a:r>
            <a:r>
              <a:rPr lang="zh-CN" altLang="de-DE" dirty="0"/>
              <a:t>）</a:t>
            </a:r>
            <a:r>
              <a:rPr lang="zh-CN" altLang="en-US" dirty="0"/>
              <a:t>就可以进行信息交互</a:t>
            </a:r>
          </a:p>
        </p:txBody>
      </p:sp>
    </p:spTree>
    <p:extLst>
      <p:ext uri="{BB962C8B-B14F-4D97-AF65-F5344CB8AC3E}">
        <p14:creationId xmlns:p14="http://schemas.microsoft.com/office/powerpoint/2010/main" val="1714120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A27837-F64C-7DBA-ECDF-6B1710A898FE}"/>
              </a:ext>
            </a:extLst>
          </p:cNvPr>
          <p:cNvSpPr txBox="1"/>
          <p:nvPr/>
        </p:nvSpPr>
        <p:spPr>
          <a:xfrm>
            <a:off x="192881" y="84403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消息交换和网络通信</a:t>
            </a:r>
            <a:endParaRPr lang="en-US" altLang="zh-CN" sz="2400" b="1" dirty="0">
              <a:latin typeface="Formula1 Display-Regular" panose="02000000000000000000" pitchFamily="2" charset="0"/>
            </a:endParaRPr>
          </a:p>
        </p:txBody>
      </p:sp>
      <p:sp>
        <p:nvSpPr>
          <p:cNvPr id="4" name="文本框 3">
            <a:extLst>
              <a:ext uri="{FF2B5EF4-FFF2-40B4-BE49-F238E27FC236}">
                <a16:creationId xmlns:a16="http://schemas.microsoft.com/office/drawing/2014/main" id="{CD40A2EC-4DBF-1693-E7D8-66450A1C39F2}"/>
              </a:ext>
            </a:extLst>
          </p:cNvPr>
          <p:cNvSpPr txBox="1"/>
          <p:nvPr/>
        </p:nvSpPr>
        <p:spPr>
          <a:xfrm>
            <a:off x="192881" y="1398600"/>
            <a:ext cx="6119812" cy="50308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t>SCU</a:t>
            </a:r>
            <a:r>
              <a:rPr lang="zh-CN" altLang="en-US" dirty="0"/>
              <a:t>与</a:t>
            </a:r>
            <a:r>
              <a:rPr lang="en-US" altLang="zh-CN" dirty="0"/>
              <a:t>SCP</a:t>
            </a:r>
            <a:r>
              <a:rPr lang="zh-CN" altLang="en-US" dirty="0"/>
              <a:t>之间的数据通信主要包括图像数据的传输以及与图像相关的病人信息的传输等。这些信息的传输主要是利用</a:t>
            </a:r>
            <a:r>
              <a:rPr lang="en-US" altLang="zh-CN" dirty="0"/>
              <a:t>DIMSE</a:t>
            </a:r>
            <a:r>
              <a:rPr lang="zh-CN" altLang="en-US" dirty="0"/>
              <a:t>消息服务层中的各种服务原语实现的，包括</a:t>
            </a:r>
            <a:r>
              <a:rPr lang="en-US" altLang="zh-CN" dirty="0"/>
              <a:t>C-STORE</a:t>
            </a:r>
            <a:r>
              <a:rPr lang="zh-CN" altLang="en-US" dirty="0"/>
              <a:t>、</a:t>
            </a:r>
            <a:r>
              <a:rPr lang="en-US" altLang="zh-CN" dirty="0"/>
              <a:t>C-FIND</a:t>
            </a:r>
            <a:r>
              <a:rPr lang="zh-CN" altLang="en-US" dirty="0"/>
              <a:t>、</a:t>
            </a:r>
            <a:r>
              <a:rPr lang="en-US" altLang="zh-CN" dirty="0"/>
              <a:t>C-MOVE</a:t>
            </a:r>
            <a:r>
              <a:rPr lang="zh-CN" altLang="en-US" dirty="0"/>
              <a:t>、</a:t>
            </a:r>
            <a:r>
              <a:rPr lang="en-US" altLang="zh-CN" dirty="0"/>
              <a:t>N-SET</a:t>
            </a:r>
            <a:r>
              <a:rPr lang="zh-CN" altLang="en-US" dirty="0"/>
              <a:t>等。 </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en-US" altLang="zh-CN" dirty="0"/>
              <a:t>DIMSE</a:t>
            </a:r>
            <a:r>
              <a:rPr lang="zh-CN" altLang="en-US" dirty="0"/>
              <a:t>消息服务层的主要功能就是将</a:t>
            </a:r>
            <a:r>
              <a:rPr lang="en-US" altLang="zh-CN" dirty="0"/>
              <a:t>SCU</a:t>
            </a:r>
            <a:r>
              <a:rPr lang="zh-CN" altLang="en-US" dirty="0"/>
              <a:t>／</a:t>
            </a:r>
            <a:r>
              <a:rPr lang="en-US" altLang="zh-CN" dirty="0"/>
              <a:t>SCP</a:t>
            </a:r>
            <a:r>
              <a:rPr lang="zh-CN" altLang="en-US" dirty="0"/>
              <a:t>层的通信需求转换成</a:t>
            </a:r>
            <a:r>
              <a:rPr lang="en-US" altLang="zh-CN" dirty="0"/>
              <a:t>DICOM</a:t>
            </a:r>
            <a:r>
              <a:rPr lang="zh-CN" altLang="en-US" dirty="0"/>
              <a:t>中规定的各种消息服务原语，然后将消息服务原语传给下一层。在收到该消息服务原语后，</a:t>
            </a:r>
            <a:r>
              <a:rPr lang="en-US" altLang="zh-CN" dirty="0"/>
              <a:t>DICOM</a:t>
            </a:r>
            <a:r>
              <a:rPr lang="zh-CN" altLang="en-US" dirty="0"/>
              <a:t>上层协议层首先通过协议关联单元实现两个对等的应用实体的关联，商讨抽象句法以及传输语法。</a:t>
            </a:r>
            <a:endParaRPr lang="en-US" altLang="zh-CN" dirty="0"/>
          </a:p>
          <a:p>
            <a:pPr marL="285750" indent="-285750">
              <a:lnSpc>
                <a:spcPct val="150000"/>
              </a:lnSpc>
              <a:buFont typeface="Arial" panose="020B0604020202020204" pitchFamily="34" charset="0"/>
              <a:buChar char="•"/>
            </a:pPr>
            <a:r>
              <a:rPr lang="zh-CN" altLang="en-US" dirty="0"/>
              <a:t>完成关联后，</a:t>
            </a:r>
            <a:r>
              <a:rPr lang="en-US" altLang="zh-CN" dirty="0"/>
              <a:t>DICOM</a:t>
            </a:r>
            <a:r>
              <a:rPr lang="zh-CN" altLang="en-US" dirty="0"/>
              <a:t>上层协议层将消息服务原语以及附加的信息组织成协议数据单元，并实现数据交换</a:t>
            </a:r>
          </a:p>
        </p:txBody>
      </p:sp>
      <p:pic>
        <p:nvPicPr>
          <p:cNvPr id="5" name="图片 4">
            <a:extLst>
              <a:ext uri="{FF2B5EF4-FFF2-40B4-BE49-F238E27FC236}">
                <a16:creationId xmlns:a16="http://schemas.microsoft.com/office/drawing/2014/main" id="{E872CE29-1E07-0554-18C8-12C3FAFDA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873" y="3429000"/>
            <a:ext cx="5798127" cy="3429000"/>
          </a:xfrm>
          <a:prstGeom prst="rect">
            <a:avLst/>
          </a:prstGeom>
        </p:spPr>
      </p:pic>
    </p:spTree>
    <p:extLst>
      <p:ext uri="{BB962C8B-B14F-4D97-AF65-F5344CB8AC3E}">
        <p14:creationId xmlns:p14="http://schemas.microsoft.com/office/powerpoint/2010/main" val="2619745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4EA272-93C9-73AE-DB15-1D7B350B0478}"/>
              </a:ext>
            </a:extLst>
          </p:cNvPr>
          <p:cNvSpPr txBox="1"/>
          <p:nvPr/>
        </p:nvSpPr>
        <p:spPr>
          <a:xfrm>
            <a:off x="192881" y="84403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消息交换和网络通信</a:t>
            </a:r>
            <a:endParaRPr lang="en-US" altLang="zh-CN" sz="2400" b="1" dirty="0">
              <a:latin typeface="Formula1 Display-Regular" panose="02000000000000000000" pitchFamily="2" charset="0"/>
            </a:endParaRPr>
          </a:p>
        </p:txBody>
      </p:sp>
      <p:pic>
        <p:nvPicPr>
          <p:cNvPr id="3" name="图片 2">
            <a:extLst>
              <a:ext uri="{FF2B5EF4-FFF2-40B4-BE49-F238E27FC236}">
                <a16:creationId xmlns:a16="http://schemas.microsoft.com/office/drawing/2014/main" id="{B42A0558-A32C-9B97-897A-F94AC21E0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873" y="3429000"/>
            <a:ext cx="5798127" cy="3429000"/>
          </a:xfrm>
          <a:prstGeom prst="rect">
            <a:avLst/>
          </a:prstGeom>
        </p:spPr>
      </p:pic>
      <p:sp>
        <p:nvSpPr>
          <p:cNvPr id="5" name="文本框 4">
            <a:extLst>
              <a:ext uri="{FF2B5EF4-FFF2-40B4-BE49-F238E27FC236}">
                <a16:creationId xmlns:a16="http://schemas.microsoft.com/office/drawing/2014/main" id="{02D10364-B679-3E47-A3E1-62ED7425B194}"/>
              </a:ext>
            </a:extLst>
          </p:cNvPr>
          <p:cNvSpPr txBox="1"/>
          <p:nvPr/>
        </p:nvSpPr>
        <p:spPr>
          <a:xfrm>
            <a:off x="192881" y="1305699"/>
            <a:ext cx="6119812" cy="4446730"/>
          </a:xfrm>
          <a:prstGeom prst="rect">
            <a:avLst/>
          </a:prstGeom>
          <a:noFill/>
        </p:spPr>
        <p:txBody>
          <a:bodyPr wrap="square">
            <a:spAutoFit/>
          </a:bodyPr>
          <a:lstStyle/>
          <a:p>
            <a:pPr>
              <a:lnSpc>
                <a:spcPct val="200000"/>
              </a:lnSpc>
            </a:pPr>
            <a:r>
              <a:rPr lang="en-US" altLang="zh-CN" dirty="0"/>
              <a:t>DICOM</a:t>
            </a:r>
            <a:r>
              <a:rPr lang="zh-CN" altLang="en-US" dirty="0"/>
              <a:t>上层协议层（</a:t>
            </a:r>
            <a:r>
              <a:rPr lang="en-US" altLang="zh-CN" dirty="0"/>
              <a:t>ULP</a:t>
            </a:r>
            <a:r>
              <a:rPr lang="zh-CN" altLang="en-US" dirty="0"/>
              <a:t>）：</a:t>
            </a:r>
            <a:r>
              <a:rPr lang="en-US" altLang="zh-CN" dirty="0"/>
              <a:t>ULP</a:t>
            </a:r>
            <a:r>
              <a:rPr lang="zh-CN" altLang="en-US" dirty="0"/>
              <a:t>的作用主要包括两方面：①提供应用层的公共服 务元素</a:t>
            </a:r>
            <a:r>
              <a:rPr lang="en-US" altLang="zh-CN" dirty="0"/>
              <a:t>ACSE</a:t>
            </a:r>
            <a:r>
              <a:rPr lang="zh-CN" altLang="en-US" dirty="0"/>
              <a:t>，具体包括在对等应用实体间通信连接的建立协商，连接正常释放协 商，异常中止协商等功能；</a:t>
            </a:r>
            <a:endParaRPr lang="en-US" altLang="zh-CN" dirty="0"/>
          </a:p>
          <a:p>
            <a:pPr>
              <a:lnSpc>
                <a:spcPct val="200000"/>
              </a:lnSpc>
            </a:pPr>
            <a:r>
              <a:rPr lang="zh-CN" altLang="en-US" dirty="0"/>
              <a:t>②为</a:t>
            </a:r>
            <a:r>
              <a:rPr lang="en-US" altLang="zh-CN" dirty="0"/>
              <a:t>DIMSE</a:t>
            </a:r>
            <a:r>
              <a:rPr lang="zh-CN" altLang="en-US" dirty="0"/>
              <a:t>提供网络数据传输支持，也就是以</a:t>
            </a:r>
            <a:r>
              <a:rPr lang="en-US" altLang="zh-CN" dirty="0"/>
              <a:t>ULP</a:t>
            </a:r>
            <a:r>
              <a:rPr lang="zh-CN" altLang="en-US" dirty="0"/>
              <a:t>规定的协议数据包格式传送或接收</a:t>
            </a:r>
            <a:r>
              <a:rPr lang="en-US" altLang="zh-CN" dirty="0"/>
              <a:t>DIMSE</a:t>
            </a:r>
            <a:r>
              <a:rPr lang="zh-CN" altLang="en-US" dirty="0"/>
              <a:t>的命令流与数据流。</a:t>
            </a:r>
            <a:endParaRPr lang="en-US" altLang="zh-CN" dirty="0"/>
          </a:p>
          <a:p>
            <a:pPr>
              <a:lnSpc>
                <a:spcPct val="200000"/>
              </a:lnSpc>
            </a:pPr>
            <a:endParaRPr lang="en-US" altLang="zh-CN" dirty="0"/>
          </a:p>
          <a:p>
            <a:pPr>
              <a:lnSpc>
                <a:spcPct val="200000"/>
              </a:lnSpc>
            </a:pPr>
            <a:endParaRPr lang="zh-CN" altLang="en-US" dirty="0"/>
          </a:p>
        </p:txBody>
      </p:sp>
      <p:pic>
        <p:nvPicPr>
          <p:cNvPr id="7" name="图片 6">
            <a:extLst>
              <a:ext uri="{FF2B5EF4-FFF2-40B4-BE49-F238E27FC236}">
                <a16:creationId xmlns:a16="http://schemas.microsoft.com/office/drawing/2014/main" id="{39CCF620-C5CA-153F-2185-B2064B9725F8}"/>
              </a:ext>
            </a:extLst>
          </p:cNvPr>
          <p:cNvPicPr>
            <a:picLocks noChangeAspect="1"/>
          </p:cNvPicPr>
          <p:nvPr/>
        </p:nvPicPr>
        <p:blipFill>
          <a:blip r:embed="rId3"/>
          <a:stretch>
            <a:fillRect/>
          </a:stretch>
        </p:blipFill>
        <p:spPr>
          <a:xfrm>
            <a:off x="6335075" y="1495425"/>
            <a:ext cx="5756174" cy="1933575"/>
          </a:xfrm>
          <a:prstGeom prst="rect">
            <a:avLst/>
          </a:prstGeom>
        </p:spPr>
      </p:pic>
    </p:spTree>
    <p:extLst>
      <p:ext uri="{BB962C8B-B14F-4D97-AF65-F5344CB8AC3E}">
        <p14:creationId xmlns:p14="http://schemas.microsoft.com/office/powerpoint/2010/main" val="723255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6530757-097C-CF2E-9ADE-662E57571567}"/>
              </a:ext>
            </a:extLst>
          </p:cNvPr>
          <p:cNvSpPr txBox="1"/>
          <p:nvPr/>
        </p:nvSpPr>
        <p:spPr>
          <a:xfrm>
            <a:off x="0" y="1443841"/>
            <a:ext cx="6119812" cy="4442242"/>
          </a:xfrm>
          <a:prstGeom prst="rect">
            <a:avLst/>
          </a:prstGeom>
          <a:noFill/>
        </p:spPr>
        <p:txBody>
          <a:bodyPr wrap="square">
            <a:spAutoFit/>
          </a:bodyPr>
          <a:lstStyle/>
          <a:p>
            <a:pPr>
              <a:lnSpc>
                <a:spcPct val="200000"/>
              </a:lnSpc>
            </a:pPr>
            <a:r>
              <a:rPr lang="de-DE" altLang="zh-CN" dirty="0"/>
              <a:t>DICOM</a:t>
            </a:r>
            <a:r>
              <a:rPr lang="zh-CN" altLang="en-US" dirty="0"/>
              <a:t>消息服务元素</a:t>
            </a:r>
            <a:r>
              <a:rPr lang="en-US" altLang="zh-CN" dirty="0"/>
              <a:t>(</a:t>
            </a:r>
            <a:r>
              <a:rPr lang="de-DE" altLang="zh-CN" dirty="0"/>
              <a:t>DIMSE)</a:t>
            </a:r>
            <a:r>
              <a:rPr lang="en-US" altLang="zh-CN" dirty="0"/>
              <a:t>(DICOM Message Service Element)</a:t>
            </a:r>
            <a:r>
              <a:rPr lang="zh-CN" altLang="en-US" dirty="0"/>
              <a:t>为</a:t>
            </a:r>
            <a:r>
              <a:rPr lang="de-DE" altLang="zh-CN" dirty="0"/>
              <a:t>DICOM</a:t>
            </a:r>
            <a:r>
              <a:rPr lang="zh-CN" altLang="en-US" dirty="0"/>
              <a:t>应用实体提供服务，其服务主要指加在信息对象定义</a:t>
            </a:r>
            <a:r>
              <a:rPr lang="en-US" altLang="zh-CN" dirty="0"/>
              <a:t>(</a:t>
            </a:r>
            <a:r>
              <a:rPr lang="de-DE" altLang="zh-CN" dirty="0"/>
              <a:t>IOD)</a:t>
            </a:r>
            <a:r>
              <a:rPr lang="zh-CN" altLang="en-US" dirty="0"/>
              <a:t>上的操作</a:t>
            </a:r>
            <a:r>
              <a:rPr lang="en-US" altLang="zh-CN" dirty="0"/>
              <a:t>(</a:t>
            </a:r>
            <a:r>
              <a:rPr lang="de-DE" altLang="zh-CN" dirty="0"/>
              <a:t>Operation)</a:t>
            </a:r>
            <a:r>
              <a:rPr lang="zh-CN" altLang="en-US" dirty="0"/>
              <a:t>或通告</a:t>
            </a:r>
            <a:r>
              <a:rPr lang="en-US" altLang="zh-CN" dirty="0"/>
              <a:t>(</a:t>
            </a:r>
            <a:r>
              <a:rPr lang="de-DE" altLang="zh-CN" dirty="0"/>
              <a:t>Notification)</a:t>
            </a:r>
            <a:r>
              <a:rPr lang="zh-CN" altLang="de-DE" dirty="0"/>
              <a:t>。</a:t>
            </a:r>
            <a:r>
              <a:rPr lang="de-DE" altLang="zh-CN" dirty="0"/>
              <a:t>DIMSE</a:t>
            </a:r>
            <a:r>
              <a:rPr lang="zh-CN" altLang="en-US" dirty="0"/>
              <a:t>层需要在关联已经建立的前提下工作，根据上层的指令调用相关的服务类，并结合信息实体形成服务对象对</a:t>
            </a:r>
            <a:r>
              <a:rPr lang="en-US" altLang="zh-CN" dirty="0"/>
              <a:t>(</a:t>
            </a:r>
            <a:r>
              <a:rPr lang="de-DE" altLang="zh-CN" dirty="0"/>
              <a:t>SOP)</a:t>
            </a:r>
            <a:r>
              <a:rPr lang="zh-CN" altLang="de-DE" dirty="0"/>
              <a:t>。</a:t>
            </a:r>
            <a:r>
              <a:rPr lang="zh-CN" altLang="en-US" dirty="0"/>
              <a:t>该层通过</a:t>
            </a:r>
            <a:r>
              <a:rPr lang="de-DE" altLang="zh-CN" dirty="0"/>
              <a:t>SOP</a:t>
            </a:r>
            <a:r>
              <a:rPr lang="zh-CN" altLang="en-US" dirty="0"/>
              <a:t>完成应用实体支持的某项功能，例如</a:t>
            </a:r>
            <a:r>
              <a:rPr lang="de-DE" altLang="zh-CN" dirty="0"/>
              <a:t>C-STORE</a:t>
            </a:r>
            <a:r>
              <a:rPr lang="zh-CN" altLang="en-US" dirty="0"/>
              <a:t>操作可完成一个</a:t>
            </a:r>
            <a:r>
              <a:rPr lang="de-DE" altLang="zh-CN" dirty="0"/>
              <a:t>IOD</a:t>
            </a:r>
            <a:r>
              <a:rPr lang="zh-CN" altLang="en-US" dirty="0"/>
              <a:t>的传输和存储。</a:t>
            </a:r>
            <a:r>
              <a:rPr lang="de-DE" altLang="zh-CN" dirty="0"/>
              <a:t>DICOM3.0</a:t>
            </a:r>
            <a:r>
              <a:rPr lang="zh-CN" altLang="en-US" dirty="0"/>
              <a:t>标准中一共定义了</a:t>
            </a:r>
            <a:r>
              <a:rPr lang="en-US" altLang="zh-CN" dirty="0"/>
              <a:t>11</a:t>
            </a:r>
            <a:r>
              <a:rPr lang="zh-CN" altLang="en-US" dirty="0"/>
              <a:t>种</a:t>
            </a:r>
            <a:r>
              <a:rPr lang="de-DE" altLang="zh-CN" dirty="0"/>
              <a:t>DIMSE</a:t>
            </a:r>
            <a:r>
              <a:rPr lang="zh-CN" altLang="en-US" dirty="0"/>
              <a:t>服务</a:t>
            </a:r>
            <a:r>
              <a:rPr lang="en-US" altLang="zh-CN" dirty="0"/>
              <a:t>.</a:t>
            </a:r>
            <a:endParaRPr lang="zh-CN" altLang="en-US" dirty="0"/>
          </a:p>
        </p:txBody>
      </p:sp>
      <p:pic>
        <p:nvPicPr>
          <p:cNvPr id="4" name="图片 3">
            <a:extLst>
              <a:ext uri="{FF2B5EF4-FFF2-40B4-BE49-F238E27FC236}">
                <a16:creationId xmlns:a16="http://schemas.microsoft.com/office/drawing/2014/main" id="{A3FA6AA7-AA9F-3B0D-5222-DBFB81D8B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873" y="3429000"/>
            <a:ext cx="5798127" cy="3429000"/>
          </a:xfrm>
          <a:prstGeom prst="rect">
            <a:avLst/>
          </a:prstGeom>
        </p:spPr>
      </p:pic>
      <p:sp>
        <p:nvSpPr>
          <p:cNvPr id="5" name="文本框 4">
            <a:extLst>
              <a:ext uri="{FF2B5EF4-FFF2-40B4-BE49-F238E27FC236}">
                <a16:creationId xmlns:a16="http://schemas.microsoft.com/office/drawing/2014/main" id="{E124537D-E61F-14F1-EDE6-6B71D356BA79}"/>
              </a:ext>
            </a:extLst>
          </p:cNvPr>
          <p:cNvSpPr txBox="1"/>
          <p:nvPr/>
        </p:nvSpPr>
        <p:spPr>
          <a:xfrm>
            <a:off x="192881" y="84403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消息交换和网络通信</a:t>
            </a:r>
            <a:endParaRPr lang="en-US" altLang="zh-CN" sz="2400" b="1" dirty="0">
              <a:latin typeface="Formula1 Display-Regular" panose="02000000000000000000" pitchFamily="2" charset="0"/>
            </a:endParaRPr>
          </a:p>
        </p:txBody>
      </p:sp>
    </p:spTree>
    <p:extLst>
      <p:ext uri="{BB962C8B-B14F-4D97-AF65-F5344CB8AC3E}">
        <p14:creationId xmlns:p14="http://schemas.microsoft.com/office/powerpoint/2010/main" val="1473992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DE7C28E-03EF-C292-3D4A-CF30731A9569}"/>
              </a:ext>
            </a:extLst>
          </p:cNvPr>
          <p:cNvSpPr txBox="1"/>
          <p:nvPr/>
        </p:nvSpPr>
        <p:spPr>
          <a:xfrm>
            <a:off x="114300" y="1430030"/>
            <a:ext cx="6198393" cy="500072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dirty="0"/>
              <a:t>DIMSE-N: 适用于规格化SOP实例的服务</a:t>
            </a:r>
            <a:endParaRPr lang="en-US" altLang="zh-CN" dirty="0"/>
          </a:p>
          <a:p>
            <a:pPr marL="285750" indent="-285750">
              <a:lnSpc>
                <a:spcPct val="200000"/>
              </a:lnSpc>
              <a:buFont typeface="Arial" panose="020B0604020202020204" pitchFamily="34" charset="0"/>
              <a:buChar char="•"/>
            </a:pPr>
            <a:r>
              <a:rPr lang="zh-CN" altLang="en-US" dirty="0"/>
              <a:t>DIMSE-C:  适用于复合SOP实例的服务。</a:t>
            </a:r>
            <a:endParaRPr lang="en-US" altLang="zh-CN" dirty="0"/>
          </a:p>
          <a:p>
            <a:pPr marL="285750" indent="-285750">
              <a:lnSpc>
                <a:spcPct val="200000"/>
              </a:lnSpc>
              <a:buFont typeface="Arial" panose="020B0604020202020204" pitchFamily="34" charset="0"/>
              <a:buChar char="•"/>
            </a:pPr>
            <a:r>
              <a:rPr lang="en-US" altLang="zh-CN" dirty="0"/>
              <a:t>DIMSE-C</a:t>
            </a:r>
            <a:r>
              <a:rPr lang="zh-CN" altLang="en-US" dirty="0"/>
              <a:t>服务允许一个</a:t>
            </a:r>
            <a:r>
              <a:rPr lang="en-US" altLang="zh-CN" dirty="0"/>
              <a:t>DICOM</a:t>
            </a:r>
            <a:r>
              <a:rPr lang="zh-CN" altLang="en-US" dirty="0"/>
              <a:t>应用实体来清楚地被复合</a:t>
            </a:r>
            <a:r>
              <a:rPr lang="en-US" altLang="zh-CN" dirty="0"/>
              <a:t>SOP</a:t>
            </a:r>
            <a:r>
              <a:rPr lang="zh-CN" altLang="en-US" dirty="0"/>
              <a:t>实例上的</a:t>
            </a:r>
            <a:r>
              <a:rPr lang="en-US" altLang="zh-CN" dirty="0"/>
              <a:t>DICOM</a:t>
            </a:r>
            <a:r>
              <a:rPr lang="zh-CN" altLang="en-US" dirty="0"/>
              <a:t>应用实体请求一个操作。操作允许和那些这个标准的以前版本条件的有力的兼容。</a:t>
            </a:r>
            <a:r>
              <a:rPr lang="en-US" altLang="zh-CN" dirty="0"/>
              <a:t>DIMSE-C</a:t>
            </a:r>
            <a:r>
              <a:rPr lang="zh-CN" altLang="en-US" dirty="0"/>
              <a:t>只提供操作服务。</a:t>
            </a:r>
            <a:endParaRPr lang="en-US" altLang="zh-CN" dirty="0"/>
          </a:p>
          <a:p>
            <a:pPr marL="285750" indent="-285750">
              <a:lnSpc>
                <a:spcPct val="200000"/>
              </a:lnSpc>
              <a:buFont typeface="Arial" panose="020B0604020202020204" pitchFamily="34" charset="0"/>
              <a:buChar char="•"/>
            </a:pPr>
            <a:r>
              <a:rPr lang="en-US" altLang="zh-CN" dirty="0"/>
              <a:t>DIMSE-N</a:t>
            </a:r>
            <a:r>
              <a:rPr lang="zh-CN" altLang="en-US" dirty="0"/>
              <a:t>服务提供适用于规格化</a:t>
            </a:r>
            <a:r>
              <a:rPr lang="en-US" altLang="zh-CN" dirty="0"/>
              <a:t>SOP</a:t>
            </a:r>
            <a:r>
              <a:rPr lang="zh-CN" altLang="en-US" dirty="0"/>
              <a:t>实例的通知和操作两种服务。</a:t>
            </a:r>
          </a:p>
          <a:p>
            <a:pPr>
              <a:lnSpc>
                <a:spcPct val="200000"/>
              </a:lnSpc>
            </a:pPr>
            <a:endParaRPr lang="zh-CN" altLang="en-US" dirty="0"/>
          </a:p>
        </p:txBody>
      </p:sp>
      <p:sp>
        <p:nvSpPr>
          <p:cNvPr id="6" name="文本框 5">
            <a:extLst>
              <a:ext uri="{FF2B5EF4-FFF2-40B4-BE49-F238E27FC236}">
                <a16:creationId xmlns:a16="http://schemas.microsoft.com/office/drawing/2014/main" id="{84E32366-1E3B-787C-F9C5-A920E3D537B5}"/>
              </a:ext>
            </a:extLst>
          </p:cNvPr>
          <p:cNvSpPr txBox="1"/>
          <p:nvPr/>
        </p:nvSpPr>
        <p:spPr>
          <a:xfrm>
            <a:off x="192881" y="84403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消息交换和网络通信</a:t>
            </a:r>
            <a:endParaRPr lang="en-US" altLang="zh-CN" sz="2400" b="1" dirty="0">
              <a:latin typeface="Formula1 Display-Regular" panose="02000000000000000000" pitchFamily="2" charset="0"/>
            </a:endParaRPr>
          </a:p>
        </p:txBody>
      </p:sp>
      <p:pic>
        <p:nvPicPr>
          <p:cNvPr id="7" name="图片 6">
            <a:extLst>
              <a:ext uri="{FF2B5EF4-FFF2-40B4-BE49-F238E27FC236}">
                <a16:creationId xmlns:a16="http://schemas.microsoft.com/office/drawing/2014/main" id="{7B297641-B582-E523-AC01-DA9CC8292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873" y="3429000"/>
            <a:ext cx="5798127" cy="3429000"/>
          </a:xfrm>
          <a:prstGeom prst="rect">
            <a:avLst/>
          </a:prstGeom>
        </p:spPr>
      </p:pic>
    </p:spTree>
    <p:extLst>
      <p:ext uri="{BB962C8B-B14F-4D97-AF65-F5344CB8AC3E}">
        <p14:creationId xmlns:p14="http://schemas.microsoft.com/office/powerpoint/2010/main" val="582397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4E32366-1E3B-787C-F9C5-A920E3D537B5}"/>
              </a:ext>
            </a:extLst>
          </p:cNvPr>
          <p:cNvSpPr txBox="1"/>
          <p:nvPr/>
        </p:nvSpPr>
        <p:spPr>
          <a:xfrm>
            <a:off x="192881" y="84403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消息交换和网络通信</a:t>
            </a:r>
            <a:endParaRPr lang="en-US" altLang="zh-CN" sz="2400" b="1" dirty="0">
              <a:latin typeface="Formula1 Display-Regular" panose="02000000000000000000" pitchFamily="2" charset="0"/>
            </a:endParaRPr>
          </a:p>
        </p:txBody>
      </p:sp>
      <p:pic>
        <p:nvPicPr>
          <p:cNvPr id="7" name="图片 6">
            <a:extLst>
              <a:ext uri="{FF2B5EF4-FFF2-40B4-BE49-F238E27FC236}">
                <a16:creationId xmlns:a16="http://schemas.microsoft.com/office/drawing/2014/main" id="{7B297641-B582-E523-AC01-DA9CC8292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873" y="3429000"/>
            <a:ext cx="5798127" cy="3429000"/>
          </a:xfrm>
          <a:prstGeom prst="rect">
            <a:avLst/>
          </a:prstGeom>
        </p:spPr>
      </p:pic>
      <p:sp>
        <p:nvSpPr>
          <p:cNvPr id="4" name="文本框 3">
            <a:extLst>
              <a:ext uri="{FF2B5EF4-FFF2-40B4-BE49-F238E27FC236}">
                <a16:creationId xmlns:a16="http://schemas.microsoft.com/office/drawing/2014/main" id="{25EDF06F-C390-B416-B889-7B26C5D1F8DB}"/>
              </a:ext>
            </a:extLst>
          </p:cNvPr>
          <p:cNvSpPr txBox="1"/>
          <p:nvPr/>
        </p:nvSpPr>
        <p:spPr>
          <a:xfrm>
            <a:off x="140493" y="1467624"/>
            <a:ext cx="6172200" cy="4615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t>DICOM </a:t>
            </a:r>
            <a:r>
              <a:rPr lang="zh-CN" altLang="en-US" dirty="0"/>
              <a:t>分别定义为服务类使用者</a:t>
            </a:r>
            <a:r>
              <a:rPr lang="en-US" altLang="zh-CN" dirty="0"/>
              <a:t>(SCU)</a:t>
            </a:r>
            <a:r>
              <a:rPr lang="zh-CN" altLang="en-US" dirty="0"/>
              <a:t>／服务类提供者</a:t>
            </a:r>
            <a:r>
              <a:rPr lang="en-US" altLang="zh-CN" dirty="0"/>
              <a:t>(SCP)</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作为客户的</a:t>
            </a:r>
            <a:r>
              <a:rPr lang="en-US" altLang="zh-CN" dirty="0"/>
              <a:t>SCU</a:t>
            </a:r>
            <a:r>
              <a:rPr lang="zh-CN" altLang="en-US" dirty="0"/>
              <a:t>使用</a:t>
            </a:r>
            <a:r>
              <a:rPr lang="en-US" altLang="zh-CN" dirty="0"/>
              <a:t>DIMSE </a:t>
            </a:r>
            <a:r>
              <a:rPr lang="zh-CN" altLang="en-US" dirty="0"/>
              <a:t>服务构建、发送请求消息，并接收</a:t>
            </a:r>
            <a:r>
              <a:rPr lang="en-US" altLang="zh-CN" dirty="0"/>
              <a:t>SCP</a:t>
            </a:r>
            <a:r>
              <a:rPr lang="zh-CN" altLang="en-US" dirty="0"/>
              <a:t>的响应消息；</a:t>
            </a:r>
            <a:endParaRPr lang="en-US" altLang="zh-CN" dirty="0"/>
          </a:p>
          <a:p>
            <a:pPr marL="285750" indent="-285750">
              <a:lnSpc>
                <a:spcPct val="150000"/>
              </a:lnSpc>
              <a:buFont typeface="Arial" panose="020B0604020202020204" pitchFamily="34" charset="0"/>
              <a:buChar char="•"/>
            </a:pPr>
            <a:r>
              <a:rPr lang="zh-CN" altLang="en-US" dirty="0"/>
              <a:t>作为服务器的</a:t>
            </a:r>
            <a:r>
              <a:rPr lang="en-US" altLang="zh-CN" dirty="0"/>
              <a:t>SCP</a:t>
            </a:r>
            <a:r>
              <a:rPr lang="zh-CN" altLang="en-US" dirty="0"/>
              <a:t>将接收来自</a:t>
            </a:r>
            <a:r>
              <a:rPr lang="en-US" altLang="zh-CN" dirty="0"/>
              <a:t>SCU</a:t>
            </a:r>
            <a:r>
              <a:rPr lang="zh-CN" altLang="en-US" dirty="0"/>
              <a:t>的请求消息，执行消息所要求的操作和通告，并将产生的结果构建为响应消息发送给</a:t>
            </a:r>
            <a:r>
              <a:rPr lang="en-US" altLang="zh-CN" dirty="0"/>
              <a:t>SCU</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这里</a:t>
            </a:r>
            <a:r>
              <a:rPr lang="en-US" altLang="zh-CN" dirty="0"/>
              <a:t>SCU</a:t>
            </a:r>
            <a:r>
              <a:rPr lang="zh-CN" altLang="en-US" dirty="0"/>
              <a:t>／</a:t>
            </a:r>
            <a:r>
              <a:rPr lang="en-US" altLang="zh-CN" dirty="0"/>
              <a:t>SCP</a:t>
            </a:r>
            <a:r>
              <a:rPr lang="zh-CN" altLang="en-US" dirty="0"/>
              <a:t>必须首先声明支持何种</a:t>
            </a:r>
            <a:r>
              <a:rPr lang="en-US" altLang="zh-CN" dirty="0"/>
              <a:t>DICOM</a:t>
            </a:r>
            <a:r>
              <a:rPr lang="zh-CN" altLang="en-US" dirty="0"/>
              <a:t>服务类。服务类是一组相关的</a:t>
            </a:r>
            <a:r>
              <a:rPr lang="en-US" altLang="zh-CN" dirty="0"/>
              <a:t>SOP</a:t>
            </a:r>
            <a:r>
              <a:rPr lang="zh-CN" altLang="en-US" dirty="0"/>
              <a:t>类的集合，完成某一具体的</a:t>
            </a:r>
            <a:r>
              <a:rPr lang="en-US" altLang="zh-CN" dirty="0"/>
              <a:t>DICOM</a:t>
            </a:r>
            <a:r>
              <a:rPr lang="zh-CN" altLang="en-US" dirty="0"/>
              <a:t>功能，每个</a:t>
            </a:r>
            <a:r>
              <a:rPr lang="en-US" altLang="zh-CN" dirty="0"/>
              <a:t>SOP</a:t>
            </a:r>
            <a:r>
              <a:rPr lang="zh-CN" altLang="en-US" dirty="0"/>
              <a:t>类由</a:t>
            </a:r>
            <a:r>
              <a:rPr lang="en-US" altLang="zh-CN" dirty="0"/>
              <a:t>IOD</a:t>
            </a:r>
            <a:r>
              <a:rPr lang="zh-CN" altLang="en-US" dirty="0"/>
              <a:t>以及施 加于该</a:t>
            </a:r>
            <a:r>
              <a:rPr lang="en-US" altLang="zh-CN" dirty="0"/>
              <a:t>IOD</a:t>
            </a:r>
            <a:r>
              <a:rPr lang="zh-CN" altLang="en-US" dirty="0"/>
              <a:t>的</a:t>
            </a:r>
            <a:r>
              <a:rPr lang="en-US" altLang="zh-CN" dirty="0"/>
              <a:t>DIMSE</a:t>
            </a:r>
            <a:r>
              <a:rPr lang="zh-CN" altLang="en-US" dirty="0"/>
              <a:t>操作组成</a:t>
            </a:r>
          </a:p>
        </p:txBody>
      </p:sp>
    </p:spTree>
    <p:extLst>
      <p:ext uri="{BB962C8B-B14F-4D97-AF65-F5344CB8AC3E}">
        <p14:creationId xmlns:p14="http://schemas.microsoft.com/office/powerpoint/2010/main" val="4073362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2AFC0C-3853-5635-ABCD-F32FB6BFA944}"/>
              </a:ext>
            </a:extLst>
          </p:cNvPr>
          <p:cNvSpPr txBox="1"/>
          <p:nvPr/>
        </p:nvSpPr>
        <p:spPr>
          <a:xfrm>
            <a:off x="135731" y="82498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介质存储功能和文件格式</a:t>
            </a:r>
            <a:endParaRPr lang="en-US" altLang="zh-CN" sz="2400" b="1" dirty="0">
              <a:latin typeface="Formula1 Display-Regular" panose="02000000000000000000" pitchFamily="2" charset="0"/>
            </a:endParaRPr>
          </a:p>
        </p:txBody>
      </p:sp>
      <p:sp>
        <p:nvSpPr>
          <p:cNvPr id="5" name="文本框 4">
            <a:extLst>
              <a:ext uri="{FF2B5EF4-FFF2-40B4-BE49-F238E27FC236}">
                <a16:creationId xmlns:a16="http://schemas.microsoft.com/office/drawing/2014/main" id="{5AC2E093-F665-0DF1-5766-0BD1E33BDA0C}"/>
              </a:ext>
            </a:extLst>
          </p:cNvPr>
          <p:cNvSpPr txBox="1"/>
          <p:nvPr/>
        </p:nvSpPr>
        <p:spPr>
          <a:xfrm>
            <a:off x="1231105" y="2028736"/>
            <a:ext cx="9332119" cy="3334246"/>
          </a:xfrm>
          <a:prstGeom prst="rect">
            <a:avLst/>
          </a:prstGeom>
          <a:noFill/>
        </p:spPr>
        <p:txBody>
          <a:bodyPr wrap="square">
            <a:spAutoFit/>
          </a:bodyPr>
          <a:lstStyle/>
          <a:p>
            <a:pPr>
              <a:lnSpc>
                <a:spcPct val="200000"/>
              </a:lnSpc>
            </a:pPr>
            <a:r>
              <a:rPr lang="zh-CN" altLang="en-US" dirty="0"/>
              <a:t>通过存储介质而进行的信息交换。将图像、诊断、检查的结果等信息存储在如软盘和光盘等存储介质中，实现在不同的系统之间在不同的时间内进行信息交换，也可以实现信息长久的保存</a:t>
            </a:r>
            <a:endParaRPr lang="en-US" altLang="zh-CN" dirty="0"/>
          </a:p>
          <a:p>
            <a:pPr>
              <a:lnSpc>
                <a:spcPct val="200000"/>
              </a:lnSpc>
            </a:pPr>
            <a:r>
              <a:rPr lang="zh-CN" altLang="en-US" dirty="0"/>
              <a:t>通过介质进行信息交换，与通过通信信道进行信息交换，两者既有联系又有区别。它们都使用了 </a:t>
            </a:r>
            <a:r>
              <a:rPr lang="en-US" altLang="zh-CN" dirty="0"/>
              <a:t>DICOM </a:t>
            </a:r>
            <a:r>
              <a:rPr lang="zh-CN" altLang="en-US" dirty="0"/>
              <a:t>的消息交换机制，但用介质实现信息交换时，交换信息的应用系统双方不是在同时工作，由此而带来与网络信息交换的不同之处</a:t>
            </a:r>
          </a:p>
        </p:txBody>
      </p:sp>
    </p:spTree>
    <p:extLst>
      <p:ext uri="{BB962C8B-B14F-4D97-AF65-F5344CB8AC3E}">
        <p14:creationId xmlns:p14="http://schemas.microsoft.com/office/powerpoint/2010/main" val="215830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376A1B-A921-D8D5-AE2A-A4076AE332E7}"/>
              </a:ext>
            </a:extLst>
          </p:cNvPr>
          <p:cNvSpPr txBox="1"/>
          <p:nvPr/>
        </p:nvSpPr>
        <p:spPr>
          <a:xfrm>
            <a:off x="135731" y="82498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介质存储功能和文件格式</a:t>
            </a:r>
            <a:endParaRPr lang="en-US" altLang="zh-CN" sz="2400" b="1" dirty="0">
              <a:latin typeface="Formula1 Display-Regular" panose="02000000000000000000" pitchFamily="2" charset="0"/>
            </a:endParaRPr>
          </a:p>
        </p:txBody>
      </p:sp>
      <p:sp>
        <p:nvSpPr>
          <p:cNvPr id="4" name="文本框 3">
            <a:extLst>
              <a:ext uri="{FF2B5EF4-FFF2-40B4-BE49-F238E27FC236}">
                <a16:creationId xmlns:a16="http://schemas.microsoft.com/office/drawing/2014/main" id="{8B459001-ABF7-BD7C-0F61-8B50FEAA8943}"/>
              </a:ext>
            </a:extLst>
          </p:cNvPr>
          <p:cNvSpPr txBox="1"/>
          <p:nvPr/>
        </p:nvSpPr>
        <p:spPr>
          <a:xfrm>
            <a:off x="726281" y="1572310"/>
            <a:ext cx="8903494" cy="4985980"/>
          </a:xfrm>
          <a:prstGeom prst="rect">
            <a:avLst/>
          </a:prstGeom>
          <a:noFill/>
        </p:spPr>
        <p:txBody>
          <a:bodyPr wrap="square">
            <a:spAutoFit/>
          </a:bodyPr>
          <a:lstStyle/>
          <a:p>
            <a:r>
              <a:rPr lang="zh-CN" altLang="en-US" sz="2000" dirty="0"/>
              <a:t>介质存取模型也是具有层次性的，这三个层次分别为</a:t>
            </a:r>
            <a:r>
              <a:rPr lang="en-US" altLang="zh-CN" sz="2000" dirty="0"/>
              <a:t>: </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zh-CN" altLang="en-US" sz="2000" dirty="0"/>
              <a:t>物理介质层</a:t>
            </a:r>
            <a:r>
              <a:rPr lang="en-US" altLang="zh-CN" sz="2000" dirty="0"/>
              <a:t>: </a:t>
            </a:r>
            <a:r>
              <a:rPr lang="zh-CN" altLang="en-US" sz="2000" dirty="0"/>
              <a:t>定义了介质的物理特性，如</a:t>
            </a:r>
            <a:r>
              <a:rPr lang="en-US" altLang="zh-CN" sz="2000" dirty="0"/>
              <a:t>: </a:t>
            </a:r>
            <a:r>
              <a:rPr lang="zh-CN" altLang="en-US" sz="2000" dirty="0"/>
              <a:t>物理介质格式参数、维数、机械特性、存储属性、及比特流信息的组织等等。例如，在 </a:t>
            </a:r>
            <a:r>
              <a:rPr lang="en-US" altLang="zh-CN" sz="2000" dirty="0"/>
              <a:t>PC </a:t>
            </a:r>
            <a:r>
              <a:rPr lang="zh-CN" altLang="en-US" sz="2000" dirty="0"/>
              <a:t>环境下的 </a:t>
            </a:r>
            <a:r>
              <a:rPr lang="en-US" altLang="zh-CN" sz="2000" dirty="0"/>
              <a:t>3.5 </a:t>
            </a:r>
            <a:r>
              <a:rPr lang="zh-CN" altLang="en-US" sz="2000" dirty="0"/>
              <a:t>英寸双面高密软盘是 </a:t>
            </a:r>
            <a:r>
              <a:rPr lang="en-US" altLang="zh-CN" sz="2000" dirty="0"/>
              <a:t>DICOM </a:t>
            </a:r>
            <a:r>
              <a:rPr lang="zh-CN" altLang="en-US" sz="2000" dirty="0"/>
              <a:t>标准中定义的一种物理介质</a:t>
            </a:r>
            <a:endParaRPr lang="en-US" altLang="zh-CN" sz="2000" dirty="0"/>
          </a:p>
          <a:p>
            <a:endParaRPr lang="en-US" altLang="zh-CN" sz="2000" dirty="0"/>
          </a:p>
          <a:p>
            <a:pPr marL="285750" indent="-285750">
              <a:buFont typeface="Arial" panose="020B0604020202020204" pitchFamily="34" charset="0"/>
              <a:buChar char="•"/>
            </a:pPr>
            <a:r>
              <a:rPr lang="zh-CN" altLang="en-US" sz="2000" dirty="0"/>
              <a:t>介质格式层</a:t>
            </a:r>
            <a:r>
              <a:rPr lang="en-US" altLang="zh-CN" sz="2000" dirty="0"/>
              <a:t>: </a:t>
            </a:r>
            <a:r>
              <a:rPr lang="zh-CN" altLang="en-US" sz="2000" dirty="0"/>
              <a:t>是由操作系统决定的。它规定了存储介质上具体的数据组织形式以及文件系统进行的操作，它同时也定义了该介质上的目录结构。例如，一个</a:t>
            </a:r>
            <a:r>
              <a:rPr lang="en-US" altLang="zh-CN" sz="2000" dirty="0"/>
              <a:t>3.5 </a:t>
            </a:r>
            <a:r>
              <a:rPr lang="zh-CN" altLang="en-US" sz="2000" dirty="0"/>
              <a:t>英寸的软盘在不同的操作系统中的数据结构是不同的</a:t>
            </a: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DICOM </a:t>
            </a:r>
            <a:r>
              <a:rPr lang="zh-CN" altLang="en-US" sz="2000" dirty="0"/>
              <a:t>数据格式层</a:t>
            </a:r>
            <a:r>
              <a:rPr lang="en-US" altLang="zh-CN" sz="2000" dirty="0"/>
              <a:t>: </a:t>
            </a:r>
            <a:r>
              <a:rPr lang="zh-CN" altLang="en-US" sz="2000" dirty="0"/>
              <a:t>包括</a:t>
            </a:r>
            <a:r>
              <a:rPr lang="en-US" altLang="zh-CN" sz="2000" dirty="0"/>
              <a:t>4 </a:t>
            </a:r>
            <a:r>
              <a:rPr lang="zh-CN" altLang="en-US" sz="2000" dirty="0"/>
              <a:t>个方面的内容</a:t>
            </a:r>
            <a:r>
              <a:rPr lang="en-US" altLang="zh-CN" sz="2000" dirty="0"/>
              <a:t>:</a:t>
            </a:r>
          </a:p>
          <a:p>
            <a:pPr marL="742950" lvl="1" indent="-285750">
              <a:buFont typeface="Arial" panose="020B0604020202020204" pitchFamily="34" charset="0"/>
              <a:buChar char="•"/>
            </a:pPr>
            <a:r>
              <a:rPr lang="en-US" altLang="zh-CN" sz="2000" dirty="0"/>
              <a:t> DICOM </a:t>
            </a:r>
            <a:r>
              <a:rPr lang="zh-CN" altLang="en-US" sz="2000" dirty="0"/>
              <a:t>介质存储服务</a:t>
            </a:r>
            <a:r>
              <a:rPr lang="en-US" altLang="zh-CN" sz="2000" dirty="0"/>
              <a:t>/</a:t>
            </a:r>
            <a:r>
              <a:rPr lang="zh-CN" altLang="en-US" sz="2000" dirty="0"/>
              <a:t>对象对</a:t>
            </a:r>
            <a:r>
              <a:rPr lang="en-US" altLang="zh-CN" sz="2000" dirty="0"/>
              <a:t>(</a:t>
            </a:r>
            <a:r>
              <a:rPr lang="zh-CN" altLang="en-US" sz="2000" dirty="0"/>
              <a:t>以下简称 </a:t>
            </a:r>
            <a:r>
              <a:rPr lang="en-US" altLang="zh-CN" sz="2000" dirty="0"/>
              <a:t>SOP </a:t>
            </a:r>
            <a:r>
              <a:rPr lang="zh-CN" altLang="en-US" sz="2000" dirty="0"/>
              <a:t>类</a:t>
            </a:r>
            <a:r>
              <a:rPr lang="en-US" altLang="zh-CN" sz="2000" dirty="0"/>
              <a:t>)</a:t>
            </a:r>
            <a:r>
              <a:rPr lang="zh-CN" altLang="en-US" sz="2000" dirty="0"/>
              <a:t>及与之相联系的信息对象定义</a:t>
            </a:r>
            <a:endParaRPr lang="en-US" altLang="zh-CN" sz="2000" dirty="0"/>
          </a:p>
          <a:p>
            <a:pPr marL="742950" lvl="1" indent="-285750">
              <a:buFont typeface="Arial" panose="020B0604020202020204" pitchFamily="34" charset="0"/>
              <a:buChar char="•"/>
            </a:pPr>
            <a:r>
              <a:rPr lang="en-US" altLang="zh-CN" sz="2000" dirty="0"/>
              <a:t>DICOM </a:t>
            </a:r>
            <a:r>
              <a:rPr lang="zh-CN" altLang="en-US" sz="2000" dirty="0"/>
              <a:t>文件格式</a:t>
            </a:r>
            <a:endParaRPr lang="en-US" altLang="zh-CN" sz="2000" dirty="0"/>
          </a:p>
          <a:p>
            <a:pPr marL="742950" lvl="1" indent="-285750">
              <a:buFont typeface="Arial" panose="020B0604020202020204" pitchFamily="34" charset="0"/>
              <a:buChar char="•"/>
            </a:pPr>
            <a:r>
              <a:rPr lang="en-US" altLang="zh-CN" sz="2000" dirty="0"/>
              <a:t>DICOM </a:t>
            </a:r>
            <a:r>
              <a:rPr lang="zh-CN" altLang="en-US" sz="2000" dirty="0"/>
              <a:t>介质存储目录 </a:t>
            </a:r>
            <a:r>
              <a:rPr lang="en-US" altLang="zh-CN" sz="2000" dirty="0"/>
              <a:t>SOP </a:t>
            </a:r>
            <a:r>
              <a:rPr lang="zh-CN" altLang="en-US" sz="2000" dirty="0"/>
              <a:t>类</a:t>
            </a:r>
            <a:endParaRPr lang="en-US" altLang="zh-CN" sz="2000" dirty="0"/>
          </a:p>
          <a:p>
            <a:pPr marL="742950" lvl="1" indent="-285750">
              <a:buFont typeface="Arial" panose="020B0604020202020204" pitchFamily="34" charset="0"/>
              <a:buChar char="•"/>
            </a:pPr>
            <a:r>
              <a:rPr lang="en-US" altLang="zh-CN" sz="2000" dirty="0"/>
              <a:t>DICOM </a:t>
            </a:r>
            <a:r>
              <a:rPr lang="zh-CN" altLang="en-US" sz="2000" dirty="0"/>
              <a:t>介质存储应用卷宗</a:t>
            </a:r>
            <a:endParaRPr lang="en-US" altLang="zh-CN" sz="2000" dirty="0"/>
          </a:p>
        </p:txBody>
      </p:sp>
    </p:spTree>
    <p:extLst>
      <p:ext uri="{BB962C8B-B14F-4D97-AF65-F5344CB8AC3E}">
        <p14:creationId xmlns:p14="http://schemas.microsoft.com/office/powerpoint/2010/main" val="1147686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4BE61C-6B45-6936-8424-8BB8827EE10D}"/>
              </a:ext>
            </a:extLst>
          </p:cNvPr>
          <p:cNvSpPr txBox="1"/>
          <p:nvPr/>
        </p:nvSpPr>
        <p:spPr>
          <a:xfrm>
            <a:off x="9763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标准发展背景</a:t>
            </a:r>
            <a:endParaRPr lang="en-US" altLang="zh-CN" sz="2400" b="1" dirty="0">
              <a:latin typeface="Formula1 Display-Regular" panose="02000000000000000000" pitchFamily="2" charset="0"/>
            </a:endParaRPr>
          </a:p>
        </p:txBody>
      </p:sp>
      <p:sp>
        <p:nvSpPr>
          <p:cNvPr id="5" name="文本框 4">
            <a:extLst>
              <a:ext uri="{FF2B5EF4-FFF2-40B4-BE49-F238E27FC236}">
                <a16:creationId xmlns:a16="http://schemas.microsoft.com/office/drawing/2014/main" id="{688BEB52-5531-8799-29D8-AB70A4AEF1FC}"/>
              </a:ext>
            </a:extLst>
          </p:cNvPr>
          <p:cNvSpPr txBox="1"/>
          <p:nvPr/>
        </p:nvSpPr>
        <p:spPr>
          <a:xfrm>
            <a:off x="802480" y="1361986"/>
            <a:ext cx="10113169" cy="5000728"/>
          </a:xfrm>
          <a:prstGeom prst="rect">
            <a:avLst/>
          </a:prstGeom>
          <a:noFill/>
        </p:spPr>
        <p:txBody>
          <a:bodyPr wrap="square">
            <a:spAutoFit/>
          </a:bodyPr>
          <a:lstStyle/>
          <a:p>
            <a:pPr>
              <a:lnSpc>
                <a:spcPct val="200000"/>
              </a:lnSpc>
            </a:pPr>
            <a:r>
              <a:rPr lang="de-DE" altLang="zh-CN" dirty="0"/>
              <a:t>DICOM </a:t>
            </a:r>
            <a:r>
              <a:rPr lang="zh-CN" altLang="en-US" dirty="0"/>
              <a:t>是 </a:t>
            </a:r>
            <a:r>
              <a:rPr lang="de-DE" altLang="zh-CN" dirty="0"/>
              <a:t>Digital Imaging and Communication of Medicine </a:t>
            </a:r>
            <a:r>
              <a:rPr lang="zh-CN" altLang="en-US" dirty="0"/>
              <a:t>的缩写， 是美国放射学会</a:t>
            </a:r>
            <a:r>
              <a:rPr lang="en-US" altLang="zh-CN" dirty="0"/>
              <a:t>(</a:t>
            </a:r>
            <a:r>
              <a:rPr lang="de-DE" altLang="zh-CN" dirty="0"/>
              <a:t>American College of Radiology</a:t>
            </a:r>
            <a:r>
              <a:rPr lang="zh-CN" altLang="de-DE" dirty="0"/>
              <a:t>，</a:t>
            </a:r>
            <a:r>
              <a:rPr lang="de-DE" altLang="zh-CN" dirty="0"/>
              <a:t>ACR)</a:t>
            </a:r>
            <a:r>
              <a:rPr lang="zh-CN" altLang="en-US" dirty="0"/>
              <a:t>和美国电器制造商协会</a:t>
            </a:r>
            <a:r>
              <a:rPr lang="en-US" altLang="zh-CN" dirty="0"/>
              <a:t>(</a:t>
            </a:r>
            <a:r>
              <a:rPr lang="de-DE" altLang="zh-CN" dirty="0"/>
              <a:t>National Electrical ManufacturersAssociation</a:t>
            </a:r>
            <a:r>
              <a:rPr lang="zh-CN" altLang="de-DE" dirty="0"/>
              <a:t>，</a:t>
            </a:r>
            <a:r>
              <a:rPr lang="de-DE" altLang="zh-CN" dirty="0"/>
              <a:t>NEMA)</a:t>
            </a:r>
            <a:r>
              <a:rPr lang="zh-CN" altLang="en-US" dirty="0"/>
              <a:t>组织制定的专门用于医学图像的存储和传输的标准名称。</a:t>
            </a:r>
            <a:endParaRPr lang="en-US" altLang="zh-CN" dirty="0"/>
          </a:p>
          <a:p>
            <a:pPr>
              <a:lnSpc>
                <a:spcPct val="200000"/>
              </a:lnSpc>
            </a:pPr>
            <a:r>
              <a:rPr lang="zh-CN" altLang="en-US" dirty="0"/>
              <a:t>当 </a:t>
            </a:r>
            <a:r>
              <a:rPr lang="en-US" altLang="zh-CN" dirty="0"/>
              <a:t>CT </a:t>
            </a:r>
            <a:r>
              <a:rPr lang="zh-CN" altLang="en-US" dirty="0"/>
              <a:t>和 </a:t>
            </a:r>
            <a:r>
              <a:rPr lang="en-US" altLang="zh-CN" dirty="0"/>
              <a:t>MR </a:t>
            </a:r>
            <a:r>
              <a:rPr lang="zh-CN" altLang="en-US" dirty="0"/>
              <a:t>等设备生成高质量的、形象直观的图像在医疗诊断中广泛使用时，由于不同的生产商不同型号的设备产生的图像各自采用了不同的格式，使得不同的设备之间的信息资源难以互相使用，医院 </a:t>
            </a:r>
            <a:r>
              <a:rPr lang="en-US" altLang="zh-CN" dirty="0"/>
              <a:t>PACS </a:t>
            </a:r>
            <a:r>
              <a:rPr lang="zh-CN" altLang="en-US" dirty="0"/>
              <a:t>系统的实施具有很大的困难。医疗信息系统随之带来许多新的问题</a:t>
            </a:r>
            <a:r>
              <a:rPr lang="en-US" altLang="zh-CN" dirty="0"/>
              <a:t>: </a:t>
            </a:r>
            <a:r>
              <a:rPr lang="zh-CN" altLang="en-US" dirty="0"/>
              <a:t>如何存储数据量极大的图像并能有效地管理？不同生产商的设备能否直接连接？如何能够在不同的生产商设备之间能够共享信息资源？等等。很明显这些问题的解决方法就是采用统一的标准。</a:t>
            </a:r>
          </a:p>
          <a:p>
            <a:pPr>
              <a:lnSpc>
                <a:spcPct val="200000"/>
              </a:lnSpc>
            </a:pPr>
            <a:endParaRPr lang="en-US" altLang="zh-CN" dirty="0"/>
          </a:p>
        </p:txBody>
      </p:sp>
    </p:spTree>
    <p:extLst>
      <p:ext uri="{BB962C8B-B14F-4D97-AF65-F5344CB8AC3E}">
        <p14:creationId xmlns:p14="http://schemas.microsoft.com/office/powerpoint/2010/main" val="2454215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B1776B-8510-967C-73E4-D1F39DAD6761}"/>
              </a:ext>
            </a:extLst>
          </p:cNvPr>
          <p:cNvSpPr txBox="1"/>
          <p:nvPr/>
        </p:nvSpPr>
        <p:spPr>
          <a:xfrm>
            <a:off x="135731" y="82498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介质存储功能和文件格式</a:t>
            </a:r>
            <a:endParaRPr lang="en-US" altLang="zh-CN" sz="2400" b="1" dirty="0">
              <a:latin typeface="Formula1 Display-Regular" panose="02000000000000000000" pitchFamily="2" charset="0"/>
            </a:endParaRPr>
          </a:p>
        </p:txBody>
      </p:sp>
      <p:sp>
        <p:nvSpPr>
          <p:cNvPr id="4" name="文本框 3">
            <a:extLst>
              <a:ext uri="{FF2B5EF4-FFF2-40B4-BE49-F238E27FC236}">
                <a16:creationId xmlns:a16="http://schemas.microsoft.com/office/drawing/2014/main" id="{2A4B62B6-BCBF-02BC-174E-44F0BFE5D03C}"/>
              </a:ext>
            </a:extLst>
          </p:cNvPr>
          <p:cNvSpPr txBox="1"/>
          <p:nvPr/>
        </p:nvSpPr>
        <p:spPr>
          <a:xfrm>
            <a:off x="707231" y="1484263"/>
            <a:ext cx="9703594" cy="4524315"/>
          </a:xfrm>
          <a:prstGeom prst="rect">
            <a:avLst/>
          </a:prstGeom>
          <a:noFill/>
        </p:spPr>
        <p:txBody>
          <a:bodyPr wrap="square">
            <a:spAutoFit/>
          </a:bodyPr>
          <a:lstStyle/>
          <a:p>
            <a:pPr marL="285750" indent="-285750">
              <a:buFont typeface="Arial" panose="020B0604020202020204" pitchFamily="34" charset="0"/>
              <a:buChar char="•"/>
            </a:pPr>
            <a:r>
              <a:rPr lang="en-US" altLang="zh-CN" dirty="0"/>
              <a:t>DICOM SOP </a:t>
            </a:r>
            <a:r>
              <a:rPr lang="zh-CN" altLang="en-US" dirty="0"/>
              <a:t>类和相关的信息对象定义</a:t>
            </a:r>
            <a:r>
              <a:rPr lang="en-US" altLang="zh-CN" dirty="0"/>
              <a:t>(IODs) </a:t>
            </a:r>
            <a:r>
              <a:rPr lang="zh-CN" altLang="en-US" dirty="0"/>
              <a:t>被用来传达数据格式层上的具体的医疗成像信息。用于介质存储的</a:t>
            </a:r>
            <a:r>
              <a:rPr lang="en-US" altLang="zh-CN" dirty="0"/>
              <a:t>SOP </a:t>
            </a:r>
            <a:r>
              <a:rPr lang="zh-CN" altLang="en-US" dirty="0"/>
              <a:t>层和</a:t>
            </a:r>
            <a:r>
              <a:rPr lang="en-US" altLang="zh-CN" dirty="0"/>
              <a:t>IODs</a:t>
            </a:r>
            <a:r>
              <a:rPr lang="zh-CN" altLang="en-US" dirty="0"/>
              <a:t>遵循</a:t>
            </a:r>
            <a:r>
              <a:rPr lang="en-US" altLang="zh-CN" dirty="0"/>
              <a:t>DICOM</a:t>
            </a:r>
            <a:r>
              <a:rPr lang="zh-CN" altLang="en-US" dirty="0"/>
              <a:t>标准的</a:t>
            </a:r>
            <a:r>
              <a:rPr lang="en-US" altLang="zh-CN" dirty="0"/>
              <a:t>PS 3.3 </a:t>
            </a:r>
            <a:r>
              <a:rPr lang="zh-CN" altLang="en-US" dirty="0"/>
              <a:t>和 </a:t>
            </a:r>
            <a:r>
              <a:rPr lang="en-US" altLang="zh-CN" dirty="0"/>
              <a:t>PS 3.4</a:t>
            </a:r>
            <a:r>
              <a:rPr lang="zh-CN" altLang="en-US" dirty="0"/>
              <a:t>建立的工作框架。</a:t>
            </a:r>
            <a:r>
              <a:rPr lang="en-US" altLang="zh-CN" dirty="0"/>
              <a:t>IODs</a:t>
            </a:r>
            <a:r>
              <a:rPr lang="zh-CN" altLang="en-US" dirty="0"/>
              <a:t>实例为 形态图像、病人信息、结果等。与介质存储操作相关联的</a:t>
            </a:r>
            <a:r>
              <a:rPr lang="en-US" altLang="zh-CN" dirty="0"/>
              <a:t>DICOM IODs</a:t>
            </a:r>
            <a:r>
              <a:rPr lang="zh-CN" altLang="en-US" dirty="0"/>
              <a:t>的使用组成许多介质存储服务对象对类和</a:t>
            </a:r>
            <a:r>
              <a:rPr lang="en-US" altLang="zh-CN" dirty="0"/>
              <a:t>SOP</a:t>
            </a:r>
            <a:r>
              <a:rPr lang="zh-CN" altLang="en-US" dirty="0"/>
              <a:t>类。 介质存储操作（如，读、写、删除等）将通过</a:t>
            </a:r>
            <a:r>
              <a:rPr lang="en-US" altLang="zh-CN" dirty="0"/>
              <a:t>DICOM</a:t>
            </a:r>
            <a:r>
              <a:rPr lang="zh-CN" altLang="en-US" dirty="0"/>
              <a:t>文件服务完成。根据</a:t>
            </a:r>
            <a:r>
              <a:rPr lang="en-US" altLang="zh-CN" dirty="0"/>
              <a:t>DICOM</a:t>
            </a:r>
            <a:r>
              <a:rPr lang="zh-CN" altLang="en-US" dirty="0"/>
              <a:t>文件格式，作为结果的文件内容将被格式化</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文件中</a:t>
            </a:r>
            <a:r>
              <a:rPr lang="en-US" altLang="zh-CN" dirty="0"/>
              <a:t>DICOM</a:t>
            </a:r>
            <a:r>
              <a:rPr lang="zh-CN" altLang="en-US" dirty="0"/>
              <a:t>数据集封装会遵循</a:t>
            </a:r>
            <a:r>
              <a:rPr lang="en-US" altLang="zh-CN" dirty="0"/>
              <a:t>DICOM</a:t>
            </a:r>
            <a:r>
              <a:rPr lang="zh-CN" altLang="en-US" dirty="0"/>
              <a:t>文件格式的规范。这些封装规则定义能容纳文件中任何</a:t>
            </a:r>
            <a:r>
              <a:rPr lang="en-US" altLang="zh-CN" dirty="0"/>
              <a:t>DICOM</a:t>
            </a:r>
            <a:r>
              <a:rPr lang="zh-CN" altLang="en-US" dirty="0"/>
              <a:t>数据集的</a:t>
            </a:r>
            <a:r>
              <a:rPr lang="en-US" altLang="zh-CN" dirty="0"/>
              <a:t>DICOM</a:t>
            </a:r>
            <a:r>
              <a:rPr lang="zh-CN" altLang="en-US" dirty="0"/>
              <a:t>文件格式</a:t>
            </a:r>
            <a:r>
              <a:rPr lang="en-US" altLang="zh-CN" dirty="0"/>
              <a:t>, </a:t>
            </a:r>
            <a:r>
              <a:rPr lang="zh-CN" altLang="en-US" dirty="0"/>
              <a:t>根据文件标识符辨识文件</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除了</a:t>
            </a:r>
            <a:r>
              <a:rPr lang="en-US" altLang="zh-CN" dirty="0"/>
              <a:t>DICOM</a:t>
            </a:r>
            <a:r>
              <a:rPr lang="zh-CN" altLang="en-US" dirty="0"/>
              <a:t>成像和与</a:t>
            </a:r>
            <a:r>
              <a:rPr lang="en-US" altLang="zh-CN" dirty="0"/>
              <a:t>SOP</a:t>
            </a:r>
            <a:r>
              <a:rPr lang="zh-CN" altLang="en-US" dirty="0"/>
              <a:t>类相关的成像（如，结果、病人）之外，其他被裁减下来用于介质存储的</a:t>
            </a:r>
            <a:r>
              <a:rPr lang="en-US" altLang="zh-CN" dirty="0"/>
              <a:t>SOP</a:t>
            </a:r>
            <a:r>
              <a:rPr lang="zh-CN" altLang="en-US" dirty="0"/>
              <a:t>类可能会被用于提供基于医疗信息的参考（或目录），使临床成像信息更方便的利用。这样的</a:t>
            </a:r>
            <a:r>
              <a:rPr lang="en-US" altLang="zh-CN" dirty="0"/>
              <a:t>SOP</a:t>
            </a:r>
            <a:r>
              <a:rPr lang="zh-CN" altLang="en-US" dirty="0"/>
              <a:t>类是</a:t>
            </a:r>
            <a:r>
              <a:rPr lang="zh-CN" altLang="en-US" b="1" dirty="0"/>
              <a:t>介质存储目录</a:t>
            </a:r>
            <a:r>
              <a:rPr lang="en-US" altLang="zh-CN" b="1" dirty="0"/>
              <a:t>SOP</a:t>
            </a:r>
            <a:r>
              <a:rPr lang="zh-CN" altLang="en-US" b="1" dirty="0"/>
              <a:t>类</a:t>
            </a:r>
            <a:r>
              <a:rPr lang="zh-CN" altLang="en-US" dirty="0"/>
              <a:t>，正如在</a:t>
            </a:r>
            <a:r>
              <a:rPr lang="en-US" altLang="zh-CN" dirty="0"/>
              <a:t>DICOM</a:t>
            </a:r>
            <a:r>
              <a:rPr lang="zh-CN" altLang="en-US" dirty="0"/>
              <a:t>标准</a:t>
            </a:r>
            <a:r>
              <a:rPr lang="en-US" altLang="zh-CN" dirty="0"/>
              <a:t>PS 3.4</a:t>
            </a:r>
            <a:r>
              <a:rPr lang="zh-CN" altLang="en-US" dirty="0"/>
              <a:t>部分中所定义的。这一</a:t>
            </a:r>
            <a:r>
              <a:rPr lang="en-US" altLang="zh-CN" dirty="0"/>
              <a:t>SOP</a:t>
            </a:r>
            <a:r>
              <a:rPr lang="zh-CN" altLang="en-US" dirty="0"/>
              <a:t>类实例都被转移到具有</a:t>
            </a:r>
            <a:r>
              <a:rPr lang="en-US" altLang="zh-CN" dirty="0"/>
              <a:t>DICOMDIR</a:t>
            </a:r>
            <a:r>
              <a:rPr lang="zh-CN" altLang="en-US" dirty="0"/>
              <a:t>文件标识的文件中</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zh-CN" altLang="en-US" dirty="0"/>
          </a:p>
        </p:txBody>
      </p:sp>
    </p:spTree>
    <p:extLst>
      <p:ext uri="{BB962C8B-B14F-4D97-AF65-F5344CB8AC3E}">
        <p14:creationId xmlns:p14="http://schemas.microsoft.com/office/powerpoint/2010/main" val="161935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0293E0C-E506-0C8F-E0F2-9BFF489F52C9}"/>
              </a:ext>
            </a:extLst>
          </p:cNvPr>
          <p:cNvSpPr txBox="1"/>
          <p:nvPr/>
        </p:nvSpPr>
        <p:spPr>
          <a:xfrm>
            <a:off x="621505" y="1443841"/>
            <a:ext cx="10036969" cy="4615366"/>
          </a:xfrm>
          <a:prstGeom prst="rect">
            <a:avLst/>
          </a:prstGeom>
          <a:noFill/>
        </p:spPr>
        <p:txBody>
          <a:bodyPr wrap="square">
            <a:spAutoFit/>
          </a:bodyPr>
          <a:lstStyle/>
          <a:p>
            <a:pPr>
              <a:lnSpc>
                <a:spcPct val="150000"/>
              </a:lnSpc>
            </a:pPr>
            <a:r>
              <a:rPr lang="zh-CN" altLang="en-US" dirty="0"/>
              <a:t>介质存储应用卷宗定义了应用系统对</a:t>
            </a:r>
            <a:r>
              <a:rPr lang="en-US" altLang="zh-CN" dirty="0"/>
              <a:t>DICOM</a:t>
            </a:r>
            <a:r>
              <a:rPr lang="zh-CN" altLang="en-US" dirty="0"/>
              <a:t>介质存储模型中不同层次的选择，目的在于满足使用介质进行信息交换的特殊需要。这种选择由规范化的介质存储应用卷宗来表述，</a:t>
            </a:r>
            <a:r>
              <a:rPr lang="en-US" altLang="zh-CN" dirty="0"/>
              <a:t>DICOM</a:t>
            </a:r>
            <a:r>
              <a:rPr lang="zh-CN" altLang="en-US" dirty="0"/>
              <a:t>标准要求具体实现之间的介质信息交换必须遵循系统的介质存储应用卷宗。这种一致性的描述允许用户对不同的实际系统进行选择，以保证系统之间的互操作性。</a:t>
            </a:r>
            <a:endParaRPr lang="en-US" altLang="zh-CN" dirty="0"/>
          </a:p>
          <a:p>
            <a:pPr>
              <a:lnSpc>
                <a:spcPct val="150000"/>
              </a:lnSpc>
            </a:pPr>
            <a:r>
              <a:rPr lang="zh-CN" altLang="en-US" dirty="0"/>
              <a:t>介质存储应用卷宗一般包括以下内容</a:t>
            </a:r>
            <a:r>
              <a:rPr lang="en-US" altLang="zh-CN" dirty="0"/>
              <a:t>:</a:t>
            </a:r>
          </a:p>
          <a:p>
            <a:pPr>
              <a:lnSpc>
                <a:spcPct val="150000"/>
              </a:lnSpc>
            </a:pPr>
            <a:r>
              <a:rPr lang="en-US" altLang="zh-CN" dirty="0"/>
              <a:t>(1)</a:t>
            </a:r>
            <a:r>
              <a:rPr lang="zh-CN" altLang="en-US" dirty="0"/>
              <a:t>用应用卷宗表达需求的描述及其应用的上下文。</a:t>
            </a:r>
          </a:p>
          <a:p>
            <a:pPr>
              <a:lnSpc>
                <a:spcPct val="150000"/>
              </a:lnSpc>
            </a:pPr>
            <a:r>
              <a:rPr lang="en-US" altLang="zh-CN" dirty="0"/>
              <a:t>(2)</a:t>
            </a:r>
            <a:r>
              <a:rPr lang="zh-CN" altLang="en-US" dirty="0"/>
              <a:t>数据格式层的选择。</a:t>
            </a:r>
          </a:p>
          <a:p>
            <a:pPr>
              <a:lnSpc>
                <a:spcPct val="150000"/>
              </a:lnSpc>
            </a:pPr>
            <a:r>
              <a:rPr lang="en-US" altLang="zh-CN" dirty="0"/>
              <a:t>(3)</a:t>
            </a:r>
            <a:r>
              <a:rPr lang="zh-CN" altLang="en-US" dirty="0"/>
              <a:t>介质格式层的定义，</a:t>
            </a:r>
            <a:r>
              <a:rPr lang="en-US" altLang="zh-CN" dirty="0"/>
              <a:t>DICOM </a:t>
            </a:r>
            <a:r>
              <a:rPr lang="zh-CN" altLang="en-US" dirty="0"/>
              <a:t>标准中规定了可供选择的物理介质、介质格式以及介质格式</a:t>
            </a:r>
            <a:r>
              <a:rPr lang="en-US" altLang="zh-CN" dirty="0"/>
              <a:t>(</a:t>
            </a:r>
            <a:r>
              <a:rPr lang="zh-CN" altLang="en-US" dirty="0"/>
              <a:t>或称文件系统</a:t>
            </a:r>
            <a:r>
              <a:rPr lang="en-US" altLang="zh-CN" dirty="0"/>
              <a:t>)</a:t>
            </a:r>
            <a:r>
              <a:rPr lang="zh-CN" altLang="en-US" dirty="0"/>
              <a:t>服务如何映射到 </a:t>
            </a:r>
            <a:r>
              <a:rPr lang="en-US" altLang="zh-CN" dirty="0"/>
              <a:t>DICOM </a:t>
            </a:r>
            <a:r>
              <a:rPr lang="zh-CN" altLang="en-US" dirty="0"/>
              <a:t>文件服务。</a:t>
            </a:r>
          </a:p>
          <a:p>
            <a:pPr>
              <a:lnSpc>
                <a:spcPct val="150000"/>
              </a:lnSpc>
            </a:pPr>
            <a:r>
              <a:rPr lang="en-US" altLang="zh-CN" dirty="0"/>
              <a:t>(4)</a:t>
            </a:r>
            <a:r>
              <a:rPr lang="zh-CN" altLang="en-US" dirty="0"/>
              <a:t>选择合理的传输语法。</a:t>
            </a:r>
          </a:p>
          <a:p>
            <a:pPr>
              <a:lnSpc>
                <a:spcPct val="150000"/>
              </a:lnSpc>
            </a:pPr>
            <a:r>
              <a:rPr lang="en-US" altLang="zh-CN" dirty="0"/>
              <a:t>(5)</a:t>
            </a:r>
            <a:r>
              <a:rPr lang="zh-CN" altLang="en-US" dirty="0"/>
              <a:t>其它一些有助于互操作性的特殊限制，如</a:t>
            </a:r>
            <a:r>
              <a:rPr lang="en-US" altLang="zh-CN" dirty="0"/>
              <a:t>: </a:t>
            </a:r>
            <a:r>
              <a:rPr lang="zh-CN" altLang="en-US" dirty="0"/>
              <a:t>文件最大长度支持的选项等。</a:t>
            </a:r>
          </a:p>
        </p:txBody>
      </p:sp>
      <p:sp>
        <p:nvSpPr>
          <p:cNvPr id="4" name="文本框 3">
            <a:extLst>
              <a:ext uri="{FF2B5EF4-FFF2-40B4-BE49-F238E27FC236}">
                <a16:creationId xmlns:a16="http://schemas.microsoft.com/office/drawing/2014/main" id="{93C3E183-9677-0EBC-D6ED-4ED3BEB48B8F}"/>
              </a:ext>
            </a:extLst>
          </p:cNvPr>
          <p:cNvSpPr txBox="1"/>
          <p:nvPr/>
        </p:nvSpPr>
        <p:spPr>
          <a:xfrm>
            <a:off x="135731" y="82498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介质存储功能和文件格式</a:t>
            </a:r>
            <a:endParaRPr lang="en-US" altLang="zh-CN" sz="2400" b="1" dirty="0">
              <a:latin typeface="Formula1 Display-Regular" panose="02000000000000000000" pitchFamily="2" charset="0"/>
            </a:endParaRPr>
          </a:p>
        </p:txBody>
      </p:sp>
    </p:spTree>
    <p:extLst>
      <p:ext uri="{BB962C8B-B14F-4D97-AF65-F5344CB8AC3E}">
        <p14:creationId xmlns:p14="http://schemas.microsoft.com/office/powerpoint/2010/main" val="2022420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17C17D-8E67-5C1B-9711-03BB68F9B018}"/>
              </a:ext>
            </a:extLst>
          </p:cNvPr>
          <p:cNvSpPr txBox="1"/>
          <p:nvPr/>
        </p:nvSpPr>
        <p:spPr>
          <a:xfrm>
            <a:off x="164306" y="863084"/>
            <a:ext cx="6119812" cy="461665"/>
          </a:xfrm>
          <a:prstGeom prst="rect">
            <a:avLst/>
          </a:prstGeom>
          <a:noFill/>
        </p:spPr>
        <p:txBody>
          <a:bodyPr wrap="square">
            <a:spAutoFit/>
          </a:bodyPr>
          <a:lstStyle/>
          <a:p>
            <a:pPr marL="457200" indent="-457200">
              <a:buFont typeface="Wingdings" panose="05000000000000000000" pitchFamily="2" charset="2"/>
              <a:buChar char="l"/>
            </a:pPr>
            <a:r>
              <a:rPr lang="zh-CN" altLang="en-US" sz="2400" b="1" dirty="0">
                <a:latin typeface="Formula1 Display-Regular" panose="02000000000000000000" pitchFamily="2" charset="0"/>
              </a:rPr>
              <a:t>医学图像的信息组织及其表现</a:t>
            </a:r>
          </a:p>
        </p:txBody>
      </p:sp>
      <p:sp>
        <p:nvSpPr>
          <p:cNvPr id="5" name="文本框 4">
            <a:extLst>
              <a:ext uri="{FF2B5EF4-FFF2-40B4-BE49-F238E27FC236}">
                <a16:creationId xmlns:a16="http://schemas.microsoft.com/office/drawing/2014/main" id="{138A6532-B35C-ADD3-27CB-140C93D6474E}"/>
              </a:ext>
            </a:extLst>
          </p:cNvPr>
          <p:cNvSpPr txBox="1"/>
          <p:nvPr/>
        </p:nvSpPr>
        <p:spPr>
          <a:xfrm>
            <a:off x="373856" y="1413986"/>
            <a:ext cx="11151394" cy="3888244"/>
          </a:xfrm>
          <a:prstGeom prst="rect">
            <a:avLst/>
          </a:prstGeom>
          <a:noFill/>
        </p:spPr>
        <p:txBody>
          <a:bodyPr wrap="square">
            <a:spAutoFit/>
          </a:bodyPr>
          <a:lstStyle/>
          <a:p>
            <a:pPr>
              <a:lnSpc>
                <a:spcPct val="200000"/>
              </a:lnSpc>
            </a:pPr>
            <a:r>
              <a:rPr lang="zh-CN" altLang="en-US" dirty="0"/>
              <a:t>所谓表现</a:t>
            </a:r>
            <a:r>
              <a:rPr lang="en-US" altLang="zh-CN" dirty="0"/>
              <a:t>(Presentation)</a:t>
            </a:r>
            <a:r>
              <a:rPr lang="zh-CN" altLang="en-US" dirty="0"/>
              <a:t>是指图像数据在显示设备或胶片上完成可视化的过程。它要求在不同的系统，不同特性的设备上达到一致的显示效果，即视觉等价。这样才能保证临床应用上的要求。为此，</a:t>
            </a:r>
            <a:r>
              <a:rPr lang="en-US" altLang="zh-CN" dirty="0"/>
              <a:t>DICOM </a:t>
            </a:r>
            <a:r>
              <a:rPr lang="zh-CN" altLang="en-US" dirty="0"/>
              <a:t>标准规定了相应的图像信息组织和处理功能</a:t>
            </a:r>
            <a:endParaRPr lang="en-US" altLang="zh-CN" dirty="0"/>
          </a:p>
          <a:p>
            <a:pPr>
              <a:lnSpc>
                <a:spcPct val="200000"/>
              </a:lnSpc>
            </a:pPr>
            <a:r>
              <a:rPr lang="zh-CN" altLang="en-US" dirty="0"/>
              <a:t>对于图像的描述，</a:t>
            </a:r>
            <a:r>
              <a:rPr lang="en-US" altLang="zh-CN" dirty="0"/>
              <a:t>DICOM </a:t>
            </a:r>
            <a:r>
              <a:rPr lang="zh-CN" altLang="en-US" dirty="0"/>
              <a:t>采用的是位图的方式。即逐点表示出其位臵上的颜色、亮度等信息。对单色图像只有亮度信息，称灰度级。而对彩色图像则存在不同的颜色表示方法。一般采用的是 </a:t>
            </a:r>
            <a:r>
              <a:rPr lang="en-US" altLang="zh-CN" dirty="0"/>
              <a:t>RGB </a:t>
            </a:r>
            <a:r>
              <a:rPr lang="zh-CN" altLang="en-US" dirty="0"/>
              <a:t>三原色的表示，即一个点用红绿蓝三个分量的值表示。</a:t>
            </a:r>
            <a:r>
              <a:rPr lang="en-US" altLang="zh-CN" dirty="0"/>
              <a:t>DICOM </a:t>
            </a:r>
            <a:r>
              <a:rPr lang="zh-CN" altLang="en-US" dirty="0"/>
              <a:t>允许用三个矩阵</a:t>
            </a:r>
            <a:r>
              <a:rPr lang="en-US" altLang="zh-CN" dirty="0"/>
              <a:t>(</a:t>
            </a:r>
            <a:r>
              <a:rPr lang="zh-CN" altLang="en-US" dirty="0"/>
              <a:t>称位平面</a:t>
            </a:r>
            <a:r>
              <a:rPr lang="en-US" altLang="zh-CN" dirty="0"/>
              <a:t>)</a:t>
            </a:r>
            <a:r>
              <a:rPr lang="zh-CN" altLang="en-US" dirty="0"/>
              <a:t>分别表示三个分量，也允许仅用一个矩阵表示整个图像，在这种情况下，矩阵中每一点是由三个值组成的。</a:t>
            </a:r>
          </a:p>
        </p:txBody>
      </p:sp>
    </p:spTree>
    <p:extLst>
      <p:ext uri="{BB962C8B-B14F-4D97-AF65-F5344CB8AC3E}">
        <p14:creationId xmlns:p14="http://schemas.microsoft.com/office/powerpoint/2010/main" val="3992010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B6D0795-5BE7-55F9-070F-FDE4EECDFB4E}"/>
              </a:ext>
            </a:extLst>
          </p:cNvPr>
          <p:cNvSpPr txBox="1"/>
          <p:nvPr/>
        </p:nvSpPr>
        <p:spPr>
          <a:xfrm>
            <a:off x="164306" y="863084"/>
            <a:ext cx="6119812" cy="461665"/>
          </a:xfrm>
          <a:prstGeom prst="rect">
            <a:avLst/>
          </a:prstGeom>
          <a:noFill/>
        </p:spPr>
        <p:txBody>
          <a:bodyPr wrap="square">
            <a:spAutoFit/>
          </a:bodyPr>
          <a:lstStyle/>
          <a:p>
            <a:pPr marL="457200" indent="-457200">
              <a:buFont typeface="Wingdings" panose="05000000000000000000" pitchFamily="2" charset="2"/>
              <a:buChar char="l"/>
            </a:pPr>
            <a:r>
              <a:rPr lang="zh-CN" altLang="en-US" sz="2400" b="1" dirty="0">
                <a:latin typeface="Formula1 Display-Regular" panose="02000000000000000000" pitchFamily="2" charset="0"/>
              </a:rPr>
              <a:t>医学图像的信息组织及其表现</a:t>
            </a:r>
          </a:p>
        </p:txBody>
      </p:sp>
      <p:sp>
        <p:nvSpPr>
          <p:cNvPr id="4" name="文本框 3">
            <a:extLst>
              <a:ext uri="{FF2B5EF4-FFF2-40B4-BE49-F238E27FC236}">
                <a16:creationId xmlns:a16="http://schemas.microsoft.com/office/drawing/2014/main" id="{FA60E1AC-2BD5-591B-0B25-FB11E1ECF288}"/>
              </a:ext>
            </a:extLst>
          </p:cNvPr>
          <p:cNvSpPr txBox="1"/>
          <p:nvPr/>
        </p:nvSpPr>
        <p:spPr>
          <a:xfrm>
            <a:off x="1173955" y="1407149"/>
            <a:ext cx="9122569" cy="4619854"/>
          </a:xfrm>
          <a:prstGeom prst="rect">
            <a:avLst/>
          </a:prstGeom>
          <a:noFill/>
        </p:spPr>
        <p:txBody>
          <a:bodyPr wrap="square">
            <a:spAutoFit/>
          </a:bodyPr>
          <a:lstStyle/>
          <a:p>
            <a:pPr>
              <a:lnSpc>
                <a:spcPct val="150000"/>
              </a:lnSpc>
            </a:pPr>
            <a:r>
              <a:rPr lang="zh-CN" altLang="en-US" dirty="0"/>
              <a:t>原始医学图像占用存储量大，在传输与存储过程中效率较低，必须使用压缩的方法来减少图像中的冗余信息，以达到在不损失图像信息或少损失的情况下， 减少图像存储所需要的字节数，对于缩短通信传输时间，减少存储空间都是十分必要的。</a:t>
            </a:r>
            <a:endParaRPr lang="en-US" altLang="zh-CN" dirty="0"/>
          </a:p>
          <a:p>
            <a:pPr>
              <a:lnSpc>
                <a:spcPct val="150000"/>
              </a:lnSpc>
            </a:pPr>
            <a:endParaRPr lang="en-US" altLang="zh-CN" dirty="0"/>
          </a:p>
          <a:p>
            <a:pPr>
              <a:lnSpc>
                <a:spcPct val="150000"/>
              </a:lnSpc>
            </a:pPr>
            <a:endParaRPr lang="zh-CN" altLang="en-US" dirty="0"/>
          </a:p>
          <a:p>
            <a:pPr>
              <a:lnSpc>
                <a:spcPct val="150000"/>
              </a:lnSpc>
            </a:pPr>
            <a:r>
              <a:rPr lang="zh-CN" altLang="en-US" dirty="0"/>
              <a:t>压缩方法分为无损压缩和有损压缩两种方法。无损压缩方法可以将原数据原封不动地恢复，而有损压缩则是不可逆的过程，不能恢复到原来的情况。</a:t>
            </a:r>
            <a:endParaRPr lang="en-US" altLang="zh-CN" dirty="0"/>
          </a:p>
          <a:p>
            <a:pPr>
              <a:lnSpc>
                <a:spcPct val="150000"/>
              </a:lnSpc>
            </a:pPr>
            <a:r>
              <a:rPr lang="zh-CN" altLang="en-US" dirty="0"/>
              <a:t>无损压缩由于对还原的约束，其压缩比较小，一般为 </a:t>
            </a:r>
            <a:r>
              <a:rPr lang="en-US" altLang="zh-CN" dirty="0"/>
              <a:t>2~10∶1</a:t>
            </a:r>
            <a:r>
              <a:rPr lang="zh-CN" altLang="en-US" dirty="0"/>
              <a:t>。</a:t>
            </a:r>
            <a:endParaRPr lang="en-US" altLang="zh-CN" dirty="0"/>
          </a:p>
          <a:p>
            <a:pPr>
              <a:lnSpc>
                <a:spcPct val="150000"/>
              </a:lnSpc>
            </a:pPr>
            <a:r>
              <a:rPr lang="zh-CN" altLang="en-US" dirty="0"/>
              <a:t>而有损压缩则可达到较大的压缩比，一般可以达到 </a:t>
            </a:r>
            <a:r>
              <a:rPr lang="en-US" altLang="zh-CN" dirty="0"/>
              <a:t>10~ 200∶1</a:t>
            </a:r>
            <a:r>
              <a:rPr lang="zh-CN" altLang="en-US" dirty="0"/>
              <a:t>，甚至可以达到 </a:t>
            </a:r>
            <a:r>
              <a:rPr lang="en-US" altLang="zh-CN" dirty="0"/>
              <a:t>300∶1 </a:t>
            </a:r>
            <a:r>
              <a:rPr lang="zh-CN" altLang="en-US" dirty="0"/>
              <a:t>以上。</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77388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D78739-CAC8-B3E8-D9B4-CD94F16C55E2}"/>
              </a:ext>
            </a:extLst>
          </p:cNvPr>
          <p:cNvSpPr txBox="1"/>
          <p:nvPr/>
        </p:nvSpPr>
        <p:spPr>
          <a:xfrm>
            <a:off x="164306" y="863084"/>
            <a:ext cx="6119812" cy="461665"/>
          </a:xfrm>
          <a:prstGeom prst="rect">
            <a:avLst/>
          </a:prstGeom>
          <a:noFill/>
        </p:spPr>
        <p:txBody>
          <a:bodyPr wrap="square">
            <a:spAutoFit/>
          </a:bodyPr>
          <a:lstStyle/>
          <a:p>
            <a:pPr marL="457200" indent="-457200">
              <a:buFont typeface="Wingdings" panose="05000000000000000000" pitchFamily="2" charset="2"/>
              <a:buChar char="l"/>
            </a:pPr>
            <a:r>
              <a:rPr lang="zh-CN" altLang="en-US" sz="2400" b="1" dirty="0">
                <a:latin typeface="Formula1 Display-Regular" panose="02000000000000000000" pitchFamily="2" charset="0"/>
              </a:rPr>
              <a:t>医学图像的信息组织及其表现</a:t>
            </a:r>
          </a:p>
        </p:txBody>
      </p:sp>
      <p:sp>
        <p:nvSpPr>
          <p:cNvPr id="4" name="文本框 3">
            <a:extLst>
              <a:ext uri="{FF2B5EF4-FFF2-40B4-BE49-F238E27FC236}">
                <a16:creationId xmlns:a16="http://schemas.microsoft.com/office/drawing/2014/main" id="{6A3C5C8C-FE2B-0F4B-EF56-6EFD50D41C65}"/>
              </a:ext>
            </a:extLst>
          </p:cNvPr>
          <p:cNvSpPr txBox="1"/>
          <p:nvPr/>
        </p:nvSpPr>
        <p:spPr>
          <a:xfrm>
            <a:off x="1688306" y="1765638"/>
            <a:ext cx="8331994" cy="4615366"/>
          </a:xfrm>
          <a:prstGeom prst="rect">
            <a:avLst/>
          </a:prstGeom>
          <a:noFill/>
        </p:spPr>
        <p:txBody>
          <a:bodyPr wrap="square">
            <a:spAutoFit/>
          </a:bodyPr>
          <a:lstStyle/>
          <a:p>
            <a:pPr>
              <a:lnSpc>
                <a:spcPct val="150000"/>
              </a:lnSpc>
            </a:pPr>
            <a:r>
              <a:rPr lang="zh-CN" altLang="en-US" dirty="0"/>
              <a:t>根据被压缩对象的特点，无损压缩适合于对</a:t>
            </a:r>
            <a:r>
              <a:rPr lang="zh-CN" altLang="en-US" b="1" dirty="0"/>
              <a:t>文本类</a:t>
            </a:r>
            <a:r>
              <a:rPr lang="zh-CN" altLang="en-US" dirty="0"/>
              <a:t>的压缩，因为文本信息损失后不能表达出原来的意义。而有损压缩适合于</a:t>
            </a:r>
            <a:r>
              <a:rPr lang="zh-CN" altLang="en-US" b="1" dirty="0"/>
              <a:t>语音、图像一类的多媒体信息</a:t>
            </a:r>
            <a:r>
              <a:rPr lang="zh-CN" altLang="en-US" dirty="0"/>
              <a:t>，这些信息由人类的听觉和视觉器官所感受，有很大的冗余度，适当的损失对信息的理解并无损害，可以以此来达到较高的压缩比</a:t>
            </a:r>
          </a:p>
          <a:p>
            <a:pPr>
              <a:lnSpc>
                <a:spcPct val="150000"/>
              </a:lnSpc>
            </a:pPr>
            <a:endParaRPr lang="en-US" altLang="zh-CN" dirty="0"/>
          </a:p>
          <a:p>
            <a:pPr>
              <a:lnSpc>
                <a:spcPct val="150000"/>
              </a:lnSpc>
            </a:pPr>
            <a:endParaRPr lang="en-US" altLang="zh-CN" dirty="0"/>
          </a:p>
          <a:p>
            <a:pPr>
              <a:lnSpc>
                <a:spcPct val="150000"/>
              </a:lnSpc>
            </a:pPr>
            <a:r>
              <a:rPr lang="en-US" altLang="zh-CN" dirty="0"/>
              <a:t>JPEG </a:t>
            </a:r>
            <a:r>
              <a:rPr lang="zh-CN" altLang="en-US" dirty="0"/>
              <a:t>是目前使用最广的图像压缩标准。在 </a:t>
            </a:r>
            <a:r>
              <a:rPr lang="en-US" altLang="zh-CN" dirty="0"/>
              <a:t>JPEG </a:t>
            </a:r>
            <a:r>
              <a:rPr lang="zh-CN" altLang="en-US" dirty="0"/>
              <a:t>标准中，包含了有损压缩和无损压缩的多种方法。</a:t>
            </a:r>
            <a:r>
              <a:rPr lang="en-US" altLang="zh-CN" dirty="0"/>
              <a:t>JPEG </a:t>
            </a:r>
            <a:r>
              <a:rPr lang="zh-CN" altLang="en-US" dirty="0"/>
              <a:t>压缩的基本过程是被压缩图像分割成 </a:t>
            </a:r>
            <a:r>
              <a:rPr lang="en-US" altLang="zh-CN" dirty="0"/>
              <a:t>8×8 </a:t>
            </a:r>
            <a:r>
              <a:rPr lang="zh-CN" altLang="en-US" dirty="0"/>
              <a:t>的方</a:t>
            </a:r>
          </a:p>
          <a:p>
            <a:pPr>
              <a:lnSpc>
                <a:spcPct val="150000"/>
              </a:lnSpc>
            </a:pPr>
            <a:r>
              <a:rPr lang="zh-CN" altLang="en-US" dirty="0"/>
              <a:t> 格，先进行差分编码以减小码长，再用霍夫曼或算术编码进行无损压缩，或者用离散余弦编码进行有损压缩。</a:t>
            </a:r>
            <a:r>
              <a:rPr lang="en-US" altLang="zh-CN" dirty="0"/>
              <a:t>JPEG </a:t>
            </a:r>
            <a:r>
              <a:rPr lang="zh-CN" altLang="en-US" dirty="0"/>
              <a:t>标准实现的压缩比高，效果也不错，算法比较复杂</a:t>
            </a:r>
            <a:r>
              <a:rPr lang="en-US" altLang="zh-CN" dirty="0"/>
              <a:t>.</a:t>
            </a:r>
            <a:endParaRPr lang="zh-CN" altLang="en-US" dirty="0"/>
          </a:p>
        </p:txBody>
      </p:sp>
    </p:spTree>
    <p:extLst>
      <p:ext uri="{BB962C8B-B14F-4D97-AF65-F5344CB8AC3E}">
        <p14:creationId xmlns:p14="http://schemas.microsoft.com/office/powerpoint/2010/main" val="1123800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0DE3D7-8A02-A7C1-60DF-EF8D9CD4BCBA}"/>
              </a:ext>
            </a:extLst>
          </p:cNvPr>
          <p:cNvSpPr txBox="1"/>
          <p:nvPr/>
        </p:nvSpPr>
        <p:spPr>
          <a:xfrm>
            <a:off x="164306" y="863084"/>
            <a:ext cx="6119812" cy="461665"/>
          </a:xfrm>
          <a:prstGeom prst="rect">
            <a:avLst/>
          </a:prstGeom>
          <a:noFill/>
        </p:spPr>
        <p:txBody>
          <a:bodyPr wrap="square">
            <a:spAutoFit/>
          </a:bodyPr>
          <a:lstStyle/>
          <a:p>
            <a:pPr marL="457200" indent="-457200">
              <a:buFont typeface="Wingdings" panose="05000000000000000000" pitchFamily="2" charset="2"/>
              <a:buChar char="l"/>
            </a:pPr>
            <a:r>
              <a:rPr lang="zh-CN" altLang="en-US" sz="2400" b="1" dirty="0">
                <a:latin typeface="Formula1 Display-Regular" panose="02000000000000000000" pitchFamily="2" charset="0"/>
              </a:rPr>
              <a:t>医学图像的信息组织及其表现</a:t>
            </a:r>
          </a:p>
        </p:txBody>
      </p:sp>
      <p:sp>
        <p:nvSpPr>
          <p:cNvPr id="6" name="文本框 5">
            <a:extLst>
              <a:ext uri="{FF2B5EF4-FFF2-40B4-BE49-F238E27FC236}">
                <a16:creationId xmlns:a16="http://schemas.microsoft.com/office/drawing/2014/main" id="{746E000F-B81E-EB8D-0667-A1E94EB443E1}"/>
              </a:ext>
            </a:extLst>
          </p:cNvPr>
          <p:cNvSpPr txBox="1"/>
          <p:nvPr/>
        </p:nvSpPr>
        <p:spPr>
          <a:xfrm>
            <a:off x="1564480" y="1604486"/>
            <a:ext cx="8608219" cy="5000728"/>
          </a:xfrm>
          <a:prstGeom prst="rect">
            <a:avLst/>
          </a:prstGeom>
          <a:noFill/>
        </p:spPr>
        <p:txBody>
          <a:bodyPr wrap="square">
            <a:spAutoFit/>
          </a:bodyPr>
          <a:lstStyle/>
          <a:p>
            <a:pPr>
              <a:lnSpc>
                <a:spcPct val="200000"/>
              </a:lnSpc>
            </a:pPr>
            <a:r>
              <a:rPr lang="zh-CN" altLang="en-US" dirty="0"/>
              <a:t>来自图像的数字信号可以被精确地和有目的地测量、描述、传送和重建。然而，信号的可视化解释依靠于显示图像时所用的不同特性的系统。因此，由相同信号产生的图像在不同的显示设备下可能会有完全不同的可视化表现、信息和特征</a:t>
            </a:r>
            <a:r>
              <a:rPr lang="en-US" altLang="zh-CN" dirty="0"/>
              <a:t>, </a:t>
            </a:r>
            <a:r>
              <a:rPr lang="zh-CN" altLang="en-US" dirty="0"/>
              <a:t>可能出现这样一种现象</a:t>
            </a:r>
            <a:r>
              <a:rPr lang="en-US" altLang="zh-CN" dirty="0"/>
              <a:t>: </a:t>
            </a:r>
            <a:r>
              <a:rPr lang="zh-CN" altLang="en-US" dirty="0"/>
              <a:t>即一幅图像在某一设备下观察时，有非常好的诊断价值</a:t>
            </a:r>
            <a:r>
              <a:rPr lang="en-US" altLang="zh-CN" dirty="0"/>
              <a:t>; </a:t>
            </a:r>
            <a:r>
              <a:rPr lang="zh-CN" altLang="en-US" dirty="0"/>
              <a:t>但是在另一设备上观察时却与前者大不相同，这样就大大地减少了其诊断价值</a:t>
            </a:r>
            <a:r>
              <a:rPr lang="en-US" altLang="zh-CN" dirty="0"/>
              <a:t>.</a:t>
            </a:r>
          </a:p>
          <a:p>
            <a:pPr>
              <a:lnSpc>
                <a:spcPct val="200000"/>
              </a:lnSpc>
            </a:pPr>
            <a:r>
              <a:rPr lang="zh-CN" altLang="en-US" dirty="0"/>
              <a:t>因此，</a:t>
            </a:r>
            <a:r>
              <a:rPr lang="en-US" altLang="zh-CN" dirty="0"/>
              <a:t>DICOM </a:t>
            </a:r>
            <a:r>
              <a:rPr lang="zh-CN" altLang="en-US" dirty="0"/>
              <a:t>为将数字图像值转换至不同层次的亮度值的描绘方法提供了一种有目的的、高质量的机制，若将这种方法应用于已知数字图像值和显示亮度之间的关联时，则无论是在各种性质截然不同的显示设备上显示都能够产生较好的视觉一致性</a:t>
            </a:r>
            <a:endParaRPr lang="en-US" altLang="zh-CN" dirty="0"/>
          </a:p>
          <a:p>
            <a:pPr>
              <a:lnSpc>
                <a:spcPct val="200000"/>
              </a:lnSpc>
            </a:pPr>
            <a:endParaRPr lang="zh-CN" altLang="en-US" dirty="0"/>
          </a:p>
        </p:txBody>
      </p:sp>
    </p:spTree>
    <p:extLst>
      <p:ext uri="{BB962C8B-B14F-4D97-AF65-F5344CB8AC3E}">
        <p14:creationId xmlns:p14="http://schemas.microsoft.com/office/powerpoint/2010/main" val="804994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2E75A9-3C75-0997-DBD8-84AA369ACD3B}"/>
              </a:ext>
            </a:extLst>
          </p:cNvPr>
          <p:cNvSpPr txBox="1"/>
          <p:nvPr/>
        </p:nvSpPr>
        <p:spPr>
          <a:xfrm>
            <a:off x="164306" y="863084"/>
            <a:ext cx="6119812" cy="461665"/>
          </a:xfrm>
          <a:prstGeom prst="rect">
            <a:avLst/>
          </a:prstGeom>
          <a:noFill/>
        </p:spPr>
        <p:txBody>
          <a:bodyPr wrap="square">
            <a:spAutoFit/>
          </a:bodyPr>
          <a:lstStyle/>
          <a:p>
            <a:pPr marL="457200" indent="-457200">
              <a:buFont typeface="Wingdings" panose="05000000000000000000" pitchFamily="2" charset="2"/>
              <a:buChar char="l"/>
            </a:pPr>
            <a:r>
              <a:rPr lang="zh-CN" altLang="en-US" sz="2400" b="1" dirty="0">
                <a:latin typeface="Formula1 Display-Regular" panose="02000000000000000000" pitchFamily="2" charset="0"/>
              </a:rPr>
              <a:t>医学图像的信息组织及其表现</a:t>
            </a:r>
          </a:p>
        </p:txBody>
      </p:sp>
      <p:sp>
        <p:nvSpPr>
          <p:cNvPr id="5" name="文本框 4">
            <a:extLst>
              <a:ext uri="{FF2B5EF4-FFF2-40B4-BE49-F238E27FC236}">
                <a16:creationId xmlns:a16="http://schemas.microsoft.com/office/drawing/2014/main" id="{3DFD74A1-4D2B-AC95-2BFA-1A99BB299A59}"/>
              </a:ext>
            </a:extLst>
          </p:cNvPr>
          <p:cNvSpPr txBox="1"/>
          <p:nvPr/>
        </p:nvSpPr>
        <p:spPr>
          <a:xfrm>
            <a:off x="586580" y="1546522"/>
            <a:ext cx="10417970" cy="2784737"/>
          </a:xfrm>
          <a:prstGeom prst="rect">
            <a:avLst/>
          </a:prstGeom>
          <a:noFill/>
        </p:spPr>
        <p:txBody>
          <a:bodyPr wrap="square">
            <a:spAutoFit/>
          </a:bodyPr>
          <a:lstStyle/>
          <a:p>
            <a:pPr>
              <a:lnSpc>
                <a:spcPct val="200000"/>
              </a:lnSpc>
            </a:pPr>
            <a:r>
              <a:rPr lang="en-US" altLang="zh-CN" dirty="0"/>
              <a:t>DICOM </a:t>
            </a:r>
            <a:r>
              <a:rPr lang="zh-CN" altLang="en-US" dirty="0"/>
              <a:t>从数学角度定义了标准图像系统中的标准灰度阶显示函数</a:t>
            </a:r>
            <a:r>
              <a:rPr lang="en-US" altLang="zh-CN" dirty="0"/>
              <a:t>(Grayscale Standard Display Function),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从数学角度定义的输入</a:t>
            </a:r>
            <a:r>
              <a:rPr lang="en-US" altLang="zh-CN" sz="1800" dirty="0">
                <a:effectLst/>
                <a:latin typeface="Times New Roman" panose="02020603050405020304" pitchFamily="18" charset="0"/>
                <a:ea typeface="宋体" panose="02010600030101010101" pitchFamily="2" charset="-122"/>
              </a:rPr>
              <a:t>JND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索引和亮度值之间的映射关系</a:t>
            </a:r>
            <a:endParaRPr lang="en-US" altLang="zh-CN" dirty="0"/>
          </a:p>
          <a:p>
            <a:pPr>
              <a:lnSpc>
                <a:spcPct val="200000"/>
              </a:lnSpc>
            </a:pPr>
            <a:r>
              <a:rPr lang="zh-CN" altLang="en-US" dirty="0"/>
              <a:t>灰度标准显示函数是图像表达的一部分</a:t>
            </a:r>
            <a:r>
              <a:rPr lang="en-US" altLang="zh-CN" dirty="0"/>
              <a:t>, </a:t>
            </a:r>
            <a:r>
              <a:rPr lang="zh-CN" altLang="en-US" dirty="0"/>
              <a:t>在灰度标准显示函数应用以前就有许多地方对图像的修正</a:t>
            </a:r>
            <a:r>
              <a:rPr lang="en-US" altLang="zh-CN" dirty="0"/>
              <a:t>, </a:t>
            </a:r>
            <a:r>
              <a:rPr lang="zh-CN" altLang="en-US" dirty="0"/>
              <a:t>图像获取设备在图像形成时对其进行调整。</a:t>
            </a:r>
          </a:p>
          <a:p>
            <a:pPr>
              <a:lnSpc>
                <a:spcPct val="200000"/>
              </a:lnSpc>
            </a:pPr>
            <a:endParaRPr lang="zh-CN" altLang="en-US" dirty="0"/>
          </a:p>
        </p:txBody>
      </p:sp>
      <p:grpSp>
        <p:nvGrpSpPr>
          <p:cNvPr id="12" name="组合 11">
            <a:extLst>
              <a:ext uri="{FF2B5EF4-FFF2-40B4-BE49-F238E27FC236}">
                <a16:creationId xmlns:a16="http://schemas.microsoft.com/office/drawing/2014/main" id="{53E9BE91-C691-85F0-8C26-1DDF40F69036}"/>
              </a:ext>
            </a:extLst>
          </p:cNvPr>
          <p:cNvGrpSpPr/>
          <p:nvPr/>
        </p:nvGrpSpPr>
        <p:grpSpPr>
          <a:xfrm>
            <a:off x="4885532" y="3307815"/>
            <a:ext cx="7056437" cy="3268663"/>
            <a:chOff x="4742657" y="3316784"/>
            <a:chExt cx="7056437" cy="3268663"/>
          </a:xfrm>
        </p:grpSpPr>
        <p:pic>
          <p:nvPicPr>
            <p:cNvPr id="7" name="Picture 10">
              <a:extLst>
                <a:ext uri="{FF2B5EF4-FFF2-40B4-BE49-F238E27FC236}">
                  <a16:creationId xmlns:a16="http://schemas.microsoft.com/office/drawing/2014/main" id="{AB9F5F9C-7B9B-ED26-C274-EEFA92694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2657" y="4037509"/>
              <a:ext cx="705643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6">
              <a:extLst>
                <a:ext uri="{FF2B5EF4-FFF2-40B4-BE49-F238E27FC236}">
                  <a16:creationId xmlns:a16="http://schemas.microsoft.com/office/drawing/2014/main" id="{791DC3E8-11BD-DEFD-284E-5A13153FD488}"/>
                </a:ext>
              </a:extLst>
            </p:cNvPr>
            <p:cNvSpPr>
              <a:spLocks noChangeArrowheads="1"/>
            </p:cNvSpPr>
            <p:nvPr/>
          </p:nvSpPr>
          <p:spPr bwMode="auto">
            <a:xfrm>
              <a:off x="9998869" y="3964484"/>
              <a:ext cx="1655763" cy="2447925"/>
            </a:xfrm>
            <a:prstGeom prst="ellipse">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zh-CN" altLang="zh-CN" sz="1800">
                <a:latin typeface="Arial" panose="020B0604020202020204" pitchFamily="34" charset="0"/>
                <a:ea typeface="宋体" panose="02010600030101010101" pitchFamily="2" charset="-122"/>
              </a:endParaRPr>
            </a:p>
          </p:txBody>
        </p:sp>
        <p:sp>
          <p:nvSpPr>
            <p:cNvPr id="9" name="Line 8">
              <a:extLst>
                <a:ext uri="{FF2B5EF4-FFF2-40B4-BE49-F238E27FC236}">
                  <a16:creationId xmlns:a16="http://schemas.microsoft.com/office/drawing/2014/main" id="{8919028E-E704-E1B6-1B4A-9577A22470E8}"/>
                </a:ext>
              </a:extLst>
            </p:cNvPr>
            <p:cNvSpPr>
              <a:spLocks noChangeShapeType="1"/>
            </p:cNvSpPr>
            <p:nvPr/>
          </p:nvSpPr>
          <p:spPr bwMode="auto">
            <a:xfrm>
              <a:off x="10575132" y="3316784"/>
              <a:ext cx="215900" cy="576263"/>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 name="文本框 13">
            <a:extLst>
              <a:ext uri="{FF2B5EF4-FFF2-40B4-BE49-F238E27FC236}">
                <a16:creationId xmlns:a16="http://schemas.microsoft.com/office/drawing/2014/main" id="{F5D52729-1E47-7681-C260-9D9ABA96138D}"/>
              </a:ext>
            </a:extLst>
          </p:cNvPr>
          <p:cNvSpPr txBox="1"/>
          <p:nvPr/>
        </p:nvSpPr>
        <p:spPr>
          <a:xfrm>
            <a:off x="586580" y="3982354"/>
            <a:ext cx="6119812" cy="923330"/>
          </a:xfrm>
          <a:prstGeom prst="rect">
            <a:avLst/>
          </a:prstGeom>
          <a:noFill/>
        </p:spPr>
        <p:txBody>
          <a:bodyPr wrap="square">
            <a:spAutoFit/>
          </a:bodyPr>
          <a:lstStyle/>
          <a:p>
            <a:r>
              <a:rPr lang="zh-CN" altLang="en-US" dirty="0"/>
              <a:t>标准化显示系统 </a:t>
            </a:r>
            <a:r>
              <a:rPr lang="en-US" altLang="zh-CN" dirty="0"/>
              <a:t>(Standardized Display System)</a:t>
            </a:r>
            <a:r>
              <a:rPr lang="zh-CN" altLang="en-US" dirty="0"/>
              <a:t>：和通过灰度标准显示函数输入的</a:t>
            </a:r>
            <a:r>
              <a:rPr lang="en-US" altLang="zh-CN" dirty="0"/>
              <a:t>P-</a:t>
            </a:r>
            <a:r>
              <a:rPr lang="zh-CN" altLang="en-US" dirty="0"/>
              <a:t>值相关的亮度值的产生的某台设备或多台设备</a:t>
            </a:r>
          </a:p>
        </p:txBody>
      </p:sp>
    </p:spTree>
    <p:extLst>
      <p:ext uri="{BB962C8B-B14F-4D97-AF65-F5344CB8AC3E}">
        <p14:creationId xmlns:p14="http://schemas.microsoft.com/office/powerpoint/2010/main" val="583780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A61C47-9CA9-5812-245C-48D4B91CD8F8}"/>
              </a:ext>
            </a:extLst>
          </p:cNvPr>
          <p:cNvSpPr txBox="1"/>
          <p:nvPr/>
        </p:nvSpPr>
        <p:spPr>
          <a:xfrm>
            <a:off x="164306" y="863084"/>
            <a:ext cx="6119812" cy="461665"/>
          </a:xfrm>
          <a:prstGeom prst="rect">
            <a:avLst/>
          </a:prstGeom>
          <a:noFill/>
        </p:spPr>
        <p:txBody>
          <a:bodyPr wrap="square">
            <a:spAutoFit/>
          </a:bodyPr>
          <a:lstStyle/>
          <a:p>
            <a:pPr marL="457200" indent="-457200">
              <a:buFont typeface="Wingdings" panose="05000000000000000000" pitchFamily="2" charset="2"/>
              <a:buChar char="l"/>
            </a:pPr>
            <a:r>
              <a:rPr lang="zh-CN" altLang="en-US" sz="2400" b="1" dirty="0">
                <a:latin typeface="Formula1 Display-Regular" panose="02000000000000000000" pitchFamily="2" charset="0"/>
              </a:rPr>
              <a:t>医学图像的信息组织及其表现</a:t>
            </a:r>
          </a:p>
        </p:txBody>
      </p:sp>
      <p:pic>
        <p:nvPicPr>
          <p:cNvPr id="4" name="Picture 11">
            <a:extLst>
              <a:ext uri="{FF2B5EF4-FFF2-40B4-BE49-F238E27FC236}">
                <a16:creationId xmlns:a16="http://schemas.microsoft.com/office/drawing/2014/main" id="{EEE4C2BD-4B46-BC8B-9C89-9A13586F0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263" y="1324749"/>
            <a:ext cx="6126162"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AF86354B-C907-4EC3-00B6-923AAD2C23DB}"/>
              </a:ext>
            </a:extLst>
          </p:cNvPr>
          <p:cNvSpPr txBox="1"/>
          <p:nvPr/>
        </p:nvSpPr>
        <p:spPr>
          <a:xfrm>
            <a:off x="164306" y="1552486"/>
            <a:ext cx="5445919" cy="50308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t>P-</a:t>
            </a:r>
            <a:r>
              <a:rPr lang="zh-CN" altLang="en-US" dirty="0"/>
              <a:t>值：在可感知的线性灰度空间定义的与设备无关的数值。</a:t>
            </a:r>
            <a:r>
              <a:rPr lang="en-US" altLang="zh-CN" dirty="0"/>
              <a:t>DICOM</a:t>
            </a:r>
            <a:r>
              <a:rPr lang="zh-CN" altLang="en-US" dirty="0"/>
              <a:t>描述</a:t>
            </a:r>
            <a:r>
              <a:rPr lang="en-US" altLang="zh-CN" dirty="0"/>
              <a:t>LUT</a:t>
            </a:r>
            <a:r>
              <a:rPr lang="zh-CN" altLang="en-US" dirty="0"/>
              <a:t>输出的是</a:t>
            </a:r>
            <a:r>
              <a:rPr lang="en-US" altLang="zh-CN" dirty="0"/>
              <a:t>P-</a:t>
            </a:r>
            <a:r>
              <a:rPr lang="zh-CN" altLang="en-US" dirty="0"/>
              <a:t>值</a:t>
            </a:r>
            <a:r>
              <a:rPr lang="en-US" altLang="zh-CN" dirty="0"/>
              <a:t>,</a:t>
            </a:r>
            <a:r>
              <a:rPr lang="zh-CN" altLang="en-US" dirty="0"/>
              <a:t>例如，在所有的</a:t>
            </a:r>
            <a:r>
              <a:rPr lang="en-US" altLang="zh-CN" dirty="0"/>
              <a:t>DICOM</a:t>
            </a:r>
            <a:r>
              <a:rPr lang="zh-CN" altLang="en-US" dirty="0"/>
              <a:t>定义的灰度转换被应用后产生的象素值。</a:t>
            </a:r>
            <a:r>
              <a:rPr lang="en-US" altLang="zh-CN" dirty="0"/>
              <a:t>P-</a:t>
            </a:r>
            <a:r>
              <a:rPr lang="zh-CN" altLang="en-US" dirty="0"/>
              <a:t>值被输入到一个标准的显示系统</a:t>
            </a:r>
            <a:endParaRPr lang="en-US" altLang="zh-CN" dirty="0"/>
          </a:p>
          <a:p>
            <a:pPr>
              <a:lnSpc>
                <a:spcPct val="150000"/>
              </a:lnSpc>
            </a:pPr>
            <a:r>
              <a:rPr lang="en-US" altLang="zh-CN" dirty="0"/>
              <a:t>     P</a:t>
            </a:r>
            <a:r>
              <a:rPr lang="zh-CN" altLang="en-US" dirty="0"/>
              <a:t>值和显示器的</a:t>
            </a:r>
            <a:r>
              <a:rPr lang="en-US" altLang="zh-CN" dirty="0"/>
              <a:t>bit</a:t>
            </a:r>
            <a:r>
              <a:rPr lang="zh-CN" altLang="en-US" dirty="0"/>
              <a:t>数有关</a:t>
            </a:r>
            <a:r>
              <a:rPr lang="en-US" altLang="zh-CN" dirty="0"/>
              <a:t>, </a:t>
            </a:r>
          </a:p>
          <a:p>
            <a:pPr>
              <a:lnSpc>
                <a:spcPct val="150000"/>
              </a:lnSpc>
            </a:pPr>
            <a:r>
              <a:rPr lang="en-US" altLang="zh-CN" dirty="0"/>
              <a:t>      </a:t>
            </a:r>
            <a:r>
              <a:rPr lang="zh-CN" altLang="en-US" dirty="0"/>
              <a:t>如</a:t>
            </a:r>
            <a:r>
              <a:rPr lang="en-US" altLang="zh-CN" dirty="0"/>
              <a:t>12bit</a:t>
            </a:r>
            <a:r>
              <a:rPr lang="zh-CN" altLang="en-US" dirty="0"/>
              <a:t>的机器</a:t>
            </a:r>
            <a:r>
              <a:rPr lang="en-US" altLang="zh-CN" dirty="0"/>
              <a:t>, p</a:t>
            </a:r>
            <a:r>
              <a:rPr lang="zh-CN" altLang="en-US" dirty="0"/>
              <a:t>值为</a:t>
            </a:r>
            <a:r>
              <a:rPr lang="en-US" altLang="zh-CN" dirty="0"/>
              <a:t>0-4095</a:t>
            </a:r>
          </a:p>
          <a:p>
            <a:pPr marL="285750" indent="-285750">
              <a:lnSpc>
                <a:spcPct val="150000"/>
              </a:lnSpc>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数字激励电平（</a:t>
            </a:r>
            <a:r>
              <a:rPr lang="en-US" altLang="zh-CN" sz="1800" dirty="0">
                <a:effectLst/>
                <a:latin typeface="Times New Roman" panose="02020603050405020304" pitchFamily="18" charset="0"/>
                <a:ea typeface="宋体" panose="02010600030101010101" pitchFamily="2" charset="-122"/>
              </a:rPr>
              <a:t>DDL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）：作为输入到显示系统产生亮度的一个给定数字值。显示系统的这套</a:t>
            </a:r>
            <a:r>
              <a:rPr lang="en-US" altLang="zh-CN" sz="1800" dirty="0">
                <a:effectLst/>
                <a:latin typeface="Times New Roman" panose="02020603050405020304" pitchFamily="18" charset="0"/>
                <a:ea typeface="宋体" panose="02010600030101010101" pitchFamily="2" charset="-122"/>
              </a:rPr>
              <a:t>DDLs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是可以在显示系统上产生亮度值的任何离散值。</a:t>
            </a:r>
            <a:r>
              <a:rPr lang="en-US" altLang="zh-CN" sz="1800" dirty="0">
                <a:effectLst/>
                <a:latin typeface="Times New Roman" panose="02020603050405020304" pitchFamily="18" charset="0"/>
                <a:ea typeface="宋体" panose="02010600030101010101" pitchFamily="2" charset="-122"/>
              </a:rPr>
              <a:t>DDLs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和显示系统的亮度值之间的映射产生显示系统的特征曲线。给定</a:t>
            </a:r>
            <a:r>
              <a:rPr lang="en-US" altLang="zh-CN" sz="1800" dirty="0">
                <a:effectLst/>
                <a:latin typeface="Times New Roman" panose="02020603050405020304" pitchFamily="18" charset="0"/>
                <a:ea typeface="宋体" panose="02010600030101010101" pitchFamily="2" charset="-122"/>
              </a:rPr>
              <a:t>DDL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的实际输出和具体的显示系统有关</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无法作灰度标准显示函数校正</a:t>
            </a:r>
            <a:endParaRPr lang="zh-CN" altLang="en-US" dirty="0"/>
          </a:p>
        </p:txBody>
      </p:sp>
    </p:spTree>
    <p:extLst>
      <p:ext uri="{BB962C8B-B14F-4D97-AF65-F5344CB8AC3E}">
        <p14:creationId xmlns:p14="http://schemas.microsoft.com/office/powerpoint/2010/main" val="4106762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0BE35CE0-6BD4-D80F-5EB1-DB709E69C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3063875"/>
            <a:ext cx="4608513"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013DA4C4-3229-02BF-37C9-195B8AACC5BD}"/>
              </a:ext>
            </a:extLst>
          </p:cNvPr>
          <p:cNvSpPr txBox="1"/>
          <p:nvPr/>
        </p:nvSpPr>
        <p:spPr>
          <a:xfrm>
            <a:off x="2821781" y="1109275"/>
            <a:ext cx="6119812" cy="1200329"/>
          </a:xfrm>
          <a:prstGeom prst="rect">
            <a:avLst/>
          </a:prstGeom>
          <a:noFill/>
        </p:spPr>
        <p:txBody>
          <a:bodyPr wrap="square">
            <a:spAutoFit/>
          </a:bodyPr>
          <a:lstStyle/>
          <a:p>
            <a:pPr marL="285750" indent="-285750">
              <a:buFont typeface="Arial" panose="020B0604020202020204" pitchFamily="34" charset="0"/>
              <a:buChar char="•"/>
            </a:pPr>
            <a:r>
              <a:rPr lang="zh-CN" altLang="en-US" dirty="0"/>
              <a:t>最小可觉差（ </a:t>
            </a:r>
            <a:r>
              <a:rPr lang="de-DE" altLang="zh-CN" dirty="0"/>
              <a:t>JND</a:t>
            </a:r>
            <a:r>
              <a:rPr lang="zh-CN" altLang="de-DE" dirty="0"/>
              <a:t>，</a:t>
            </a:r>
            <a:r>
              <a:rPr lang="de-DE" altLang="zh-CN" dirty="0"/>
              <a:t>Just Noticeable Difference </a:t>
            </a:r>
            <a:r>
              <a:rPr lang="zh-CN" altLang="de-DE" dirty="0"/>
              <a:t>）</a:t>
            </a:r>
            <a:r>
              <a:rPr lang="zh-CN" altLang="en-US" dirty="0"/>
              <a:t>代表人类或者是动物，对于某一特定的感官刺激所能察觉的最小改变</a:t>
            </a:r>
            <a:endParaRPr lang="en-US" altLang="zh-CN" dirty="0"/>
          </a:p>
          <a:p>
            <a:pPr marL="285750" indent="-285750">
              <a:buFont typeface="Arial" panose="020B0604020202020204" pitchFamily="34" charset="0"/>
              <a:buChar char="•"/>
            </a:pPr>
            <a:r>
              <a:rPr lang="en-US" altLang="zh-CN" sz="1800" dirty="0">
                <a:effectLst/>
                <a:latin typeface="Times New Roman" panose="02020603050405020304" pitchFamily="18" charset="0"/>
                <a:ea typeface="宋体" panose="02010600030101010101" pitchFamily="2" charset="-122"/>
              </a:rPr>
              <a:t>JND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索引：灰度标准显示函数的输入值</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4065363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5DE4882-724F-0DBE-A6CE-7F2EDB439BAF}"/>
              </a:ext>
            </a:extLst>
          </p:cNvPr>
          <p:cNvPicPr>
            <a:picLocks noChangeAspect="1"/>
          </p:cNvPicPr>
          <p:nvPr/>
        </p:nvPicPr>
        <p:blipFill>
          <a:blip r:embed="rId2"/>
          <a:stretch>
            <a:fillRect/>
          </a:stretch>
        </p:blipFill>
        <p:spPr>
          <a:xfrm>
            <a:off x="1" y="971440"/>
            <a:ext cx="7767244" cy="3934857"/>
          </a:xfrm>
          <a:prstGeom prst="rect">
            <a:avLst/>
          </a:prstGeom>
        </p:spPr>
      </p:pic>
      <p:pic>
        <p:nvPicPr>
          <p:cNvPr id="11" name="图片 10">
            <a:extLst>
              <a:ext uri="{FF2B5EF4-FFF2-40B4-BE49-F238E27FC236}">
                <a16:creationId xmlns:a16="http://schemas.microsoft.com/office/drawing/2014/main" id="{6451233D-B0E9-96DC-DC2A-F986D2C2B3DC}"/>
              </a:ext>
            </a:extLst>
          </p:cNvPr>
          <p:cNvPicPr>
            <a:picLocks noChangeAspect="1"/>
          </p:cNvPicPr>
          <p:nvPr/>
        </p:nvPicPr>
        <p:blipFill>
          <a:blip r:embed="rId3"/>
          <a:stretch>
            <a:fillRect/>
          </a:stretch>
        </p:blipFill>
        <p:spPr>
          <a:xfrm>
            <a:off x="3486981" y="2605549"/>
            <a:ext cx="8429717" cy="4182602"/>
          </a:xfrm>
          <a:prstGeom prst="rect">
            <a:avLst/>
          </a:prstGeom>
        </p:spPr>
      </p:pic>
    </p:spTree>
    <p:extLst>
      <p:ext uri="{BB962C8B-B14F-4D97-AF65-F5344CB8AC3E}">
        <p14:creationId xmlns:p14="http://schemas.microsoft.com/office/powerpoint/2010/main" val="2102627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CF5BF15-4C71-42BA-4917-27513353D369}"/>
              </a:ext>
            </a:extLst>
          </p:cNvPr>
          <p:cNvSpPr txBox="1"/>
          <p:nvPr/>
        </p:nvSpPr>
        <p:spPr>
          <a:xfrm>
            <a:off x="1104900" y="1000125"/>
            <a:ext cx="10439400" cy="3888244"/>
          </a:xfrm>
          <a:prstGeom prst="rect">
            <a:avLst/>
          </a:prstGeom>
          <a:noFill/>
        </p:spPr>
        <p:txBody>
          <a:bodyPr wrap="square">
            <a:spAutoFit/>
          </a:bodyPr>
          <a:lstStyle/>
          <a:p>
            <a:pPr>
              <a:lnSpc>
                <a:spcPct val="200000"/>
              </a:lnSpc>
            </a:pPr>
            <a:endParaRPr lang="en-US" altLang="zh-CN" dirty="0"/>
          </a:p>
          <a:p>
            <a:pPr>
              <a:lnSpc>
                <a:spcPct val="200000"/>
              </a:lnSpc>
            </a:pPr>
            <a:r>
              <a:rPr lang="zh-CN" altLang="en-US" dirty="0"/>
              <a:t>由於 </a:t>
            </a:r>
            <a:r>
              <a:rPr lang="de-DE" altLang="zh-CN" dirty="0"/>
              <a:t>ACR </a:t>
            </a:r>
            <a:r>
              <a:rPr lang="zh-CN" altLang="en-US" dirty="0"/>
              <a:t>与 </a:t>
            </a:r>
            <a:r>
              <a:rPr lang="de-DE" altLang="zh-CN" dirty="0"/>
              <a:t>NEMA </a:t>
            </a:r>
            <a:r>
              <a:rPr lang="zh-CN" altLang="en-US" dirty="0"/>
              <a:t>在医疗数位影像传输规范的发展与努力， </a:t>
            </a:r>
            <a:r>
              <a:rPr lang="de-DE" altLang="zh-CN" dirty="0"/>
              <a:t>DICOM3.0 </a:t>
            </a:r>
            <a:r>
              <a:rPr lang="zh-CN" altLang="en-US" dirty="0"/>
              <a:t>已成为北美、欧洲及日本各国在 </a:t>
            </a:r>
            <a:r>
              <a:rPr lang="de-DE" altLang="zh-CN" dirty="0"/>
              <a:t>Health care informatics </a:t>
            </a:r>
            <a:r>
              <a:rPr lang="zh-CN" altLang="en-US" dirty="0"/>
              <a:t>影像应用的标准。这些协会除了 </a:t>
            </a:r>
            <a:r>
              <a:rPr lang="de-DE" altLang="zh-CN" dirty="0"/>
              <a:t>ANSI,ISO </a:t>
            </a:r>
            <a:r>
              <a:rPr lang="zh-CN" altLang="en-US" dirty="0"/>
              <a:t>外， 还包括欧洲的</a:t>
            </a:r>
            <a:r>
              <a:rPr lang="en-US" altLang="zh-CN" dirty="0"/>
              <a:t>"</a:t>
            </a:r>
            <a:r>
              <a:rPr lang="de-DE" altLang="zh-CN" dirty="0"/>
              <a:t>Europen Committee for Standardization Technical committee on Medical Informatics (CENTC 251)</a:t>
            </a:r>
            <a:r>
              <a:rPr lang="zh-CN" altLang="en-US" dirty="0"/>
              <a:t>及日本的</a:t>
            </a:r>
            <a:r>
              <a:rPr lang="en-US" altLang="zh-CN" dirty="0"/>
              <a:t>"</a:t>
            </a:r>
            <a:r>
              <a:rPr lang="de-DE" altLang="zh-CN" dirty="0"/>
              <a:t>Japan Industries of Association for Radiation Apparatus (JIRA)"</a:t>
            </a:r>
            <a:r>
              <a:rPr lang="zh-CN" altLang="de-DE" dirty="0"/>
              <a:t>。</a:t>
            </a:r>
            <a:r>
              <a:rPr lang="de-DE" altLang="zh-CN" dirty="0"/>
              <a:t>1994 </a:t>
            </a:r>
            <a:r>
              <a:rPr lang="zh-CN" altLang="en-US" dirty="0"/>
              <a:t>年</a:t>
            </a:r>
            <a:r>
              <a:rPr lang="en-US" altLang="zh-CN" dirty="0"/>
              <a:t>, </a:t>
            </a:r>
            <a:r>
              <a:rPr lang="zh-CN" altLang="en-US" dirty="0"/>
              <a:t>在美国芝加哥所举办的 </a:t>
            </a:r>
            <a:r>
              <a:rPr lang="de-DE" altLang="zh-CN" dirty="0"/>
              <a:t>RSNA </a:t>
            </a:r>
            <a:r>
              <a:rPr lang="zh-CN" altLang="en-US" dirty="0"/>
              <a:t>年会上</a:t>
            </a:r>
            <a:r>
              <a:rPr lang="en-US" altLang="zh-CN" dirty="0"/>
              <a:t>, </a:t>
            </a:r>
            <a:r>
              <a:rPr lang="zh-CN" altLang="en-US" dirty="0"/>
              <a:t>就已经有 </a:t>
            </a:r>
            <a:r>
              <a:rPr lang="en-US" altLang="zh-CN" dirty="0"/>
              <a:t>40 </a:t>
            </a:r>
            <a:r>
              <a:rPr lang="zh-CN" altLang="en-US" dirty="0"/>
              <a:t>个以上的厂商参与 </a:t>
            </a:r>
            <a:r>
              <a:rPr lang="de-DE" altLang="zh-CN" dirty="0"/>
              <a:t>DICOM </a:t>
            </a:r>
            <a:r>
              <a:rPr lang="zh-CN" altLang="en-US" dirty="0"/>
              <a:t>的成果展示</a:t>
            </a:r>
            <a:r>
              <a:rPr lang="en-US" altLang="zh-CN" dirty="0"/>
              <a:t>, </a:t>
            </a:r>
            <a:r>
              <a:rPr lang="zh-CN" altLang="en-US" dirty="0"/>
              <a:t>他们利用 </a:t>
            </a:r>
            <a:r>
              <a:rPr lang="de-DE" altLang="zh-CN" dirty="0"/>
              <a:t>DICOM3.0 </a:t>
            </a:r>
            <a:r>
              <a:rPr lang="zh-CN" altLang="en-US" dirty="0"/>
              <a:t>的标准， 透过网络与各医院连线，进行医学影像传输及处理的功能显示，主题包括</a:t>
            </a:r>
            <a:r>
              <a:rPr lang="en-US" altLang="zh-CN" dirty="0"/>
              <a:t>:</a:t>
            </a:r>
            <a:r>
              <a:rPr lang="de-DE" altLang="zh-CN" dirty="0"/>
              <a:t>CR,CT,MR,US </a:t>
            </a:r>
            <a:r>
              <a:rPr lang="zh-CN" altLang="en-US" dirty="0"/>
              <a:t>各类型医学影像资料。</a:t>
            </a:r>
            <a:endParaRPr lang="en-US" altLang="zh-CN" dirty="0"/>
          </a:p>
        </p:txBody>
      </p:sp>
      <p:sp>
        <p:nvSpPr>
          <p:cNvPr id="6" name="文本框 5">
            <a:extLst>
              <a:ext uri="{FF2B5EF4-FFF2-40B4-BE49-F238E27FC236}">
                <a16:creationId xmlns:a16="http://schemas.microsoft.com/office/drawing/2014/main" id="{9C25AFAF-8C77-2C30-03D2-7F9CD85ED2AA}"/>
              </a:ext>
            </a:extLst>
          </p:cNvPr>
          <p:cNvSpPr txBox="1"/>
          <p:nvPr/>
        </p:nvSpPr>
        <p:spPr>
          <a:xfrm>
            <a:off x="9763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标准发展背景</a:t>
            </a:r>
            <a:endParaRPr lang="en-US" altLang="zh-CN" sz="2400" b="1" dirty="0">
              <a:latin typeface="Formula1 Display-Regular" panose="02000000000000000000" pitchFamily="2" charset="0"/>
            </a:endParaRPr>
          </a:p>
        </p:txBody>
      </p:sp>
    </p:spTree>
    <p:extLst>
      <p:ext uri="{BB962C8B-B14F-4D97-AF65-F5344CB8AC3E}">
        <p14:creationId xmlns:p14="http://schemas.microsoft.com/office/powerpoint/2010/main" val="3972838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324E77-06B9-9F10-4F31-B0BFFAC7B922}"/>
              </a:ext>
            </a:extLst>
          </p:cNvPr>
          <p:cNvGrpSpPr/>
          <p:nvPr/>
        </p:nvGrpSpPr>
        <p:grpSpPr>
          <a:xfrm>
            <a:off x="963561" y="993058"/>
            <a:ext cx="10215716" cy="5397910"/>
            <a:chOff x="3465535" y="2590894"/>
            <a:chExt cx="8526773" cy="4059605"/>
          </a:xfrm>
        </p:grpSpPr>
        <p:pic>
          <p:nvPicPr>
            <p:cNvPr id="3" name="图片 2">
              <a:extLst>
                <a:ext uri="{FF2B5EF4-FFF2-40B4-BE49-F238E27FC236}">
                  <a16:creationId xmlns:a16="http://schemas.microsoft.com/office/drawing/2014/main" id="{C006CBDF-FAB4-1838-F8A0-62F052CE82E3}"/>
                </a:ext>
              </a:extLst>
            </p:cNvPr>
            <p:cNvPicPr>
              <a:picLocks noChangeAspect="1"/>
            </p:cNvPicPr>
            <p:nvPr/>
          </p:nvPicPr>
          <p:blipFill>
            <a:blip r:embed="rId2"/>
            <a:stretch>
              <a:fillRect/>
            </a:stretch>
          </p:blipFill>
          <p:spPr>
            <a:xfrm>
              <a:off x="3465535" y="2952750"/>
              <a:ext cx="8526773" cy="3697749"/>
            </a:xfrm>
            <a:prstGeom prst="rect">
              <a:avLst/>
            </a:prstGeom>
          </p:spPr>
        </p:pic>
        <p:sp>
          <p:nvSpPr>
            <p:cNvPr id="4" name="椭圆 3">
              <a:extLst>
                <a:ext uri="{FF2B5EF4-FFF2-40B4-BE49-F238E27FC236}">
                  <a16:creationId xmlns:a16="http://schemas.microsoft.com/office/drawing/2014/main" id="{664E3FCF-6A13-A580-A44C-C2F856F947B9}"/>
                </a:ext>
              </a:extLst>
            </p:cNvPr>
            <p:cNvSpPr/>
            <p:nvPr/>
          </p:nvSpPr>
          <p:spPr bwMode="auto">
            <a:xfrm>
              <a:off x="9553575" y="2952750"/>
              <a:ext cx="733425" cy="3476625"/>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09CCC2E3-61F2-2FDB-D18B-A89307FCE569}"/>
                </a:ext>
              </a:extLst>
            </p:cNvPr>
            <p:cNvSpPr txBox="1"/>
            <p:nvPr/>
          </p:nvSpPr>
          <p:spPr>
            <a:xfrm>
              <a:off x="9734550" y="2590894"/>
              <a:ext cx="304892" cy="369332"/>
            </a:xfrm>
            <a:prstGeom prst="rect">
              <a:avLst/>
            </a:prstGeom>
            <a:noFill/>
          </p:spPr>
          <p:txBody>
            <a:bodyPr wrap="none" rtlCol="0">
              <a:spAutoFit/>
            </a:bodyPr>
            <a:lstStyle/>
            <a:p>
              <a:r>
                <a:rPr lang="en-US" altLang="zh-CN" dirty="0"/>
                <a:t>X</a:t>
              </a:r>
              <a:endParaRPr lang="zh-CN" altLang="en-US" dirty="0"/>
            </a:p>
          </p:txBody>
        </p:sp>
      </p:grpSp>
    </p:spTree>
    <p:extLst>
      <p:ext uri="{BB962C8B-B14F-4D97-AF65-F5344CB8AC3E}">
        <p14:creationId xmlns:p14="http://schemas.microsoft.com/office/powerpoint/2010/main" val="3317713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A0461AFB-7B2E-C0BD-4E24-AE6409CDFD1D}"/>
              </a:ext>
            </a:extLst>
          </p:cNvPr>
          <p:cNvGrpSpPr/>
          <p:nvPr/>
        </p:nvGrpSpPr>
        <p:grpSpPr>
          <a:xfrm>
            <a:off x="3421627" y="1543665"/>
            <a:ext cx="8268194" cy="5023191"/>
            <a:chOff x="5334000" y="1899657"/>
            <a:chExt cx="6332435" cy="4640484"/>
          </a:xfrm>
        </p:grpSpPr>
        <p:pic>
          <p:nvPicPr>
            <p:cNvPr id="4" name="图片 3">
              <a:extLst>
                <a:ext uri="{FF2B5EF4-FFF2-40B4-BE49-F238E27FC236}">
                  <a16:creationId xmlns:a16="http://schemas.microsoft.com/office/drawing/2014/main" id="{B53C7476-BBEA-B78A-5583-631133A07ED8}"/>
                </a:ext>
              </a:extLst>
            </p:cNvPr>
            <p:cNvPicPr>
              <a:picLocks noChangeAspect="1"/>
            </p:cNvPicPr>
            <p:nvPr/>
          </p:nvPicPr>
          <p:blipFill>
            <a:blip r:embed="rId2"/>
            <a:stretch>
              <a:fillRect/>
            </a:stretch>
          </p:blipFill>
          <p:spPr>
            <a:xfrm>
              <a:off x="5334000" y="2490103"/>
              <a:ext cx="6332435" cy="4050038"/>
            </a:xfrm>
            <a:prstGeom prst="rect">
              <a:avLst/>
            </a:prstGeom>
          </p:spPr>
        </p:pic>
        <p:sp>
          <p:nvSpPr>
            <p:cNvPr id="5" name="椭圆 4">
              <a:extLst>
                <a:ext uri="{FF2B5EF4-FFF2-40B4-BE49-F238E27FC236}">
                  <a16:creationId xmlns:a16="http://schemas.microsoft.com/office/drawing/2014/main" id="{815BE642-62FB-94DF-AAE0-02F83CD2E040}"/>
                </a:ext>
              </a:extLst>
            </p:cNvPr>
            <p:cNvSpPr/>
            <p:nvPr/>
          </p:nvSpPr>
          <p:spPr bwMode="auto">
            <a:xfrm>
              <a:off x="9334500" y="2257425"/>
              <a:ext cx="914400" cy="4050038"/>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文本框 5">
              <a:extLst>
                <a:ext uri="{FF2B5EF4-FFF2-40B4-BE49-F238E27FC236}">
                  <a16:creationId xmlns:a16="http://schemas.microsoft.com/office/drawing/2014/main" id="{39D2B8D7-F8A3-6E9D-9E7C-826960C2F4A4}"/>
                </a:ext>
              </a:extLst>
            </p:cNvPr>
            <p:cNvSpPr txBox="1"/>
            <p:nvPr/>
          </p:nvSpPr>
          <p:spPr>
            <a:xfrm>
              <a:off x="9618649" y="1899657"/>
              <a:ext cx="296876" cy="369332"/>
            </a:xfrm>
            <a:prstGeom prst="rect">
              <a:avLst/>
            </a:prstGeom>
            <a:noFill/>
          </p:spPr>
          <p:txBody>
            <a:bodyPr wrap="none" rtlCol="0">
              <a:spAutoFit/>
            </a:bodyPr>
            <a:lstStyle/>
            <a:p>
              <a:r>
                <a:rPr lang="en-US" altLang="zh-CN" dirty="0"/>
                <a:t>Y</a:t>
              </a:r>
              <a:endParaRPr lang="zh-CN" altLang="en-US" dirty="0"/>
            </a:p>
          </p:txBody>
        </p:sp>
      </p:grpSp>
      <p:sp>
        <p:nvSpPr>
          <p:cNvPr id="7" name="文本框 6">
            <a:extLst>
              <a:ext uri="{FF2B5EF4-FFF2-40B4-BE49-F238E27FC236}">
                <a16:creationId xmlns:a16="http://schemas.microsoft.com/office/drawing/2014/main" id="{124B500C-34D3-1003-FC9E-CCD1D3657B17}"/>
              </a:ext>
            </a:extLst>
          </p:cNvPr>
          <p:cNvSpPr txBox="1"/>
          <p:nvPr/>
        </p:nvSpPr>
        <p:spPr>
          <a:xfrm>
            <a:off x="323269" y="1095375"/>
            <a:ext cx="6611875" cy="830997"/>
          </a:xfrm>
          <a:prstGeom prst="rect">
            <a:avLst/>
          </a:prstGeom>
          <a:noFill/>
        </p:spPr>
        <p:txBody>
          <a:bodyPr wrap="none" rtlCol="0">
            <a:spAutoFit/>
          </a:bodyPr>
          <a:lstStyle/>
          <a:p>
            <a:r>
              <a:rPr lang="en-US" altLang="zh-CN" sz="2400" dirty="0"/>
              <a:t>deviation=(X-Y)/X</a:t>
            </a:r>
          </a:p>
          <a:p>
            <a:r>
              <a:rPr lang="zh-CN" altLang="en-US" sz="2400" dirty="0"/>
              <a:t>得到最大值 </a:t>
            </a:r>
            <a:r>
              <a:rPr lang="en-US" altLang="zh-CN" sz="2400" dirty="0" err="1"/>
              <a:t>max.deviation</a:t>
            </a:r>
            <a:r>
              <a:rPr lang="en-US" altLang="zh-CN" sz="2400" dirty="0"/>
              <a:t>, </a:t>
            </a:r>
            <a:r>
              <a:rPr lang="zh-CN" altLang="en-US" sz="2400" dirty="0"/>
              <a:t>最大值小于</a:t>
            </a:r>
            <a:r>
              <a:rPr lang="en-US" altLang="zh-CN" sz="2400" dirty="0"/>
              <a:t>10%</a:t>
            </a:r>
            <a:r>
              <a:rPr lang="zh-CN" altLang="en-US" sz="2400" dirty="0"/>
              <a:t>或</a:t>
            </a:r>
            <a:r>
              <a:rPr lang="en-US" altLang="zh-CN" sz="2400" dirty="0"/>
              <a:t>20%</a:t>
            </a:r>
            <a:endParaRPr lang="zh-CN" altLang="en-US" sz="2400" dirty="0"/>
          </a:p>
        </p:txBody>
      </p:sp>
    </p:spTree>
    <p:extLst>
      <p:ext uri="{BB962C8B-B14F-4D97-AF65-F5344CB8AC3E}">
        <p14:creationId xmlns:p14="http://schemas.microsoft.com/office/powerpoint/2010/main" val="1918684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1A372B-2171-5483-F07A-03B8959AC3B1}"/>
              </a:ext>
            </a:extLst>
          </p:cNvPr>
          <p:cNvPicPr>
            <a:picLocks noChangeAspect="1"/>
          </p:cNvPicPr>
          <p:nvPr/>
        </p:nvPicPr>
        <p:blipFill>
          <a:blip r:embed="rId2"/>
          <a:stretch>
            <a:fillRect/>
          </a:stretch>
        </p:blipFill>
        <p:spPr>
          <a:xfrm>
            <a:off x="1440221" y="1323975"/>
            <a:ext cx="9520150" cy="4848225"/>
          </a:xfrm>
          <a:prstGeom prst="rect">
            <a:avLst/>
          </a:prstGeom>
        </p:spPr>
      </p:pic>
    </p:spTree>
    <p:extLst>
      <p:ext uri="{BB962C8B-B14F-4D97-AF65-F5344CB8AC3E}">
        <p14:creationId xmlns:p14="http://schemas.microsoft.com/office/powerpoint/2010/main" val="1125064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60FA87-3643-DC1A-208B-63FC2F47A0FA}"/>
              </a:ext>
            </a:extLst>
          </p:cNvPr>
          <p:cNvSpPr/>
          <p:nvPr/>
        </p:nvSpPr>
        <p:spPr>
          <a:xfrm>
            <a:off x="3753938" y="2995910"/>
            <a:ext cx="3845926" cy="1107996"/>
          </a:xfrm>
          <a:prstGeom prst="rect">
            <a:avLst/>
          </a:prstGeom>
          <a:noFill/>
        </p:spPr>
        <p:txBody>
          <a:bodyPr wrap="none" lIns="91440" tIns="45720" rIns="91440" bIns="45720">
            <a:spAutoFit/>
          </a:bodyPr>
          <a:lstStyle/>
          <a:p>
            <a:pPr algn="ctr"/>
            <a:r>
              <a:rPr lang="zh-CN" altLang="en-US" sz="6600" b="0" cap="none" spc="0" dirty="0">
                <a:ln w="0"/>
                <a:solidFill>
                  <a:schemeClr val="accent1"/>
                </a:solidFill>
                <a:effectLst>
                  <a:outerShdw blurRad="38100" dist="25400" dir="5400000" algn="ctr" rotWithShape="0">
                    <a:srgbClr val="6E747A">
                      <a:alpha val="43000"/>
                    </a:srgbClr>
                  </a:outerShdw>
                </a:effectLst>
              </a:rPr>
              <a:t>谢谢聆听</a:t>
            </a:r>
            <a:r>
              <a:rPr lang="en-US" altLang="zh-CN" sz="6600" b="0" cap="none" spc="0" dirty="0">
                <a:ln w="0"/>
                <a:solidFill>
                  <a:schemeClr val="accent1"/>
                </a:solidFill>
                <a:effectLst>
                  <a:outerShdw blurRad="38100" dist="25400" dir="5400000" algn="ctr" rotWithShape="0">
                    <a:srgbClr val="6E747A">
                      <a:alpha val="43000"/>
                    </a:srgbClr>
                  </a:outerShdw>
                </a:effectLst>
              </a:rPr>
              <a:t>!</a:t>
            </a:r>
            <a:endParaRPr lang="zh-CN" altLang="en-US" sz="6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01366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4D7C455-19E2-D5B7-E8B1-EA3728730FE1}"/>
              </a:ext>
            </a:extLst>
          </p:cNvPr>
          <p:cNvSpPr txBox="1"/>
          <p:nvPr/>
        </p:nvSpPr>
        <p:spPr>
          <a:xfrm>
            <a:off x="1316831" y="1623377"/>
            <a:ext cx="9170194" cy="3334246"/>
          </a:xfrm>
          <a:prstGeom prst="rect">
            <a:avLst/>
          </a:prstGeom>
          <a:noFill/>
        </p:spPr>
        <p:txBody>
          <a:bodyPr wrap="square">
            <a:spAutoFit/>
          </a:bodyPr>
          <a:lstStyle/>
          <a:p>
            <a:pPr>
              <a:lnSpc>
                <a:spcPct val="200000"/>
              </a:lnSpc>
            </a:pPr>
            <a:r>
              <a:rPr lang="zh-CN" altLang="en-US" dirty="0"/>
              <a:t>经过十多年的发展，该标准已经被医疗设备生产商和医疗界广泛接受，在医疗仪器中得到普及和应用，带有 </a:t>
            </a:r>
            <a:r>
              <a:rPr lang="en-US" altLang="zh-CN" dirty="0"/>
              <a:t>DICOM </a:t>
            </a:r>
            <a:r>
              <a:rPr lang="zh-CN" altLang="en-US" dirty="0"/>
              <a:t>接口的计算机断层扫描</a:t>
            </a:r>
            <a:r>
              <a:rPr lang="en-US" altLang="zh-CN" dirty="0"/>
              <a:t>(CT)</a:t>
            </a:r>
            <a:r>
              <a:rPr lang="zh-CN" altLang="en-US" dirty="0"/>
              <a:t>、核磁共振</a:t>
            </a:r>
            <a:r>
              <a:rPr lang="en-US" altLang="zh-CN" dirty="0"/>
              <a:t>(MR)</a:t>
            </a:r>
            <a:r>
              <a:rPr lang="zh-CN" altLang="en-US" dirty="0"/>
              <a:t>、心血管造影和超声成像设备大量出现，在医疗信息系统数字网络化中起了重要的作用。</a:t>
            </a:r>
            <a:endParaRPr lang="en-US" altLang="zh-CN" dirty="0"/>
          </a:p>
          <a:p>
            <a:pPr>
              <a:lnSpc>
                <a:spcPct val="200000"/>
              </a:lnSpc>
            </a:pPr>
            <a:r>
              <a:rPr lang="en-US" altLang="zh-CN" dirty="0"/>
              <a:t>DICOM </a:t>
            </a:r>
            <a:r>
              <a:rPr lang="zh-CN" altLang="en-US" dirty="0"/>
              <a:t>是随着图像化、计算机化的医疗设备的普及和医院管理信息系统，特别是图像存档和通信系统</a:t>
            </a:r>
            <a:r>
              <a:rPr lang="en-US" altLang="zh-CN" dirty="0"/>
              <a:t>(Picture Archiving and Communication System, PACS)</a:t>
            </a:r>
            <a:r>
              <a:rPr lang="zh-CN" altLang="en-US" dirty="0"/>
              <a:t>和远程医疗系统的发展应运而生的。</a:t>
            </a:r>
          </a:p>
        </p:txBody>
      </p:sp>
      <p:sp>
        <p:nvSpPr>
          <p:cNvPr id="4" name="文本框 3">
            <a:extLst>
              <a:ext uri="{FF2B5EF4-FFF2-40B4-BE49-F238E27FC236}">
                <a16:creationId xmlns:a16="http://schemas.microsoft.com/office/drawing/2014/main" id="{89088032-9BD4-3706-DC90-7FF4EE35AC5D}"/>
              </a:ext>
            </a:extLst>
          </p:cNvPr>
          <p:cNvSpPr txBox="1"/>
          <p:nvPr/>
        </p:nvSpPr>
        <p:spPr>
          <a:xfrm>
            <a:off x="9763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标准发展背景</a:t>
            </a:r>
            <a:endParaRPr lang="en-US" altLang="zh-CN" sz="2400" b="1" dirty="0">
              <a:latin typeface="Formula1 Display-Regular" panose="02000000000000000000" pitchFamily="2" charset="0"/>
            </a:endParaRPr>
          </a:p>
        </p:txBody>
      </p:sp>
    </p:spTree>
    <p:extLst>
      <p:ext uri="{BB962C8B-B14F-4D97-AF65-F5344CB8AC3E}">
        <p14:creationId xmlns:p14="http://schemas.microsoft.com/office/powerpoint/2010/main" val="2175724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5DE8A56-F076-D22C-32CB-3E5EBBA76143}"/>
              </a:ext>
            </a:extLst>
          </p:cNvPr>
          <p:cNvSpPr txBox="1"/>
          <p:nvPr/>
        </p:nvSpPr>
        <p:spPr>
          <a:xfrm>
            <a:off x="97631" y="79640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标准发展背景</a:t>
            </a:r>
            <a:endParaRPr lang="en-US" altLang="zh-CN" sz="2400" b="1" dirty="0">
              <a:latin typeface="Formula1 Display-Regular" panose="02000000000000000000" pitchFamily="2" charset="0"/>
            </a:endParaRPr>
          </a:p>
        </p:txBody>
      </p:sp>
      <p:sp>
        <p:nvSpPr>
          <p:cNvPr id="4" name="文本框 3">
            <a:extLst>
              <a:ext uri="{FF2B5EF4-FFF2-40B4-BE49-F238E27FC236}">
                <a16:creationId xmlns:a16="http://schemas.microsoft.com/office/drawing/2014/main" id="{6A543CE2-2ACE-2C39-84F5-F4575C6D265D}"/>
              </a:ext>
            </a:extLst>
          </p:cNvPr>
          <p:cNvSpPr txBox="1"/>
          <p:nvPr/>
        </p:nvSpPr>
        <p:spPr>
          <a:xfrm>
            <a:off x="1278730" y="1558409"/>
            <a:ext cx="9655969" cy="4476867"/>
          </a:xfrm>
          <a:prstGeom prst="rect">
            <a:avLst/>
          </a:prstGeom>
          <a:noFill/>
        </p:spPr>
        <p:txBody>
          <a:bodyPr wrap="square">
            <a:spAutoFit/>
          </a:bodyPr>
          <a:lstStyle/>
          <a:p>
            <a:r>
              <a:rPr lang="zh-CN" altLang="zh-CN" dirty="0">
                <a:effectLst/>
                <a:cs typeface="华文中宋" panose="02010600040101010101" pitchFamily="2" charset="-122"/>
              </a:rPr>
              <a:t>1983</a:t>
            </a:r>
            <a:r>
              <a:rPr lang="zh-CN" altLang="zh-CN" spc="-20" dirty="0">
                <a:effectLst/>
                <a:cs typeface="华文中宋" panose="02010600040101010101" pitchFamily="2" charset="-122"/>
              </a:rPr>
              <a:t> 年成立了专门</a:t>
            </a:r>
            <a:r>
              <a:rPr lang="zh-CN" altLang="zh-CN" spc="-50" dirty="0">
                <a:effectLst/>
                <a:cs typeface="华文中宋" panose="02010600040101010101" pitchFamily="2" charset="-122"/>
              </a:rPr>
              <a:t>委员会</a:t>
            </a:r>
            <a:r>
              <a:rPr lang="en-US" altLang="zh-CN" spc="-50" dirty="0">
                <a:effectLst/>
                <a:cs typeface="华文中宋" panose="02010600040101010101" pitchFamily="2" charset="-122"/>
              </a:rPr>
              <a:t>,</a:t>
            </a:r>
            <a:r>
              <a:rPr lang="zh-CN" altLang="zh-CN" spc="-50" dirty="0">
                <a:effectLst/>
                <a:cs typeface="华文中宋" panose="02010600040101010101" pitchFamily="2" charset="-122"/>
              </a:rPr>
              <a:t>制定用于医学图像存储和通信的标准，提供与制造商无关的数字图像及</a:t>
            </a:r>
            <a:r>
              <a:rPr lang="zh-CN" altLang="zh-CN" spc="-40" dirty="0">
                <a:effectLst/>
                <a:cs typeface="华文中宋" panose="02010600040101010101" pitchFamily="2" charset="-122"/>
              </a:rPr>
              <a:t>其相关的通信和存储功能的统一格式，以促进 </a:t>
            </a:r>
            <a:r>
              <a:rPr lang="zh-CN" altLang="zh-CN" dirty="0">
                <a:effectLst/>
                <a:cs typeface="华文中宋" panose="02010600040101010101" pitchFamily="2" charset="-122"/>
              </a:rPr>
              <a:t>PACS 的发展，并提供广泛的分布式的诊断和查询功能</a:t>
            </a:r>
            <a:r>
              <a:rPr lang="en-US" altLang="zh-CN" dirty="0">
                <a:effectLst/>
                <a:cs typeface="华文中宋" panose="02010600040101010101" pitchFamily="2" charset="-122"/>
              </a:rPr>
              <a:t>.</a:t>
            </a:r>
          </a:p>
          <a:p>
            <a:endParaRPr lang="en-US" altLang="zh-CN" dirty="0">
              <a:effectLst/>
              <a:cs typeface="华文中宋" panose="02010600040101010101" pitchFamily="2" charset="-122"/>
            </a:endParaRPr>
          </a:p>
          <a:p>
            <a:r>
              <a:rPr lang="en-US" altLang="zh-CN" spc="-50" dirty="0">
                <a:effectLst/>
                <a:cs typeface="华文中宋" panose="02010600040101010101" pitchFamily="2" charset="-122"/>
              </a:rPr>
              <a:t>ACR-NEMA1.0 </a:t>
            </a:r>
            <a:r>
              <a:rPr lang="zh-CN" altLang="en-US" spc="-50" dirty="0">
                <a:effectLst/>
                <a:cs typeface="华文中宋" panose="02010600040101010101" pitchFamily="2" charset="-122"/>
              </a:rPr>
              <a:t>版本于 </a:t>
            </a:r>
            <a:r>
              <a:rPr lang="en-US" altLang="zh-CN" spc="-50" dirty="0">
                <a:effectLst/>
                <a:cs typeface="华文中宋" panose="02010600040101010101" pitchFamily="2" charset="-122"/>
              </a:rPr>
              <a:t>1985 </a:t>
            </a:r>
            <a:r>
              <a:rPr lang="zh-CN" altLang="en-US" spc="-50" dirty="0">
                <a:effectLst/>
                <a:cs typeface="华文中宋" panose="02010600040101010101" pitchFamily="2" charset="-122"/>
              </a:rPr>
              <a:t>年推出，随后增加了新的数据元素并对部分内容进行修改，形成 </a:t>
            </a:r>
            <a:r>
              <a:rPr lang="en-US" altLang="zh-CN" spc="-50" dirty="0">
                <a:effectLst/>
                <a:cs typeface="华文中宋" panose="02010600040101010101" pitchFamily="2" charset="-122"/>
              </a:rPr>
              <a:t>2.0 </a:t>
            </a:r>
            <a:r>
              <a:rPr lang="zh-CN" altLang="en-US" spc="-50" dirty="0">
                <a:effectLst/>
                <a:cs typeface="华文中宋" panose="02010600040101010101" pitchFamily="2" charset="-122"/>
              </a:rPr>
              <a:t>版本</a:t>
            </a:r>
            <a:r>
              <a:rPr lang="en-US" altLang="zh-CN" spc="-50" dirty="0">
                <a:effectLst/>
                <a:cs typeface="华文中宋" panose="02010600040101010101" pitchFamily="2" charset="-122"/>
              </a:rPr>
              <a:t>.</a:t>
            </a:r>
          </a:p>
          <a:p>
            <a:endParaRPr lang="en-US" altLang="zh-CN" spc="-50" dirty="0">
              <a:effectLst/>
              <a:cs typeface="华文中宋" panose="02010600040101010101" pitchFamily="2" charset="-122"/>
            </a:endParaRPr>
          </a:p>
          <a:p>
            <a:r>
              <a:rPr lang="zh-CN" altLang="en-US" spc="-50" dirty="0">
                <a:effectLst/>
                <a:cs typeface="华文中宋" panose="02010600040101010101" pitchFamily="2" charset="-122"/>
              </a:rPr>
              <a:t>由于认识到标准对网络支持的不足和标准本身存在的结构性问题，</a:t>
            </a:r>
            <a:r>
              <a:rPr lang="en-US" altLang="zh-CN" spc="-50" dirty="0">
                <a:effectLst/>
                <a:cs typeface="华文中宋" panose="02010600040101010101" pitchFamily="2" charset="-122"/>
              </a:rPr>
              <a:t>ACR-NEMA </a:t>
            </a:r>
            <a:r>
              <a:rPr lang="zh-CN" altLang="en-US" spc="-50" dirty="0">
                <a:effectLst/>
                <a:cs typeface="华文中宋" panose="02010600040101010101" pitchFamily="2" charset="-122"/>
              </a:rPr>
              <a:t>结合当时的技术条件和方法对标准作了彻底的重新制定， 在 </a:t>
            </a:r>
            <a:r>
              <a:rPr lang="en-US" altLang="zh-CN" spc="-50" dirty="0">
                <a:effectLst/>
                <a:cs typeface="华文中宋" panose="02010600040101010101" pitchFamily="2" charset="-122"/>
              </a:rPr>
              <a:t>1993 </a:t>
            </a:r>
            <a:r>
              <a:rPr lang="zh-CN" altLang="en-US" spc="-50" dirty="0">
                <a:effectLst/>
                <a:cs typeface="华文中宋" panose="02010600040101010101" pitchFamily="2" charset="-122"/>
              </a:rPr>
              <a:t>年正式公布了新的版本， 命名为</a:t>
            </a:r>
            <a:r>
              <a:rPr lang="en-US" altLang="zh-CN" spc="-50" dirty="0">
                <a:effectLst/>
                <a:cs typeface="华文中宋" panose="02010600040101010101" pitchFamily="2" charset="-122"/>
              </a:rPr>
              <a:t>DICOM3.0</a:t>
            </a:r>
            <a:endParaRPr lang="en-US" altLang="zh-CN" spc="-50" dirty="0">
              <a:cs typeface="华文中宋" panose="02010600040101010101" pitchFamily="2" charset="-122"/>
            </a:endParaRPr>
          </a:p>
          <a:p>
            <a:endParaRPr lang="en-US" altLang="zh-CN" spc="-50" dirty="0">
              <a:effectLst/>
              <a:cs typeface="华文中宋" panose="02010600040101010101" pitchFamily="2" charset="-122"/>
            </a:endParaRPr>
          </a:p>
          <a:p>
            <a:pPr>
              <a:lnSpc>
                <a:spcPct val="150000"/>
              </a:lnSpc>
            </a:pPr>
            <a:r>
              <a:rPr lang="zh-CN" altLang="en-US" dirty="0"/>
              <a:t>与原版本相比，</a:t>
            </a:r>
            <a:r>
              <a:rPr lang="en-US" altLang="zh-CN" dirty="0"/>
              <a:t>3.0 </a:t>
            </a:r>
            <a:r>
              <a:rPr lang="zh-CN" altLang="en-US" dirty="0"/>
              <a:t>版本采用了面向对象的分析方法，定义了医学图 像 在 存 储 和 通 信 过 程 中 的 各 种 实 体 和 关 系 ， 提 供 了 对</a:t>
            </a:r>
            <a:r>
              <a:rPr lang="de-DE" altLang="zh-CN" dirty="0"/>
              <a:t>ISO-OSI(International Standard  Organization Open System Interconnection) </a:t>
            </a:r>
            <a:r>
              <a:rPr lang="zh-CN" altLang="en-US" dirty="0"/>
              <a:t>和 </a:t>
            </a:r>
            <a:r>
              <a:rPr lang="de-DE" altLang="zh-CN" dirty="0"/>
              <a:t>TCP/IP (Transmission Control Protocol / Internet Protocol)</a:t>
            </a:r>
            <a:r>
              <a:rPr lang="zh-CN" altLang="en-US" dirty="0"/>
              <a:t>的支持，使得在医学图像应用层上可以与其它通信协议栈直接通信而不需要重新编写程序</a:t>
            </a:r>
          </a:p>
        </p:txBody>
      </p:sp>
    </p:spTree>
    <p:extLst>
      <p:ext uri="{BB962C8B-B14F-4D97-AF65-F5344CB8AC3E}">
        <p14:creationId xmlns:p14="http://schemas.microsoft.com/office/powerpoint/2010/main" val="76063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B428AD9-66C5-B6E4-6431-260E373EF050}"/>
              </a:ext>
            </a:extLst>
          </p:cNvPr>
          <p:cNvSpPr txBox="1"/>
          <p:nvPr/>
        </p:nvSpPr>
        <p:spPr>
          <a:xfrm>
            <a:off x="154781" y="85355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标准的基本概念和定义</a:t>
            </a:r>
            <a:endParaRPr lang="en-US" altLang="zh-CN" sz="2400" b="1" dirty="0">
              <a:latin typeface="Formula1 Display-Regular" panose="02000000000000000000" pitchFamily="2" charset="0"/>
            </a:endParaRPr>
          </a:p>
        </p:txBody>
      </p:sp>
      <p:sp>
        <p:nvSpPr>
          <p:cNvPr id="5" name="文本框 4">
            <a:extLst>
              <a:ext uri="{FF2B5EF4-FFF2-40B4-BE49-F238E27FC236}">
                <a16:creationId xmlns:a16="http://schemas.microsoft.com/office/drawing/2014/main" id="{126E1FC2-5805-9A46-3BAB-206573E4939E}"/>
              </a:ext>
            </a:extLst>
          </p:cNvPr>
          <p:cNvSpPr txBox="1"/>
          <p:nvPr/>
        </p:nvSpPr>
        <p:spPr>
          <a:xfrm>
            <a:off x="392906" y="1414760"/>
            <a:ext cx="10770394" cy="5307863"/>
          </a:xfrm>
          <a:prstGeom prst="rect">
            <a:avLst/>
          </a:prstGeom>
          <a:noFill/>
        </p:spPr>
        <p:txBody>
          <a:bodyPr wrap="square">
            <a:spAutoFit/>
          </a:bodyPr>
          <a:lstStyle/>
          <a:p>
            <a:pPr>
              <a:lnSpc>
                <a:spcPct val="150000"/>
              </a:lnSpc>
            </a:pPr>
            <a:r>
              <a:rPr lang="en-US" altLang="zh-CN" dirty="0"/>
              <a:t>DICOM </a:t>
            </a:r>
            <a:r>
              <a:rPr lang="zh-CN" altLang="en-US" dirty="0"/>
              <a:t>是 </a:t>
            </a:r>
            <a:r>
              <a:rPr lang="en-US" altLang="zh-CN" dirty="0"/>
              <a:t>(Digital Imaging and Communication of Medicine)</a:t>
            </a:r>
            <a:r>
              <a:rPr lang="zh-CN" altLang="en-US" dirty="0"/>
              <a:t>专门用于医学图像的存储和传输的标准</a:t>
            </a:r>
            <a:r>
              <a:rPr lang="en-US" altLang="zh-CN" dirty="0"/>
              <a:t>.</a:t>
            </a:r>
          </a:p>
          <a:p>
            <a:pPr>
              <a:lnSpc>
                <a:spcPct val="150000"/>
              </a:lnSpc>
            </a:pPr>
            <a:r>
              <a:rPr lang="en-US" altLang="zh-CN" dirty="0"/>
              <a:t>DICOM </a:t>
            </a:r>
            <a:r>
              <a:rPr lang="zh-CN" altLang="en-US" dirty="0"/>
              <a:t>标准涉及到医学图像、数据通信、管理信息系统等领域，在标准中又采用了面向对象的描述方法和 </a:t>
            </a:r>
            <a:r>
              <a:rPr lang="en-US" altLang="zh-CN" dirty="0"/>
              <a:t>E-R(Entity-Relation)</a:t>
            </a:r>
            <a:r>
              <a:rPr lang="zh-CN" altLang="en-US" dirty="0"/>
              <a:t>模型，从而引入了大量的各专业方面的术语</a:t>
            </a:r>
            <a:endParaRPr lang="en-US" altLang="zh-CN" dirty="0"/>
          </a:p>
          <a:p>
            <a:endParaRPr lang="en-US" altLang="zh-CN" dirty="0"/>
          </a:p>
          <a:p>
            <a:pPr marL="285750" indent="-285750">
              <a:lnSpc>
                <a:spcPct val="150000"/>
              </a:lnSpc>
              <a:buFont typeface="Arial" panose="020B0604020202020204" pitchFamily="34" charset="0"/>
              <a:buChar char="•"/>
            </a:pPr>
            <a:r>
              <a:rPr lang="en-US" altLang="zh-CN" dirty="0"/>
              <a:t>E-R </a:t>
            </a:r>
            <a:r>
              <a:rPr lang="zh-CN" altLang="en-US" dirty="0"/>
              <a:t>模型</a:t>
            </a:r>
            <a:r>
              <a:rPr lang="en-US" altLang="zh-CN" dirty="0"/>
              <a:t>: </a:t>
            </a:r>
            <a:r>
              <a:rPr lang="zh-CN" altLang="en-US" dirty="0"/>
              <a:t>描述现实世界的一种信息模型。通过定义实体</a:t>
            </a:r>
            <a:r>
              <a:rPr lang="en-US" altLang="zh-CN" dirty="0"/>
              <a:t>(entity)</a:t>
            </a:r>
            <a:r>
              <a:rPr lang="zh-CN" altLang="en-US" dirty="0"/>
              <a:t>以及实体间的联系</a:t>
            </a:r>
            <a:r>
              <a:rPr lang="en-US" altLang="zh-CN" dirty="0"/>
              <a:t>(relation)</a:t>
            </a:r>
            <a:r>
              <a:rPr lang="zh-CN" altLang="en-US" dirty="0"/>
              <a:t>，表现系统的需求和功能。通常以 </a:t>
            </a:r>
            <a:r>
              <a:rPr lang="en-US" altLang="zh-CN" dirty="0"/>
              <a:t>E-R </a:t>
            </a:r>
            <a:r>
              <a:rPr lang="zh-CN" altLang="en-US" dirty="0"/>
              <a:t>图的方式表示。在 </a:t>
            </a:r>
            <a:r>
              <a:rPr lang="en-US" altLang="zh-CN" dirty="0"/>
              <a:t>DICOM </a:t>
            </a:r>
            <a:r>
              <a:rPr lang="zh-CN" altLang="en-US" dirty="0"/>
              <a:t>中，用方框表示实体，菱形表示联系，用带箭头或不带箭头的线段将实体</a:t>
            </a:r>
            <a:r>
              <a:rPr lang="en-US" altLang="zh-CN" dirty="0"/>
              <a:t>(</a:t>
            </a:r>
            <a:r>
              <a:rPr lang="zh-CN" altLang="en-US" dirty="0"/>
              <a:t>方框</a:t>
            </a:r>
            <a:r>
              <a:rPr lang="en-US" altLang="zh-CN" dirty="0"/>
              <a:t>)</a:t>
            </a:r>
            <a:r>
              <a:rPr lang="zh-CN" altLang="en-US" dirty="0"/>
              <a:t>与联系</a:t>
            </a:r>
            <a:r>
              <a:rPr lang="en-US" altLang="zh-CN" dirty="0"/>
              <a:t>(</a:t>
            </a:r>
            <a:r>
              <a:rPr lang="zh-CN" altLang="en-US" dirty="0"/>
              <a:t>菱形</a:t>
            </a:r>
            <a:r>
              <a:rPr lang="en-US" altLang="zh-CN" dirty="0"/>
              <a:t>)</a:t>
            </a:r>
            <a:r>
              <a:rPr lang="zh-CN" altLang="en-US" dirty="0"/>
              <a:t>连接表示它们之间存在联系。这是面向对象的分析方法所采用的主要表示方法，是对客观世界的一种抽象</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dirty="0"/>
              <a:t>信息对象定义</a:t>
            </a:r>
            <a:r>
              <a:rPr lang="en-US" altLang="zh-CN" dirty="0"/>
              <a:t>(Information Object Definition</a:t>
            </a:r>
            <a:r>
              <a:rPr lang="zh-CN" altLang="en-US" dirty="0"/>
              <a:t>，</a:t>
            </a:r>
            <a:r>
              <a:rPr lang="en-US" altLang="zh-CN" dirty="0"/>
              <a:t>IOD): </a:t>
            </a:r>
            <a:r>
              <a:rPr lang="zh-CN" altLang="en-US" dirty="0"/>
              <a:t>信息实体的抽象，是 </a:t>
            </a:r>
            <a:r>
              <a:rPr lang="en-US" altLang="zh-CN" dirty="0"/>
              <a:t>DICOM </a:t>
            </a:r>
            <a:r>
              <a:rPr lang="zh-CN" altLang="en-US" dirty="0"/>
              <a:t>命令的作用受体</a:t>
            </a:r>
            <a:endParaRPr lang="en-US" altLang="zh-CN" dirty="0"/>
          </a:p>
          <a:p>
            <a:pPr>
              <a:lnSpc>
                <a:spcPct val="150000"/>
              </a:lnSpc>
            </a:pPr>
            <a:endParaRPr lang="en-US" altLang="zh-CN" dirty="0"/>
          </a:p>
          <a:p>
            <a:pPr marL="285750" indent="-285750">
              <a:lnSpc>
                <a:spcPct val="150000"/>
              </a:lnSpc>
              <a:buFont typeface="Arial" panose="020B0604020202020204" pitchFamily="34" charset="0"/>
              <a:buChar char="•"/>
            </a:pPr>
            <a:r>
              <a:rPr lang="zh-CN" altLang="en-US" dirty="0"/>
              <a:t>服务对象对</a:t>
            </a:r>
            <a:r>
              <a:rPr lang="en-US" altLang="zh-CN" dirty="0"/>
              <a:t>(Service Object Pair</a:t>
            </a:r>
            <a:r>
              <a:rPr lang="zh-CN" altLang="en-US" dirty="0"/>
              <a:t>，</a:t>
            </a:r>
            <a:r>
              <a:rPr lang="en-US" altLang="zh-CN" dirty="0"/>
              <a:t>SOP): DICOM </a:t>
            </a:r>
            <a:r>
              <a:rPr lang="zh-CN" altLang="en-US" dirty="0"/>
              <a:t>信息传递的基本功能单位。包括一个信息对象和一组 </a:t>
            </a:r>
            <a:r>
              <a:rPr lang="en-US" altLang="zh-CN" dirty="0"/>
              <a:t>DICOM </a:t>
            </a:r>
            <a:r>
              <a:rPr lang="zh-CN" altLang="en-US" dirty="0"/>
              <a:t>消息服务元素</a:t>
            </a:r>
            <a:endParaRPr lang="en-US" altLang="zh-CN" dirty="0"/>
          </a:p>
        </p:txBody>
      </p:sp>
    </p:spTree>
    <p:extLst>
      <p:ext uri="{BB962C8B-B14F-4D97-AF65-F5344CB8AC3E}">
        <p14:creationId xmlns:p14="http://schemas.microsoft.com/office/powerpoint/2010/main" val="10469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5A05D29-2E8C-E6CB-9FE6-801636F16AB2}"/>
              </a:ext>
            </a:extLst>
          </p:cNvPr>
          <p:cNvSpPr txBox="1"/>
          <p:nvPr/>
        </p:nvSpPr>
        <p:spPr>
          <a:xfrm>
            <a:off x="335756" y="1253669"/>
            <a:ext cx="10579894" cy="29578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t>ISO-OSI: </a:t>
            </a:r>
            <a:r>
              <a:rPr lang="zh-CN" altLang="en-US" dirty="0"/>
              <a:t>国际标准化组织</a:t>
            </a:r>
            <a:r>
              <a:rPr lang="en-US" altLang="zh-CN" dirty="0"/>
              <a:t>(ISO)</a:t>
            </a:r>
            <a:r>
              <a:rPr lang="zh-CN" altLang="en-US" dirty="0"/>
              <a:t>所定义的开放系统互联</a:t>
            </a:r>
            <a:r>
              <a:rPr lang="en-US" altLang="zh-CN" dirty="0"/>
              <a:t>(OSI)</a:t>
            </a:r>
            <a:r>
              <a:rPr lang="zh-CN" altLang="en-US" dirty="0"/>
              <a:t>的七层网络参考模型。作为一个严格的网络模型，对于计算机网络的研究和发展起了重要的作用，但是由于种种原因在实际中并未得到广泛的普及使用。</a:t>
            </a:r>
            <a:r>
              <a:rPr lang="en-US" altLang="zh-CN" dirty="0"/>
              <a:t>DICOM </a:t>
            </a:r>
            <a:r>
              <a:rPr lang="zh-CN" altLang="en-US" dirty="0"/>
              <a:t>标准在制定时，</a:t>
            </a:r>
            <a:r>
              <a:rPr lang="en-US" altLang="zh-CN" dirty="0"/>
              <a:t>OSI </a:t>
            </a:r>
            <a:r>
              <a:rPr lang="zh-CN" altLang="en-US" dirty="0"/>
              <a:t>正是发展的高潮，因此也作为 </a:t>
            </a:r>
            <a:r>
              <a:rPr lang="en-US" altLang="zh-CN" dirty="0"/>
              <a:t>DICOM </a:t>
            </a:r>
            <a:r>
              <a:rPr lang="zh-CN" altLang="en-US" dirty="0"/>
              <a:t>中主要的网络参考模型</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en-US" altLang="zh-CN" dirty="0"/>
              <a:t>TCP/IP: </a:t>
            </a:r>
            <a:r>
              <a:rPr lang="zh-CN" altLang="en-US" dirty="0"/>
              <a:t>是传输控制协议</a:t>
            </a:r>
            <a:r>
              <a:rPr lang="en-US" altLang="zh-CN" dirty="0"/>
              <a:t>/</a:t>
            </a:r>
            <a:r>
              <a:rPr lang="zh-CN" altLang="en-US" dirty="0"/>
              <a:t>互联网协议，它首先在 </a:t>
            </a:r>
            <a:r>
              <a:rPr lang="en-US" altLang="zh-CN" dirty="0"/>
              <a:t>UNIX </a:t>
            </a:r>
            <a:r>
              <a:rPr lang="zh-CN" altLang="en-US" dirty="0"/>
              <a:t>系统中使用， 随后成为计算机网络中不同种类计算机之间通信的主要通信协议，是互联网的基础</a:t>
            </a:r>
            <a:endParaRPr lang="en-US" altLang="zh-CN" dirty="0"/>
          </a:p>
          <a:p>
            <a:pPr marL="285750" indent="-285750">
              <a:lnSpc>
                <a:spcPct val="150000"/>
              </a:lnSpc>
              <a:buFont typeface="Arial" panose="020B0604020202020204" pitchFamily="34" charset="0"/>
              <a:buChar char="•"/>
            </a:pPr>
            <a:endParaRPr lang="zh-CN" altLang="en-US" dirty="0"/>
          </a:p>
        </p:txBody>
      </p:sp>
      <p:sp>
        <p:nvSpPr>
          <p:cNvPr id="6" name="文本框 5">
            <a:extLst>
              <a:ext uri="{FF2B5EF4-FFF2-40B4-BE49-F238E27FC236}">
                <a16:creationId xmlns:a16="http://schemas.microsoft.com/office/drawing/2014/main" id="{033D80DE-3879-1331-F1EA-0D695964DDE2}"/>
              </a:ext>
            </a:extLst>
          </p:cNvPr>
          <p:cNvSpPr txBox="1"/>
          <p:nvPr/>
        </p:nvSpPr>
        <p:spPr>
          <a:xfrm>
            <a:off x="154781" y="853559"/>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标准的基本概念和定义</a:t>
            </a:r>
            <a:endParaRPr lang="en-US" altLang="zh-CN" sz="2400" b="1" dirty="0">
              <a:latin typeface="Formula1 Display-Regular" panose="02000000000000000000" pitchFamily="2" charset="0"/>
            </a:endParaRPr>
          </a:p>
        </p:txBody>
      </p:sp>
      <p:pic>
        <p:nvPicPr>
          <p:cNvPr id="8" name="图片 7">
            <a:extLst>
              <a:ext uri="{FF2B5EF4-FFF2-40B4-BE49-F238E27FC236}">
                <a16:creationId xmlns:a16="http://schemas.microsoft.com/office/drawing/2014/main" id="{B5E6AD4B-300A-B50A-709F-91B750E8180B}"/>
              </a:ext>
            </a:extLst>
          </p:cNvPr>
          <p:cNvPicPr>
            <a:picLocks noChangeAspect="1"/>
          </p:cNvPicPr>
          <p:nvPr/>
        </p:nvPicPr>
        <p:blipFill>
          <a:blip r:embed="rId2"/>
          <a:stretch>
            <a:fillRect/>
          </a:stretch>
        </p:blipFill>
        <p:spPr>
          <a:xfrm>
            <a:off x="7109039" y="3581400"/>
            <a:ext cx="4993634" cy="3080334"/>
          </a:xfrm>
          <a:prstGeom prst="rect">
            <a:avLst/>
          </a:prstGeom>
        </p:spPr>
      </p:pic>
    </p:spTree>
    <p:extLst>
      <p:ext uri="{BB962C8B-B14F-4D97-AF65-F5344CB8AC3E}">
        <p14:creationId xmlns:p14="http://schemas.microsoft.com/office/powerpoint/2010/main" val="767290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E5B3657-F9C0-4576-C6E7-386FC58AEC8D}"/>
              </a:ext>
            </a:extLst>
          </p:cNvPr>
          <p:cNvSpPr txBox="1"/>
          <p:nvPr/>
        </p:nvSpPr>
        <p:spPr>
          <a:xfrm>
            <a:off x="126206" y="824984"/>
            <a:ext cx="6119812" cy="461665"/>
          </a:xfrm>
          <a:prstGeom prst="rect">
            <a:avLst/>
          </a:prstGeom>
          <a:noFill/>
        </p:spPr>
        <p:txBody>
          <a:bodyPr wrap="square">
            <a:spAutoFit/>
          </a:bodyPr>
          <a:lstStyle/>
          <a:p>
            <a:pPr marL="457200" indent="-457200">
              <a:buFont typeface="Wingdings" panose="05000000000000000000" pitchFamily="2" charset="2"/>
              <a:buChar char="l"/>
            </a:pPr>
            <a:r>
              <a:rPr lang="en-US" altLang="zh-CN" sz="2400" b="1" dirty="0">
                <a:latin typeface="Formula1 Display-Regular" panose="02000000000000000000" pitchFamily="2" charset="0"/>
              </a:rPr>
              <a:t>DICOM</a:t>
            </a:r>
            <a:r>
              <a:rPr lang="zh-CN" altLang="en-US" sz="2400" b="1" dirty="0">
                <a:latin typeface="Formula1 Display-Regular" panose="02000000000000000000" pitchFamily="2" charset="0"/>
              </a:rPr>
              <a:t>标准的组成</a:t>
            </a:r>
            <a:endParaRPr lang="en-US" altLang="zh-CN" sz="2400" b="1" dirty="0">
              <a:latin typeface="Formula1 Display-Regular" panose="02000000000000000000" pitchFamily="2" charset="0"/>
            </a:endParaRPr>
          </a:p>
        </p:txBody>
      </p:sp>
      <p:sp>
        <p:nvSpPr>
          <p:cNvPr id="5" name="文本框 4">
            <a:extLst>
              <a:ext uri="{FF2B5EF4-FFF2-40B4-BE49-F238E27FC236}">
                <a16:creationId xmlns:a16="http://schemas.microsoft.com/office/drawing/2014/main" id="{7FF04019-CCE5-D3D3-3B30-DD0928E02475}"/>
              </a:ext>
            </a:extLst>
          </p:cNvPr>
          <p:cNvSpPr txBox="1"/>
          <p:nvPr/>
        </p:nvSpPr>
        <p:spPr>
          <a:xfrm>
            <a:off x="364331" y="1481912"/>
            <a:ext cx="11513344" cy="4442242"/>
          </a:xfrm>
          <a:prstGeom prst="rect">
            <a:avLst/>
          </a:prstGeom>
          <a:noFill/>
        </p:spPr>
        <p:txBody>
          <a:bodyPr wrap="square">
            <a:spAutoFit/>
          </a:bodyPr>
          <a:lstStyle/>
          <a:p>
            <a:pPr>
              <a:lnSpc>
                <a:spcPct val="200000"/>
              </a:lnSpc>
            </a:pPr>
            <a:r>
              <a:rPr lang="de-DE" altLang="zh-CN" dirty="0"/>
              <a:t>Part 1: </a:t>
            </a:r>
            <a:r>
              <a:rPr lang="zh-CN" altLang="en-US" dirty="0"/>
              <a:t>引言与概述（</a:t>
            </a:r>
            <a:r>
              <a:rPr lang="de-DE" altLang="zh-CN" dirty="0"/>
              <a:t>Introduction and Overview</a:t>
            </a:r>
            <a:r>
              <a:rPr lang="zh-CN" altLang="de-DE" dirty="0"/>
              <a:t>）</a:t>
            </a:r>
            <a:r>
              <a:rPr lang="de-DE" altLang="zh-CN" dirty="0"/>
              <a:t>:</a:t>
            </a:r>
            <a:r>
              <a:rPr lang="zh-CN" altLang="en-US" dirty="0"/>
              <a:t>定义了文档中使用的属于并且对标准其他章节的概述。</a:t>
            </a:r>
            <a:endParaRPr lang="en-US" altLang="zh-CN" dirty="0"/>
          </a:p>
          <a:p>
            <a:pPr>
              <a:lnSpc>
                <a:spcPct val="200000"/>
              </a:lnSpc>
            </a:pPr>
            <a:r>
              <a:rPr lang="de-DE" altLang="zh-CN" dirty="0"/>
              <a:t>Part 2: </a:t>
            </a:r>
            <a:r>
              <a:rPr lang="zh-CN" altLang="en-US" dirty="0"/>
              <a:t>兼容性（</a:t>
            </a:r>
            <a:r>
              <a:rPr lang="de-DE" altLang="zh-CN" dirty="0"/>
              <a:t>Conformance</a:t>
            </a:r>
            <a:r>
              <a:rPr lang="zh-CN" altLang="de-DE" dirty="0"/>
              <a:t>）：</a:t>
            </a:r>
            <a:r>
              <a:rPr lang="zh-CN" altLang="en-US" dirty="0"/>
              <a:t>定义了要求制造商精确描述其产品兼容性声明。</a:t>
            </a:r>
            <a:endParaRPr lang="en-US" altLang="zh-CN" dirty="0"/>
          </a:p>
          <a:p>
            <a:pPr>
              <a:lnSpc>
                <a:spcPct val="200000"/>
              </a:lnSpc>
            </a:pPr>
            <a:r>
              <a:rPr lang="de-DE" altLang="zh-CN" dirty="0"/>
              <a:t>Part 3: </a:t>
            </a:r>
            <a:r>
              <a:rPr lang="zh-CN" altLang="en-US" dirty="0"/>
              <a:t>信息对象定义（</a:t>
            </a:r>
            <a:r>
              <a:rPr lang="de-DE" altLang="zh-CN" dirty="0"/>
              <a:t>Information Object Definitions</a:t>
            </a:r>
            <a:r>
              <a:rPr lang="zh-CN" altLang="de-DE" dirty="0"/>
              <a:t>）：</a:t>
            </a:r>
            <a:r>
              <a:rPr lang="zh-CN" altLang="en-US" dirty="0"/>
              <a:t>定义了若干个信息对象类，包括普通型和复杂型，作为医疗现实中实体的抽象定义。</a:t>
            </a:r>
            <a:endParaRPr lang="en-US" altLang="zh-CN" dirty="0"/>
          </a:p>
          <a:p>
            <a:pPr>
              <a:lnSpc>
                <a:spcPct val="200000"/>
              </a:lnSpc>
            </a:pPr>
            <a:r>
              <a:rPr lang="de-DE" altLang="zh-CN" dirty="0"/>
              <a:t>Part 4: </a:t>
            </a:r>
            <a:r>
              <a:rPr lang="zh-CN" altLang="en-US" dirty="0"/>
              <a:t>服务类规范（</a:t>
            </a:r>
            <a:r>
              <a:rPr lang="de-DE" altLang="zh-CN" dirty="0"/>
              <a:t>Service Class Specifications</a:t>
            </a:r>
            <a:r>
              <a:rPr lang="zh-CN" altLang="de-DE" dirty="0"/>
              <a:t>）：</a:t>
            </a:r>
            <a:r>
              <a:rPr lang="zh-CN" altLang="en-US" dirty="0"/>
              <a:t>定义多个服务类，所有</a:t>
            </a:r>
            <a:r>
              <a:rPr lang="de-DE" altLang="zh-CN" dirty="0"/>
              <a:t>DICOM</a:t>
            </a:r>
            <a:r>
              <a:rPr lang="zh-CN" altLang="en-US" dirty="0"/>
              <a:t>功能都通过服务类的使用来实现。</a:t>
            </a:r>
            <a:r>
              <a:rPr lang="de-DE" altLang="zh-CN" dirty="0"/>
              <a:t>Part 5: </a:t>
            </a:r>
            <a:r>
              <a:rPr lang="zh-CN" altLang="en-US" dirty="0"/>
              <a:t>数据结构及编码（</a:t>
            </a:r>
            <a:r>
              <a:rPr lang="de-DE" altLang="zh-CN" dirty="0"/>
              <a:t>Data Structures and Encoding</a:t>
            </a:r>
            <a:r>
              <a:rPr lang="zh-CN" altLang="de-DE" dirty="0"/>
              <a:t>）：</a:t>
            </a:r>
            <a:r>
              <a:rPr lang="zh-CN" altLang="en-US" dirty="0"/>
              <a:t>定义了构造</a:t>
            </a:r>
            <a:r>
              <a:rPr lang="de-DE" altLang="zh-CN" dirty="0"/>
              <a:t>DICOM</a:t>
            </a:r>
            <a:r>
              <a:rPr lang="zh-CN" altLang="en-US" dirty="0"/>
              <a:t>消息中传递的数据集的编码规则。</a:t>
            </a:r>
            <a:endParaRPr lang="en-US" altLang="zh-CN" dirty="0"/>
          </a:p>
          <a:p>
            <a:pPr>
              <a:lnSpc>
                <a:spcPct val="200000"/>
              </a:lnSpc>
            </a:pPr>
            <a:r>
              <a:rPr lang="de-DE" altLang="zh-CN" dirty="0"/>
              <a:t>Part 6: </a:t>
            </a:r>
            <a:r>
              <a:rPr lang="zh-CN" altLang="en-US" dirty="0"/>
              <a:t>数据字典（</a:t>
            </a:r>
            <a:r>
              <a:rPr lang="de-DE" altLang="zh-CN" dirty="0"/>
              <a:t>Data Dictionary</a:t>
            </a:r>
            <a:r>
              <a:rPr lang="zh-CN" altLang="de-DE" dirty="0"/>
              <a:t>）：</a:t>
            </a:r>
            <a:r>
              <a:rPr lang="zh-CN" altLang="en-US" dirty="0"/>
              <a:t>列出了</a:t>
            </a:r>
            <a:r>
              <a:rPr lang="de-DE" altLang="zh-CN" dirty="0"/>
              <a:t>DICOM</a:t>
            </a:r>
            <a:r>
              <a:rPr lang="zh-CN" altLang="en-US" dirty="0"/>
              <a:t>标准中所有的数据元 素定义。</a:t>
            </a:r>
            <a:endParaRPr lang="en-US" altLang="zh-CN" dirty="0"/>
          </a:p>
          <a:p>
            <a:pPr>
              <a:lnSpc>
                <a:spcPct val="200000"/>
              </a:lnSpc>
            </a:pPr>
            <a:r>
              <a:rPr lang="de-DE" altLang="zh-CN" dirty="0"/>
              <a:t>Part 7: </a:t>
            </a:r>
            <a:r>
              <a:rPr lang="zh-CN" altLang="en-US" dirty="0"/>
              <a:t>信息交换（</a:t>
            </a:r>
            <a:r>
              <a:rPr lang="de-DE" altLang="zh-CN" dirty="0"/>
              <a:t>Message Exchange</a:t>
            </a:r>
            <a:r>
              <a:rPr lang="zh-CN" altLang="de-DE" dirty="0"/>
              <a:t>）：</a:t>
            </a:r>
            <a:r>
              <a:rPr lang="zh-CN" altLang="en-US" dirty="0"/>
              <a:t>定义了用于应用实体交换消息的服务和协议。</a:t>
            </a:r>
            <a:endParaRPr lang="en-US" altLang="zh-CN" dirty="0"/>
          </a:p>
        </p:txBody>
      </p:sp>
    </p:spTree>
    <p:extLst>
      <p:ext uri="{BB962C8B-B14F-4D97-AF65-F5344CB8AC3E}">
        <p14:creationId xmlns:p14="http://schemas.microsoft.com/office/powerpoint/2010/main" val="3763746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演示文稿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7492</TotalTime>
  <Words>5109</Words>
  <Application>Microsoft Office PowerPoint</Application>
  <PresentationFormat>宽屏</PresentationFormat>
  <Paragraphs>194</Paragraphs>
  <Slides>43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华文行楷</vt:lpstr>
      <vt:lpstr>宋体</vt:lpstr>
      <vt:lpstr>微软雅黑</vt:lpstr>
      <vt:lpstr>Arial</vt:lpstr>
      <vt:lpstr>Calibri</vt:lpstr>
      <vt:lpstr>Formula1 Display-Regular</vt:lpstr>
      <vt:lpstr>Times New Roman</vt:lpstr>
      <vt:lpstr>Wingdings</vt:lpstr>
      <vt:lpstr>演示文稿1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wzh</dc:creator>
  <cp:lastModifiedBy>wzh</cp:lastModifiedBy>
  <cp:revision>44</cp:revision>
  <dcterms:created xsi:type="dcterms:W3CDTF">2023-03-20T07:07:15Z</dcterms:created>
  <dcterms:modified xsi:type="dcterms:W3CDTF">2023-03-28T08:57:42Z</dcterms:modified>
</cp:coreProperties>
</file>