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4" r:id="rId1"/>
  </p:sldMasterIdLst>
  <p:sldIdLst>
    <p:sldId id="257" r:id="rId2"/>
    <p:sldId id="271" r:id="rId3"/>
    <p:sldId id="258" r:id="rId4"/>
    <p:sldId id="259" r:id="rId5"/>
    <p:sldId id="260" r:id="rId6"/>
    <p:sldId id="261" r:id="rId7"/>
    <p:sldId id="264" r:id="rId8"/>
    <p:sldId id="265" r:id="rId9"/>
    <p:sldId id="262" r:id="rId10"/>
    <p:sldId id="263" r:id="rId11"/>
    <p:sldId id="270" r:id="rId12"/>
    <p:sldId id="266" r:id="rId13"/>
    <p:sldId id="267" r:id="rId14"/>
    <p:sldId id="268" r:id="rId15"/>
    <p:sldId id="269"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a:srgbClr val="FFFFFF"/>
    <a:srgbClr val="EDF7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5139" y="2104103"/>
            <a:ext cx="10652964" cy="2192595"/>
          </a:xfrm>
          <a:noFill/>
          <a:effectLst>
            <a:outerShdw blurRad="50800" dist="38100" dir="2700000" algn="tl" rotWithShape="0">
              <a:prstClr val="black">
                <a:alpha val="40000"/>
              </a:prstClr>
            </a:outerShdw>
          </a:effectLst>
        </p:spPr>
        <p:txBody>
          <a:bodyPr>
            <a:normAutofit/>
          </a:bodyPr>
          <a:lstStyle>
            <a:lvl1pPr algn="l">
              <a:defRPr sz="4800">
                <a:solidFill>
                  <a:schemeClr val="bg1"/>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14813" y="4906307"/>
            <a:ext cx="10633977" cy="914388"/>
          </a:xfrm>
        </p:spPr>
        <p:txBody>
          <a:bodyPr>
            <a:normAutofit/>
          </a:bodyPr>
          <a:lstStyle>
            <a:lvl1pPr marL="0" indent="0" algn="l">
              <a:buNone/>
              <a:defRPr sz="3733" b="0" i="0">
                <a:solidFill>
                  <a:srgbClr val="FFC000"/>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E6C788-AA7B-4F9F-BB15-149363FA6119}" type="datetimeFigureOut">
              <a:rPr lang="en-IN" smtClean="0"/>
              <a:t>25-03-2021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F35C1E-0244-4030-A254-D044ED7175F6}" type="slidenum">
              <a:rPr lang="en-IN" smtClean="0"/>
              <a:t>‹#›</a:t>
            </a:fld>
            <a:endParaRPr lang="en-IN"/>
          </a:p>
        </p:txBody>
      </p:sp>
    </p:spTree>
    <p:extLst>
      <p:ext uri="{BB962C8B-B14F-4D97-AF65-F5344CB8AC3E}">
        <p14:creationId xmlns:p14="http://schemas.microsoft.com/office/powerpoint/2010/main" val="64065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F3E6C788-AA7B-4F9F-BB15-149363FA6119}" type="datetimeFigureOut">
              <a:rPr lang="en-IN" smtClean="0"/>
              <a:t>25-03-2021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F35C1E-0244-4030-A254-D044ED7175F6}" type="slidenum">
              <a:rPr lang="en-IN" smtClean="0"/>
              <a:t>‹#›</a:t>
            </a:fld>
            <a:endParaRPr lang="en-IN"/>
          </a:p>
        </p:txBody>
      </p:sp>
    </p:spTree>
    <p:extLst>
      <p:ext uri="{BB962C8B-B14F-4D97-AF65-F5344CB8AC3E}">
        <p14:creationId xmlns:p14="http://schemas.microsoft.com/office/powerpoint/2010/main" val="2050127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E6C788-AA7B-4F9F-BB15-149363FA6119}" type="datetimeFigureOut">
              <a:rPr lang="en-IN" smtClean="0"/>
              <a:t>25-03-2021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F35C1E-0244-4030-A254-D044ED7175F6}" type="slidenum">
              <a:rPr lang="en-IN" smtClean="0"/>
              <a:t>‹#›</a:t>
            </a:fld>
            <a:endParaRPr lang="en-IN"/>
          </a:p>
        </p:txBody>
      </p:sp>
    </p:spTree>
    <p:extLst>
      <p:ext uri="{BB962C8B-B14F-4D97-AF65-F5344CB8AC3E}">
        <p14:creationId xmlns:p14="http://schemas.microsoft.com/office/powerpoint/2010/main" val="20456637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E6C788-AA7B-4F9F-BB15-149363FA6119}" type="datetimeFigureOut">
              <a:rPr lang="en-IN" smtClean="0"/>
              <a:t>25-03-2021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F35C1E-0244-4030-A254-D044ED7175F6}" type="slidenum">
              <a:rPr lang="en-IN" smtClean="0"/>
              <a:t>‹#›</a:t>
            </a:fld>
            <a:endParaRPr lang="en-IN"/>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77967" y="3101618"/>
            <a:ext cx="1951712" cy="702615"/>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9915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8787" y="161460"/>
            <a:ext cx="10994760" cy="1018035"/>
          </a:xfrm>
        </p:spPr>
        <p:txBody>
          <a:bodyPr>
            <a:normAutofit/>
          </a:bodyPr>
          <a:lstStyle>
            <a:lvl1pPr algn="l">
              <a:defRPr sz="4800" baseline="0">
                <a:solidFill>
                  <a:schemeClr val="bg1"/>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569124" y="1494503"/>
            <a:ext cx="10994760" cy="4555973"/>
          </a:xfrm>
        </p:spPr>
        <p:txBody>
          <a:bodyPr/>
          <a:lstStyle>
            <a:lvl1pPr algn="l">
              <a:defRPr sz="3733">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E6C788-AA7B-4F9F-BB15-149363FA6119}" type="datetimeFigureOut">
              <a:rPr lang="en-IN" smtClean="0"/>
              <a:t>25-03-2021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F35C1E-0244-4030-A254-D044ED7175F6}" type="slidenum">
              <a:rPr lang="en-IN" smtClean="0"/>
              <a:t>‹#›</a:t>
            </a:fld>
            <a:endParaRPr lang="en-IN"/>
          </a:p>
        </p:txBody>
      </p:sp>
    </p:spTree>
    <p:extLst>
      <p:ext uri="{BB962C8B-B14F-4D97-AF65-F5344CB8AC3E}">
        <p14:creationId xmlns:p14="http://schemas.microsoft.com/office/powerpoint/2010/main" val="2447468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19432" y="601043"/>
            <a:ext cx="8740877" cy="967132"/>
          </a:xfrm>
        </p:spPr>
        <p:txBody>
          <a:bodyPr>
            <a:normAutofit/>
          </a:bodyPr>
          <a:lstStyle>
            <a:lvl1pPr algn="l">
              <a:defRPr sz="4800">
                <a:solidFill>
                  <a:srgbClr val="FFC000"/>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619432" y="1619077"/>
            <a:ext cx="8740877" cy="4681415"/>
          </a:xfrm>
        </p:spPr>
        <p:txBody>
          <a:bodyPr/>
          <a:lstStyle>
            <a:lvl1pPr>
              <a:defRPr sz="3733">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E6C788-AA7B-4F9F-BB15-149363FA6119}" type="datetimeFigureOut">
              <a:rPr lang="en-IN" smtClean="0"/>
              <a:t>25-03-2021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F35C1E-0244-4030-A254-D044ED7175F6}" type="slidenum">
              <a:rPr lang="en-IN" smtClean="0"/>
              <a:t>‹#›</a:t>
            </a:fld>
            <a:endParaRPr lang="en-IN"/>
          </a:p>
        </p:txBody>
      </p:sp>
    </p:spTree>
    <p:extLst>
      <p:ext uri="{BB962C8B-B14F-4D97-AF65-F5344CB8AC3E}">
        <p14:creationId xmlns:p14="http://schemas.microsoft.com/office/powerpoint/2010/main" val="3831159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E6C788-AA7B-4F9F-BB15-149363FA6119}" type="datetimeFigureOut">
              <a:rPr lang="en-IN" smtClean="0"/>
              <a:t>25-03-2021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4F35C1E-0244-4030-A254-D044ED7175F6}" type="slidenum">
              <a:rPr lang="en-IN" smtClean="0"/>
              <a:t>‹#›</a:t>
            </a:fld>
            <a:endParaRPr lang="en-IN"/>
          </a:p>
        </p:txBody>
      </p:sp>
    </p:spTree>
    <p:extLst>
      <p:ext uri="{BB962C8B-B14F-4D97-AF65-F5344CB8AC3E}">
        <p14:creationId xmlns:p14="http://schemas.microsoft.com/office/powerpoint/2010/main" val="2047691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3E6C788-AA7B-4F9F-BB15-149363FA6119}" type="datetimeFigureOut">
              <a:rPr lang="en-IN" smtClean="0"/>
              <a:t>25-03-2021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F35C1E-0244-4030-A254-D044ED7175F6}" type="slidenum">
              <a:rPr lang="en-IN" smtClean="0"/>
              <a:t>‹#›</a:t>
            </a:fld>
            <a:endParaRPr lang="en-IN"/>
          </a:p>
        </p:txBody>
      </p:sp>
    </p:spTree>
    <p:extLst>
      <p:ext uri="{BB962C8B-B14F-4D97-AF65-F5344CB8AC3E}">
        <p14:creationId xmlns:p14="http://schemas.microsoft.com/office/powerpoint/2010/main" val="2274378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0256" y="145882"/>
            <a:ext cx="10791153" cy="1018033"/>
          </a:xfrm>
        </p:spPr>
        <p:txBody>
          <a:bodyPr>
            <a:normAutofit/>
          </a:bodyPr>
          <a:lstStyle>
            <a:lvl1pPr algn="l">
              <a:defRPr sz="4800" baseline="0">
                <a:solidFill>
                  <a:schemeClr val="bg1"/>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715839" y="2128713"/>
            <a:ext cx="5386917" cy="639763"/>
          </a:xfrm>
        </p:spPr>
        <p:txBody>
          <a:bodyPr anchor="b"/>
          <a:lstStyle>
            <a:lvl1pPr marL="0" indent="0" algn="ctr">
              <a:buNone/>
              <a:defRPr sz="3200" b="1">
                <a:solidFill>
                  <a:srgbClr val="FFC000"/>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715839" y="2758576"/>
            <a:ext cx="5386917" cy="3035059"/>
          </a:xfrm>
        </p:spPr>
        <p:txBody>
          <a:bodyPr/>
          <a:lstStyle>
            <a:lvl1pPr algn="ctr">
              <a:defRPr sz="3200">
                <a:solidFill>
                  <a:schemeClr val="bg1"/>
                </a:solidFill>
              </a:defRPr>
            </a:lvl1pPr>
            <a:lvl2pPr algn="ctr">
              <a:defRPr sz="2667">
                <a:solidFill>
                  <a:schemeClr val="bg1"/>
                </a:solidFill>
              </a:defRPr>
            </a:lvl2pPr>
            <a:lvl3pPr algn="ctr">
              <a:defRPr sz="2400">
                <a:solidFill>
                  <a:schemeClr val="bg1"/>
                </a:solidFill>
              </a:defRPr>
            </a:lvl3pPr>
            <a:lvl4pPr algn="ctr">
              <a:defRPr sz="2133">
                <a:solidFill>
                  <a:schemeClr val="bg1"/>
                </a:solidFill>
              </a:defRPr>
            </a:lvl4pPr>
            <a:lvl5pPr algn="ctr">
              <a:defRPr sz="2133">
                <a:solidFill>
                  <a:schemeClr val="bg1"/>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1" y="2128713"/>
            <a:ext cx="5389033" cy="639763"/>
          </a:xfrm>
        </p:spPr>
        <p:txBody>
          <a:bodyPr anchor="b"/>
          <a:lstStyle>
            <a:lvl1pPr marL="0" indent="0" algn="ctr">
              <a:buNone/>
              <a:defRPr sz="3200" b="1">
                <a:solidFill>
                  <a:srgbClr val="FFC000"/>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096001" y="2758576"/>
            <a:ext cx="5389033" cy="3035059"/>
          </a:xfrm>
        </p:spPr>
        <p:txBody>
          <a:bodyPr/>
          <a:lstStyle>
            <a:lvl1pPr algn="ctr">
              <a:defRPr sz="3200">
                <a:solidFill>
                  <a:schemeClr val="bg1"/>
                </a:solidFill>
              </a:defRPr>
            </a:lvl1pPr>
            <a:lvl2pPr algn="ctr">
              <a:defRPr sz="2667">
                <a:solidFill>
                  <a:schemeClr val="bg1"/>
                </a:solidFill>
              </a:defRPr>
            </a:lvl2pPr>
            <a:lvl3pPr algn="ctr">
              <a:defRPr sz="2400">
                <a:solidFill>
                  <a:schemeClr val="bg1"/>
                </a:solidFill>
              </a:defRPr>
            </a:lvl3pPr>
            <a:lvl4pPr algn="ctr">
              <a:defRPr sz="2133">
                <a:solidFill>
                  <a:schemeClr val="bg1"/>
                </a:solidFill>
              </a:defRPr>
            </a:lvl4pPr>
            <a:lvl5pPr algn="ctr">
              <a:defRPr sz="2133">
                <a:solidFill>
                  <a:schemeClr val="bg1"/>
                </a:solidFill>
              </a:defRPr>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E6C788-AA7B-4F9F-BB15-149363FA6119}" type="datetimeFigureOut">
              <a:rPr lang="en-IN" smtClean="0"/>
              <a:t>25-03-2021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4F35C1E-0244-4030-A254-D044ED7175F6}" type="slidenum">
              <a:rPr lang="en-IN" smtClean="0"/>
              <a:t>‹#›</a:t>
            </a:fld>
            <a:endParaRPr lang="en-IN"/>
          </a:p>
        </p:txBody>
      </p:sp>
    </p:spTree>
    <p:extLst>
      <p:ext uri="{BB962C8B-B14F-4D97-AF65-F5344CB8AC3E}">
        <p14:creationId xmlns:p14="http://schemas.microsoft.com/office/powerpoint/2010/main" val="3870743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3E6C788-AA7B-4F9F-BB15-149363FA6119}" type="datetimeFigureOut">
              <a:rPr lang="en-IN" smtClean="0"/>
              <a:t>25-03-2021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4F35C1E-0244-4030-A254-D044ED7175F6}" type="slidenum">
              <a:rPr lang="en-IN" smtClean="0"/>
              <a:t>‹#›</a:t>
            </a:fld>
            <a:endParaRPr lang="en-IN"/>
          </a:p>
        </p:txBody>
      </p:sp>
    </p:spTree>
    <p:extLst>
      <p:ext uri="{BB962C8B-B14F-4D97-AF65-F5344CB8AC3E}">
        <p14:creationId xmlns:p14="http://schemas.microsoft.com/office/powerpoint/2010/main" val="2581070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E6C788-AA7B-4F9F-BB15-149363FA6119}" type="datetimeFigureOut">
              <a:rPr lang="en-IN" smtClean="0"/>
              <a:t>25-03-2021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4F35C1E-0244-4030-A254-D044ED7175F6}" type="slidenum">
              <a:rPr lang="en-IN" smtClean="0"/>
              <a:t>‹#›</a:t>
            </a:fld>
            <a:endParaRPr lang="en-IN"/>
          </a:p>
        </p:txBody>
      </p:sp>
    </p:spTree>
    <p:extLst>
      <p:ext uri="{BB962C8B-B14F-4D97-AF65-F5344CB8AC3E}">
        <p14:creationId xmlns:p14="http://schemas.microsoft.com/office/powerpoint/2010/main" val="109776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F3E6C788-AA7B-4F9F-BB15-149363FA6119}" type="datetimeFigureOut">
              <a:rPr lang="en-IN" smtClean="0"/>
              <a:t>25-03-2021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4F35C1E-0244-4030-A254-D044ED7175F6}" type="slidenum">
              <a:rPr lang="en-IN" smtClean="0"/>
              <a:t>‹#›</a:t>
            </a:fld>
            <a:endParaRPr lang="en-IN"/>
          </a:p>
        </p:txBody>
      </p:sp>
    </p:spTree>
    <p:extLst>
      <p:ext uri="{BB962C8B-B14F-4D97-AF65-F5344CB8AC3E}">
        <p14:creationId xmlns:p14="http://schemas.microsoft.com/office/powerpoint/2010/main" val="4273239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F3E6C788-AA7B-4F9F-BB15-149363FA6119}" type="datetimeFigureOut">
              <a:rPr lang="en-IN" smtClean="0"/>
              <a:t>25-03-2021</a:t>
            </a:fld>
            <a:endParaRPr lang="en-IN"/>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44F35C1E-0244-4030-A254-D044ED7175F6}" type="slidenum">
              <a:rPr lang="en-IN" smtClean="0"/>
              <a:t>‹#›</a:t>
            </a:fld>
            <a:endParaRPr lang="en-IN"/>
          </a:p>
        </p:txBody>
      </p:sp>
      <p:sp>
        <p:nvSpPr>
          <p:cNvPr id="7" name="TextBox 6">
            <a:extLst>
              <a:ext uri="{FF2B5EF4-FFF2-40B4-BE49-F238E27FC236}">
                <a16:creationId xmlns:a16="http://schemas.microsoft.com/office/drawing/2014/main" id="{11E867DF-3DCA-4725-94F0-F2B6BD747A82}"/>
              </a:ext>
            </a:extLst>
          </p:cNvPr>
          <p:cNvSpPr txBox="1"/>
          <p:nvPr/>
        </p:nvSpPr>
        <p:spPr>
          <a:xfrm>
            <a:off x="-12200" y="6951663"/>
            <a:ext cx="11186167" cy="666977"/>
          </a:xfrm>
          <a:prstGeom prst="rect">
            <a:avLst/>
          </a:prstGeom>
          <a:noFill/>
        </p:spPr>
        <p:txBody>
          <a:bodyPr wrap="square" rtlCol="0">
            <a:spAutoFit/>
          </a:bodyPr>
          <a:lstStyle/>
          <a:p>
            <a:r>
              <a:rPr lang="en-US" sz="1867" dirty="0">
                <a:solidFill>
                  <a:schemeClr val="bg1">
                    <a:lumMod val="65000"/>
                  </a:schemeClr>
                </a:solidFill>
              </a:rPr>
              <a:t>This presentation uses a free template provided by FPPT.com</a:t>
            </a:r>
          </a:p>
          <a:p>
            <a:r>
              <a:rPr lang="en-US" sz="1867" dirty="0">
                <a:solidFill>
                  <a:schemeClr val="bg1">
                    <a:lumMod val="65000"/>
                  </a:schemeClr>
                </a:solidFill>
              </a:rPr>
              <a:t>www.free-power-point-templates.com</a:t>
            </a:r>
          </a:p>
        </p:txBody>
      </p:sp>
    </p:spTree>
    <p:extLst>
      <p:ext uri="{BB962C8B-B14F-4D97-AF65-F5344CB8AC3E}">
        <p14:creationId xmlns:p14="http://schemas.microsoft.com/office/powerpoint/2010/main" val="3425055493"/>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 id="2147483806" r:id="rId12"/>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7C587C-C8EF-415E-952F-4982B2C5E802}"/>
              </a:ext>
            </a:extLst>
          </p:cNvPr>
          <p:cNvSpPr>
            <a:spLocks noGrp="1"/>
          </p:cNvSpPr>
          <p:nvPr>
            <p:ph type="ctrTitle"/>
          </p:nvPr>
        </p:nvSpPr>
        <p:spPr>
          <a:xfrm>
            <a:off x="-179195" y="1951693"/>
            <a:ext cx="7263400" cy="2679932"/>
          </a:xfrm>
        </p:spPr>
        <p:txBody>
          <a:bodyPr>
            <a:noAutofit/>
          </a:bodyPr>
          <a:lstStyle/>
          <a:p>
            <a:pPr algn="ctr"/>
            <a:r>
              <a:rPr lang="en-IN" sz="8000" b="1" dirty="0">
                <a:gradFill flip="none" rotWithShape="1">
                  <a:gsLst>
                    <a:gs pos="8000">
                      <a:schemeClr val="accent1">
                        <a:lumMod val="5000"/>
                        <a:lumOff val="95000"/>
                      </a:schemeClr>
                    </a:gs>
                    <a:gs pos="54000">
                      <a:schemeClr val="accent1">
                        <a:lumMod val="45000"/>
                        <a:lumOff val="55000"/>
                      </a:schemeClr>
                    </a:gs>
                    <a:gs pos="84000">
                      <a:srgbClr val="FFFF00"/>
                    </a:gs>
                    <a:gs pos="100000">
                      <a:schemeClr val="accent1">
                        <a:lumMod val="30000"/>
                        <a:lumOff val="70000"/>
                      </a:schemeClr>
                    </a:gs>
                  </a:gsLst>
                  <a:path path="circle">
                    <a:fillToRect l="100000" t="100000"/>
                  </a:path>
                  <a:tileRect r="-100000" b="-100000"/>
                </a:gradFill>
                <a:effectLst>
                  <a:outerShdw blurRad="38100" dist="38100" dir="2700000" algn="tl">
                    <a:srgbClr val="000000">
                      <a:alpha val="43137"/>
                    </a:srgbClr>
                  </a:outerShdw>
                </a:effectLst>
                <a:latin typeface="Agency FB" panose="020B0503020202020204" pitchFamily="34" charset="0"/>
              </a:rPr>
              <a:t>CRYPTOCURRENCY</a:t>
            </a:r>
          </a:p>
        </p:txBody>
      </p:sp>
      <p:sp>
        <p:nvSpPr>
          <p:cNvPr id="2" name="Subtitle 1">
            <a:extLst>
              <a:ext uri="{FF2B5EF4-FFF2-40B4-BE49-F238E27FC236}">
                <a16:creationId xmlns:a16="http://schemas.microsoft.com/office/drawing/2014/main" id="{38666DB2-070D-4C6F-8808-D2850E319963}"/>
              </a:ext>
            </a:extLst>
          </p:cNvPr>
          <p:cNvSpPr>
            <a:spLocks noGrp="1"/>
          </p:cNvSpPr>
          <p:nvPr>
            <p:ph type="subTitle" idx="1"/>
          </p:nvPr>
        </p:nvSpPr>
        <p:spPr>
          <a:xfrm>
            <a:off x="614813" y="4631625"/>
            <a:ext cx="10633977" cy="1808932"/>
          </a:xfrm>
        </p:spPr>
        <p:txBody>
          <a:bodyPr>
            <a:normAutofit fontScale="92500" lnSpcReduction="10000"/>
          </a:bodyPr>
          <a:lstStyle/>
          <a:p>
            <a:r>
              <a:rPr lang="en-IN" sz="2800" dirty="0">
                <a:solidFill>
                  <a:schemeClr val="bg2">
                    <a:lumMod val="50000"/>
                  </a:schemeClr>
                </a:solidFill>
                <a:effectLst>
                  <a:outerShdw blurRad="38100" dist="38100" dir="2700000" algn="tl">
                    <a:srgbClr val="000000">
                      <a:alpha val="43137"/>
                    </a:srgbClr>
                  </a:outerShdw>
                </a:effectLst>
                <a:latin typeface="Agency FB" panose="020B0503020202020204" pitchFamily="34" charset="0"/>
              </a:rPr>
              <a:t>Presented By : </a:t>
            </a:r>
            <a:r>
              <a:rPr lang="en-IN" sz="2800" b="1" dirty="0">
                <a:solidFill>
                  <a:schemeClr val="bg2">
                    <a:lumMod val="50000"/>
                  </a:schemeClr>
                </a:solidFill>
                <a:effectLst>
                  <a:outerShdw blurRad="38100" dist="38100" dir="2700000" algn="tl">
                    <a:srgbClr val="000000">
                      <a:alpha val="43137"/>
                    </a:srgbClr>
                  </a:outerShdw>
                </a:effectLst>
                <a:latin typeface="Agency FB" panose="020B0503020202020204" pitchFamily="34" charset="0"/>
              </a:rPr>
              <a:t>Saumyajit Das</a:t>
            </a:r>
          </a:p>
          <a:p>
            <a:r>
              <a:rPr lang="en-IN" sz="2800" dirty="0">
                <a:solidFill>
                  <a:schemeClr val="bg2">
                    <a:lumMod val="50000"/>
                  </a:schemeClr>
                </a:solidFill>
                <a:effectLst>
                  <a:outerShdw blurRad="38100" dist="38100" dir="2700000" algn="tl">
                    <a:srgbClr val="000000">
                      <a:alpha val="43137"/>
                    </a:srgbClr>
                  </a:outerShdw>
                </a:effectLst>
                <a:latin typeface="Agency FB" panose="020B0503020202020204" pitchFamily="34" charset="0"/>
              </a:rPr>
              <a:t>Roll number   : L20183074</a:t>
            </a:r>
          </a:p>
          <a:p>
            <a:r>
              <a:rPr lang="en-IN" sz="2800" dirty="0">
                <a:solidFill>
                  <a:schemeClr val="bg2">
                    <a:lumMod val="50000"/>
                  </a:schemeClr>
                </a:solidFill>
                <a:effectLst>
                  <a:outerShdw blurRad="38100" dist="38100" dir="2700000" algn="tl">
                    <a:srgbClr val="000000">
                      <a:alpha val="43137"/>
                    </a:srgbClr>
                  </a:outerShdw>
                </a:effectLst>
                <a:latin typeface="Agency FB" panose="020B0503020202020204" pitchFamily="34" charset="0"/>
              </a:rPr>
              <a:t>Department   : Information Technology(4</a:t>
            </a:r>
            <a:r>
              <a:rPr lang="en-IN" sz="2800" baseline="30000" dirty="0">
                <a:solidFill>
                  <a:schemeClr val="bg2">
                    <a:lumMod val="50000"/>
                  </a:schemeClr>
                </a:solidFill>
                <a:effectLst>
                  <a:outerShdw blurRad="38100" dist="38100" dir="2700000" algn="tl">
                    <a:srgbClr val="000000">
                      <a:alpha val="43137"/>
                    </a:srgbClr>
                  </a:outerShdw>
                </a:effectLst>
                <a:latin typeface="Agency FB" panose="020B0503020202020204" pitchFamily="34" charset="0"/>
              </a:rPr>
              <a:t>th</a:t>
            </a:r>
            <a:r>
              <a:rPr lang="en-IN" sz="2800" dirty="0">
                <a:solidFill>
                  <a:schemeClr val="bg2">
                    <a:lumMod val="50000"/>
                  </a:schemeClr>
                </a:solidFill>
                <a:effectLst>
                  <a:outerShdw blurRad="38100" dist="38100" dir="2700000" algn="tl">
                    <a:srgbClr val="000000">
                      <a:alpha val="43137"/>
                    </a:srgbClr>
                  </a:outerShdw>
                </a:effectLst>
                <a:latin typeface="Agency FB" panose="020B0503020202020204" pitchFamily="34" charset="0"/>
              </a:rPr>
              <a:t> year)</a:t>
            </a:r>
          </a:p>
          <a:p>
            <a:r>
              <a:rPr lang="en-IN" sz="2800" dirty="0">
                <a:solidFill>
                  <a:schemeClr val="bg2">
                    <a:lumMod val="50000"/>
                  </a:schemeClr>
                </a:solidFill>
                <a:effectLst>
                  <a:outerShdw blurRad="38100" dist="38100" dir="2700000" algn="tl">
                    <a:srgbClr val="000000">
                      <a:alpha val="43137"/>
                    </a:srgbClr>
                  </a:outerShdw>
                </a:effectLst>
                <a:latin typeface="Agency FB" panose="020B0503020202020204" pitchFamily="34" charset="0"/>
              </a:rPr>
              <a:t>Session         :  2017-2021</a:t>
            </a:r>
          </a:p>
        </p:txBody>
      </p:sp>
      <p:sp>
        <p:nvSpPr>
          <p:cNvPr id="3" name="Rectangle 2">
            <a:extLst>
              <a:ext uri="{FF2B5EF4-FFF2-40B4-BE49-F238E27FC236}">
                <a16:creationId xmlns:a16="http://schemas.microsoft.com/office/drawing/2014/main" id="{7BEA9055-78BE-41FA-9888-BAE117CFF863}"/>
              </a:ext>
            </a:extLst>
          </p:cNvPr>
          <p:cNvSpPr/>
          <p:nvPr/>
        </p:nvSpPr>
        <p:spPr>
          <a:xfrm>
            <a:off x="0" y="6983896"/>
            <a:ext cx="6003235" cy="742121"/>
          </a:xfrm>
          <a:prstGeom prst="rect">
            <a:avLst/>
          </a:prstGeom>
          <a:solidFill>
            <a:srgbClr val="E6E6E6"/>
          </a:solid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7655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89B36-E8E7-48FB-A2D5-1ED0BD611644}"/>
              </a:ext>
            </a:extLst>
          </p:cNvPr>
          <p:cNvSpPr>
            <a:spLocks noGrp="1"/>
          </p:cNvSpPr>
          <p:nvPr>
            <p:ph type="title"/>
          </p:nvPr>
        </p:nvSpPr>
        <p:spPr>
          <a:xfrm>
            <a:off x="0" y="365125"/>
            <a:ext cx="12192000" cy="867327"/>
          </a:xfrm>
        </p:spPr>
        <p:txBody>
          <a:bodyPr>
            <a:normAutofit/>
          </a:bodyPr>
          <a:lstStyle/>
          <a:p>
            <a:r>
              <a:rPr lang="en-IN" sz="4000" dirty="0">
                <a:effectLst>
                  <a:outerShdw blurRad="38100" dist="38100" dir="2700000" algn="tl">
                    <a:srgbClr val="000000">
                      <a:alpha val="43137"/>
                    </a:srgbClr>
                  </a:outerShdw>
                </a:effectLst>
                <a:latin typeface="Agency FB" panose="020B0503020202020204" pitchFamily="34" charset="0"/>
              </a:rPr>
              <a:t>SWOT ANALYSIS OF CRYPTOCURRENCY</a:t>
            </a:r>
          </a:p>
        </p:txBody>
      </p:sp>
      <p:pic>
        <p:nvPicPr>
          <p:cNvPr id="7" name="Content Placeholder 6">
            <a:extLst>
              <a:ext uri="{FF2B5EF4-FFF2-40B4-BE49-F238E27FC236}">
                <a16:creationId xmlns:a16="http://schemas.microsoft.com/office/drawing/2014/main" id="{C9266463-1845-4B73-9484-75AC77298E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9365" y="1493838"/>
            <a:ext cx="10434532" cy="4556125"/>
          </a:xfrm>
        </p:spPr>
      </p:pic>
      <p:sp>
        <p:nvSpPr>
          <p:cNvPr id="8" name="Rectangle 7">
            <a:extLst>
              <a:ext uri="{FF2B5EF4-FFF2-40B4-BE49-F238E27FC236}">
                <a16:creationId xmlns:a16="http://schemas.microsoft.com/office/drawing/2014/main" id="{886A8938-4EEE-471A-A723-0CE666196955}"/>
              </a:ext>
            </a:extLst>
          </p:cNvPr>
          <p:cNvSpPr/>
          <p:nvPr/>
        </p:nvSpPr>
        <p:spPr>
          <a:xfrm>
            <a:off x="-1" y="7010400"/>
            <a:ext cx="6202017" cy="781878"/>
          </a:xfrm>
          <a:prstGeom prst="rect">
            <a:avLst/>
          </a:prstGeom>
          <a:solidFill>
            <a:srgbClr val="E6E6E6"/>
          </a:solid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0897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041E5-F60A-41FE-BFD7-54AC33EA5730}"/>
              </a:ext>
            </a:extLst>
          </p:cNvPr>
          <p:cNvSpPr>
            <a:spLocks noGrp="1"/>
          </p:cNvSpPr>
          <p:nvPr>
            <p:ph type="title"/>
          </p:nvPr>
        </p:nvSpPr>
        <p:spPr>
          <a:xfrm>
            <a:off x="92765" y="0"/>
            <a:ext cx="12099235" cy="1232451"/>
          </a:xfrm>
        </p:spPr>
        <p:txBody>
          <a:bodyPr>
            <a:normAutofit/>
          </a:bodyPr>
          <a:lstStyle/>
          <a:p>
            <a:r>
              <a:rPr lang="en-IN" sz="2000" b="1" dirty="0">
                <a:effectLst>
                  <a:outerShdw blurRad="38100" dist="38100" dir="2700000" algn="tl">
                    <a:srgbClr val="000000">
                      <a:alpha val="43137"/>
                    </a:srgbClr>
                  </a:outerShdw>
                </a:effectLst>
                <a:latin typeface="Agency FB" panose="020B0503020202020204" pitchFamily="34" charset="0"/>
              </a:rPr>
              <a:t>NEW CRYPTOCURRENCIES ADDED TO THE MARKET IN LAST 30 DAYS</a:t>
            </a:r>
          </a:p>
        </p:txBody>
      </p:sp>
      <p:pic>
        <p:nvPicPr>
          <p:cNvPr id="5" name="Content Placeholder 4">
            <a:extLst>
              <a:ext uri="{FF2B5EF4-FFF2-40B4-BE49-F238E27FC236}">
                <a16:creationId xmlns:a16="http://schemas.microsoft.com/office/drawing/2014/main" id="{491E3C69-AC3F-43A2-B3A8-2E5B48EF68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8100" y="1484243"/>
            <a:ext cx="10515600" cy="5008632"/>
          </a:xfrm>
        </p:spPr>
      </p:pic>
      <p:sp>
        <p:nvSpPr>
          <p:cNvPr id="6" name="Rectangle 5">
            <a:extLst>
              <a:ext uri="{FF2B5EF4-FFF2-40B4-BE49-F238E27FC236}">
                <a16:creationId xmlns:a16="http://schemas.microsoft.com/office/drawing/2014/main" id="{47506F6D-2965-4D82-BA28-D9E57CB290EA}"/>
              </a:ext>
            </a:extLst>
          </p:cNvPr>
          <p:cNvSpPr/>
          <p:nvPr/>
        </p:nvSpPr>
        <p:spPr>
          <a:xfrm>
            <a:off x="-145774" y="6970643"/>
            <a:ext cx="6241774" cy="781879"/>
          </a:xfrm>
          <a:prstGeom prst="rect">
            <a:avLst/>
          </a:prstGeom>
          <a:solidFill>
            <a:srgbClr val="E6E6E6"/>
          </a:solid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226632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BB124-F552-4E3C-9115-5C3207637ED0}"/>
              </a:ext>
            </a:extLst>
          </p:cNvPr>
          <p:cNvSpPr>
            <a:spLocks noGrp="1"/>
          </p:cNvSpPr>
          <p:nvPr>
            <p:ph type="title"/>
          </p:nvPr>
        </p:nvSpPr>
        <p:spPr>
          <a:xfrm>
            <a:off x="0" y="172279"/>
            <a:ext cx="12072730" cy="901148"/>
          </a:xfrm>
        </p:spPr>
        <p:txBody>
          <a:bodyPr>
            <a:normAutofit fontScale="90000"/>
          </a:bodyPr>
          <a:lstStyle/>
          <a:p>
            <a:r>
              <a:rPr lang="en-IN" sz="5400" dirty="0">
                <a:latin typeface="Agency FB" panose="020B0503020202020204" pitchFamily="34" charset="0"/>
              </a:rPr>
              <a:t>DISTRIBUTION &amp; PROMOTION</a:t>
            </a:r>
          </a:p>
        </p:txBody>
      </p:sp>
      <p:pic>
        <p:nvPicPr>
          <p:cNvPr id="5" name="Content Placeholder 4">
            <a:extLst>
              <a:ext uri="{FF2B5EF4-FFF2-40B4-BE49-F238E27FC236}">
                <a16:creationId xmlns:a16="http://schemas.microsoft.com/office/drawing/2014/main" id="{D9E25378-C970-41F2-AA96-76507AA16F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1351722"/>
            <a:ext cx="6066182" cy="4518991"/>
          </a:xfrm>
        </p:spPr>
      </p:pic>
      <p:sp>
        <p:nvSpPr>
          <p:cNvPr id="6" name="TextBox 5">
            <a:extLst>
              <a:ext uri="{FF2B5EF4-FFF2-40B4-BE49-F238E27FC236}">
                <a16:creationId xmlns:a16="http://schemas.microsoft.com/office/drawing/2014/main" id="{B7D55CF7-9C99-4B3C-8DFA-56D5E5772D22}"/>
              </a:ext>
            </a:extLst>
          </p:cNvPr>
          <p:cNvSpPr txBox="1"/>
          <p:nvPr/>
        </p:nvSpPr>
        <p:spPr>
          <a:xfrm>
            <a:off x="7513983" y="1351722"/>
            <a:ext cx="4439478" cy="3416320"/>
          </a:xfrm>
          <a:prstGeom prst="rect">
            <a:avLst/>
          </a:prstGeom>
          <a:noFill/>
        </p:spPr>
        <p:txBody>
          <a:bodyPr wrap="square" rtlCol="0">
            <a:spAutoFit/>
          </a:bodyPr>
          <a:lstStyle/>
          <a:p>
            <a:pPr algn="l"/>
            <a:r>
              <a:rPr lang="en-US" sz="2400" b="1" i="0" u="none" strike="noStrike" baseline="0" dirty="0">
                <a:solidFill>
                  <a:schemeClr val="bg1"/>
                </a:solidFill>
                <a:effectLst>
                  <a:outerShdw blurRad="38100" dist="38100" dir="2700000" algn="tl">
                    <a:srgbClr val="000000">
                      <a:alpha val="43137"/>
                    </a:srgbClr>
                  </a:outerShdw>
                </a:effectLst>
                <a:latin typeface="Agency FB" panose="020B0503020202020204" pitchFamily="34" charset="0"/>
              </a:rPr>
              <a:t>Exclusive Distribution</a:t>
            </a:r>
            <a:r>
              <a:rPr lang="en-US" sz="2400" b="0" i="0" u="none" strike="noStrike" baseline="0" dirty="0">
                <a:solidFill>
                  <a:schemeClr val="bg1"/>
                </a:solidFill>
                <a:effectLst>
                  <a:outerShdw blurRad="38100" dist="38100" dir="2700000" algn="tl">
                    <a:srgbClr val="000000">
                      <a:alpha val="43137"/>
                    </a:srgbClr>
                  </a:outerShdw>
                </a:effectLst>
                <a:latin typeface="Agency FB" panose="020B0503020202020204" pitchFamily="34" charset="0"/>
              </a:rPr>
              <a:t>: This is about</a:t>
            </a:r>
          </a:p>
          <a:p>
            <a:pPr algn="l"/>
            <a:r>
              <a:rPr lang="en-US" sz="2400" b="0" i="0" u="none" strike="noStrike" baseline="0" dirty="0">
                <a:solidFill>
                  <a:schemeClr val="bg1"/>
                </a:solidFill>
                <a:effectLst>
                  <a:outerShdw blurRad="38100" dist="38100" dir="2700000" algn="tl">
                    <a:srgbClr val="000000">
                      <a:alpha val="43137"/>
                    </a:srgbClr>
                  </a:outerShdw>
                </a:effectLst>
                <a:latin typeface="Agency FB" panose="020B0503020202020204" pitchFamily="34" charset="0"/>
              </a:rPr>
              <a:t>having an exclusive channel for</a:t>
            </a:r>
          </a:p>
          <a:p>
            <a:pPr algn="l"/>
            <a:r>
              <a:rPr lang="en-US" sz="2400" b="0" i="0" u="none" strike="noStrike" baseline="0" dirty="0">
                <a:solidFill>
                  <a:schemeClr val="bg1"/>
                </a:solidFill>
                <a:effectLst>
                  <a:outerShdw blurRad="38100" dist="38100" dir="2700000" algn="tl">
                    <a:srgbClr val="000000">
                      <a:alpha val="43137"/>
                    </a:srgbClr>
                  </a:outerShdw>
                </a:effectLst>
                <a:latin typeface="Agency FB" panose="020B0503020202020204" pitchFamily="34" charset="0"/>
              </a:rPr>
              <a:t>distribution of product that also lead to</a:t>
            </a:r>
          </a:p>
          <a:p>
            <a:pPr algn="l"/>
            <a:r>
              <a:rPr lang="en-US" sz="2400" b="0" i="0" u="none" strike="noStrike" baseline="0" dirty="0">
                <a:solidFill>
                  <a:schemeClr val="bg1"/>
                </a:solidFill>
                <a:effectLst>
                  <a:outerShdw blurRad="38100" dist="38100" dir="2700000" algn="tl">
                    <a:srgbClr val="000000">
                      <a:alpha val="43137"/>
                    </a:srgbClr>
                  </a:outerShdw>
                </a:effectLst>
                <a:latin typeface="Agency FB" panose="020B0503020202020204" pitchFamily="34" charset="0"/>
              </a:rPr>
              <a:t>the branding and better control in</a:t>
            </a:r>
          </a:p>
          <a:p>
            <a:pPr algn="l"/>
            <a:r>
              <a:rPr lang="en-US" sz="2400" b="0" i="0" u="none" strike="noStrike" baseline="0" dirty="0">
                <a:solidFill>
                  <a:schemeClr val="bg1"/>
                </a:solidFill>
                <a:effectLst>
                  <a:outerShdw blurRad="38100" dist="38100" dir="2700000" algn="tl">
                    <a:srgbClr val="000000">
                      <a:alpha val="43137"/>
                    </a:srgbClr>
                  </a:outerShdw>
                </a:effectLst>
                <a:latin typeface="Agency FB" panose="020B0503020202020204" pitchFamily="34" charset="0"/>
              </a:rPr>
              <a:t>market. As this is a online product and</a:t>
            </a:r>
          </a:p>
          <a:p>
            <a:pPr algn="l"/>
            <a:r>
              <a:rPr lang="en-US" sz="2400" b="0" i="0" u="none" strike="noStrike" baseline="0" dirty="0">
                <a:solidFill>
                  <a:schemeClr val="bg1"/>
                </a:solidFill>
                <a:effectLst>
                  <a:outerShdw blurRad="38100" dist="38100" dir="2700000" algn="tl">
                    <a:srgbClr val="000000">
                      <a:alpha val="43137"/>
                    </a:srgbClr>
                  </a:outerShdw>
                </a:effectLst>
                <a:latin typeface="Agency FB" panose="020B0503020202020204" pitchFamily="34" charset="0"/>
              </a:rPr>
              <a:t>has no physical significance it will be</a:t>
            </a:r>
          </a:p>
          <a:p>
            <a:pPr algn="l"/>
            <a:r>
              <a:rPr lang="en-US" sz="2400" b="0" i="0" u="none" strike="noStrike" baseline="0" dirty="0">
                <a:solidFill>
                  <a:schemeClr val="bg1"/>
                </a:solidFill>
                <a:effectLst>
                  <a:outerShdw blurRad="38100" dist="38100" dir="2700000" algn="tl">
                    <a:srgbClr val="000000">
                      <a:alpha val="43137"/>
                    </a:srgbClr>
                  </a:outerShdw>
                </a:effectLst>
                <a:latin typeface="Agency FB" panose="020B0503020202020204" pitchFamily="34" charset="0"/>
              </a:rPr>
              <a:t>only sell and bought through online and</a:t>
            </a:r>
          </a:p>
          <a:p>
            <a:pPr algn="l"/>
            <a:r>
              <a:rPr lang="en-US" sz="2400" b="0" i="0" u="none" strike="noStrike" baseline="0" dirty="0">
                <a:solidFill>
                  <a:schemeClr val="bg1"/>
                </a:solidFill>
                <a:effectLst>
                  <a:outerShdw blurRad="38100" dist="38100" dir="2700000" algn="tl">
                    <a:srgbClr val="000000">
                      <a:alpha val="43137"/>
                    </a:srgbClr>
                  </a:outerShdw>
                </a:effectLst>
                <a:latin typeface="Agency FB" panose="020B0503020202020204" pitchFamily="34" charset="0"/>
              </a:rPr>
              <a:t>transaction will be based on hash</a:t>
            </a:r>
          </a:p>
          <a:p>
            <a:pPr algn="l"/>
            <a:r>
              <a:rPr lang="en-IN" sz="2400" b="0" i="0" u="none" strike="noStrike" baseline="0" dirty="0">
                <a:solidFill>
                  <a:schemeClr val="bg1"/>
                </a:solidFill>
                <a:effectLst>
                  <a:outerShdw blurRad="38100" dist="38100" dir="2700000" algn="tl">
                    <a:srgbClr val="000000">
                      <a:alpha val="43137"/>
                    </a:srgbClr>
                  </a:outerShdw>
                </a:effectLst>
                <a:latin typeface="Agency FB" panose="020B0503020202020204" pitchFamily="34" charset="0"/>
              </a:rPr>
              <a:t>technology algorithm.</a:t>
            </a:r>
            <a:endParaRPr lang="en-IN" sz="2400" dirty="0">
              <a:solidFill>
                <a:schemeClr val="bg1"/>
              </a:solidFill>
              <a:effectLst>
                <a:outerShdw blurRad="38100" dist="38100" dir="2700000" algn="tl">
                  <a:srgbClr val="000000">
                    <a:alpha val="43137"/>
                  </a:srgbClr>
                </a:outerShdw>
              </a:effectLst>
              <a:latin typeface="Agency FB" panose="020B0503020202020204" pitchFamily="34" charset="0"/>
            </a:endParaRPr>
          </a:p>
        </p:txBody>
      </p:sp>
      <p:sp>
        <p:nvSpPr>
          <p:cNvPr id="7" name="Rectangle 6">
            <a:extLst>
              <a:ext uri="{FF2B5EF4-FFF2-40B4-BE49-F238E27FC236}">
                <a16:creationId xmlns:a16="http://schemas.microsoft.com/office/drawing/2014/main" id="{BCA7FC0E-6647-469B-B7C2-9DE861C2DA7D}"/>
              </a:ext>
            </a:extLst>
          </p:cNvPr>
          <p:cNvSpPr/>
          <p:nvPr/>
        </p:nvSpPr>
        <p:spPr>
          <a:xfrm>
            <a:off x="0" y="6983896"/>
            <a:ext cx="6215270" cy="901148"/>
          </a:xfrm>
          <a:prstGeom prst="rect">
            <a:avLst/>
          </a:prstGeom>
          <a:solidFill>
            <a:srgbClr val="E6E6E6"/>
          </a:solid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53501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02490-A068-40FA-B31C-B63F0A613400}"/>
              </a:ext>
            </a:extLst>
          </p:cNvPr>
          <p:cNvSpPr>
            <a:spLocks noGrp="1"/>
          </p:cNvSpPr>
          <p:nvPr>
            <p:ph type="title"/>
          </p:nvPr>
        </p:nvSpPr>
        <p:spPr>
          <a:xfrm>
            <a:off x="0" y="198785"/>
            <a:ext cx="12072730" cy="993912"/>
          </a:xfrm>
        </p:spPr>
        <p:txBody>
          <a:bodyPr/>
          <a:lstStyle/>
          <a:p>
            <a:r>
              <a:rPr lang="en-IN" sz="4400" dirty="0">
                <a:latin typeface="Agency FB" panose="020B0503020202020204" pitchFamily="34" charset="0"/>
              </a:rPr>
              <a:t>DISTRIBUTION &amp; PROMOTION (Cont.)</a:t>
            </a:r>
            <a:endParaRPr lang="en-IN" dirty="0"/>
          </a:p>
        </p:txBody>
      </p:sp>
      <p:pic>
        <p:nvPicPr>
          <p:cNvPr id="7" name="Content Placeholder 6">
            <a:extLst>
              <a:ext uri="{FF2B5EF4-FFF2-40B4-BE49-F238E27FC236}">
                <a16:creationId xmlns:a16="http://schemas.microsoft.com/office/drawing/2014/main" id="{30B9D207-9C2D-4C65-8BC3-8552AFC3C3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2" y="1441313"/>
            <a:ext cx="5632173" cy="4681192"/>
          </a:xfrm>
        </p:spPr>
      </p:pic>
      <p:sp>
        <p:nvSpPr>
          <p:cNvPr id="8" name="Rectangle 7">
            <a:extLst>
              <a:ext uri="{FF2B5EF4-FFF2-40B4-BE49-F238E27FC236}">
                <a16:creationId xmlns:a16="http://schemas.microsoft.com/office/drawing/2014/main" id="{128BF22B-71E0-4067-B3DC-EFE2F66ABED8}"/>
              </a:ext>
            </a:extLst>
          </p:cNvPr>
          <p:cNvSpPr/>
          <p:nvPr/>
        </p:nvSpPr>
        <p:spPr>
          <a:xfrm>
            <a:off x="0" y="7010400"/>
            <a:ext cx="6202017" cy="993913"/>
          </a:xfrm>
          <a:prstGeom prst="rect">
            <a:avLst/>
          </a:prstGeom>
          <a:solidFill>
            <a:srgbClr val="E6E6E6"/>
          </a:solid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78071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2489E-C968-432F-88AC-3B74781825B5}"/>
              </a:ext>
            </a:extLst>
          </p:cNvPr>
          <p:cNvSpPr>
            <a:spLocks noGrp="1"/>
          </p:cNvSpPr>
          <p:nvPr>
            <p:ph type="title"/>
          </p:nvPr>
        </p:nvSpPr>
        <p:spPr>
          <a:xfrm>
            <a:off x="119270" y="132522"/>
            <a:ext cx="11234530" cy="980661"/>
          </a:xfrm>
        </p:spPr>
        <p:txBody>
          <a:bodyPr>
            <a:normAutofit/>
          </a:bodyPr>
          <a:lstStyle/>
          <a:p>
            <a:r>
              <a:rPr lang="en-IN" sz="5400" b="1" dirty="0">
                <a:effectLst>
                  <a:outerShdw blurRad="38100" dist="38100" dir="2700000" algn="tl">
                    <a:srgbClr val="000000">
                      <a:alpha val="43137"/>
                    </a:srgbClr>
                  </a:outerShdw>
                </a:effectLst>
                <a:latin typeface="Agency FB" panose="020B0503020202020204" pitchFamily="34" charset="0"/>
              </a:rPr>
              <a:t>EXPECTED CHALLANGES</a:t>
            </a:r>
          </a:p>
        </p:txBody>
      </p:sp>
      <p:sp>
        <p:nvSpPr>
          <p:cNvPr id="3" name="Content Placeholder 2">
            <a:extLst>
              <a:ext uri="{FF2B5EF4-FFF2-40B4-BE49-F238E27FC236}">
                <a16:creationId xmlns:a16="http://schemas.microsoft.com/office/drawing/2014/main" id="{33543A96-BC18-4861-97AE-A145813D4768}"/>
              </a:ext>
            </a:extLst>
          </p:cNvPr>
          <p:cNvSpPr>
            <a:spLocks noGrp="1"/>
          </p:cNvSpPr>
          <p:nvPr>
            <p:ph idx="1"/>
          </p:nvPr>
        </p:nvSpPr>
        <p:spPr/>
        <p:txBody>
          <a:bodyPr>
            <a:normAutofit/>
          </a:bodyPr>
          <a:lstStyle/>
          <a:p>
            <a:pPr algn="l">
              <a:buFont typeface="Wingdings" panose="05000000000000000000" pitchFamily="2" charset="2"/>
              <a:buChar char="Ø"/>
            </a:pPr>
            <a:r>
              <a:rPr lang="en-IN" sz="2400" b="1" i="0" u="none" strike="noStrike" baseline="0" dirty="0">
                <a:effectLst>
                  <a:outerShdw blurRad="38100" dist="38100" dir="2700000" algn="tl">
                    <a:srgbClr val="000000">
                      <a:alpha val="43137"/>
                    </a:srgbClr>
                  </a:outerShdw>
                </a:effectLst>
                <a:latin typeface="Agency FB" panose="020B0503020202020204" pitchFamily="34" charset="0"/>
              </a:rPr>
              <a:t>Volatility</a:t>
            </a:r>
          </a:p>
          <a:p>
            <a:pPr algn="l">
              <a:buFont typeface="Wingdings" panose="05000000000000000000" pitchFamily="2" charset="2"/>
              <a:buChar char="Ø"/>
            </a:pPr>
            <a:r>
              <a:rPr lang="en-IN" sz="2400" b="1" i="0" u="none" strike="noStrike" baseline="0" dirty="0">
                <a:effectLst>
                  <a:outerShdw blurRad="38100" dist="38100" dir="2700000" algn="tl">
                    <a:srgbClr val="000000">
                      <a:alpha val="43137"/>
                    </a:srgbClr>
                  </a:outerShdw>
                </a:effectLst>
                <a:latin typeface="Agency FB" panose="020B0503020202020204" pitchFamily="34" charset="0"/>
              </a:rPr>
              <a:t>Ease of Use.</a:t>
            </a:r>
          </a:p>
          <a:p>
            <a:pPr algn="l">
              <a:buFont typeface="Wingdings" panose="05000000000000000000" pitchFamily="2" charset="2"/>
              <a:buChar char="Ø"/>
            </a:pPr>
            <a:r>
              <a:rPr lang="en-IN" sz="2400" b="1" i="0" u="none" strike="noStrike" baseline="0" dirty="0">
                <a:effectLst>
                  <a:outerShdw blurRad="38100" dist="38100" dir="2700000" algn="tl">
                    <a:srgbClr val="000000">
                      <a:alpha val="43137"/>
                    </a:srgbClr>
                  </a:outerShdw>
                </a:effectLst>
                <a:latin typeface="Agency FB" panose="020B0503020202020204" pitchFamily="34" charset="0"/>
              </a:rPr>
              <a:t>Widespread acceptance.</a:t>
            </a:r>
          </a:p>
          <a:p>
            <a:pPr algn="l">
              <a:buFont typeface="Wingdings" panose="05000000000000000000" pitchFamily="2" charset="2"/>
              <a:buChar char="Ø"/>
            </a:pPr>
            <a:r>
              <a:rPr lang="en-IN" sz="2400" b="1" i="0" u="none" strike="noStrike" baseline="0" dirty="0">
                <a:effectLst>
                  <a:outerShdw blurRad="38100" dist="38100" dir="2700000" algn="tl">
                    <a:srgbClr val="000000">
                      <a:alpha val="43137"/>
                    </a:srgbClr>
                  </a:outerShdw>
                </a:effectLst>
                <a:latin typeface="Agency FB" panose="020B0503020202020204" pitchFamily="34" charset="0"/>
              </a:rPr>
              <a:t>Potential of theft.</a:t>
            </a:r>
          </a:p>
          <a:p>
            <a:pPr algn="l">
              <a:buFont typeface="Wingdings" panose="05000000000000000000" pitchFamily="2" charset="2"/>
              <a:buChar char="Ø"/>
            </a:pPr>
            <a:r>
              <a:rPr lang="en-IN" sz="2400" b="1" i="0" u="none" strike="noStrike" baseline="0" dirty="0">
                <a:effectLst>
                  <a:outerShdw blurRad="38100" dist="38100" dir="2700000" algn="tl">
                    <a:srgbClr val="000000">
                      <a:alpha val="43137"/>
                    </a:srgbClr>
                  </a:outerShdw>
                </a:effectLst>
                <a:latin typeface="Agency FB" panose="020B0503020202020204" pitchFamily="34" charset="0"/>
              </a:rPr>
              <a:t>Reputation of Criminal activity.</a:t>
            </a:r>
          </a:p>
          <a:p>
            <a:pPr algn="l">
              <a:buFont typeface="Wingdings" panose="05000000000000000000" pitchFamily="2" charset="2"/>
              <a:buChar char="Ø"/>
            </a:pPr>
            <a:r>
              <a:rPr lang="en-IN" sz="2400" b="1" i="0" u="none" strike="noStrike" baseline="0" dirty="0">
                <a:effectLst>
                  <a:outerShdw blurRad="38100" dist="38100" dir="2700000" algn="tl">
                    <a:srgbClr val="000000">
                      <a:alpha val="43137"/>
                    </a:srgbClr>
                  </a:outerShdw>
                </a:effectLst>
                <a:latin typeface="Agency FB" panose="020B0503020202020204" pitchFamily="34" charset="0"/>
              </a:rPr>
              <a:t>Tax Issues.</a:t>
            </a:r>
          </a:p>
          <a:p>
            <a:pPr algn="l">
              <a:buFont typeface="Wingdings" panose="05000000000000000000" pitchFamily="2" charset="2"/>
              <a:buChar char="Ø"/>
            </a:pPr>
            <a:r>
              <a:rPr lang="en-IN" sz="2400" b="1" i="0" u="none" strike="noStrike" baseline="0" dirty="0">
                <a:effectLst>
                  <a:outerShdw blurRad="38100" dist="38100" dir="2700000" algn="tl">
                    <a:srgbClr val="000000">
                      <a:alpha val="43137"/>
                    </a:srgbClr>
                  </a:outerShdw>
                </a:effectLst>
                <a:latin typeface="Agency FB" panose="020B0503020202020204" pitchFamily="34" charset="0"/>
              </a:rPr>
              <a:t>Scalability.</a:t>
            </a:r>
            <a:endParaRPr lang="en-IN" sz="3600" b="1" dirty="0">
              <a:effectLst>
                <a:outerShdw blurRad="38100" dist="38100" dir="2700000" algn="tl">
                  <a:srgbClr val="000000">
                    <a:alpha val="43137"/>
                  </a:srgbClr>
                </a:outerShdw>
              </a:effectLst>
              <a:latin typeface="Agency FB" panose="020B0503020202020204" pitchFamily="34" charset="0"/>
            </a:endParaRPr>
          </a:p>
        </p:txBody>
      </p:sp>
      <p:sp>
        <p:nvSpPr>
          <p:cNvPr id="4" name="Rectangle 3">
            <a:extLst>
              <a:ext uri="{FF2B5EF4-FFF2-40B4-BE49-F238E27FC236}">
                <a16:creationId xmlns:a16="http://schemas.microsoft.com/office/drawing/2014/main" id="{0766496B-09BC-49B7-A949-AFF5DB0822F1}"/>
              </a:ext>
            </a:extLst>
          </p:cNvPr>
          <p:cNvSpPr/>
          <p:nvPr/>
        </p:nvSpPr>
        <p:spPr>
          <a:xfrm>
            <a:off x="0" y="6997148"/>
            <a:ext cx="6096000" cy="636104"/>
          </a:xfrm>
          <a:prstGeom prst="rect">
            <a:avLst/>
          </a:prstGeom>
          <a:solidFill>
            <a:srgbClr val="E6E6E6"/>
          </a:solid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29392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7BB92-2CA5-4222-82AA-B22987340226}"/>
              </a:ext>
            </a:extLst>
          </p:cNvPr>
          <p:cNvSpPr>
            <a:spLocks noGrp="1"/>
          </p:cNvSpPr>
          <p:nvPr>
            <p:ph type="title"/>
          </p:nvPr>
        </p:nvSpPr>
        <p:spPr>
          <a:xfrm>
            <a:off x="0" y="172278"/>
            <a:ext cx="12059478" cy="967410"/>
          </a:xfrm>
        </p:spPr>
        <p:txBody>
          <a:bodyPr>
            <a:normAutofit/>
          </a:bodyPr>
          <a:lstStyle/>
          <a:p>
            <a:r>
              <a:rPr lang="en-IN" b="1" dirty="0">
                <a:effectLst>
                  <a:outerShdw blurRad="38100" dist="38100" dir="2700000" algn="tl">
                    <a:srgbClr val="000000">
                      <a:alpha val="43137"/>
                    </a:srgbClr>
                  </a:outerShdw>
                </a:effectLst>
                <a:latin typeface="Agency FB" panose="020B0503020202020204" pitchFamily="34" charset="0"/>
              </a:rPr>
              <a:t>THE FUTURE</a:t>
            </a:r>
          </a:p>
        </p:txBody>
      </p:sp>
      <p:sp>
        <p:nvSpPr>
          <p:cNvPr id="3" name="Content Placeholder 2">
            <a:extLst>
              <a:ext uri="{FF2B5EF4-FFF2-40B4-BE49-F238E27FC236}">
                <a16:creationId xmlns:a16="http://schemas.microsoft.com/office/drawing/2014/main" id="{0F3FB2C1-7ADB-49FE-9F40-7314E58CA13C}"/>
              </a:ext>
            </a:extLst>
          </p:cNvPr>
          <p:cNvSpPr>
            <a:spLocks noGrp="1"/>
          </p:cNvSpPr>
          <p:nvPr>
            <p:ph idx="1"/>
          </p:nvPr>
        </p:nvSpPr>
        <p:spPr/>
        <p:txBody>
          <a:bodyPr>
            <a:normAutofit/>
          </a:bodyPr>
          <a:lstStyle/>
          <a:p>
            <a:pPr algn="l">
              <a:buFont typeface="Wingdings" panose="05000000000000000000" pitchFamily="2" charset="2"/>
              <a:buChar char="Ø"/>
            </a:pPr>
            <a:r>
              <a:rPr lang="en-US" sz="2400" b="1" i="0" u="none" strike="noStrike" baseline="0" dirty="0">
                <a:effectLst>
                  <a:outerShdw blurRad="38100" dist="38100" dir="2700000" algn="tl">
                    <a:srgbClr val="000000">
                      <a:alpha val="43137"/>
                    </a:srgbClr>
                  </a:outerShdw>
                </a:effectLst>
                <a:latin typeface="Agency FB" panose="020B0503020202020204" pitchFamily="34" charset="0"/>
              </a:rPr>
              <a:t>Cryptocurrency development is advancing at a much more rapid scale than simply a Bitcoin.</a:t>
            </a:r>
          </a:p>
          <a:p>
            <a:pPr algn="l">
              <a:buFont typeface="Wingdings" panose="05000000000000000000" pitchFamily="2" charset="2"/>
              <a:buChar char="Ø"/>
            </a:pPr>
            <a:r>
              <a:rPr lang="en-US" sz="2400" b="1" i="0" u="none" strike="noStrike" baseline="0" dirty="0">
                <a:effectLst>
                  <a:outerShdw blurRad="38100" dist="38100" dir="2700000" algn="tl">
                    <a:srgbClr val="000000">
                      <a:alpha val="43137"/>
                    </a:srgbClr>
                  </a:outerShdw>
                </a:effectLst>
                <a:latin typeface="Agency FB" panose="020B0503020202020204" pitchFamily="34" charset="0"/>
              </a:rPr>
              <a:t>Those are all very positive things for cryptocurrency and blockchain.</a:t>
            </a:r>
          </a:p>
          <a:p>
            <a:pPr algn="l">
              <a:buFont typeface="Wingdings" panose="05000000000000000000" pitchFamily="2" charset="2"/>
              <a:buChar char="Ø"/>
            </a:pPr>
            <a:r>
              <a:rPr lang="en-US" sz="2400" b="1" i="0" u="none" strike="noStrike" baseline="0" dirty="0">
                <a:effectLst>
                  <a:outerShdw blurRad="38100" dist="38100" dir="2700000" algn="tl">
                    <a:srgbClr val="000000">
                      <a:alpha val="43137"/>
                    </a:srgbClr>
                  </a:outerShdw>
                </a:effectLst>
                <a:latin typeface="Agency FB" panose="020B0503020202020204" pitchFamily="34" charset="0"/>
              </a:rPr>
              <a:t>Scaling is a big hurdle for blockchain, but cryptocurrency has a whole lot of other problems to solve in order to succeed</a:t>
            </a:r>
          </a:p>
          <a:p>
            <a:pPr>
              <a:buFont typeface="Wingdings" panose="05000000000000000000" pitchFamily="2" charset="2"/>
              <a:buChar char="Ø"/>
            </a:pPr>
            <a:r>
              <a:rPr lang="en-US" sz="2400" b="1" i="0" u="none" strike="noStrike" baseline="0" dirty="0">
                <a:effectLst>
                  <a:outerShdw blurRad="38100" dist="38100" dir="2700000" algn="tl">
                    <a:srgbClr val="000000">
                      <a:alpha val="43137"/>
                    </a:srgbClr>
                  </a:outerShdw>
                </a:effectLst>
                <a:latin typeface="Agency FB" panose="020B0503020202020204" pitchFamily="34" charset="0"/>
              </a:rPr>
              <a:t>Next big asset class for investors (being digital gold) as well as possibly a global payment</a:t>
            </a:r>
          </a:p>
          <a:p>
            <a:pPr algn="l">
              <a:buFont typeface="Wingdings" panose="05000000000000000000" pitchFamily="2" charset="2"/>
              <a:buChar char="Ø"/>
            </a:pPr>
            <a:r>
              <a:rPr lang="en-US" sz="2400" b="1" i="0" u="none" strike="noStrike" baseline="0" dirty="0">
                <a:effectLst>
                  <a:outerShdw blurRad="38100" dist="38100" dir="2700000" algn="tl">
                    <a:srgbClr val="000000">
                      <a:alpha val="43137"/>
                    </a:srgbClr>
                  </a:outerShdw>
                </a:effectLst>
                <a:latin typeface="Agency FB" panose="020B0503020202020204" pitchFamily="34" charset="0"/>
              </a:rPr>
              <a:t>Cryptocurrency wants to essentially be a new layer of the internet on which decentralized apps are run. That is HUGE.</a:t>
            </a:r>
          </a:p>
          <a:p>
            <a:pPr algn="l">
              <a:buFont typeface="Wingdings" panose="05000000000000000000" pitchFamily="2" charset="2"/>
              <a:buChar char="Ø"/>
            </a:pPr>
            <a:r>
              <a:rPr lang="en-US" sz="2400" b="1" i="0" u="none" strike="noStrike" baseline="0" dirty="0">
                <a:effectLst>
                  <a:outerShdw blurRad="38100" dist="38100" dir="2700000" algn="tl">
                    <a:srgbClr val="000000">
                      <a:alpha val="43137"/>
                    </a:srgbClr>
                  </a:outerShdw>
                </a:effectLst>
                <a:latin typeface="Agency FB" panose="020B0503020202020204" pitchFamily="34" charset="0"/>
              </a:rPr>
              <a:t>Recommend investing significantly heavier in Bitcoin as its momentum at this point almost </a:t>
            </a:r>
            <a:r>
              <a:rPr lang="en-IN" sz="2400" b="1" i="0" u="none" strike="noStrike" baseline="0" dirty="0">
                <a:effectLst>
                  <a:outerShdw blurRad="38100" dist="38100" dir="2700000" algn="tl">
                    <a:srgbClr val="000000">
                      <a:alpha val="43137"/>
                    </a:srgbClr>
                  </a:outerShdw>
                </a:effectLst>
                <a:latin typeface="Agency FB" panose="020B0503020202020204" pitchFamily="34" charset="0"/>
              </a:rPr>
              <a:t>seems unstoppable.</a:t>
            </a:r>
            <a:endParaRPr lang="en-IN" sz="3600" b="1" dirty="0">
              <a:effectLst>
                <a:outerShdw blurRad="38100" dist="38100" dir="2700000" algn="tl">
                  <a:srgbClr val="000000">
                    <a:alpha val="43137"/>
                  </a:srgbClr>
                </a:outerShdw>
              </a:effectLst>
              <a:latin typeface="Agency FB" panose="020B0503020202020204" pitchFamily="34" charset="0"/>
            </a:endParaRPr>
          </a:p>
        </p:txBody>
      </p:sp>
      <p:sp>
        <p:nvSpPr>
          <p:cNvPr id="4" name="Rectangle 3">
            <a:extLst>
              <a:ext uri="{FF2B5EF4-FFF2-40B4-BE49-F238E27FC236}">
                <a16:creationId xmlns:a16="http://schemas.microsoft.com/office/drawing/2014/main" id="{2BB2A8F3-251F-4DF3-A86F-74EBAF279226}"/>
              </a:ext>
            </a:extLst>
          </p:cNvPr>
          <p:cNvSpPr/>
          <p:nvPr/>
        </p:nvSpPr>
        <p:spPr>
          <a:xfrm>
            <a:off x="-159026" y="6957391"/>
            <a:ext cx="6930887" cy="967410"/>
          </a:xfrm>
          <a:prstGeom prst="rect">
            <a:avLst/>
          </a:prstGeom>
          <a:solidFill>
            <a:srgbClr val="E6E6E6"/>
          </a:solid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10567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05EB5-D6D1-4E71-9DD6-0F351B966F03}"/>
              </a:ext>
            </a:extLst>
          </p:cNvPr>
          <p:cNvSpPr>
            <a:spLocks noGrp="1"/>
          </p:cNvSpPr>
          <p:nvPr>
            <p:ph type="ctrTitle"/>
          </p:nvPr>
        </p:nvSpPr>
        <p:spPr>
          <a:xfrm>
            <a:off x="0" y="2047832"/>
            <a:ext cx="11248103" cy="2192595"/>
          </a:xfrm>
        </p:spPr>
        <p:txBody>
          <a:bodyPr>
            <a:normAutofit/>
          </a:bodyPr>
          <a:lstStyle/>
          <a:p>
            <a:r>
              <a:rPr lang="en-IN" sz="9600" dirty="0">
                <a:gradFill>
                  <a:gsLst>
                    <a:gs pos="8000">
                      <a:schemeClr val="accent1">
                        <a:lumMod val="5000"/>
                        <a:lumOff val="95000"/>
                      </a:schemeClr>
                    </a:gs>
                    <a:gs pos="0">
                      <a:schemeClr val="accent1">
                        <a:lumMod val="45000"/>
                        <a:lumOff val="55000"/>
                      </a:schemeClr>
                    </a:gs>
                    <a:gs pos="76000">
                      <a:srgbClr val="FFFF00">
                        <a:alpha val="87000"/>
                      </a:srgbClr>
                    </a:gs>
                    <a:gs pos="100000">
                      <a:schemeClr val="accent1">
                        <a:lumMod val="30000"/>
                        <a:lumOff val="70000"/>
                      </a:schemeClr>
                    </a:gs>
                  </a:gsLst>
                  <a:path path="circle">
                    <a:fillToRect l="100000" t="100000"/>
                  </a:path>
                </a:gradFill>
                <a:latin typeface="Agency FB" panose="020B0503020202020204" pitchFamily="34" charset="0"/>
              </a:rPr>
              <a:t>THANK YOU</a:t>
            </a:r>
          </a:p>
        </p:txBody>
      </p:sp>
      <p:sp>
        <p:nvSpPr>
          <p:cNvPr id="4" name="Rectangle 3">
            <a:extLst>
              <a:ext uri="{FF2B5EF4-FFF2-40B4-BE49-F238E27FC236}">
                <a16:creationId xmlns:a16="http://schemas.microsoft.com/office/drawing/2014/main" id="{4E603A2D-7A92-4A56-9C3C-B12C6EF5B0E1}"/>
              </a:ext>
            </a:extLst>
          </p:cNvPr>
          <p:cNvSpPr/>
          <p:nvPr/>
        </p:nvSpPr>
        <p:spPr>
          <a:xfrm>
            <a:off x="-39757" y="6983896"/>
            <a:ext cx="5936974" cy="980661"/>
          </a:xfrm>
          <a:prstGeom prst="rect">
            <a:avLst/>
          </a:prstGeom>
          <a:solidFill>
            <a:srgbClr val="E6E6E6"/>
          </a:solid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82503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035CF24-1FE4-4CA2-8EF0-B462EB93F808}"/>
              </a:ext>
            </a:extLst>
          </p:cNvPr>
          <p:cNvSpPr txBox="1">
            <a:spLocks/>
          </p:cNvSpPr>
          <p:nvPr/>
        </p:nvSpPr>
        <p:spPr>
          <a:xfrm>
            <a:off x="132521" y="145775"/>
            <a:ext cx="11953461" cy="901147"/>
          </a:xfrm>
          <a:prstGeom prst="rect">
            <a:avLst/>
          </a:prstGeom>
        </p:spPr>
        <p:txBody>
          <a:bodyPr vert="horz" lIns="91440" tIns="45720" rIns="91440" bIns="45720" rtlCol="0" anchor="ctr">
            <a:normAutofit/>
          </a:bodyPr>
          <a:lstStyle>
            <a:lvl1pPr algn="r" defTabSz="1219170" rtl="0" eaLnBrk="1" latinLnBrk="0" hangingPunct="1">
              <a:spcBef>
                <a:spcPct val="0"/>
              </a:spcBef>
              <a:buNone/>
              <a:defRPr sz="4800" kern="1200" baseline="0">
                <a:solidFill>
                  <a:srgbClr val="1100EA"/>
                </a:solidFill>
                <a:effectLst>
                  <a:outerShdw blurRad="50800" dist="38100" dir="2700000" algn="tl" rotWithShape="0">
                    <a:prstClr val="black">
                      <a:alpha val="40000"/>
                    </a:prstClr>
                  </a:outerShdw>
                </a:effectLst>
                <a:latin typeface="+mj-lt"/>
                <a:ea typeface="+mj-ea"/>
                <a:cs typeface="+mj-cs"/>
              </a:defRPr>
            </a:lvl1pPr>
          </a:lstStyle>
          <a:p>
            <a:pPr algn="l"/>
            <a:r>
              <a:rPr lang="en-IN" sz="4400" b="1" dirty="0">
                <a:solidFill>
                  <a:schemeClr val="bg1"/>
                </a:solidFill>
                <a:effectLst>
                  <a:outerShdw blurRad="38100" dist="38100" dir="2700000" algn="tl">
                    <a:srgbClr val="000000">
                      <a:alpha val="43137"/>
                    </a:srgbClr>
                  </a:outerShdw>
                </a:effectLst>
                <a:latin typeface="Agency FB" panose="020B0503020202020204" pitchFamily="34" charset="0"/>
              </a:rPr>
              <a:t>OVERVIEW OF CRYPTOCURRENCY</a:t>
            </a:r>
          </a:p>
        </p:txBody>
      </p:sp>
      <p:sp>
        <p:nvSpPr>
          <p:cNvPr id="5" name="Subtitle 2">
            <a:extLst>
              <a:ext uri="{FF2B5EF4-FFF2-40B4-BE49-F238E27FC236}">
                <a16:creationId xmlns:a16="http://schemas.microsoft.com/office/drawing/2014/main" id="{C2F00121-28CB-4A48-AB45-F19058BB6339}"/>
              </a:ext>
            </a:extLst>
          </p:cNvPr>
          <p:cNvSpPr txBox="1">
            <a:spLocks/>
          </p:cNvSpPr>
          <p:nvPr/>
        </p:nvSpPr>
        <p:spPr>
          <a:xfrm>
            <a:off x="132521" y="1484243"/>
            <a:ext cx="11820940" cy="5227982"/>
          </a:xfrm>
          <a:prstGeom prst="rect">
            <a:avLst/>
          </a:prstGeom>
        </p:spPr>
        <p:txBody>
          <a:bodyPr vert="horz" lIns="91440" tIns="45720" rIns="91440" bIns="45720" rtlCol="0">
            <a:normAutofit fontScale="62500" lnSpcReduction="20000"/>
          </a:bodyPr>
          <a:lstStyle>
            <a:lvl1pPr marL="457189" indent="-457189"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marL="342900" indent="-342900">
              <a:buFont typeface="Wingdings" panose="05000000000000000000" pitchFamily="2" charset="2"/>
              <a:buChar char="Ø"/>
            </a:pPr>
            <a:r>
              <a:rPr lang="en-US" dirty="0">
                <a:solidFill>
                  <a:schemeClr val="bg1"/>
                </a:solidFill>
                <a:effectLst>
                  <a:outerShdw blurRad="38100" dist="38100" dir="2700000" algn="tl">
                    <a:srgbClr val="000000">
                      <a:alpha val="43137"/>
                    </a:srgbClr>
                  </a:outerShdw>
                </a:effectLst>
                <a:latin typeface="Agency FB" panose="020B0503020202020204" pitchFamily="34" charset="0"/>
              </a:rPr>
              <a:t> Cryptocurrencies, virtual currencies, electronic coins, digital coins, digital tokens and blockchain tokens are different names for the same thing. </a:t>
            </a:r>
          </a:p>
          <a:p>
            <a:pPr marL="342900" indent="-342900">
              <a:buFont typeface="Wingdings" panose="05000000000000000000" pitchFamily="2" charset="2"/>
              <a:buChar char="Ø"/>
            </a:pPr>
            <a:r>
              <a:rPr lang="en-US" dirty="0">
                <a:solidFill>
                  <a:schemeClr val="bg1"/>
                </a:solidFill>
                <a:effectLst>
                  <a:outerShdw blurRad="38100" dist="38100" dir="2700000" algn="tl">
                    <a:srgbClr val="000000">
                      <a:alpha val="43137"/>
                    </a:srgbClr>
                  </a:outerShdw>
                </a:effectLst>
                <a:latin typeface="Agency FB" panose="020B0503020202020204" pitchFamily="34" charset="0"/>
              </a:rPr>
              <a:t> A crypto currency is a digital asset designed to work as a medium of exchange that uses strong cryptography to secure financial transactions, control the creation of additional units, and verify the transfer of assets.</a:t>
            </a:r>
          </a:p>
          <a:p>
            <a:pPr marL="342900" indent="-342900">
              <a:buFont typeface="Wingdings" panose="05000000000000000000" pitchFamily="2" charset="2"/>
              <a:buChar char="Ø"/>
            </a:pPr>
            <a:r>
              <a:rPr lang="en-US" dirty="0">
                <a:solidFill>
                  <a:schemeClr val="bg1"/>
                </a:solidFill>
                <a:effectLst>
                  <a:outerShdw blurRad="38100" dist="38100" dir="2700000" algn="tl">
                    <a:srgbClr val="000000">
                      <a:alpha val="43137"/>
                    </a:srgbClr>
                  </a:outerShdw>
                </a:effectLst>
                <a:latin typeface="Agency FB" panose="020B0503020202020204" pitchFamily="34" charset="0"/>
              </a:rPr>
              <a:t> The decentralized control of each cryptocurrency works through distributed ledger technology, typically a Blockchain, that serves as a public financial transaction database. </a:t>
            </a:r>
          </a:p>
          <a:p>
            <a:pPr marL="342900" indent="-342900">
              <a:buFont typeface="Wingdings" panose="05000000000000000000" pitchFamily="2" charset="2"/>
              <a:buChar char="Ø"/>
            </a:pPr>
            <a:r>
              <a:rPr lang="en-US" dirty="0">
                <a:solidFill>
                  <a:schemeClr val="bg1"/>
                </a:solidFill>
                <a:effectLst>
                  <a:outerShdw blurRad="38100" dist="38100" dir="2700000" algn="tl">
                    <a:srgbClr val="000000">
                      <a:alpha val="43137"/>
                    </a:srgbClr>
                  </a:outerShdw>
                </a:effectLst>
                <a:latin typeface="Agency FB" panose="020B0503020202020204" pitchFamily="34" charset="0"/>
              </a:rPr>
              <a:t> Bitcoin, first released as open-source software in 2009, is generally considered the first decentralized cryptocurrency by Satoshi Nakamoto after that 4000 altcoins created so far.</a:t>
            </a:r>
          </a:p>
          <a:p>
            <a:pPr marL="342900" indent="-342900">
              <a:buFont typeface="Wingdings" panose="05000000000000000000" pitchFamily="2" charset="2"/>
              <a:buChar char="Ø"/>
            </a:pPr>
            <a:r>
              <a:rPr lang="en-US" dirty="0">
                <a:solidFill>
                  <a:schemeClr val="bg1"/>
                </a:solidFill>
                <a:effectLst>
                  <a:outerShdw blurRad="38100" dist="38100" dir="2700000" algn="tl">
                    <a:srgbClr val="000000">
                      <a:alpha val="43137"/>
                    </a:srgbClr>
                  </a:outerShdw>
                </a:effectLst>
                <a:latin typeface="Agency FB" panose="020B0503020202020204" pitchFamily="34" charset="0"/>
              </a:rPr>
              <a:t> Having a cryptocurrency means having a private key (similar to a password) giving the holder the ability to transfer the cryptocurrency to someone else. Private keys are stored in digital wallets. There are multiple consensus mechanisms for validating transactions. The main ones are:</a:t>
            </a:r>
          </a:p>
          <a:p>
            <a:pPr marL="342900" indent="-342900">
              <a:buFont typeface="Wingdings" panose="05000000000000000000" pitchFamily="2" charset="2"/>
              <a:buChar char="Ø"/>
            </a:pPr>
            <a:r>
              <a:rPr lang="en-US" dirty="0">
                <a:solidFill>
                  <a:schemeClr val="bg1"/>
                </a:solidFill>
                <a:effectLst>
                  <a:outerShdw blurRad="38100" dist="38100" dir="2700000" algn="tl">
                    <a:srgbClr val="000000">
                      <a:alpha val="43137"/>
                    </a:srgbClr>
                  </a:outerShdw>
                </a:effectLst>
                <a:latin typeface="Agency FB" panose="020B0503020202020204" pitchFamily="34" charset="0"/>
              </a:rPr>
              <a:t> Proof-of-Work (</a:t>
            </a:r>
            <a:r>
              <a:rPr lang="en-US" dirty="0" err="1">
                <a:solidFill>
                  <a:schemeClr val="bg1"/>
                </a:solidFill>
                <a:effectLst>
                  <a:outerShdw blurRad="38100" dist="38100" dir="2700000" algn="tl">
                    <a:srgbClr val="000000">
                      <a:alpha val="43137"/>
                    </a:srgbClr>
                  </a:outerShdw>
                </a:effectLst>
                <a:latin typeface="Agency FB" panose="020B0503020202020204" pitchFamily="34" charset="0"/>
              </a:rPr>
              <a:t>PoW</a:t>
            </a:r>
            <a:r>
              <a:rPr lang="en-US" dirty="0">
                <a:solidFill>
                  <a:schemeClr val="bg1"/>
                </a:solidFill>
                <a:effectLst>
                  <a:outerShdw blurRad="38100" dist="38100" dir="2700000" algn="tl">
                    <a:srgbClr val="000000">
                      <a:alpha val="43137"/>
                    </a:srgbClr>
                  </a:outerShdw>
                </a:effectLst>
                <a:latin typeface="Agency FB" panose="020B0503020202020204" pitchFamily="34" charset="0"/>
              </a:rPr>
              <a:t>): validators validate transactions by running an algorithm to solve a cryptographic puzzle. This is known as. Mining creates new coins. Validators are rewarded with new coins and transactions fees (if any).</a:t>
            </a:r>
          </a:p>
          <a:p>
            <a:pPr marL="342900" indent="-342900">
              <a:buFont typeface="Wingdings" panose="05000000000000000000" pitchFamily="2" charset="2"/>
              <a:buChar char="Ø"/>
            </a:pPr>
            <a:r>
              <a:rPr lang="en-US" dirty="0">
                <a:solidFill>
                  <a:schemeClr val="bg1"/>
                </a:solidFill>
                <a:effectLst>
                  <a:outerShdw blurRad="38100" dist="38100" dir="2700000" algn="tl">
                    <a:srgbClr val="000000">
                      <a:alpha val="43137"/>
                    </a:srgbClr>
                  </a:outerShdw>
                </a:effectLst>
                <a:latin typeface="Agency FB" panose="020B0503020202020204" pitchFamily="34" charset="0"/>
              </a:rPr>
              <a:t> Proof-of-Stake (</a:t>
            </a:r>
            <a:r>
              <a:rPr lang="en-US" dirty="0" err="1">
                <a:solidFill>
                  <a:schemeClr val="bg1"/>
                </a:solidFill>
                <a:effectLst>
                  <a:outerShdw blurRad="38100" dist="38100" dir="2700000" algn="tl">
                    <a:srgbClr val="000000">
                      <a:alpha val="43137"/>
                    </a:srgbClr>
                  </a:outerShdw>
                </a:effectLst>
                <a:latin typeface="Agency FB" panose="020B0503020202020204" pitchFamily="34" charset="0"/>
              </a:rPr>
              <a:t>PoS</a:t>
            </a:r>
            <a:r>
              <a:rPr lang="en-US" dirty="0">
                <a:solidFill>
                  <a:schemeClr val="bg1"/>
                </a:solidFill>
                <a:effectLst>
                  <a:outerShdw blurRad="38100" dist="38100" dir="2700000" algn="tl">
                    <a:srgbClr val="000000">
                      <a:alpha val="43137"/>
                    </a:srgbClr>
                  </a:outerShdw>
                </a:effectLst>
                <a:latin typeface="Agency FB" panose="020B0503020202020204" pitchFamily="34" charset="0"/>
              </a:rPr>
              <a:t>): validators validate transactions by staking (“depositing”) cryptocurrencies. No new coins are (usually) created. Validators are rewarded with transaction fees only.</a:t>
            </a:r>
            <a:endParaRPr lang="en-IN" dirty="0">
              <a:solidFill>
                <a:schemeClr val="bg1"/>
              </a:solidFill>
              <a:effectLst>
                <a:outerShdw blurRad="38100" dist="38100" dir="2700000" algn="tl">
                  <a:srgbClr val="000000">
                    <a:alpha val="43137"/>
                  </a:srgbClr>
                </a:outerShdw>
              </a:effectLst>
              <a:latin typeface="Agency FB" panose="020B0503020202020204" pitchFamily="34" charset="0"/>
            </a:endParaRPr>
          </a:p>
        </p:txBody>
      </p:sp>
      <p:sp>
        <p:nvSpPr>
          <p:cNvPr id="7" name="Rectangle 6">
            <a:extLst>
              <a:ext uri="{FF2B5EF4-FFF2-40B4-BE49-F238E27FC236}">
                <a16:creationId xmlns:a16="http://schemas.microsoft.com/office/drawing/2014/main" id="{ECDB1120-2ABB-475A-9A96-66145768842C}"/>
              </a:ext>
            </a:extLst>
          </p:cNvPr>
          <p:cNvSpPr/>
          <p:nvPr/>
        </p:nvSpPr>
        <p:spPr>
          <a:xfrm>
            <a:off x="0" y="6997147"/>
            <a:ext cx="6096000" cy="662609"/>
          </a:xfrm>
          <a:prstGeom prst="rect">
            <a:avLst/>
          </a:prstGeom>
          <a:solidFill>
            <a:srgbClr val="E6E6E6"/>
          </a:solid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36484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B987A-6B7F-4FE2-9D4E-692F042AA87D}"/>
              </a:ext>
            </a:extLst>
          </p:cNvPr>
          <p:cNvSpPr>
            <a:spLocks noGrp="1"/>
          </p:cNvSpPr>
          <p:nvPr>
            <p:ph type="title"/>
          </p:nvPr>
        </p:nvSpPr>
        <p:spPr>
          <a:xfrm>
            <a:off x="0" y="145774"/>
            <a:ext cx="12192000" cy="1000856"/>
          </a:xfrm>
        </p:spPr>
        <p:txBody>
          <a:bodyPr>
            <a:normAutofit/>
          </a:bodyPr>
          <a:lstStyle/>
          <a:p>
            <a:r>
              <a:rPr lang="en-IN" sz="2600" b="1" dirty="0">
                <a:effectLst>
                  <a:outerShdw blurRad="38100" dist="38100" dir="2700000" algn="tl">
                    <a:srgbClr val="000000">
                      <a:alpha val="43137"/>
                    </a:srgbClr>
                  </a:outerShdw>
                </a:effectLst>
                <a:latin typeface="Agency FB" panose="020B0503020202020204" pitchFamily="34" charset="0"/>
              </a:rPr>
              <a:t>A Cryptocurrency is a system that meets six conditions:</a:t>
            </a:r>
          </a:p>
        </p:txBody>
      </p:sp>
      <p:sp>
        <p:nvSpPr>
          <p:cNvPr id="3" name="Content Placeholder 2">
            <a:extLst>
              <a:ext uri="{FF2B5EF4-FFF2-40B4-BE49-F238E27FC236}">
                <a16:creationId xmlns:a16="http://schemas.microsoft.com/office/drawing/2014/main" id="{0512DAA3-BB58-44AD-82AF-9C0F2499DA6E}"/>
              </a:ext>
            </a:extLst>
          </p:cNvPr>
          <p:cNvSpPr>
            <a:spLocks noGrp="1"/>
          </p:cNvSpPr>
          <p:nvPr>
            <p:ph idx="1"/>
          </p:nvPr>
        </p:nvSpPr>
        <p:spPr>
          <a:xfrm>
            <a:off x="493486" y="1424926"/>
            <a:ext cx="10860314" cy="5602513"/>
          </a:xfrm>
        </p:spPr>
        <p:txBody>
          <a:bodyPr>
            <a:normAutofit fontScale="77500" lnSpcReduction="20000"/>
          </a:bodyPr>
          <a:lstStyle/>
          <a:p>
            <a:r>
              <a:rPr lang="en-US" dirty="0">
                <a:effectLst>
                  <a:outerShdw blurRad="38100" dist="38100" dir="2700000" algn="tl">
                    <a:srgbClr val="000000">
                      <a:alpha val="43137"/>
                    </a:srgbClr>
                  </a:outerShdw>
                </a:effectLst>
                <a:latin typeface="Agency FB" panose="020B0503020202020204" pitchFamily="34" charset="0"/>
              </a:rPr>
              <a:t>The system does not require a central authority, its state is maintained through distributed consensus.</a:t>
            </a:r>
          </a:p>
          <a:p>
            <a:r>
              <a:rPr lang="en-US" dirty="0">
                <a:effectLst>
                  <a:outerShdw blurRad="38100" dist="38100" dir="2700000" algn="tl">
                    <a:srgbClr val="000000">
                      <a:alpha val="43137"/>
                    </a:srgbClr>
                  </a:outerShdw>
                </a:effectLst>
                <a:latin typeface="Agency FB" panose="020B0503020202020204" pitchFamily="34" charset="0"/>
              </a:rPr>
              <a:t>The system keeps an overview of cryptocurrency units and their ownership.</a:t>
            </a:r>
          </a:p>
          <a:p>
            <a:r>
              <a:rPr lang="en-US" dirty="0">
                <a:effectLst>
                  <a:outerShdw blurRad="38100" dist="38100" dir="2700000" algn="tl">
                    <a:srgbClr val="000000">
                      <a:alpha val="43137"/>
                    </a:srgbClr>
                  </a:outerShdw>
                </a:effectLst>
                <a:latin typeface="Agency FB" panose="020B0503020202020204" pitchFamily="34" charset="0"/>
              </a:rPr>
              <a:t>The system defines whether new cryptocurrency units can be created. If new cryptocurrency units can be created, the system defines the circumstances of their origin and how to determine the ownership of these new units.</a:t>
            </a:r>
          </a:p>
          <a:p>
            <a:r>
              <a:rPr lang="en-US" dirty="0">
                <a:effectLst>
                  <a:outerShdw blurRad="38100" dist="38100" dir="2700000" algn="tl">
                    <a:srgbClr val="000000">
                      <a:alpha val="43137"/>
                    </a:srgbClr>
                  </a:outerShdw>
                </a:effectLst>
                <a:latin typeface="Agency FB" panose="020B0503020202020204" pitchFamily="34" charset="0"/>
              </a:rPr>
              <a:t>Ownership of cryptocurrency units can be proved exclusively cryptographically.</a:t>
            </a:r>
          </a:p>
          <a:p>
            <a:r>
              <a:rPr lang="en-US" dirty="0">
                <a:effectLst>
                  <a:outerShdw blurRad="38100" dist="38100" dir="2700000" algn="tl">
                    <a:srgbClr val="000000">
                      <a:alpha val="43137"/>
                    </a:srgbClr>
                  </a:outerShdw>
                </a:effectLst>
                <a:latin typeface="Agency FB" panose="020B0503020202020204" pitchFamily="34" charset="0"/>
              </a:rPr>
              <a:t>The system allows transactions to be performed in which ownership of the cryptographic units is changed. A transaction statement can only be issued by an entity proving the current ownership of these units.</a:t>
            </a:r>
          </a:p>
          <a:p>
            <a:r>
              <a:rPr lang="en-US" dirty="0">
                <a:effectLst>
                  <a:outerShdw blurRad="38100" dist="38100" dir="2700000" algn="tl">
                    <a:srgbClr val="000000">
                      <a:alpha val="43137"/>
                    </a:srgbClr>
                  </a:outerShdw>
                </a:effectLst>
                <a:latin typeface="Agency FB" panose="020B0503020202020204" pitchFamily="34" charset="0"/>
              </a:rPr>
              <a:t>If two different instructions for changing the ownership of the same cryptographic units are simultaneously entered, the system performs at most one of them</a:t>
            </a:r>
            <a:endParaRPr lang="en-IN" dirty="0">
              <a:effectLst>
                <a:outerShdw blurRad="38100" dist="38100" dir="2700000" algn="tl">
                  <a:srgbClr val="000000">
                    <a:alpha val="43137"/>
                  </a:srgbClr>
                </a:outerShdw>
              </a:effectLst>
              <a:latin typeface="Agency FB" panose="020B0503020202020204" pitchFamily="34" charset="0"/>
            </a:endParaRPr>
          </a:p>
        </p:txBody>
      </p:sp>
      <p:sp>
        <p:nvSpPr>
          <p:cNvPr id="4" name="Rectangle 3">
            <a:extLst>
              <a:ext uri="{FF2B5EF4-FFF2-40B4-BE49-F238E27FC236}">
                <a16:creationId xmlns:a16="http://schemas.microsoft.com/office/drawing/2014/main" id="{42F11766-1D07-4A93-81B0-578E9CD009FF}"/>
              </a:ext>
            </a:extLst>
          </p:cNvPr>
          <p:cNvSpPr/>
          <p:nvPr/>
        </p:nvSpPr>
        <p:spPr>
          <a:xfrm>
            <a:off x="0" y="7027439"/>
            <a:ext cx="6096000" cy="738335"/>
          </a:xfrm>
          <a:prstGeom prst="rect">
            <a:avLst/>
          </a:prstGeom>
          <a:solidFill>
            <a:srgbClr val="E6E6E6"/>
          </a:solid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08975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FCD2C-5186-450F-BD1C-BC5F25574A58}"/>
              </a:ext>
            </a:extLst>
          </p:cNvPr>
          <p:cNvSpPr>
            <a:spLocks noGrp="1"/>
          </p:cNvSpPr>
          <p:nvPr>
            <p:ph type="title"/>
          </p:nvPr>
        </p:nvSpPr>
        <p:spPr>
          <a:xfrm>
            <a:off x="0" y="365125"/>
            <a:ext cx="12192000" cy="650875"/>
          </a:xfrm>
        </p:spPr>
        <p:txBody>
          <a:bodyPr>
            <a:normAutofit fontScale="90000"/>
          </a:bodyPr>
          <a:lstStyle/>
          <a:p>
            <a:r>
              <a:rPr lang="en-IN" b="1" dirty="0">
                <a:effectLst>
                  <a:outerShdw blurRad="38100" dist="38100" dir="2700000" algn="tl">
                    <a:srgbClr val="000000">
                      <a:alpha val="43137"/>
                    </a:srgbClr>
                  </a:outerShdw>
                </a:effectLst>
                <a:latin typeface="Agency FB" panose="020B0503020202020204" pitchFamily="34" charset="0"/>
              </a:rPr>
              <a:t>PESTLE ANALYSIS</a:t>
            </a:r>
          </a:p>
        </p:txBody>
      </p:sp>
      <p:sp>
        <p:nvSpPr>
          <p:cNvPr id="3" name="Content Placeholder 2">
            <a:extLst>
              <a:ext uri="{FF2B5EF4-FFF2-40B4-BE49-F238E27FC236}">
                <a16:creationId xmlns:a16="http://schemas.microsoft.com/office/drawing/2014/main" id="{A012A3B3-B0DC-4F19-BD4E-1C066BD63923}"/>
              </a:ext>
            </a:extLst>
          </p:cNvPr>
          <p:cNvSpPr>
            <a:spLocks noGrp="1"/>
          </p:cNvSpPr>
          <p:nvPr>
            <p:ph idx="1"/>
          </p:nvPr>
        </p:nvSpPr>
        <p:spPr>
          <a:xfrm>
            <a:off x="6487886" y="1369577"/>
            <a:ext cx="4865914" cy="4807385"/>
          </a:xfrm>
        </p:spPr>
        <p:txBody>
          <a:bodyPr>
            <a:normAutofit/>
          </a:bodyPr>
          <a:lstStyle/>
          <a:p>
            <a:r>
              <a:rPr lang="en-US" sz="2400" dirty="0">
                <a:effectLst>
                  <a:outerShdw blurRad="38100" dist="38100" dir="2700000" algn="tl">
                    <a:srgbClr val="000000">
                      <a:alpha val="43137"/>
                    </a:srgbClr>
                  </a:outerShdw>
                </a:effectLst>
                <a:latin typeface="Agency FB" panose="020B0503020202020204" pitchFamily="34" charset="0"/>
              </a:rPr>
              <a:t>If the project at hand is to determine a new product, business venture or  opportunity, often a PESTLE analysis is the best way to achieve a great outcome. Various internal and external factors can affect functioning of a business or working of a project or value of a brand. These factors cannot controlled by the business but can influence decision making.</a:t>
            </a:r>
          </a:p>
          <a:p>
            <a:pPr marL="0" indent="0">
              <a:buNone/>
            </a:pPr>
            <a:endParaRPr lang="en-US" sz="2000" dirty="0">
              <a:latin typeface="Agency FB" panose="020B0503020202020204" pitchFamily="34" charset="0"/>
            </a:endParaRPr>
          </a:p>
        </p:txBody>
      </p:sp>
      <p:pic>
        <p:nvPicPr>
          <p:cNvPr id="5" name="Picture 4">
            <a:extLst>
              <a:ext uri="{FF2B5EF4-FFF2-40B4-BE49-F238E27FC236}">
                <a16:creationId xmlns:a16="http://schemas.microsoft.com/office/drawing/2014/main" id="{5228DBCC-7D79-45CF-8B60-4F9F4C9B94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808" y="1369578"/>
            <a:ext cx="5548539" cy="4992916"/>
          </a:xfrm>
          <a:prstGeom prst="rect">
            <a:avLst/>
          </a:prstGeom>
        </p:spPr>
      </p:pic>
      <p:sp>
        <p:nvSpPr>
          <p:cNvPr id="4" name="Rectangle 3">
            <a:extLst>
              <a:ext uri="{FF2B5EF4-FFF2-40B4-BE49-F238E27FC236}">
                <a16:creationId xmlns:a16="http://schemas.microsoft.com/office/drawing/2014/main" id="{8FBF93AF-B3FD-4F21-84C8-1B5A52B81C11}"/>
              </a:ext>
            </a:extLst>
          </p:cNvPr>
          <p:cNvSpPr/>
          <p:nvPr/>
        </p:nvSpPr>
        <p:spPr>
          <a:xfrm>
            <a:off x="-2" y="7023652"/>
            <a:ext cx="6096001" cy="768626"/>
          </a:xfrm>
          <a:prstGeom prst="rect">
            <a:avLst/>
          </a:prstGeom>
          <a:solidFill>
            <a:srgbClr val="E6E6E6"/>
          </a:solid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52433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01665-DA94-4DD9-933B-9720A2A94350}"/>
              </a:ext>
            </a:extLst>
          </p:cNvPr>
          <p:cNvSpPr>
            <a:spLocks noGrp="1"/>
          </p:cNvSpPr>
          <p:nvPr>
            <p:ph type="title"/>
          </p:nvPr>
        </p:nvSpPr>
        <p:spPr>
          <a:xfrm>
            <a:off x="0" y="365126"/>
            <a:ext cx="12192000" cy="578304"/>
          </a:xfrm>
        </p:spPr>
        <p:txBody>
          <a:bodyPr>
            <a:normAutofit fontScale="90000"/>
          </a:bodyPr>
          <a:lstStyle/>
          <a:p>
            <a:r>
              <a:rPr lang="en-IN" b="1" dirty="0">
                <a:effectLst>
                  <a:outerShdw blurRad="38100" dist="38100" dir="2700000" algn="tl">
                    <a:srgbClr val="000000">
                      <a:alpha val="43137"/>
                    </a:srgbClr>
                  </a:outerShdw>
                </a:effectLst>
                <a:latin typeface="Agency FB" panose="020B0503020202020204" pitchFamily="34" charset="0"/>
              </a:rPr>
              <a:t>PORTERS 5 FORCES ANALYSIS</a:t>
            </a:r>
          </a:p>
        </p:txBody>
      </p:sp>
      <p:pic>
        <p:nvPicPr>
          <p:cNvPr id="7" name="Content Placeholder 6">
            <a:extLst>
              <a:ext uri="{FF2B5EF4-FFF2-40B4-BE49-F238E27FC236}">
                <a16:creationId xmlns:a16="http://schemas.microsoft.com/office/drawing/2014/main" id="{A4F75068-0AF2-423B-AE67-E72237E153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2178" y="1661823"/>
            <a:ext cx="5344271" cy="4143953"/>
          </a:xfrm>
        </p:spPr>
      </p:pic>
      <p:sp>
        <p:nvSpPr>
          <p:cNvPr id="9" name="TextBox 8">
            <a:extLst>
              <a:ext uri="{FF2B5EF4-FFF2-40B4-BE49-F238E27FC236}">
                <a16:creationId xmlns:a16="http://schemas.microsoft.com/office/drawing/2014/main" id="{4563AA29-27CE-49A9-B47D-32E4CDA65F68}"/>
              </a:ext>
            </a:extLst>
          </p:cNvPr>
          <p:cNvSpPr txBox="1"/>
          <p:nvPr/>
        </p:nvSpPr>
        <p:spPr>
          <a:xfrm>
            <a:off x="7215109" y="1487651"/>
            <a:ext cx="4154713" cy="4893647"/>
          </a:xfrm>
          <a:prstGeom prst="rect">
            <a:avLst/>
          </a:prstGeom>
          <a:noFill/>
        </p:spPr>
        <p:txBody>
          <a:bodyPr wrap="square" rtlCol="0">
            <a:spAutoFit/>
          </a:bodyPr>
          <a:lstStyle/>
          <a:p>
            <a:r>
              <a:rPr lang="en-US" sz="2400" dirty="0">
                <a:solidFill>
                  <a:schemeClr val="bg2"/>
                </a:solidFill>
                <a:effectLst>
                  <a:outerShdw blurRad="38100" dist="38100" dir="2700000" algn="tl">
                    <a:srgbClr val="000000">
                      <a:alpha val="43137"/>
                    </a:srgbClr>
                  </a:outerShdw>
                </a:effectLst>
                <a:latin typeface="Agency FB" panose="020B0503020202020204" pitchFamily="34" charset="0"/>
              </a:rPr>
              <a:t>It is to analyze competition of business. It draws from industrial organization (IO) economics to derive five forces that determine the competitive intensity and, therefore, the attractiveness (or lack of it) of an industry in terms of its profitability. An "unattractive" industry is one in which the effect of these five forces reduces overall profitability. The most unattractive industry would be one approaching "pure competition", in which available profits for all firms are driven to normal profit levels.</a:t>
            </a:r>
            <a:endParaRPr lang="en-IN" sz="2400" dirty="0">
              <a:solidFill>
                <a:schemeClr val="bg2"/>
              </a:solidFill>
              <a:effectLst>
                <a:outerShdw blurRad="38100" dist="38100" dir="2700000" algn="tl">
                  <a:srgbClr val="000000">
                    <a:alpha val="43137"/>
                  </a:srgbClr>
                </a:outerShdw>
              </a:effectLst>
              <a:latin typeface="Agency FB" panose="020B0503020202020204" pitchFamily="34" charset="0"/>
            </a:endParaRPr>
          </a:p>
        </p:txBody>
      </p:sp>
      <p:sp>
        <p:nvSpPr>
          <p:cNvPr id="3" name="Rectangle 2">
            <a:extLst>
              <a:ext uri="{FF2B5EF4-FFF2-40B4-BE49-F238E27FC236}">
                <a16:creationId xmlns:a16="http://schemas.microsoft.com/office/drawing/2014/main" id="{C25F1E42-9EBF-4507-ABBC-2EC3B4E48F16}"/>
              </a:ext>
            </a:extLst>
          </p:cNvPr>
          <p:cNvSpPr/>
          <p:nvPr/>
        </p:nvSpPr>
        <p:spPr>
          <a:xfrm>
            <a:off x="0" y="7010400"/>
            <a:ext cx="6096000" cy="834887"/>
          </a:xfrm>
          <a:prstGeom prst="rect">
            <a:avLst/>
          </a:prstGeom>
          <a:solidFill>
            <a:srgbClr val="E6E6E6"/>
          </a:solid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7277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C3F70-2274-491E-8EC2-C0D067DCA3C4}"/>
              </a:ext>
            </a:extLst>
          </p:cNvPr>
          <p:cNvSpPr>
            <a:spLocks noGrp="1"/>
          </p:cNvSpPr>
          <p:nvPr>
            <p:ph type="title"/>
          </p:nvPr>
        </p:nvSpPr>
        <p:spPr>
          <a:xfrm>
            <a:off x="105229" y="166914"/>
            <a:ext cx="11994006" cy="866756"/>
          </a:xfrm>
        </p:spPr>
        <p:txBody>
          <a:bodyPr>
            <a:normAutofit/>
          </a:bodyPr>
          <a:lstStyle/>
          <a:p>
            <a:r>
              <a:rPr lang="en-IN" sz="3200" b="1" dirty="0">
                <a:effectLst>
                  <a:outerShdw blurRad="38100" dist="38100" dir="2700000" algn="tl">
                    <a:srgbClr val="000000">
                      <a:alpha val="43137"/>
                    </a:srgbClr>
                  </a:outerShdw>
                </a:effectLst>
                <a:latin typeface="Agency FB" panose="020B0503020202020204" pitchFamily="34" charset="0"/>
              </a:rPr>
              <a:t>MARKET POTENTIAL AND GROWTH STUDIES</a:t>
            </a:r>
          </a:p>
        </p:txBody>
      </p:sp>
      <p:sp>
        <p:nvSpPr>
          <p:cNvPr id="3" name="Content Placeholder 2">
            <a:extLst>
              <a:ext uri="{FF2B5EF4-FFF2-40B4-BE49-F238E27FC236}">
                <a16:creationId xmlns:a16="http://schemas.microsoft.com/office/drawing/2014/main" id="{55AA8976-58D2-4C6F-84B5-13FAB21AF23F}"/>
              </a:ext>
            </a:extLst>
          </p:cNvPr>
          <p:cNvSpPr>
            <a:spLocks noGrp="1"/>
          </p:cNvSpPr>
          <p:nvPr>
            <p:ph idx="1"/>
          </p:nvPr>
        </p:nvSpPr>
        <p:spPr>
          <a:xfrm>
            <a:off x="638629" y="1248230"/>
            <a:ext cx="11248571" cy="5442856"/>
          </a:xfrm>
        </p:spPr>
        <p:txBody>
          <a:bodyPr>
            <a:normAutofit fontScale="92500" lnSpcReduction="10000"/>
          </a:bodyPr>
          <a:lstStyle/>
          <a:p>
            <a:pPr algn="l">
              <a:buFont typeface="Wingdings" panose="05000000000000000000" pitchFamily="2" charset="2"/>
              <a:buChar char="Ø"/>
            </a:pPr>
            <a:r>
              <a:rPr lang="en-US" sz="2400" b="1" i="0" u="none" strike="noStrike" baseline="0" dirty="0">
                <a:effectLst>
                  <a:outerShdw blurRad="38100" dist="38100" dir="2700000" algn="tl">
                    <a:srgbClr val="000000">
                      <a:alpha val="43137"/>
                    </a:srgbClr>
                  </a:outerShdw>
                </a:effectLst>
                <a:latin typeface="Agency FB" panose="020B0503020202020204" pitchFamily="34" charset="0"/>
              </a:rPr>
              <a:t>Prominent drivers fueling crypto-currency market growth</a:t>
            </a:r>
          </a:p>
          <a:p>
            <a:pPr marL="0" indent="0" algn="l">
              <a:buNone/>
            </a:pPr>
            <a:r>
              <a:rPr lang="en-IN" sz="2400" b="0" i="0" u="none" strike="noStrike" baseline="0" dirty="0">
                <a:effectLst>
                  <a:outerShdw blurRad="38100" dist="38100" dir="2700000" algn="tl">
                    <a:srgbClr val="000000">
                      <a:alpha val="43137"/>
                    </a:srgbClr>
                  </a:outerShdw>
                </a:effectLst>
                <a:latin typeface="Agency FB" panose="020B0503020202020204" pitchFamily="34" charset="0"/>
              </a:rPr>
              <a:t>• Growing Visibility</a:t>
            </a:r>
          </a:p>
          <a:p>
            <a:pPr marL="0" indent="0" algn="l">
              <a:buNone/>
            </a:pPr>
            <a:r>
              <a:rPr lang="en-IN" sz="2400" b="0" i="0" u="none" strike="noStrike" baseline="0" dirty="0">
                <a:effectLst>
                  <a:outerShdw blurRad="38100" dist="38100" dir="2700000" algn="tl">
                    <a:srgbClr val="000000">
                      <a:alpha val="43137"/>
                    </a:srgbClr>
                  </a:outerShdw>
                </a:effectLst>
                <a:latin typeface="Agency FB" panose="020B0503020202020204" pitchFamily="34" charset="0"/>
              </a:rPr>
              <a:t>• Surging Investor Interest</a:t>
            </a:r>
          </a:p>
          <a:p>
            <a:pPr marL="0" indent="0" algn="l">
              <a:buNone/>
            </a:pPr>
            <a:r>
              <a:rPr lang="en-IN" sz="2400" b="0" i="0" u="none" strike="noStrike" baseline="0" dirty="0">
                <a:effectLst>
                  <a:outerShdw blurRad="38100" dist="38100" dir="2700000" algn="tl">
                    <a:srgbClr val="000000">
                      <a:alpha val="43137"/>
                    </a:srgbClr>
                  </a:outerShdw>
                </a:effectLst>
                <a:latin typeface="Agency FB" panose="020B0503020202020204" pitchFamily="34" charset="0"/>
              </a:rPr>
              <a:t>• Regulatory Progress</a:t>
            </a:r>
          </a:p>
          <a:p>
            <a:pPr marL="0" indent="0" algn="l">
              <a:buNone/>
            </a:pPr>
            <a:r>
              <a:rPr lang="en-IN" sz="2400" b="0" i="0" u="none" strike="noStrike" baseline="0" dirty="0">
                <a:effectLst>
                  <a:outerShdw blurRad="38100" dist="38100" dir="2700000" algn="tl">
                    <a:srgbClr val="000000">
                      <a:alpha val="43137"/>
                    </a:srgbClr>
                  </a:outerShdw>
                </a:effectLst>
                <a:latin typeface="Agency FB" panose="020B0503020202020204" pitchFamily="34" charset="0"/>
              </a:rPr>
              <a:t>• Strong Momentum</a:t>
            </a:r>
          </a:p>
          <a:p>
            <a:pPr algn="l">
              <a:buFont typeface="Wingdings" panose="05000000000000000000" pitchFamily="2" charset="2"/>
              <a:buChar char="Ø"/>
            </a:pPr>
            <a:r>
              <a:rPr lang="en-IN" sz="2400" b="1" i="0" u="none" strike="noStrike" baseline="0" dirty="0">
                <a:effectLst>
                  <a:outerShdw blurRad="38100" dist="38100" dir="2700000" algn="tl">
                    <a:srgbClr val="000000">
                      <a:alpha val="43137"/>
                    </a:srgbClr>
                  </a:outerShdw>
                </a:effectLst>
                <a:latin typeface="Agency FB" panose="020B0503020202020204" pitchFamily="34" charset="0"/>
              </a:rPr>
              <a:t>Cryptocurrency Data Mining</a:t>
            </a:r>
          </a:p>
          <a:p>
            <a:pPr algn="l"/>
            <a:r>
              <a:rPr lang="en-US" sz="2400" b="0" i="0" u="none" strike="noStrike" baseline="0" dirty="0">
                <a:effectLst>
                  <a:outerShdw blurRad="38100" dist="38100" dir="2700000" algn="tl">
                    <a:srgbClr val="000000">
                      <a:alpha val="43137"/>
                    </a:srgbClr>
                  </a:outerShdw>
                </a:effectLst>
                <a:latin typeface="Agency FB" panose="020B0503020202020204" pitchFamily="34" charset="0"/>
              </a:rPr>
              <a:t>The Global Cryptocurrency Mining Market has been witnessing steady rise for the past decade owing to its rise in applications in its relevant industry</a:t>
            </a:r>
          </a:p>
          <a:p>
            <a:pPr algn="l"/>
            <a:r>
              <a:rPr lang="en-US" sz="2400" b="0" i="0" u="none" strike="noStrike" baseline="0" dirty="0">
                <a:effectLst>
                  <a:outerShdw blurRad="38100" dist="38100" dir="2700000" algn="tl">
                    <a:srgbClr val="000000">
                      <a:alpha val="43137"/>
                    </a:srgbClr>
                  </a:outerShdw>
                </a:effectLst>
                <a:latin typeface="Agency FB" panose="020B0503020202020204" pitchFamily="34" charset="0"/>
              </a:rPr>
              <a:t>The global Cryptocurrency Mining market is segmented on the basis of  region/countries, product types, and applications.</a:t>
            </a:r>
          </a:p>
          <a:p>
            <a:pPr algn="l">
              <a:buFont typeface="Wingdings" panose="05000000000000000000" pitchFamily="2" charset="2"/>
              <a:buChar char="Ø"/>
            </a:pPr>
            <a:r>
              <a:rPr lang="en-IN" sz="2400" b="1" i="0" u="none" strike="noStrike" baseline="0" dirty="0">
                <a:effectLst>
                  <a:outerShdw blurRad="38100" dist="38100" dir="2700000" algn="tl">
                    <a:srgbClr val="000000">
                      <a:alpha val="43137"/>
                    </a:srgbClr>
                  </a:outerShdw>
                </a:effectLst>
                <a:latin typeface="Agency FB" panose="020B0503020202020204" pitchFamily="34" charset="0"/>
              </a:rPr>
              <a:t>Growth studies of Cryptocurrency</a:t>
            </a:r>
          </a:p>
          <a:p>
            <a:pPr algn="l"/>
            <a:r>
              <a:rPr lang="en-US" sz="2400" dirty="0">
                <a:effectLst>
                  <a:outerShdw blurRad="38100" dist="38100" dir="2700000" algn="tl">
                    <a:srgbClr val="000000">
                      <a:alpha val="43137"/>
                    </a:srgbClr>
                  </a:outerShdw>
                </a:effectLst>
                <a:latin typeface="Agency FB" panose="020B0503020202020204" pitchFamily="34" charset="0"/>
              </a:rPr>
              <a:t>T</a:t>
            </a:r>
            <a:r>
              <a:rPr lang="en-US" sz="2400" b="0" i="0" u="none" strike="noStrike" baseline="0" dirty="0">
                <a:effectLst>
                  <a:outerShdw blurRad="38100" dist="38100" dir="2700000" algn="tl">
                    <a:srgbClr val="000000">
                      <a:alpha val="43137"/>
                    </a:srgbClr>
                  </a:outerShdw>
                </a:effectLst>
                <a:latin typeface="Agency FB" panose="020B0503020202020204" pitchFamily="34" charset="0"/>
              </a:rPr>
              <a:t>he cryptocurrency markets will still likely see tremendous growth in trading  volume in 2019, growing by an estimated 50</a:t>
            </a:r>
          </a:p>
          <a:p>
            <a:pPr algn="l"/>
            <a:r>
              <a:rPr lang="en-US" sz="2400" b="0" i="0" u="none" strike="noStrike" baseline="0" dirty="0">
                <a:effectLst>
                  <a:outerShdw blurRad="38100" dist="38100" dir="2700000" algn="tl">
                    <a:srgbClr val="000000">
                      <a:alpha val="43137"/>
                    </a:srgbClr>
                  </a:outerShdw>
                </a:effectLst>
                <a:latin typeface="Agency FB" panose="020B0503020202020204" pitchFamily="34" charset="0"/>
              </a:rPr>
              <a:t>Trading fees on centralized exchanges to increase as well, rising from an estimated $2.1 billion in collected fees in 2018 to well over $3 billion in 2019</a:t>
            </a:r>
            <a:endParaRPr lang="en-IN" sz="3600" dirty="0">
              <a:effectLst>
                <a:outerShdw blurRad="38100" dist="38100" dir="2700000" algn="tl">
                  <a:srgbClr val="000000">
                    <a:alpha val="43137"/>
                  </a:srgbClr>
                </a:outerShdw>
              </a:effectLst>
              <a:latin typeface="Agency FB" panose="020B0503020202020204" pitchFamily="34" charset="0"/>
            </a:endParaRPr>
          </a:p>
        </p:txBody>
      </p:sp>
      <p:sp>
        <p:nvSpPr>
          <p:cNvPr id="4" name="Rectangle 3">
            <a:extLst>
              <a:ext uri="{FF2B5EF4-FFF2-40B4-BE49-F238E27FC236}">
                <a16:creationId xmlns:a16="http://schemas.microsoft.com/office/drawing/2014/main" id="{53365CFD-2203-4524-A7F1-15C38F159C3B}"/>
              </a:ext>
            </a:extLst>
          </p:cNvPr>
          <p:cNvSpPr/>
          <p:nvPr/>
        </p:nvSpPr>
        <p:spPr>
          <a:xfrm>
            <a:off x="0" y="7023652"/>
            <a:ext cx="6188765" cy="866756"/>
          </a:xfrm>
          <a:prstGeom prst="rect">
            <a:avLst/>
          </a:prstGeom>
          <a:solidFill>
            <a:srgbClr val="E6E6E6"/>
          </a:solid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59006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17ED9-8BD9-444B-B459-2B8B9B06C676}"/>
              </a:ext>
            </a:extLst>
          </p:cNvPr>
          <p:cNvSpPr>
            <a:spLocks noGrp="1"/>
          </p:cNvSpPr>
          <p:nvPr>
            <p:ph type="title"/>
          </p:nvPr>
        </p:nvSpPr>
        <p:spPr>
          <a:xfrm>
            <a:off x="-1" y="0"/>
            <a:ext cx="12099235" cy="1154145"/>
          </a:xfrm>
        </p:spPr>
        <p:txBody>
          <a:bodyPr>
            <a:normAutofit/>
          </a:bodyPr>
          <a:lstStyle/>
          <a:p>
            <a:r>
              <a:rPr lang="en-IN" sz="3600" b="1" dirty="0">
                <a:effectLst>
                  <a:outerShdw blurRad="38100" dist="38100" dir="2700000" algn="tl">
                    <a:srgbClr val="000000">
                      <a:alpha val="43137"/>
                    </a:srgbClr>
                  </a:outerShdw>
                </a:effectLst>
                <a:latin typeface="Agency FB" panose="020B0503020202020204" pitchFamily="34" charset="0"/>
              </a:rPr>
              <a:t>DEMAND AND FORECASTING FOR BITCOIN</a:t>
            </a:r>
          </a:p>
        </p:txBody>
      </p:sp>
      <p:sp>
        <p:nvSpPr>
          <p:cNvPr id="3" name="Content Placeholder 2">
            <a:extLst>
              <a:ext uri="{FF2B5EF4-FFF2-40B4-BE49-F238E27FC236}">
                <a16:creationId xmlns:a16="http://schemas.microsoft.com/office/drawing/2014/main" id="{CA9D7B19-8C87-4A9B-86FB-2AC4BDBFEA18}"/>
              </a:ext>
            </a:extLst>
          </p:cNvPr>
          <p:cNvSpPr>
            <a:spLocks noGrp="1"/>
          </p:cNvSpPr>
          <p:nvPr>
            <p:ph idx="1"/>
          </p:nvPr>
        </p:nvSpPr>
        <p:spPr>
          <a:xfrm>
            <a:off x="838200" y="1246910"/>
            <a:ext cx="10515600" cy="5445438"/>
          </a:xfrm>
        </p:spPr>
        <p:txBody>
          <a:bodyPr/>
          <a:lstStyle/>
          <a:p>
            <a:pPr algn="l"/>
            <a:r>
              <a:rPr lang="en-US" sz="1800" b="0" i="0" u="none" strike="noStrike" baseline="0" dirty="0">
                <a:effectLst>
                  <a:outerShdw blurRad="38100" dist="38100" dir="2700000" algn="tl">
                    <a:srgbClr val="000000">
                      <a:alpha val="43137"/>
                    </a:srgbClr>
                  </a:outerShdw>
                </a:effectLst>
                <a:latin typeface="Agency FB" panose="020B0503020202020204" pitchFamily="34" charset="0"/>
              </a:rPr>
              <a:t>Time series demand forecasting is done on </a:t>
            </a:r>
            <a:r>
              <a:rPr lang="en-US" sz="1800" b="1" i="0" u="none" strike="noStrike" baseline="0" dirty="0">
                <a:effectLst>
                  <a:outerShdw blurRad="38100" dist="38100" dir="2700000" algn="tl">
                    <a:srgbClr val="000000">
                      <a:alpha val="43137"/>
                    </a:srgbClr>
                  </a:outerShdw>
                </a:effectLst>
                <a:latin typeface="Agency FB" panose="020B0503020202020204" pitchFamily="34" charset="0"/>
              </a:rPr>
              <a:t>1500</a:t>
            </a:r>
            <a:r>
              <a:rPr lang="en-US" sz="1800" b="0" i="0" u="none" strike="noStrike" baseline="0" dirty="0">
                <a:effectLst>
                  <a:outerShdw blurRad="38100" dist="38100" dir="2700000" algn="tl">
                    <a:srgbClr val="000000">
                      <a:alpha val="43137"/>
                    </a:srgbClr>
                  </a:outerShdw>
                </a:effectLst>
                <a:latin typeface="Agency FB" panose="020B0503020202020204" pitchFamily="34" charset="0"/>
              </a:rPr>
              <a:t>+ Bitcoin data traded </a:t>
            </a:r>
            <a:r>
              <a:rPr lang="en-US" sz="1800" dirty="0">
                <a:effectLst>
                  <a:outerShdw blurRad="38100" dist="38100" dir="2700000" algn="tl">
                    <a:srgbClr val="000000">
                      <a:alpha val="43137"/>
                    </a:srgbClr>
                  </a:outerShdw>
                </a:effectLst>
                <a:latin typeface="Agency FB" panose="020B0503020202020204" pitchFamily="34" charset="0"/>
              </a:rPr>
              <a:t>from 2014-2018.</a:t>
            </a:r>
            <a:endParaRPr lang="en-US" sz="1800" b="0" i="0" u="none" strike="noStrike" baseline="0" dirty="0">
              <a:effectLst>
                <a:outerShdw blurRad="38100" dist="38100" dir="2700000" algn="tl">
                  <a:srgbClr val="000000">
                    <a:alpha val="43137"/>
                  </a:srgbClr>
                </a:outerShdw>
              </a:effectLst>
              <a:latin typeface="Agency FB" panose="020B0503020202020204" pitchFamily="34" charset="0"/>
            </a:endParaRPr>
          </a:p>
          <a:p>
            <a:pPr algn="l"/>
            <a:r>
              <a:rPr lang="en-US" sz="1800" b="0" i="0" u="none" strike="noStrike" baseline="0" dirty="0">
                <a:effectLst>
                  <a:outerShdw blurRad="38100" dist="38100" dir="2700000" algn="tl">
                    <a:srgbClr val="000000">
                      <a:alpha val="43137"/>
                    </a:srgbClr>
                  </a:outerShdw>
                </a:effectLst>
                <a:latin typeface="Agency FB" panose="020B0503020202020204" pitchFamily="34" charset="0"/>
              </a:rPr>
              <a:t>Data shown below is in </a:t>
            </a:r>
            <a:r>
              <a:rPr lang="en-US" sz="1800" b="1" i="0" u="none" strike="noStrike" baseline="0" dirty="0">
                <a:effectLst>
                  <a:outerShdw blurRad="38100" dist="38100" dir="2700000" algn="tl">
                    <a:srgbClr val="000000">
                      <a:alpha val="43137"/>
                    </a:srgbClr>
                  </a:outerShdw>
                </a:effectLst>
                <a:latin typeface="Agency FB" panose="020B0503020202020204" pitchFamily="34" charset="0"/>
              </a:rPr>
              <a:t>Million </a:t>
            </a:r>
            <a:r>
              <a:rPr lang="en-US" sz="1800" b="0" i="0" u="none" strike="noStrike" baseline="0" dirty="0">
                <a:effectLst>
                  <a:outerShdw blurRad="38100" dist="38100" dir="2700000" algn="tl">
                    <a:srgbClr val="000000">
                      <a:alpha val="43137"/>
                    </a:srgbClr>
                  </a:outerShdw>
                </a:effectLst>
                <a:latin typeface="Agency FB" panose="020B0503020202020204" pitchFamily="34" charset="0"/>
              </a:rPr>
              <a:t>(Mn).</a:t>
            </a:r>
          </a:p>
          <a:p>
            <a:pPr algn="l"/>
            <a:r>
              <a:rPr lang="en-US" sz="1800" b="0" i="0" u="none" strike="noStrike" baseline="0" dirty="0">
                <a:effectLst>
                  <a:outerShdw blurRad="38100" dist="38100" dir="2700000" algn="tl">
                    <a:srgbClr val="000000">
                      <a:alpha val="43137"/>
                    </a:srgbClr>
                  </a:outerShdw>
                </a:effectLst>
                <a:latin typeface="Agency FB" panose="020B0503020202020204" pitchFamily="34" charset="0"/>
              </a:rPr>
              <a:t>Summary for the same is given as below:</a:t>
            </a:r>
          </a:p>
          <a:p>
            <a:pPr marL="0" indent="0" algn="l">
              <a:buNone/>
            </a:pPr>
            <a:endParaRPr lang="en-IN" dirty="0">
              <a:effectLst>
                <a:outerShdw blurRad="38100" dist="38100" dir="2700000" algn="tl">
                  <a:srgbClr val="000000">
                    <a:alpha val="43137"/>
                  </a:srgbClr>
                </a:outerShdw>
              </a:effectLst>
              <a:latin typeface="Agency FB" panose="020B0503020202020204" pitchFamily="34" charset="0"/>
            </a:endParaRPr>
          </a:p>
        </p:txBody>
      </p:sp>
      <p:pic>
        <p:nvPicPr>
          <p:cNvPr id="5" name="Picture 4">
            <a:extLst>
              <a:ext uri="{FF2B5EF4-FFF2-40B4-BE49-F238E27FC236}">
                <a16:creationId xmlns:a16="http://schemas.microsoft.com/office/drawing/2014/main" id="{3DD0FA86-2F40-4A27-89F0-7EB229E81664}"/>
              </a:ext>
            </a:extLst>
          </p:cNvPr>
          <p:cNvPicPr>
            <a:picLocks noChangeAspect="1"/>
          </p:cNvPicPr>
          <p:nvPr/>
        </p:nvPicPr>
        <p:blipFill>
          <a:blip r:embed="rId2"/>
          <a:stretch>
            <a:fillRect/>
          </a:stretch>
        </p:blipFill>
        <p:spPr>
          <a:xfrm>
            <a:off x="1537252" y="2391231"/>
            <a:ext cx="9448799" cy="4208352"/>
          </a:xfrm>
          <a:prstGeom prst="rect">
            <a:avLst/>
          </a:prstGeom>
        </p:spPr>
      </p:pic>
      <p:sp>
        <p:nvSpPr>
          <p:cNvPr id="6" name="Rectangle 5">
            <a:extLst>
              <a:ext uri="{FF2B5EF4-FFF2-40B4-BE49-F238E27FC236}">
                <a16:creationId xmlns:a16="http://schemas.microsoft.com/office/drawing/2014/main" id="{05E01576-91D8-4FCE-82F7-2F0AC48CF6B2}"/>
              </a:ext>
            </a:extLst>
          </p:cNvPr>
          <p:cNvSpPr/>
          <p:nvPr/>
        </p:nvSpPr>
        <p:spPr>
          <a:xfrm>
            <a:off x="0" y="7036904"/>
            <a:ext cx="6096000" cy="707000"/>
          </a:xfrm>
          <a:prstGeom prst="rect">
            <a:avLst/>
          </a:prstGeom>
          <a:solidFill>
            <a:srgbClr val="E6E6E6"/>
          </a:solid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2862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7FE44-B265-431D-A54E-5E5DCFE4AD63}"/>
              </a:ext>
            </a:extLst>
          </p:cNvPr>
          <p:cNvSpPr>
            <a:spLocks noGrp="1"/>
          </p:cNvSpPr>
          <p:nvPr>
            <p:ph type="title"/>
          </p:nvPr>
        </p:nvSpPr>
        <p:spPr>
          <a:xfrm>
            <a:off x="-1" y="1"/>
            <a:ext cx="12085983" cy="1192696"/>
          </a:xfrm>
        </p:spPr>
        <p:txBody>
          <a:bodyPr>
            <a:normAutofit/>
          </a:bodyPr>
          <a:lstStyle/>
          <a:p>
            <a:r>
              <a:rPr lang="en-IN" sz="5400" b="1" dirty="0">
                <a:effectLst>
                  <a:outerShdw blurRad="38100" dist="38100" dir="2700000" algn="tl">
                    <a:srgbClr val="000000">
                      <a:alpha val="43137"/>
                    </a:srgbClr>
                  </a:outerShdw>
                </a:effectLst>
                <a:latin typeface="Agency FB" panose="020B0503020202020204" pitchFamily="34" charset="0"/>
              </a:rPr>
              <a:t>PERCEPTION MAPPING</a:t>
            </a:r>
          </a:p>
        </p:txBody>
      </p:sp>
      <p:pic>
        <p:nvPicPr>
          <p:cNvPr id="5" name="Content Placeholder 4">
            <a:extLst>
              <a:ext uri="{FF2B5EF4-FFF2-40B4-BE49-F238E27FC236}">
                <a16:creationId xmlns:a16="http://schemas.microsoft.com/office/drawing/2014/main" id="{43B1079A-ED7F-495C-A327-1427C88B71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2704" y="1780897"/>
            <a:ext cx="8087854" cy="3982006"/>
          </a:xfrm>
        </p:spPr>
      </p:pic>
      <p:sp>
        <p:nvSpPr>
          <p:cNvPr id="6" name="Rectangle 5">
            <a:extLst>
              <a:ext uri="{FF2B5EF4-FFF2-40B4-BE49-F238E27FC236}">
                <a16:creationId xmlns:a16="http://schemas.microsoft.com/office/drawing/2014/main" id="{CE522E40-D140-45F5-BCD6-C90B23F0204D}"/>
              </a:ext>
            </a:extLst>
          </p:cNvPr>
          <p:cNvSpPr/>
          <p:nvPr/>
        </p:nvSpPr>
        <p:spPr>
          <a:xfrm>
            <a:off x="0" y="6997148"/>
            <a:ext cx="6241774" cy="967409"/>
          </a:xfrm>
          <a:prstGeom prst="rect">
            <a:avLst/>
          </a:prstGeom>
          <a:solidFill>
            <a:srgbClr val="E6E6E6"/>
          </a:solid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81517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2E1D4-CDC9-445A-B1DD-5DFAFBC3B326}"/>
              </a:ext>
            </a:extLst>
          </p:cNvPr>
          <p:cNvSpPr>
            <a:spLocks noGrp="1"/>
          </p:cNvSpPr>
          <p:nvPr>
            <p:ph type="title"/>
          </p:nvPr>
        </p:nvSpPr>
        <p:spPr>
          <a:xfrm>
            <a:off x="0" y="132522"/>
            <a:ext cx="12191999" cy="887896"/>
          </a:xfrm>
        </p:spPr>
        <p:txBody>
          <a:bodyPr>
            <a:normAutofit/>
          </a:bodyPr>
          <a:lstStyle/>
          <a:p>
            <a:r>
              <a:rPr lang="en-IN" sz="4400" b="1" dirty="0">
                <a:effectLst>
                  <a:outerShdw blurRad="38100" dist="38100" dir="2700000" algn="tl">
                    <a:srgbClr val="000000">
                      <a:alpha val="43137"/>
                    </a:srgbClr>
                  </a:outerShdw>
                </a:effectLst>
                <a:latin typeface="Agency FB" panose="020B0503020202020204" pitchFamily="34" charset="0"/>
              </a:rPr>
              <a:t>PERCEPTION MAPPING (Cont.)</a:t>
            </a:r>
            <a:endParaRPr lang="en-IN" dirty="0"/>
          </a:p>
        </p:txBody>
      </p:sp>
      <p:sp>
        <p:nvSpPr>
          <p:cNvPr id="3" name="Content Placeholder 2">
            <a:extLst>
              <a:ext uri="{FF2B5EF4-FFF2-40B4-BE49-F238E27FC236}">
                <a16:creationId xmlns:a16="http://schemas.microsoft.com/office/drawing/2014/main" id="{2491C19B-33D1-4E1A-A8E4-81233501BF59}"/>
              </a:ext>
            </a:extLst>
          </p:cNvPr>
          <p:cNvSpPr>
            <a:spLocks noGrp="1"/>
          </p:cNvSpPr>
          <p:nvPr>
            <p:ph idx="1"/>
          </p:nvPr>
        </p:nvSpPr>
        <p:spPr>
          <a:xfrm>
            <a:off x="7898296" y="1425839"/>
            <a:ext cx="3455504" cy="3941292"/>
          </a:xfrm>
        </p:spPr>
        <p:txBody>
          <a:bodyPr>
            <a:normAutofit/>
          </a:bodyPr>
          <a:lstStyle/>
          <a:p>
            <a:pPr marL="0" indent="0" algn="l">
              <a:buNone/>
            </a:pPr>
            <a:r>
              <a:rPr lang="en-IN" sz="2000" b="0" i="0" u="none" strike="noStrike" baseline="0" dirty="0">
                <a:latin typeface="Agency FB" panose="020B0503020202020204" pitchFamily="34" charset="0"/>
              </a:rPr>
              <a:t>•</a:t>
            </a:r>
            <a:r>
              <a:rPr lang="en-IN" sz="2000" b="1" i="0" u="none" strike="noStrike" baseline="0" dirty="0">
                <a:latin typeface="Agency FB" panose="020B0503020202020204" pitchFamily="34" charset="0"/>
              </a:rPr>
              <a:t>Perception Mapping </a:t>
            </a:r>
            <a:r>
              <a:rPr lang="en-IN" sz="2000" b="0" i="0" u="none" strike="noStrike" baseline="0" dirty="0">
                <a:latin typeface="Agency FB" panose="020B0503020202020204" pitchFamily="34" charset="0"/>
              </a:rPr>
              <a:t>is </a:t>
            </a:r>
            <a:r>
              <a:rPr lang="en-US" sz="2000" b="0" i="0" u="none" strike="noStrike" baseline="0" dirty="0">
                <a:latin typeface="Agency FB" panose="020B0503020202020204" pitchFamily="34" charset="0"/>
              </a:rPr>
              <a:t>done based on Top 10 </a:t>
            </a:r>
            <a:r>
              <a:rPr lang="en-IN" sz="2000" b="0" i="0" u="none" strike="noStrike" baseline="0" dirty="0">
                <a:latin typeface="Agency FB" panose="020B0503020202020204" pitchFamily="34" charset="0"/>
              </a:rPr>
              <a:t>Cryptocurrency in the market</a:t>
            </a:r>
          </a:p>
          <a:p>
            <a:pPr marL="0" indent="0" algn="l">
              <a:buNone/>
            </a:pPr>
            <a:r>
              <a:rPr lang="en-US" sz="2000" b="0" i="0" u="none" strike="noStrike" baseline="0" dirty="0">
                <a:latin typeface="Agency FB" panose="020B0503020202020204" pitchFamily="34" charset="0"/>
              </a:rPr>
              <a:t>•</a:t>
            </a:r>
            <a:r>
              <a:rPr lang="en-US" sz="2000" b="1" i="0" u="none" strike="noStrike" baseline="0" dirty="0">
                <a:latin typeface="Agency FB" panose="020B0503020202020204" pitchFamily="34" charset="0"/>
              </a:rPr>
              <a:t>Data is based on yearly </a:t>
            </a:r>
            <a:r>
              <a:rPr lang="en-IN" sz="2000" b="0" i="0" u="none" strike="noStrike" baseline="0" dirty="0">
                <a:latin typeface="Agency FB" panose="020B0503020202020204" pitchFamily="34" charset="0"/>
              </a:rPr>
              <a:t>market share and volume traded by cryptocurrency in open market.</a:t>
            </a:r>
            <a:endParaRPr lang="en-IN" sz="4000" dirty="0">
              <a:latin typeface="Agency FB" panose="020B0503020202020204" pitchFamily="34" charset="0"/>
            </a:endParaRPr>
          </a:p>
        </p:txBody>
      </p:sp>
      <p:pic>
        <p:nvPicPr>
          <p:cNvPr id="7" name="Picture 6">
            <a:extLst>
              <a:ext uri="{FF2B5EF4-FFF2-40B4-BE49-F238E27FC236}">
                <a16:creationId xmlns:a16="http://schemas.microsoft.com/office/drawing/2014/main" id="{5FE196F9-7246-472B-BA7E-180C6FBE4BF2}"/>
              </a:ext>
            </a:extLst>
          </p:cNvPr>
          <p:cNvPicPr>
            <a:picLocks noChangeAspect="1"/>
          </p:cNvPicPr>
          <p:nvPr/>
        </p:nvPicPr>
        <p:blipFill>
          <a:blip r:embed="rId2"/>
          <a:stretch>
            <a:fillRect/>
          </a:stretch>
        </p:blipFill>
        <p:spPr>
          <a:xfrm>
            <a:off x="461726" y="1425839"/>
            <a:ext cx="7257323" cy="5114519"/>
          </a:xfrm>
          <a:prstGeom prst="rect">
            <a:avLst/>
          </a:prstGeom>
        </p:spPr>
      </p:pic>
      <p:sp>
        <p:nvSpPr>
          <p:cNvPr id="8" name="Rectangle 7">
            <a:extLst>
              <a:ext uri="{FF2B5EF4-FFF2-40B4-BE49-F238E27FC236}">
                <a16:creationId xmlns:a16="http://schemas.microsoft.com/office/drawing/2014/main" id="{70548B34-1BD6-4501-891A-ECE2C0A526F1}"/>
              </a:ext>
            </a:extLst>
          </p:cNvPr>
          <p:cNvSpPr/>
          <p:nvPr/>
        </p:nvSpPr>
        <p:spPr>
          <a:xfrm>
            <a:off x="0" y="6970643"/>
            <a:ext cx="6096000" cy="887896"/>
          </a:xfrm>
          <a:prstGeom prst="rect">
            <a:avLst/>
          </a:prstGeom>
          <a:solidFill>
            <a:srgbClr val="E6E6E6"/>
          </a:solidFill>
          <a:ln>
            <a:solidFill>
              <a:srgbClr val="E6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13392622"/>
      </p:ext>
    </p:extLst>
  </p:cSld>
  <p:clrMapOvr>
    <a:masterClrMapping/>
  </p:clrMapOvr>
</p:sld>
</file>

<file path=ppt/theme/theme1.xml><?xml version="1.0" encoding="utf-8"?>
<a:theme xmlns:a="http://schemas.openxmlformats.org/drawingml/2006/main" name="160803-bitcoins-template-16x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160803-bitcoins-template-16x9</Template>
  <TotalTime>608</TotalTime>
  <Words>990</Words>
  <Application>Microsoft Office PowerPoint</Application>
  <PresentationFormat>Widescreen</PresentationFormat>
  <Paragraphs>73</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Agency FB</vt:lpstr>
      <vt:lpstr>Arial</vt:lpstr>
      <vt:lpstr>Calibri</vt:lpstr>
      <vt:lpstr>Wingdings</vt:lpstr>
      <vt:lpstr>160803-bitcoins-template-16x9</vt:lpstr>
      <vt:lpstr>CRYPTOCURRENCY</vt:lpstr>
      <vt:lpstr>PowerPoint Presentation</vt:lpstr>
      <vt:lpstr>A Cryptocurrency is a system that meets six conditions:</vt:lpstr>
      <vt:lpstr>PESTLE ANALYSIS</vt:lpstr>
      <vt:lpstr>PORTERS 5 FORCES ANALYSIS</vt:lpstr>
      <vt:lpstr>MARKET POTENTIAL AND GROWTH STUDIES</vt:lpstr>
      <vt:lpstr>DEMAND AND FORECASTING FOR BITCOIN</vt:lpstr>
      <vt:lpstr>PERCEPTION MAPPING</vt:lpstr>
      <vt:lpstr>PERCEPTION MAPPING (Cont.)</vt:lpstr>
      <vt:lpstr>SWOT ANALYSIS OF CRYPTOCURRENCY</vt:lpstr>
      <vt:lpstr>NEW CRYPTOCURRENCIES ADDED TO THE MARKET IN LAST 30 DAYS</vt:lpstr>
      <vt:lpstr>DISTRIBUTION &amp; PROMOTION</vt:lpstr>
      <vt:lpstr>DISTRIBUTION &amp; PROMOTION (Cont.)</vt:lpstr>
      <vt:lpstr>EXPECTED CHALLANGES</vt:lpstr>
      <vt:lpstr>THE FUTURE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CRYPTOCURRENCY</dc:title>
  <dc:creator>Saumyajit Das</dc:creator>
  <cp:lastModifiedBy>Saumyajit Das</cp:lastModifiedBy>
  <cp:revision>51</cp:revision>
  <dcterms:created xsi:type="dcterms:W3CDTF">2021-03-25T06:10:08Z</dcterms:created>
  <dcterms:modified xsi:type="dcterms:W3CDTF">2021-03-25T16:34:46Z</dcterms:modified>
</cp:coreProperties>
</file>