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3448233-9185-4800-A5B1-DDF343222ACC}" type="datetimeFigureOut">
              <a:rPr lang="en-US" smtClean="0"/>
              <a:t>3/26/2021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184677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48233-9185-4800-A5B1-DDF343222ACC}"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248820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448233-9185-4800-A5B1-DDF343222ACC}"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323725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448233-9185-4800-A5B1-DDF343222ACC}"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1381647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48233-9185-4800-A5B1-DDF343222ACC}"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2658961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448233-9185-4800-A5B1-DDF343222ACC}"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3625820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448233-9185-4800-A5B1-DDF343222ACC}" type="datetimeFigureOut">
              <a:rPr lang="en-US" smtClean="0"/>
              <a:t>3/26/2021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2598740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3448233-9185-4800-A5B1-DDF343222ACC}"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3231568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3448233-9185-4800-A5B1-DDF343222ACC}"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173619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8233-9185-4800-A5B1-DDF343222ACC}"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1518806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48233-9185-4800-A5B1-DDF343222ACC}"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185797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8233-9185-4800-A5B1-DDF343222ACC}"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389887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8233-9185-4800-A5B1-DDF343222ACC}"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10042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8233-9185-4800-A5B1-DDF343222ACC}"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108954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8233-9185-4800-A5B1-DDF343222ACC}"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363999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48233-9185-4800-A5B1-DDF343222ACC}"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222769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48233-9185-4800-A5B1-DDF343222ACC}"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10C741-C7FB-4B0C-B642-0F5373C0AD3E}" type="slidenum">
              <a:rPr lang="en-US" smtClean="0"/>
              <a:t>‹#›</a:t>
            </a:fld>
            <a:endParaRPr lang="en-US"/>
          </a:p>
        </p:txBody>
      </p:sp>
    </p:spTree>
    <p:extLst>
      <p:ext uri="{BB962C8B-B14F-4D97-AF65-F5344CB8AC3E}">
        <p14:creationId xmlns:p14="http://schemas.microsoft.com/office/powerpoint/2010/main" val="393830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3448233-9185-4800-A5B1-DDF343222ACC}" type="datetimeFigureOut">
              <a:rPr lang="en-US" smtClean="0"/>
              <a:t>3/26/2021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410C741-C7FB-4B0C-B642-0F5373C0AD3E}" type="slidenum">
              <a:rPr lang="en-US" smtClean="0"/>
              <a:t>‹#›</a:t>
            </a:fld>
            <a:endParaRPr lang="en-US"/>
          </a:p>
        </p:txBody>
      </p:sp>
    </p:spTree>
    <p:extLst>
      <p:ext uri="{BB962C8B-B14F-4D97-AF65-F5344CB8AC3E}">
        <p14:creationId xmlns:p14="http://schemas.microsoft.com/office/powerpoint/2010/main" val="2982209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www.geeksforgeeks.org/" TargetMode="External"/><Relationship Id="rId4" Type="http://schemas.openxmlformats.org/officeDocument/2006/relationships/hyperlink" Target="http://www.studymafia.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554D-F6C8-4B31-A4AA-E96B303211CA}"/>
              </a:ext>
            </a:extLst>
          </p:cNvPr>
          <p:cNvSpPr>
            <a:spLocks noGrp="1"/>
          </p:cNvSpPr>
          <p:nvPr>
            <p:ph type="ctrTitle"/>
          </p:nvPr>
        </p:nvSpPr>
        <p:spPr>
          <a:xfrm>
            <a:off x="480811" y="634285"/>
            <a:ext cx="11230378" cy="2794715"/>
          </a:xfrm>
        </p:spPr>
        <p:txBody>
          <a:bodyPr>
            <a:normAutofit/>
          </a:bodyPr>
          <a:lstStyle/>
          <a:p>
            <a:pPr algn="ctr"/>
            <a:r>
              <a:rPr lang="en-US" sz="8000" b="1" dirty="0">
                <a:effectLst>
                  <a:outerShdw blurRad="38100" dist="38100" dir="2700000" algn="tl">
                    <a:srgbClr val="000000">
                      <a:alpha val="43137"/>
                    </a:srgbClr>
                  </a:outerShdw>
                </a:effectLst>
                <a:latin typeface="OCR A Extended" panose="02010509020102010303" pitchFamily="50" charset="0"/>
              </a:rPr>
              <a:t>PHISHING</a:t>
            </a:r>
            <a:br>
              <a:rPr lang="en-US" sz="8000" b="1" dirty="0">
                <a:effectLst>
                  <a:outerShdw blurRad="38100" dist="38100" dir="2700000" algn="tl">
                    <a:srgbClr val="000000">
                      <a:alpha val="43137"/>
                    </a:srgbClr>
                  </a:outerShdw>
                </a:effectLst>
                <a:latin typeface="OCR A Extended" panose="02010509020102010303" pitchFamily="50" charset="0"/>
              </a:rPr>
            </a:br>
            <a:r>
              <a:rPr lang="en-US" sz="8000" b="1" dirty="0">
                <a:effectLst>
                  <a:outerShdw blurRad="38100" dist="38100" dir="2700000" algn="tl">
                    <a:srgbClr val="000000">
                      <a:alpha val="43137"/>
                    </a:srgbClr>
                  </a:outerShdw>
                </a:effectLst>
                <a:latin typeface="OCR A Extended" panose="02010509020102010303" pitchFamily="50" charset="0"/>
              </a:rPr>
              <a:t>Technology</a:t>
            </a:r>
          </a:p>
        </p:txBody>
      </p:sp>
      <p:sp>
        <p:nvSpPr>
          <p:cNvPr id="3" name="TextBox 2">
            <a:extLst>
              <a:ext uri="{FF2B5EF4-FFF2-40B4-BE49-F238E27FC236}">
                <a16:creationId xmlns:a16="http://schemas.microsoft.com/office/drawing/2014/main" id="{22620D86-1D9A-4099-983C-AFDF62FA57EA}"/>
              </a:ext>
            </a:extLst>
          </p:cNvPr>
          <p:cNvSpPr txBox="1"/>
          <p:nvPr/>
        </p:nvSpPr>
        <p:spPr>
          <a:xfrm>
            <a:off x="463639" y="3979572"/>
            <a:ext cx="11247550" cy="2246769"/>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rPr>
              <a:t>Presented by </a:t>
            </a:r>
            <a:r>
              <a:rPr lang="en-US" b="1" dirty="0">
                <a:solidFill>
                  <a:schemeClr val="bg1"/>
                </a:solidFill>
              </a:rPr>
              <a:t>–</a:t>
            </a:r>
            <a:r>
              <a:rPr lang="en-US" dirty="0">
                <a:solidFill>
                  <a:schemeClr val="bg1"/>
                </a:solidFill>
              </a:rPr>
              <a:t> </a:t>
            </a:r>
            <a:r>
              <a:rPr lang="en-US" sz="2000" b="1" dirty="0">
                <a:solidFill>
                  <a:schemeClr val="bg1"/>
                </a:solidFill>
                <a:effectLst>
                  <a:outerShdw blurRad="38100" dist="38100" dir="2700000" algn="tl">
                    <a:srgbClr val="000000">
                      <a:alpha val="43137"/>
                    </a:srgbClr>
                  </a:outerShdw>
                </a:effectLst>
              </a:rPr>
              <a:t>Omar Farahan </a:t>
            </a:r>
            <a:r>
              <a:rPr lang="en-US" sz="2000" b="1" dirty="0" err="1">
                <a:solidFill>
                  <a:schemeClr val="bg1"/>
                </a:solidFill>
                <a:effectLst>
                  <a:outerShdw blurRad="38100" dist="38100" dir="2700000" algn="tl">
                    <a:srgbClr val="000000">
                      <a:alpha val="43137"/>
                    </a:srgbClr>
                  </a:outerShdw>
                </a:effectLst>
              </a:rPr>
              <a:t>Molla</a:t>
            </a:r>
            <a:endParaRPr lang="en-US" sz="2000" b="1" dirty="0">
              <a:solidFill>
                <a:schemeClr val="bg1"/>
              </a:solidFill>
              <a:effectLst>
                <a:outerShdw blurRad="38100" dist="38100" dir="2700000" algn="tl">
                  <a:srgbClr val="000000">
                    <a:alpha val="43137"/>
                  </a:srgbClr>
                </a:outerShdw>
              </a:effectLst>
            </a:endParaRPr>
          </a:p>
          <a:p>
            <a:pPr algn="ctr"/>
            <a:r>
              <a:rPr lang="en-US" sz="2000" dirty="0">
                <a:solidFill>
                  <a:schemeClr val="bg1"/>
                </a:solidFill>
                <a:effectLst>
                  <a:outerShdw blurRad="38100" dist="38100" dir="2700000" algn="tl">
                    <a:srgbClr val="000000">
                      <a:alpha val="43137"/>
                    </a:srgbClr>
                  </a:outerShdw>
                </a:effectLst>
              </a:rPr>
              <a:t>Roll</a:t>
            </a:r>
            <a:r>
              <a:rPr lang="en-US" sz="2000" b="1" dirty="0">
                <a:solidFill>
                  <a:schemeClr val="bg1"/>
                </a:solidFill>
                <a:effectLst>
                  <a:outerShdw blurRad="38100" dist="38100" dir="2700000" algn="tl">
                    <a:srgbClr val="000000">
                      <a:alpha val="43137"/>
                    </a:srgbClr>
                  </a:outerShdw>
                </a:effectLst>
              </a:rPr>
              <a:t> – L20181081</a:t>
            </a:r>
          </a:p>
          <a:p>
            <a:pPr algn="ctr"/>
            <a:r>
              <a:rPr lang="en-US" sz="2000" dirty="0">
                <a:solidFill>
                  <a:schemeClr val="bg1"/>
                </a:solidFill>
                <a:effectLst>
                  <a:outerShdw blurRad="38100" dist="38100" dir="2700000" algn="tl">
                    <a:srgbClr val="000000">
                      <a:alpha val="43137"/>
                    </a:srgbClr>
                  </a:outerShdw>
                </a:effectLst>
              </a:rPr>
              <a:t>Department </a:t>
            </a:r>
            <a:r>
              <a:rPr lang="en-US" sz="2000" b="1" dirty="0">
                <a:solidFill>
                  <a:schemeClr val="bg1"/>
                </a:solidFill>
                <a:effectLst>
                  <a:outerShdw blurRad="38100" dist="38100" dir="2700000" algn="tl">
                    <a:srgbClr val="000000">
                      <a:alpha val="43137"/>
                    </a:srgbClr>
                  </a:outerShdw>
                </a:effectLst>
              </a:rPr>
              <a:t>– CSE(4</a:t>
            </a:r>
            <a:r>
              <a:rPr lang="en-US" sz="2000" b="1" baseline="30000" dirty="0">
                <a:solidFill>
                  <a:schemeClr val="bg1"/>
                </a:solidFill>
                <a:effectLst>
                  <a:outerShdw blurRad="38100" dist="38100" dir="2700000" algn="tl">
                    <a:srgbClr val="000000">
                      <a:alpha val="43137"/>
                    </a:srgbClr>
                  </a:outerShdw>
                </a:effectLst>
              </a:rPr>
              <a:t>th</a:t>
            </a:r>
            <a:r>
              <a:rPr lang="en-US" sz="2000" b="1" dirty="0">
                <a:solidFill>
                  <a:schemeClr val="bg1"/>
                </a:solidFill>
                <a:effectLst>
                  <a:outerShdw blurRad="38100" dist="38100" dir="2700000" algn="tl">
                    <a:srgbClr val="000000">
                      <a:alpha val="43137"/>
                    </a:srgbClr>
                  </a:outerShdw>
                </a:effectLst>
              </a:rPr>
              <a:t> year)</a:t>
            </a:r>
            <a:endParaRPr lang="en-US" sz="2000" dirty="0">
              <a:solidFill>
                <a:schemeClr val="bg1"/>
              </a:solidFill>
              <a:effectLst>
                <a:outerShdw blurRad="38100" dist="38100" dir="2700000" algn="tl">
                  <a:srgbClr val="000000">
                    <a:alpha val="43137"/>
                  </a:srgbClr>
                </a:outerShdw>
              </a:effectLst>
            </a:endParaRPr>
          </a:p>
          <a:p>
            <a:pPr algn="ctr"/>
            <a:r>
              <a:rPr lang="en-US" sz="2000" dirty="0">
                <a:solidFill>
                  <a:schemeClr val="bg1"/>
                </a:solidFill>
                <a:effectLst>
                  <a:outerShdw blurRad="38100" dist="38100" dir="2700000" algn="tl">
                    <a:srgbClr val="000000">
                      <a:alpha val="43137"/>
                    </a:srgbClr>
                  </a:outerShdw>
                </a:effectLst>
              </a:rPr>
              <a:t>Paper </a:t>
            </a:r>
            <a:r>
              <a:rPr lang="en-US" sz="2000" b="1" dirty="0">
                <a:solidFill>
                  <a:schemeClr val="bg1"/>
                </a:solidFill>
                <a:effectLst>
                  <a:outerShdw blurRad="38100" dist="38100" dir="2700000" algn="tl">
                    <a:srgbClr val="000000">
                      <a:alpha val="43137"/>
                    </a:srgbClr>
                  </a:outerShdw>
                </a:effectLst>
              </a:rPr>
              <a:t>–</a:t>
            </a:r>
            <a:r>
              <a:rPr lang="en-US" sz="2000" dirty="0">
                <a:solidFill>
                  <a:schemeClr val="bg1"/>
                </a:solidFill>
                <a:effectLst>
                  <a:outerShdw blurRad="38100" dist="38100" dir="2700000" algn="tl">
                    <a:srgbClr val="000000">
                      <a:alpha val="43137"/>
                    </a:srgbClr>
                  </a:outerShdw>
                </a:effectLst>
              </a:rPr>
              <a:t> </a:t>
            </a:r>
            <a:r>
              <a:rPr lang="en-US" sz="2000" b="1" dirty="0">
                <a:solidFill>
                  <a:schemeClr val="bg1"/>
                </a:solidFill>
                <a:effectLst>
                  <a:outerShdw blurRad="38100" dist="38100" dir="2700000" algn="tl">
                    <a:srgbClr val="000000">
                      <a:alpha val="43137"/>
                    </a:srgbClr>
                  </a:outerShdw>
                </a:effectLst>
              </a:rPr>
              <a:t>CSE 792(Int.)</a:t>
            </a:r>
          </a:p>
          <a:p>
            <a:pPr algn="ctr"/>
            <a:r>
              <a:rPr lang="en-US" sz="2000" dirty="0">
                <a:solidFill>
                  <a:schemeClr val="bg1"/>
                </a:solidFill>
                <a:effectLst>
                  <a:outerShdw blurRad="38100" dist="38100" dir="2700000" algn="tl">
                    <a:srgbClr val="000000">
                      <a:alpha val="43137"/>
                    </a:srgbClr>
                  </a:outerShdw>
                </a:effectLst>
              </a:rPr>
              <a:t>Paper Name </a:t>
            </a:r>
            <a:r>
              <a:rPr lang="en-US" sz="2000" b="1" dirty="0">
                <a:solidFill>
                  <a:schemeClr val="bg1"/>
                </a:solidFill>
                <a:effectLst>
                  <a:outerShdw blurRad="38100" dist="38100" dir="2700000" algn="tl">
                    <a:srgbClr val="000000">
                      <a:alpha val="43137"/>
                    </a:srgbClr>
                  </a:outerShdw>
                </a:effectLst>
              </a:rPr>
              <a:t>– Seminar</a:t>
            </a:r>
          </a:p>
          <a:p>
            <a:pPr algn="ctr"/>
            <a:r>
              <a:rPr lang="en-US" sz="2000" dirty="0">
                <a:solidFill>
                  <a:schemeClr val="bg1"/>
                </a:solidFill>
                <a:effectLst>
                  <a:outerShdw blurRad="38100" dist="38100" dir="2700000" algn="tl">
                    <a:srgbClr val="000000">
                      <a:alpha val="43137"/>
                    </a:srgbClr>
                  </a:outerShdw>
                </a:effectLst>
              </a:rPr>
              <a:t>Session </a:t>
            </a:r>
            <a:r>
              <a:rPr lang="en-US" sz="2000" b="1" dirty="0">
                <a:solidFill>
                  <a:schemeClr val="bg1"/>
                </a:solidFill>
                <a:effectLst>
                  <a:outerShdw blurRad="38100" dist="38100" dir="2700000" algn="tl">
                    <a:srgbClr val="000000">
                      <a:alpha val="43137"/>
                    </a:srgbClr>
                  </a:outerShdw>
                </a:effectLst>
              </a:rPr>
              <a:t>– 2018-2021</a:t>
            </a:r>
            <a:endParaRPr lang="en-US" sz="2000" dirty="0">
              <a:solidFill>
                <a:schemeClr val="bg1"/>
              </a:solidFill>
              <a:effectLst>
                <a:outerShdw blurRad="38100" dist="38100" dir="2700000" algn="tl">
                  <a:srgbClr val="000000">
                    <a:alpha val="43137"/>
                  </a:srgbClr>
                </a:outerShdw>
              </a:effectLst>
            </a:endParaRPr>
          </a:p>
          <a:p>
            <a:pPr algn="ctr"/>
            <a:endParaRPr lang="en-US" sz="2000" dirty="0">
              <a:solidFill>
                <a:schemeClr val="bg1"/>
              </a:solidFill>
              <a:effectLst>
                <a:outerShdw blurRad="38100" dist="38100" dir="2700000" algn="tl">
                  <a:srgbClr val="000000">
                    <a:alpha val="43137"/>
                  </a:srgbClr>
                </a:outerShdw>
              </a:effectLst>
            </a:endParaRPr>
          </a:p>
        </p:txBody>
      </p:sp>
      <p:cxnSp>
        <p:nvCxnSpPr>
          <p:cNvPr id="5" name="Straight Connector 4">
            <a:extLst>
              <a:ext uri="{FF2B5EF4-FFF2-40B4-BE49-F238E27FC236}">
                <a16:creationId xmlns:a16="http://schemas.microsoft.com/office/drawing/2014/main" id="{FEB418AF-C401-4963-A515-1F17F871090B}"/>
              </a:ext>
            </a:extLst>
          </p:cNvPr>
          <p:cNvCxnSpPr/>
          <p:nvPr/>
        </p:nvCxnSpPr>
        <p:spPr>
          <a:xfrm>
            <a:off x="579549" y="3593206"/>
            <a:ext cx="109985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159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6FD6-92D6-4C2F-8BC6-13FE0BFCDC9E}"/>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rPr>
              <a:t>Effects of Phishing</a:t>
            </a:r>
          </a:p>
        </p:txBody>
      </p:sp>
      <p:sp>
        <p:nvSpPr>
          <p:cNvPr id="3" name="Content Placeholder 2">
            <a:extLst>
              <a:ext uri="{FF2B5EF4-FFF2-40B4-BE49-F238E27FC236}">
                <a16:creationId xmlns:a16="http://schemas.microsoft.com/office/drawing/2014/main" id="{FA309C51-EAEC-48A7-898C-1801E13213F7}"/>
              </a:ext>
            </a:extLst>
          </p:cNvPr>
          <p:cNvSpPr>
            <a:spLocks noGrp="1"/>
          </p:cNvSpPr>
          <p:nvPr>
            <p:ph idx="1"/>
          </p:nvPr>
        </p:nvSpPr>
        <p:spPr>
          <a:xfrm>
            <a:off x="463640" y="2603500"/>
            <a:ext cx="9516974" cy="3475328"/>
          </a:xfrm>
        </p:spPr>
        <p:txBody>
          <a:bodyPr>
            <a:normAutofit/>
          </a:bodyPr>
          <a:lstStyle/>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Internet fraud</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Identity theft</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Financial loss to the original institutions</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Difficulties in Law Enforcement Investigations</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Erosion of Public Trust in the Internet.</a:t>
            </a:r>
            <a:endParaRPr lang="en-US" sz="22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1211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D8F6-D959-4E6B-ACB5-5DD4FC7E8EC7}"/>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rPr>
              <a:t>Defend against Phishing Attacks</a:t>
            </a:r>
          </a:p>
        </p:txBody>
      </p:sp>
      <p:sp>
        <p:nvSpPr>
          <p:cNvPr id="3" name="Content Placeholder 2">
            <a:extLst>
              <a:ext uri="{FF2B5EF4-FFF2-40B4-BE49-F238E27FC236}">
                <a16:creationId xmlns:a16="http://schemas.microsoft.com/office/drawing/2014/main" id="{52446E62-334C-4D46-B683-91FBE0F8A2F2}"/>
              </a:ext>
            </a:extLst>
          </p:cNvPr>
          <p:cNvSpPr>
            <a:spLocks noGrp="1"/>
          </p:cNvSpPr>
          <p:nvPr>
            <p:ph idx="1"/>
          </p:nvPr>
        </p:nvSpPr>
        <p:spPr>
          <a:xfrm>
            <a:off x="476518" y="2603499"/>
            <a:ext cx="9504095" cy="3462449"/>
          </a:xfrm>
        </p:spPr>
        <p:txBody>
          <a:bodyPr>
            <a:normAutofit/>
          </a:bodyPr>
          <a:lstStyle/>
          <a:p>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Preventing a phishing attack before it begins</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Detecting a phishing attack</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Preventing the delivery of phishing messages</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Preventing deception in phishing messages and sites</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Counter measures</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Interfering with the use of compromised information</a:t>
            </a:r>
            <a:endParaRPr lang="en-US" sz="22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4089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00E1-1F29-46EB-AF9B-18215459993E}"/>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3C7AB55C-899A-4FCD-8D2F-D482BF31C365}"/>
              </a:ext>
            </a:extLst>
          </p:cNvPr>
          <p:cNvSpPr>
            <a:spLocks noGrp="1"/>
          </p:cNvSpPr>
          <p:nvPr>
            <p:ph idx="1"/>
          </p:nvPr>
        </p:nvSpPr>
        <p:spPr>
          <a:xfrm>
            <a:off x="489398" y="2603500"/>
            <a:ext cx="9491216" cy="3385176"/>
          </a:xfrm>
        </p:spPr>
        <p:txBody>
          <a:bodyPr>
            <a:normAutofit/>
          </a:bodyPr>
          <a:lstStyle/>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No single technology will completely stop phishing. However, a combination of good organization and practice, proper application of current technologies, and improvements in security technology has the potential to drastically reduce the prevalence of phishing and the losses suffered from it.</a:t>
            </a:r>
            <a:endParaRPr lang="en-US" sz="22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604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786E-B009-44D6-BC91-BDBFFB682091}"/>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rPr>
              <a:t>Example</a:t>
            </a:r>
          </a:p>
        </p:txBody>
      </p:sp>
      <p:pic>
        <p:nvPicPr>
          <p:cNvPr id="5" name="Content Placeholder 4">
            <a:extLst>
              <a:ext uri="{FF2B5EF4-FFF2-40B4-BE49-F238E27FC236}">
                <a16:creationId xmlns:a16="http://schemas.microsoft.com/office/drawing/2014/main" id="{7D913101-FFA5-4FBB-B7EB-B022EAEC20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175" y="2593394"/>
            <a:ext cx="5653825" cy="3416300"/>
          </a:xfrm>
        </p:spPr>
      </p:pic>
      <p:pic>
        <p:nvPicPr>
          <p:cNvPr id="7" name="Picture 6">
            <a:extLst>
              <a:ext uri="{FF2B5EF4-FFF2-40B4-BE49-F238E27FC236}">
                <a16:creationId xmlns:a16="http://schemas.microsoft.com/office/drawing/2014/main" id="{18B2B036-F1BD-488C-AB18-A0A897FB0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871" y="2593394"/>
            <a:ext cx="5391954" cy="3858921"/>
          </a:xfrm>
          <a:prstGeom prst="rect">
            <a:avLst/>
          </a:prstGeom>
        </p:spPr>
      </p:pic>
      <p:sp>
        <p:nvSpPr>
          <p:cNvPr id="9" name="TextBox 8">
            <a:extLst>
              <a:ext uri="{FF2B5EF4-FFF2-40B4-BE49-F238E27FC236}">
                <a16:creationId xmlns:a16="http://schemas.microsoft.com/office/drawing/2014/main" id="{BB5E8AA6-C3BF-4184-B911-6111416C725B}"/>
              </a:ext>
            </a:extLst>
          </p:cNvPr>
          <p:cNvSpPr txBox="1"/>
          <p:nvPr/>
        </p:nvSpPr>
        <p:spPr>
          <a:xfrm>
            <a:off x="6357871" y="6267649"/>
            <a:ext cx="5653825" cy="461665"/>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Original Facebook Page</a:t>
            </a:r>
          </a:p>
        </p:txBody>
      </p:sp>
      <p:sp>
        <p:nvSpPr>
          <p:cNvPr id="10" name="TextBox 9">
            <a:extLst>
              <a:ext uri="{FF2B5EF4-FFF2-40B4-BE49-F238E27FC236}">
                <a16:creationId xmlns:a16="http://schemas.microsoft.com/office/drawing/2014/main" id="{C8F02F11-77EF-45A7-8885-7E64BE1A889C}"/>
              </a:ext>
            </a:extLst>
          </p:cNvPr>
          <p:cNvSpPr txBox="1"/>
          <p:nvPr/>
        </p:nvSpPr>
        <p:spPr>
          <a:xfrm>
            <a:off x="442174" y="6267649"/>
            <a:ext cx="5653825" cy="461665"/>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Fake Facebook Page</a:t>
            </a:r>
          </a:p>
        </p:txBody>
      </p:sp>
    </p:spTree>
    <p:extLst>
      <p:ext uri="{BB962C8B-B14F-4D97-AF65-F5344CB8AC3E}">
        <p14:creationId xmlns:p14="http://schemas.microsoft.com/office/powerpoint/2010/main" val="1961910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ACB2-8BD6-4CE5-9AFA-59CDACF15BAF}"/>
              </a:ext>
            </a:extLst>
          </p:cNvPr>
          <p:cNvSpPr>
            <a:spLocks noGrp="1"/>
          </p:cNvSpPr>
          <p:nvPr>
            <p:ph type="title"/>
          </p:nvPr>
        </p:nvSpPr>
        <p:spPr/>
        <p:txBody>
          <a:bodyPr/>
          <a:lstStyle/>
          <a:p>
            <a:pPr algn="ctr"/>
            <a:r>
              <a:rPr lang="en-US" sz="4400" b="1" dirty="0"/>
              <a:t>References</a:t>
            </a:r>
            <a:endParaRPr lang="en-US" b="1" dirty="0"/>
          </a:p>
        </p:txBody>
      </p:sp>
      <p:sp>
        <p:nvSpPr>
          <p:cNvPr id="3" name="Content Placeholder 2">
            <a:extLst>
              <a:ext uri="{FF2B5EF4-FFF2-40B4-BE49-F238E27FC236}">
                <a16:creationId xmlns:a16="http://schemas.microsoft.com/office/drawing/2014/main" id="{7330510A-2912-4EEA-82AA-A11627238162}"/>
              </a:ext>
            </a:extLst>
          </p:cNvPr>
          <p:cNvSpPr>
            <a:spLocks noGrp="1"/>
          </p:cNvSpPr>
          <p:nvPr>
            <p:ph idx="1"/>
          </p:nvPr>
        </p:nvSpPr>
        <p:spPr>
          <a:xfrm>
            <a:off x="476518" y="2603499"/>
            <a:ext cx="9504095" cy="3423813"/>
          </a:xfrm>
        </p:spPr>
        <p:txBody>
          <a:bodyPr/>
          <a:lstStyle/>
          <a:p>
            <a:pPr>
              <a:spcBef>
                <a:spcPts val="0"/>
              </a:spcBef>
            </a:pPr>
            <a:r>
              <a:rPr lang="en-GB" sz="2200" u="sng" dirty="0">
                <a:solidFill>
                  <a:schemeClr val="accent6">
                    <a:lumMod val="75000"/>
                  </a:schemeClr>
                </a:solidFill>
                <a:effectLst>
                  <a:outerShdw blurRad="50800" dist="38100" dir="18900000" algn="bl">
                    <a:srgbClr val="000000">
                      <a:alpha val="40000"/>
                    </a:srgb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www.Google.com</a:t>
            </a:r>
            <a:endParaRPr lang="en-US" sz="2200" dirty="0">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pPr>
            <a:r>
              <a:rPr lang="en-GB" sz="2200" u="sng" dirty="0">
                <a:solidFill>
                  <a:schemeClr val="accent6">
                    <a:lumMod val="75000"/>
                  </a:schemeClr>
                </a:solidFill>
                <a:effectLst>
                  <a:outerShdw blurRad="50800" dist="38100" dir="18900000" algn="bl">
                    <a:srgbClr val="000000">
                      <a:alpha val="40000"/>
                    </a:srgb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www.Wikipedia.com</a:t>
            </a:r>
            <a:endParaRPr lang="en-US" sz="2200" dirty="0">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pPr>
            <a:r>
              <a:rPr lang="en-GB" sz="2200" u="sng" dirty="0">
                <a:solidFill>
                  <a:schemeClr val="accent6">
                    <a:lumMod val="75000"/>
                  </a:schemeClr>
                </a:solidFill>
                <a:effectLst>
                  <a:outerShdw blurRad="50800" dist="38100" dir="18900000" algn="bl">
                    <a:srgbClr val="000000">
                      <a:alpha val="40000"/>
                    </a:srgb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www.Studymafia.org</a:t>
            </a:r>
            <a:endParaRPr lang="en-US" sz="2200" dirty="0">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pPr>
            <a:r>
              <a:rPr lang="en-GB" sz="2200" u="sng" dirty="0">
                <a:solidFill>
                  <a:schemeClr val="accent6">
                    <a:lumMod val="75000"/>
                  </a:schemeClr>
                </a:solidFill>
                <a:effectLst>
                  <a:outerShdw blurRad="50800" dist="38100" dir="18900000" algn="bl">
                    <a:srgbClr val="000000">
                      <a:alpha val="40000"/>
                    </a:srgb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www.Geeksforgeeks.org</a:t>
            </a:r>
            <a:endParaRPr lang="en-US" sz="2200" dirty="0">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17388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1B400B-05DB-42BD-8DC6-AED4ABCB03F5}"/>
              </a:ext>
            </a:extLst>
          </p:cNvPr>
          <p:cNvSpPr>
            <a:spLocks noGrp="1"/>
          </p:cNvSpPr>
          <p:nvPr>
            <p:ph type="ctrTitle"/>
          </p:nvPr>
        </p:nvSpPr>
        <p:spPr>
          <a:xfrm>
            <a:off x="487251" y="2592214"/>
            <a:ext cx="11217498" cy="1673572"/>
          </a:xfrm>
        </p:spPr>
        <p:txBody>
          <a:bodyPr/>
          <a:lstStyle/>
          <a:p>
            <a:pPr algn="ctr"/>
            <a:r>
              <a:rPr lang="en-US" sz="11500" b="1" dirty="0">
                <a:effectLst>
                  <a:outerShdw blurRad="38100" dist="38100" dir="2700000" algn="tl">
                    <a:srgbClr val="000000">
                      <a:alpha val="43137"/>
                    </a:srgbClr>
                  </a:outerShdw>
                </a:effectLst>
                <a:latin typeface="OCR A Extended" panose="02010509020102010303" pitchFamily="50" charset="0"/>
              </a:rPr>
              <a:t>Thank You</a:t>
            </a:r>
          </a:p>
        </p:txBody>
      </p:sp>
    </p:spTree>
    <p:extLst>
      <p:ext uri="{BB962C8B-B14F-4D97-AF65-F5344CB8AC3E}">
        <p14:creationId xmlns:p14="http://schemas.microsoft.com/office/powerpoint/2010/main" val="135030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E82B-87C1-482F-9496-81862C3AD8F1}"/>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rPr>
              <a:t>Content</a:t>
            </a:r>
            <a:endParaRPr lang="en-US" sz="5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846A90D-6CA5-414A-AE8A-8A8DB246C6C3}"/>
              </a:ext>
            </a:extLst>
          </p:cNvPr>
          <p:cNvSpPr>
            <a:spLocks noGrp="1"/>
          </p:cNvSpPr>
          <p:nvPr>
            <p:ph idx="1"/>
          </p:nvPr>
        </p:nvSpPr>
        <p:spPr>
          <a:xfrm>
            <a:off x="682580" y="2603499"/>
            <a:ext cx="9298033" cy="3784421"/>
          </a:xfrm>
        </p:spPr>
        <p:txBody>
          <a:bodyPr>
            <a:normAutofit fontScale="92500" lnSpcReduction="20000"/>
          </a:bodyPr>
          <a:lstStyle/>
          <a:p>
            <a:pPr marL="285750" indent="-285750" algn="l">
              <a:buFont typeface="Wingdings" panose="05000000000000000000" pitchFamily="2" charset="2"/>
              <a:buChar char="q"/>
            </a:pPr>
            <a:r>
              <a:rPr lang="en-US" sz="2800" b="0" i="0" u="none" strike="noStrike" baseline="0" dirty="0">
                <a:effectLst>
                  <a:outerShdw blurRad="38100" dist="38100" dir="2700000" algn="tl">
                    <a:srgbClr val="000000">
                      <a:alpha val="43137"/>
                    </a:srgbClr>
                  </a:outerShdw>
                </a:effectLst>
                <a:latin typeface="Times New Roman" panose="02020603050405020304" pitchFamily="18" charset="0"/>
              </a:rPr>
              <a:t>Introduction</a:t>
            </a:r>
          </a:p>
          <a:p>
            <a:pPr marL="285750" indent="-285750" algn="l">
              <a:buFont typeface="Wingdings" panose="05000000000000000000" pitchFamily="2" charset="2"/>
              <a:buChar char="q"/>
            </a:pPr>
            <a:r>
              <a:rPr lang="en-US" sz="2800" b="0" i="0" u="none" strike="noStrike" baseline="0" dirty="0">
                <a:effectLst>
                  <a:outerShdw blurRad="38100" dist="38100" dir="2700000" algn="tl">
                    <a:srgbClr val="000000">
                      <a:alpha val="43137"/>
                    </a:srgbClr>
                  </a:outerShdw>
                </a:effectLst>
                <a:latin typeface="Times New Roman" panose="02020603050405020304" pitchFamily="18" charset="0"/>
              </a:rPr>
              <a:t>Phishing Techniques</a:t>
            </a:r>
          </a:p>
          <a:p>
            <a:pPr marL="285750" indent="-285750" algn="l">
              <a:buFont typeface="Wingdings" panose="05000000000000000000" pitchFamily="2" charset="2"/>
              <a:buChar char="q"/>
            </a:pPr>
            <a:r>
              <a:rPr lang="en-US" sz="2800" b="0" i="0" u="none" strike="noStrike" baseline="0" dirty="0">
                <a:effectLst>
                  <a:outerShdw blurRad="38100" dist="38100" dir="2700000" algn="tl">
                    <a:srgbClr val="000000">
                      <a:alpha val="43137"/>
                    </a:srgbClr>
                  </a:outerShdw>
                </a:effectLst>
                <a:latin typeface="Times New Roman" panose="02020603050405020304" pitchFamily="18" charset="0"/>
              </a:rPr>
              <a:t>Types of Phishing</a:t>
            </a:r>
          </a:p>
          <a:p>
            <a:pPr marL="285750" indent="-285750" algn="l">
              <a:buFont typeface="Wingdings" panose="05000000000000000000" pitchFamily="2" charset="2"/>
              <a:buChar char="q"/>
            </a:pPr>
            <a:r>
              <a:rPr lang="en-US" sz="2800" b="0" i="0" u="none" strike="noStrike" baseline="0" dirty="0">
                <a:effectLst>
                  <a:outerShdw blurRad="38100" dist="38100" dir="2700000" algn="tl">
                    <a:srgbClr val="000000">
                      <a:alpha val="43137"/>
                    </a:srgbClr>
                  </a:outerShdw>
                </a:effectLst>
                <a:latin typeface="Times New Roman" panose="02020603050405020304" pitchFamily="18" charset="0"/>
              </a:rPr>
              <a:t>Causes of Phishing</a:t>
            </a:r>
          </a:p>
          <a:p>
            <a:pPr marL="285750" indent="-285750" algn="l">
              <a:buFont typeface="Wingdings" panose="05000000000000000000" pitchFamily="2" charset="2"/>
              <a:buChar char="q"/>
            </a:pPr>
            <a:r>
              <a:rPr lang="en-US" sz="2800" b="0" i="0" u="none" strike="noStrike" baseline="0" dirty="0">
                <a:effectLst>
                  <a:outerShdw blurRad="38100" dist="38100" dir="2700000" algn="tl">
                    <a:srgbClr val="000000">
                      <a:alpha val="43137"/>
                    </a:srgbClr>
                  </a:outerShdw>
                </a:effectLst>
                <a:latin typeface="Times New Roman" panose="02020603050405020304" pitchFamily="18" charset="0"/>
              </a:rPr>
              <a:t>Anti Phishing</a:t>
            </a:r>
          </a:p>
          <a:p>
            <a:pPr marL="285750" indent="-285750" algn="l">
              <a:buFont typeface="Wingdings" panose="05000000000000000000" pitchFamily="2" charset="2"/>
              <a:buChar char="q"/>
            </a:pPr>
            <a:r>
              <a:rPr lang="en-US" sz="2800" b="0" i="0" u="none" strike="noStrike" baseline="0" dirty="0">
                <a:effectLst>
                  <a:outerShdw blurRad="38100" dist="38100" dir="2700000" algn="tl">
                    <a:srgbClr val="000000">
                      <a:alpha val="43137"/>
                    </a:srgbClr>
                  </a:outerShdw>
                </a:effectLst>
                <a:latin typeface="Times New Roman" panose="02020603050405020304" pitchFamily="18" charset="0"/>
              </a:rPr>
              <a:t>Effects of Phishing</a:t>
            </a:r>
          </a:p>
          <a:p>
            <a:pPr marL="285750" indent="-285750" algn="l">
              <a:buFont typeface="Wingdings" panose="05000000000000000000" pitchFamily="2" charset="2"/>
              <a:buChar char="q"/>
            </a:pPr>
            <a:r>
              <a:rPr lang="en-US" sz="2800" b="0" i="0" u="none" strike="noStrike" baseline="0" dirty="0">
                <a:effectLst>
                  <a:outerShdw blurRad="38100" dist="38100" dir="2700000" algn="tl">
                    <a:srgbClr val="000000">
                      <a:alpha val="43137"/>
                    </a:srgbClr>
                  </a:outerShdw>
                </a:effectLst>
                <a:latin typeface="Times New Roman" panose="02020603050405020304" pitchFamily="18" charset="0"/>
              </a:rPr>
              <a:t>Defend against Phishing Attacks</a:t>
            </a:r>
          </a:p>
          <a:p>
            <a:pPr marL="285750" indent="-285750" algn="l">
              <a:buFont typeface="Wingdings" panose="05000000000000000000" pitchFamily="2" charset="2"/>
              <a:buChar char="q"/>
            </a:pPr>
            <a:r>
              <a:rPr lang="en-US" sz="2800" b="0" i="0" u="none" strike="noStrike" baseline="0" dirty="0">
                <a:effectLst>
                  <a:outerShdw blurRad="38100" dist="38100" dir="2700000" algn="tl">
                    <a:srgbClr val="000000">
                      <a:alpha val="43137"/>
                    </a:srgbClr>
                  </a:outerShdw>
                </a:effectLst>
                <a:latin typeface="Times New Roman" panose="02020603050405020304" pitchFamily="18" charset="0"/>
              </a:rPr>
              <a:t>Conclusion</a:t>
            </a:r>
          </a:p>
        </p:txBody>
      </p:sp>
    </p:spTree>
    <p:extLst>
      <p:ext uri="{BB962C8B-B14F-4D97-AF65-F5344CB8AC3E}">
        <p14:creationId xmlns:p14="http://schemas.microsoft.com/office/powerpoint/2010/main" val="326434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44A6-DA0C-4653-A57D-9786EA702836}"/>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rPr>
              <a:t>Introduction</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85A5FF0-B052-4A09-B304-A9EE85AB7868}"/>
              </a:ext>
            </a:extLst>
          </p:cNvPr>
          <p:cNvSpPr>
            <a:spLocks noGrp="1"/>
          </p:cNvSpPr>
          <p:nvPr>
            <p:ph idx="1"/>
          </p:nvPr>
        </p:nvSpPr>
        <p:spPr/>
        <p:txBody>
          <a:bodyPr>
            <a:normAutofit fontScale="85000" lnSpcReduction="10000"/>
          </a:bodyPr>
          <a:lstStyle/>
          <a:p>
            <a:pPr algn="l"/>
            <a:r>
              <a:rPr lang="en-US" sz="3200" b="0" i="0" u="none" strike="noStrike" baseline="0" dirty="0">
                <a:effectLst>
                  <a:outerShdw blurRad="38100" dist="38100" dir="2700000" algn="tl">
                    <a:srgbClr val="000000">
                      <a:alpha val="43137"/>
                    </a:srgbClr>
                  </a:outerShdw>
                </a:effectLst>
                <a:latin typeface="Arial" panose="020B0604020202020204" pitchFamily="34" charset="0"/>
              </a:rPr>
              <a:t>Phishing is the act of attempting to acquire information such as username, password and credit card details as a trustworthy entity in an electronic communication.</a:t>
            </a:r>
          </a:p>
          <a:p>
            <a:r>
              <a:rPr lang="en-US" sz="3200" b="0" i="0" u="none" strike="noStrike" baseline="0" dirty="0">
                <a:effectLst>
                  <a:outerShdw blurRad="38100" dist="38100" dir="2700000" algn="tl">
                    <a:srgbClr val="000000">
                      <a:alpha val="43137"/>
                    </a:srgbClr>
                  </a:outerShdw>
                </a:effectLst>
                <a:latin typeface="Arial" panose="020B0604020202020204" pitchFamily="34" charset="0"/>
              </a:rPr>
              <a:t>Communications purporting to be from </a:t>
            </a:r>
            <a:r>
              <a:rPr lang="fr-FR" sz="3200" b="0" i="0" u="none" strike="noStrike" baseline="0" dirty="0" err="1">
                <a:effectLst>
                  <a:outerShdw blurRad="38100" dist="38100" dir="2700000" algn="tl">
                    <a:srgbClr val="000000">
                      <a:alpha val="43137"/>
                    </a:srgbClr>
                  </a:outerShdw>
                </a:effectLst>
                <a:latin typeface="Arial" panose="020B0604020202020204" pitchFamily="34" charset="0"/>
              </a:rPr>
              <a:t>popular</a:t>
            </a:r>
            <a:r>
              <a:rPr lang="fr-FR" sz="3200" b="0" i="0" u="none" strike="noStrike" baseline="0" dirty="0">
                <a:effectLst>
                  <a:outerShdw blurRad="38100" dist="38100" dir="2700000" algn="tl">
                    <a:srgbClr val="000000">
                      <a:alpha val="43137"/>
                    </a:srgbClr>
                  </a:outerShdw>
                </a:effectLst>
                <a:latin typeface="Arial" panose="020B0604020202020204" pitchFamily="34" charset="0"/>
              </a:rPr>
              <a:t> social web sites, Auction sites, online </a:t>
            </a:r>
            <a:r>
              <a:rPr lang="en-US" sz="3200" b="0" i="0" u="none" strike="noStrike" baseline="0" dirty="0">
                <a:effectLst>
                  <a:outerShdw blurRad="38100" dist="38100" dir="2700000" algn="tl">
                    <a:srgbClr val="000000">
                      <a:alpha val="43137"/>
                    </a:srgbClr>
                  </a:outerShdw>
                </a:effectLst>
                <a:latin typeface="Arial" panose="020B0604020202020204" pitchFamily="34" charset="0"/>
              </a:rPr>
              <a:t>payment process or IT administrators are commonly used to lure the unsuspecting public. Phishing emails may contain links to websites that are infected with malware.</a:t>
            </a:r>
            <a:endParaRPr lang="en-US"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9407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08FD-B657-410B-BCC9-70463CB2DA55}"/>
              </a:ext>
            </a:extLst>
          </p:cNvPr>
          <p:cNvSpPr>
            <a:spLocks noGrp="1"/>
          </p:cNvSpPr>
          <p:nvPr>
            <p:ph type="title"/>
          </p:nvPr>
        </p:nvSpPr>
        <p:spPr/>
        <p:txBody>
          <a:bodyPr>
            <a:noAutofit/>
          </a:bodyPr>
          <a:lstStyle/>
          <a:p>
            <a:pPr algn="ctr"/>
            <a:r>
              <a:rPr lang="en-US" sz="4400" b="1" dirty="0">
                <a:effectLst>
                  <a:outerShdw blurRad="38100" dist="38100" dir="2700000" algn="tl">
                    <a:srgbClr val="000000">
                      <a:alpha val="43137"/>
                    </a:srgbClr>
                  </a:outerShdw>
                </a:effectLst>
              </a:rPr>
              <a:t>Phishing Techniques</a:t>
            </a:r>
          </a:p>
        </p:txBody>
      </p:sp>
      <p:sp>
        <p:nvSpPr>
          <p:cNvPr id="3" name="Content Placeholder 2">
            <a:extLst>
              <a:ext uri="{FF2B5EF4-FFF2-40B4-BE49-F238E27FC236}">
                <a16:creationId xmlns:a16="http://schemas.microsoft.com/office/drawing/2014/main" id="{132C84B6-40D9-4201-B47D-D5F13FE32F23}"/>
              </a:ext>
            </a:extLst>
          </p:cNvPr>
          <p:cNvSpPr>
            <a:spLocks noGrp="1"/>
          </p:cNvSpPr>
          <p:nvPr>
            <p:ph idx="1"/>
          </p:nvPr>
        </p:nvSpPr>
        <p:spPr/>
        <p:txBody>
          <a:bodyPr>
            <a:normAutofit/>
          </a:bodyPr>
          <a:lstStyle/>
          <a:p>
            <a:pPr algn="l"/>
            <a:r>
              <a:rPr lang="en-US" sz="3200" b="0" i="0" u="none" strike="noStrike" baseline="0" dirty="0">
                <a:effectLst>
                  <a:outerShdw blurRad="38100" dist="38100" dir="2700000" algn="tl">
                    <a:srgbClr val="000000">
                      <a:alpha val="43137"/>
                    </a:srgbClr>
                  </a:outerShdw>
                </a:effectLst>
                <a:latin typeface="Times New Roman" panose="02020603050405020304" pitchFamily="18" charset="0"/>
              </a:rPr>
              <a:t>LINK MANIPULATION</a:t>
            </a:r>
          </a:p>
          <a:p>
            <a:pPr algn="l"/>
            <a:r>
              <a:rPr lang="en-US" sz="3200" b="0" i="0" u="none" strike="noStrike" baseline="0" dirty="0">
                <a:effectLst>
                  <a:outerShdw blurRad="38100" dist="38100" dir="2700000" algn="tl">
                    <a:srgbClr val="000000">
                      <a:alpha val="43137"/>
                    </a:srgbClr>
                  </a:outerShdw>
                </a:effectLst>
                <a:latin typeface="Times New Roman" panose="02020603050405020304" pitchFamily="18" charset="0"/>
              </a:rPr>
              <a:t>FILTER EVASION</a:t>
            </a:r>
          </a:p>
          <a:p>
            <a:r>
              <a:rPr lang="en-US" sz="3200" b="0" i="0" u="none" strike="noStrike" baseline="0" dirty="0">
                <a:effectLst>
                  <a:outerShdw blurRad="38100" dist="38100" dir="2700000" algn="tl">
                    <a:srgbClr val="000000">
                      <a:alpha val="43137"/>
                    </a:srgbClr>
                  </a:outerShdw>
                </a:effectLst>
                <a:latin typeface="Times New Roman" panose="02020603050405020304" pitchFamily="18" charset="0"/>
              </a:rPr>
              <a:t>WEBSITE FORGERY</a:t>
            </a:r>
          </a:p>
          <a:p>
            <a:r>
              <a:rPr lang="en-US" sz="3200" b="0" i="0" u="none" strike="noStrike" baseline="0" dirty="0">
                <a:effectLst>
                  <a:outerShdw blurRad="38100" dist="38100" dir="2700000" algn="tl">
                    <a:srgbClr val="000000">
                      <a:alpha val="43137"/>
                    </a:srgbClr>
                  </a:outerShdw>
                </a:effectLst>
                <a:latin typeface="Times New Roman" panose="02020603050405020304" pitchFamily="18" charset="0"/>
              </a:rPr>
              <a:t>PHONE PHISHING</a:t>
            </a:r>
            <a:endParaRPr lang="en-US"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894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79A3-0ECE-4471-9CAC-118F7E2E9303}"/>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rPr>
              <a:t>Types of Phishing</a:t>
            </a:r>
            <a:endParaRPr lang="en-US" sz="28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7A7AE7B-083F-4591-9715-4F05C52F8414}"/>
              </a:ext>
            </a:extLst>
          </p:cNvPr>
          <p:cNvSpPr>
            <a:spLocks noGrp="1"/>
          </p:cNvSpPr>
          <p:nvPr>
            <p:ph idx="1"/>
          </p:nvPr>
        </p:nvSpPr>
        <p:spPr/>
        <p:txBody>
          <a:bodyPr>
            <a:normAutofit fontScale="77500" lnSpcReduction="20000"/>
          </a:bodyPr>
          <a:lstStyle/>
          <a:p>
            <a:pPr algn="l">
              <a:buFont typeface="Wingdings" panose="05000000000000000000" pitchFamily="2" charset="2"/>
              <a:buChar char="v"/>
            </a:pPr>
            <a:r>
              <a:rPr lang="en-US" sz="3200" b="1" i="0" u="none" strike="noStrike" baseline="0" dirty="0">
                <a:effectLst>
                  <a:outerShdw blurRad="38100" dist="38100" dir="2700000" algn="tl">
                    <a:srgbClr val="000000">
                      <a:alpha val="43137"/>
                    </a:srgbClr>
                  </a:outerShdw>
                </a:effectLst>
                <a:latin typeface="Palatino Linotype,Bold"/>
              </a:rPr>
              <a:t>Deceptive - </a:t>
            </a:r>
            <a:r>
              <a:rPr lang="en-US" sz="3200" b="0" i="0" u="none" strike="noStrike" baseline="0" dirty="0">
                <a:effectLst>
                  <a:outerShdw blurRad="38100" dist="38100" dir="2700000" algn="tl">
                    <a:srgbClr val="000000">
                      <a:alpha val="43137"/>
                    </a:srgbClr>
                  </a:outerShdw>
                </a:effectLst>
                <a:latin typeface="Times New Roman" panose="02020603050405020304" pitchFamily="18" charset="0"/>
              </a:rPr>
              <a:t>Sending a deceptive email, in bulk, with a “call to action” that demands the recipient click on a link.</a:t>
            </a:r>
          </a:p>
          <a:p>
            <a:r>
              <a:rPr lang="en-US" sz="3200" b="1" i="0" u="none" strike="noStrike" baseline="0" dirty="0">
                <a:effectLst>
                  <a:outerShdw blurRad="38100" dist="38100" dir="2700000" algn="tl">
                    <a:srgbClr val="000000">
                      <a:alpha val="43137"/>
                    </a:srgbClr>
                  </a:outerShdw>
                </a:effectLst>
                <a:latin typeface="Palatino Linotype,Bold"/>
              </a:rPr>
              <a:t>Malware-Based </a:t>
            </a:r>
            <a:r>
              <a:rPr lang="en-US" sz="3200" b="1" i="1" u="none" strike="noStrike" baseline="0" dirty="0">
                <a:effectLst>
                  <a:outerShdw blurRad="38100" dist="38100" dir="2700000" algn="tl">
                    <a:srgbClr val="000000">
                      <a:alpha val="43137"/>
                    </a:srgbClr>
                  </a:outerShdw>
                </a:effectLst>
                <a:latin typeface="Palatino Linotype,BoldItalic"/>
              </a:rPr>
              <a:t>- </a:t>
            </a:r>
            <a:r>
              <a:rPr lang="en-US" sz="3200" b="0" i="0" u="none" strike="noStrike" baseline="0" dirty="0">
                <a:effectLst>
                  <a:outerShdw blurRad="38100" dist="38100" dir="2700000" algn="tl">
                    <a:srgbClr val="000000">
                      <a:alpha val="43137"/>
                    </a:srgbClr>
                  </a:outerShdw>
                </a:effectLst>
                <a:latin typeface="Times New Roman" panose="02020603050405020304" pitchFamily="18" charset="0"/>
              </a:rPr>
              <a:t>Running malicious software on the user’s machine. Various forms of malware-based phishing are:</a:t>
            </a:r>
          </a:p>
          <a:p>
            <a:pPr marL="0" indent="0" algn="l">
              <a:buNone/>
            </a:pPr>
            <a:r>
              <a:rPr lang="en-US" sz="3200" b="0" i="0" u="none" strike="noStrike" baseline="0" dirty="0">
                <a:effectLst>
                  <a:outerShdw blurRad="38100" dist="38100" dir="2700000" algn="tl">
                    <a:srgbClr val="000000">
                      <a:alpha val="43137"/>
                    </a:srgbClr>
                  </a:outerShdw>
                </a:effectLst>
                <a:latin typeface="Wingdings" panose="05000000000000000000" pitchFamily="2" charset="2"/>
              </a:rPr>
              <a:t> </a:t>
            </a:r>
            <a:r>
              <a:rPr lang="en-US" sz="3200" i="0" u="none" strike="noStrike" baseline="0" dirty="0">
                <a:solidFill>
                  <a:schemeClr val="accent1">
                    <a:lumMod val="75000"/>
                  </a:schemeClr>
                </a:solidFill>
                <a:effectLst>
                  <a:outerShdw blurRad="38100" dist="38100" dir="2700000" algn="tl">
                    <a:srgbClr val="000000">
                      <a:alpha val="43137"/>
                    </a:srgbClr>
                  </a:outerShdw>
                </a:effectLst>
                <a:latin typeface="Wingdings" panose="05000000000000000000" pitchFamily="2" charset="2"/>
              </a:rPr>
              <a:t></a:t>
            </a:r>
            <a:r>
              <a:rPr lang="en-US" sz="3200" i="0" u="none" strike="noStrike" baseline="0" dirty="0">
                <a:effectLst>
                  <a:outerShdw blurRad="38100" dist="38100" dir="2700000" algn="tl">
                    <a:srgbClr val="000000">
                      <a:alpha val="43137"/>
                    </a:srgbClr>
                  </a:outerShdw>
                </a:effectLst>
                <a:latin typeface="Wingdings" panose="05000000000000000000" pitchFamily="2" charset="2"/>
              </a:rPr>
              <a:t> </a:t>
            </a:r>
            <a:r>
              <a:rPr lang="en-US" sz="3200" i="0" u="none" strike="noStrike" baseline="0" dirty="0">
                <a:effectLst>
                  <a:outerShdw blurRad="38100" dist="38100" dir="2700000" algn="tl">
                    <a:srgbClr val="000000">
                      <a:alpha val="43137"/>
                    </a:srgbClr>
                  </a:outerShdw>
                </a:effectLst>
                <a:latin typeface="Times New Roman" panose="02020603050405020304" pitchFamily="18" charset="0"/>
              </a:rPr>
              <a:t>Key Loggers &amp; Screen Loggers</a:t>
            </a:r>
          </a:p>
          <a:p>
            <a:pPr marL="0" indent="0" algn="l">
              <a:buNone/>
            </a:pPr>
            <a:r>
              <a:rPr lang="en-US" sz="3200" i="0" u="none" strike="noStrike" baseline="0" dirty="0">
                <a:effectLst>
                  <a:outerShdw blurRad="38100" dist="38100" dir="2700000" algn="tl">
                    <a:srgbClr val="000000">
                      <a:alpha val="43137"/>
                    </a:srgbClr>
                  </a:outerShdw>
                </a:effectLst>
                <a:latin typeface="Wingdings" panose="05000000000000000000" pitchFamily="2" charset="2"/>
              </a:rPr>
              <a:t> </a:t>
            </a:r>
            <a:r>
              <a:rPr lang="en-US" sz="3200" i="0" u="none" strike="noStrike" baseline="0" dirty="0">
                <a:solidFill>
                  <a:schemeClr val="accent1">
                    <a:lumMod val="75000"/>
                  </a:schemeClr>
                </a:solidFill>
                <a:effectLst>
                  <a:outerShdw blurRad="38100" dist="38100" dir="2700000" algn="tl">
                    <a:srgbClr val="000000">
                      <a:alpha val="43137"/>
                    </a:srgbClr>
                  </a:outerShdw>
                </a:effectLst>
                <a:latin typeface="Wingdings" panose="05000000000000000000" pitchFamily="2" charset="2"/>
              </a:rPr>
              <a:t></a:t>
            </a:r>
            <a:r>
              <a:rPr lang="en-US" sz="3200" i="0" u="none" strike="noStrike" baseline="0" dirty="0">
                <a:effectLst>
                  <a:outerShdw blurRad="38100" dist="38100" dir="2700000" algn="tl">
                    <a:srgbClr val="000000">
                      <a:alpha val="43137"/>
                    </a:srgbClr>
                  </a:outerShdw>
                </a:effectLst>
                <a:latin typeface="Wingdings" panose="05000000000000000000" pitchFamily="2" charset="2"/>
              </a:rPr>
              <a:t> </a:t>
            </a:r>
            <a:r>
              <a:rPr lang="en-US" sz="3200" i="0" u="none" strike="noStrike" baseline="0" dirty="0">
                <a:effectLst>
                  <a:outerShdw blurRad="38100" dist="38100" dir="2700000" algn="tl">
                    <a:srgbClr val="000000">
                      <a:alpha val="43137"/>
                    </a:srgbClr>
                  </a:outerShdw>
                </a:effectLst>
                <a:latin typeface="Times New Roman" panose="02020603050405020304" pitchFamily="18" charset="0"/>
              </a:rPr>
              <a:t>Session Hijackers</a:t>
            </a:r>
          </a:p>
          <a:p>
            <a:pPr marL="0" indent="0" algn="l">
              <a:buNone/>
            </a:pPr>
            <a:r>
              <a:rPr lang="en-US" sz="3200" i="0" u="none" strike="noStrike" baseline="0" dirty="0">
                <a:effectLst>
                  <a:outerShdw blurRad="38100" dist="38100" dir="2700000" algn="tl">
                    <a:srgbClr val="000000">
                      <a:alpha val="43137"/>
                    </a:srgbClr>
                  </a:outerShdw>
                </a:effectLst>
                <a:latin typeface="Wingdings" panose="05000000000000000000" pitchFamily="2" charset="2"/>
              </a:rPr>
              <a:t> </a:t>
            </a:r>
            <a:r>
              <a:rPr lang="en-US" sz="3200" i="0" u="none" strike="noStrike" baseline="0" dirty="0">
                <a:solidFill>
                  <a:schemeClr val="accent1">
                    <a:lumMod val="75000"/>
                  </a:schemeClr>
                </a:solidFill>
                <a:effectLst>
                  <a:outerShdw blurRad="38100" dist="38100" dir="2700000" algn="tl">
                    <a:srgbClr val="000000">
                      <a:alpha val="43137"/>
                    </a:srgbClr>
                  </a:outerShdw>
                </a:effectLst>
                <a:latin typeface="Wingdings" panose="05000000000000000000" pitchFamily="2" charset="2"/>
              </a:rPr>
              <a:t></a:t>
            </a:r>
            <a:r>
              <a:rPr lang="en-US" sz="3200" i="0" u="none" strike="noStrike" baseline="0" dirty="0">
                <a:effectLst>
                  <a:outerShdw blurRad="38100" dist="38100" dir="2700000" algn="tl">
                    <a:srgbClr val="000000">
                      <a:alpha val="43137"/>
                    </a:srgbClr>
                  </a:outerShdw>
                </a:effectLst>
                <a:latin typeface="Wingdings" panose="05000000000000000000" pitchFamily="2" charset="2"/>
              </a:rPr>
              <a:t> </a:t>
            </a:r>
            <a:r>
              <a:rPr lang="en-US" sz="3200" i="0" u="none" strike="noStrike" baseline="0" dirty="0">
                <a:effectLst>
                  <a:outerShdw blurRad="38100" dist="38100" dir="2700000" algn="tl">
                    <a:srgbClr val="000000">
                      <a:alpha val="43137"/>
                    </a:srgbClr>
                  </a:outerShdw>
                </a:effectLst>
                <a:latin typeface="Times New Roman" panose="02020603050405020304" pitchFamily="18" charset="0"/>
              </a:rPr>
              <a:t>Web Trojans</a:t>
            </a:r>
          </a:p>
          <a:p>
            <a:pPr marL="0" indent="0" algn="l">
              <a:buNone/>
            </a:pPr>
            <a:r>
              <a:rPr lang="en-US" sz="3200" i="0" u="none" strike="noStrike" baseline="0" dirty="0">
                <a:effectLst>
                  <a:outerShdw blurRad="38100" dist="38100" dir="2700000" algn="tl">
                    <a:srgbClr val="000000">
                      <a:alpha val="43137"/>
                    </a:srgbClr>
                  </a:outerShdw>
                </a:effectLst>
                <a:latin typeface="Wingdings" panose="05000000000000000000" pitchFamily="2" charset="2"/>
              </a:rPr>
              <a:t> </a:t>
            </a:r>
            <a:r>
              <a:rPr lang="en-US" sz="3200" i="0" u="none" strike="noStrike" baseline="0" dirty="0">
                <a:solidFill>
                  <a:schemeClr val="accent1">
                    <a:lumMod val="75000"/>
                  </a:schemeClr>
                </a:solidFill>
                <a:effectLst>
                  <a:outerShdw blurRad="38100" dist="38100" dir="2700000" algn="tl">
                    <a:srgbClr val="000000">
                      <a:alpha val="43137"/>
                    </a:srgbClr>
                  </a:outerShdw>
                </a:effectLst>
                <a:latin typeface="Wingdings" panose="05000000000000000000" pitchFamily="2" charset="2"/>
              </a:rPr>
              <a:t></a:t>
            </a:r>
            <a:r>
              <a:rPr lang="en-US" sz="3200" i="0" u="none" strike="noStrike" baseline="0" dirty="0">
                <a:effectLst>
                  <a:outerShdw blurRad="38100" dist="38100" dir="2700000" algn="tl">
                    <a:srgbClr val="000000">
                      <a:alpha val="43137"/>
                    </a:srgbClr>
                  </a:outerShdw>
                </a:effectLst>
                <a:latin typeface="Wingdings" panose="05000000000000000000" pitchFamily="2" charset="2"/>
              </a:rPr>
              <a:t> </a:t>
            </a:r>
            <a:r>
              <a:rPr lang="en-US" sz="3200" i="0" u="none" strike="noStrike" baseline="0" dirty="0">
                <a:effectLst>
                  <a:outerShdw blurRad="38100" dist="38100" dir="2700000" algn="tl">
                    <a:srgbClr val="000000">
                      <a:alpha val="43137"/>
                    </a:srgbClr>
                  </a:outerShdw>
                </a:effectLst>
                <a:latin typeface="Times New Roman" panose="02020603050405020304" pitchFamily="18" charset="0"/>
              </a:rPr>
              <a:t>Data Theft</a:t>
            </a:r>
            <a:endParaRPr lang="en-US"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229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3453-4523-48D0-AC52-5EBA30318FC8}"/>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rPr>
              <a:t>Types of Phishing</a:t>
            </a:r>
            <a:endParaRPr lang="en-US" sz="4400" dirty="0"/>
          </a:p>
        </p:txBody>
      </p:sp>
      <p:sp>
        <p:nvSpPr>
          <p:cNvPr id="3" name="Content Placeholder 2">
            <a:extLst>
              <a:ext uri="{FF2B5EF4-FFF2-40B4-BE49-F238E27FC236}">
                <a16:creationId xmlns:a16="http://schemas.microsoft.com/office/drawing/2014/main" id="{68774353-D3B1-4201-933E-1F1644DFE697}"/>
              </a:ext>
            </a:extLst>
          </p:cNvPr>
          <p:cNvSpPr>
            <a:spLocks noGrp="1"/>
          </p:cNvSpPr>
          <p:nvPr>
            <p:ph idx="1"/>
          </p:nvPr>
        </p:nvSpPr>
        <p:spPr>
          <a:xfrm>
            <a:off x="450762" y="2603500"/>
            <a:ext cx="9529852" cy="3861694"/>
          </a:xfrm>
        </p:spPr>
        <p:txBody>
          <a:bodyPr>
            <a:noAutofit/>
          </a:bodyPr>
          <a:lstStyle/>
          <a:p>
            <a:pPr algn="l"/>
            <a:r>
              <a:rPr lang="en-US" sz="2500" b="1" i="0" u="none" strike="noStrike" baseline="0" dirty="0">
                <a:solidFill>
                  <a:schemeClr val="tx2"/>
                </a:solidFill>
                <a:latin typeface="Palatino Linotype,Bold"/>
              </a:rPr>
              <a:t>DNS-Based </a:t>
            </a:r>
            <a:r>
              <a:rPr lang="en-US" sz="2500" b="1" i="1" u="none" strike="noStrike" baseline="0" dirty="0">
                <a:solidFill>
                  <a:schemeClr val="tx2"/>
                </a:solidFill>
                <a:latin typeface="Palatino Linotype,BoldItalic"/>
              </a:rPr>
              <a:t>- </a:t>
            </a:r>
            <a:r>
              <a:rPr lang="en-US" sz="2500" b="0" i="0" u="none" strike="noStrike" baseline="0" dirty="0">
                <a:solidFill>
                  <a:schemeClr val="tx2"/>
                </a:solidFill>
                <a:latin typeface="Times New Roman" panose="02020603050405020304" pitchFamily="18" charset="0"/>
              </a:rPr>
              <a:t>Phishing that interferes with the integrity of the lookup process for a domain name. Forms of DNS-based phishing are:</a:t>
            </a:r>
          </a:p>
          <a:p>
            <a:pPr marL="0" indent="0" algn="l">
              <a:buNone/>
            </a:pPr>
            <a:r>
              <a:rPr lang="en-US" sz="2500" b="0" i="0" u="none" strike="noStrike" baseline="0" dirty="0">
                <a:solidFill>
                  <a:schemeClr val="tx2"/>
                </a:solidFill>
                <a:latin typeface="Wingdings" panose="05000000000000000000" pitchFamily="2" charset="2"/>
              </a:rPr>
              <a:t> </a:t>
            </a:r>
            <a:r>
              <a:rPr lang="en-US" sz="2500" b="0" i="0" u="none" strike="noStrike" baseline="0" dirty="0">
                <a:solidFill>
                  <a:schemeClr val="accent1">
                    <a:lumMod val="75000"/>
                  </a:schemeClr>
                </a:solidFill>
                <a:latin typeface="Wingdings" panose="05000000000000000000" pitchFamily="2" charset="2"/>
              </a:rPr>
              <a:t></a:t>
            </a:r>
            <a:r>
              <a:rPr lang="en-US" sz="2500" b="0" i="0" u="none" strike="noStrike" baseline="0" dirty="0">
                <a:solidFill>
                  <a:schemeClr val="tx2"/>
                </a:solidFill>
                <a:latin typeface="Wingdings" panose="05000000000000000000" pitchFamily="2" charset="2"/>
              </a:rPr>
              <a:t> </a:t>
            </a:r>
            <a:r>
              <a:rPr lang="en-US" sz="2500" b="0" i="0" u="none" strike="noStrike" baseline="0" dirty="0">
                <a:solidFill>
                  <a:schemeClr val="tx2"/>
                </a:solidFill>
                <a:latin typeface="Times New Roman" panose="02020603050405020304" pitchFamily="18" charset="0"/>
              </a:rPr>
              <a:t>Hosts file poisoning</a:t>
            </a:r>
          </a:p>
          <a:p>
            <a:pPr marL="0" indent="0" algn="l">
              <a:buNone/>
            </a:pPr>
            <a:r>
              <a:rPr lang="en-US" sz="2500" b="0" i="0" u="none" strike="noStrike" baseline="0" dirty="0">
                <a:solidFill>
                  <a:schemeClr val="tx2"/>
                </a:solidFill>
                <a:latin typeface="Wingdings" panose="05000000000000000000" pitchFamily="2" charset="2"/>
              </a:rPr>
              <a:t> </a:t>
            </a:r>
            <a:r>
              <a:rPr lang="en-US" sz="2500" b="0" i="0" u="none" strike="noStrike" baseline="0" dirty="0">
                <a:solidFill>
                  <a:schemeClr val="accent1">
                    <a:lumMod val="75000"/>
                  </a:schemeClr>
                </a:solidFill>
                <a:latin typeface="Wingdings" panose="05000000000000000000" pitchFamily="2" charset="2"/>
              </a:rPr>
              <a:t></a:t>
            </a:r>
            <a:r>
              <a:rPr lang="en-US" sz="2500" b="0" i="0" u="none" strike="noStrike" baseline="0" dirty="0">
                <a:solidFill>
                  <a:schemeClr val="tx2"/>
                </a:solidFill>
                <a:latin typeface="Wingdings" panose="05000000000000000000" pitchFamily="2" charset="2"/>
              </a:rPr>
              <a:t> </a:t>
            </a:r>
            <a:r>
              <a:rPr lang="en-US" sz="2500" b="0" i="0" u="none" strike="noStrike" baseline="0" dirty="0">
                <a:solidFill>
                  <a:schemeClr val="tx2"/>
                </a:solidFill>
                <a:latin typeface="Times New Roman" panose="02020603050405020304" pitchFamily="18" charset="0"/>
              </a:rPr>
              <a:t>Polluting user’s DNS cache</a:t>
            </a:r>
          </a:p>
          <a:p>
            <a:pPr marL="0" indent="0" algn="l">
              <a:buNone/>
            </a:pPr>
            <a:r>
              <a:rPr lang="en-US" sz="2500" b="0" i="0" u="none" strike="noStrike" baseline="0" dirty="0">
                <a:solidFill>
                  <a:schemeClr val="tx2"/>
                </a:solidFill>
                <a:latin typeface="Wingdings" panose="05000000000000000000" pitchFamily="2" charset="2"/>
              </a:rPr>
              <a:t> </a:t>
            </a:r>
            <a:r>
              <a:rPr lang="en-US" sz="2500" b="0" i="0" u="none" strike="noStrike" baseline="0" dirty="0">
                <a:solidFill>
                  <a:schemeClr val="accent1">
                    <a:lumMod val="75000"/>
                  </a:schemeClr>
                </a:solidFill>
                <a:latin typeface="Wingdings" panose="05000000000000000000" pitchFamily="2" charset="2"/>
              </a:rPr>
              <a:t></a:t>
            </a:r>
            <a:r>
              <a:rPr lang="en-US" sz="2500" b="0" i="0" u="none" strike="noStrike" baseline="0" dirty="0">
                <a:solidFill>
                  <a:schemeClr val="tx2"/>
                </a:solidFill>
                <a:latin typeface="Wingdings" panose="05000000000000000000" pitchFamily="2" charset="2"/>
              </a:rPr>
              <a:t> </a:t>
            </a:r>
            <a:r>
              <a:rPr lang="en-US" sz="2500" b="0" i="0" u="none" strike="noStrike" baseline="0" dirty="0">
                <a:solidFill>
                  <a:schemeClr val="tx2"/>
                </a:solidFill>
                <a:latin typeface="Times New Roman" panose="02020603050405020304" pitchFamily="18" charset="0"/>
              </a:rPr>
              <a:t>Proxy server compromise</a:t>
            </a:r>
          </a:p>
          <a:p>
            <a:pPr algn="l"/>
            <a:r>
              <a:rPr lang="en-US" sz="2500" b="1" i="0" u="none" strike="noStrike" baseline="0" dirty="0">
                <a:solidFill>
                  <a:schemeClr val="tx2"/>
                </a:solidFill>
                <a:latin typeface="Times New Roman" panose="02020603050405020304" pitchFamily="18" charset="0"/>
              </a:rPr>
              <a:t>Man-in-the-Middle Phishing - </a:t>
            </a:r>
            <a:r>
              <a:rPr lang="en-US" sz="2500" b="0" i="0" u="none" strike="noStrike" baseline="0" dirty="0">
                <a:solidFill>
                  <a:schemeClr val="tx2"/>
                </a:solidFill>
                <a:latin typeface="Times New Roman" panose="02020603050405020304" pitchFamily="18" charset="0"/>
              </a:rPr>
              <a:t>Phisher positions himself between the user and the legitimate site.</a:t>
            </a:r>
            <a:endParaRPr lang="en-US" sz="2500" dirty="0">
              <a:solidFill>
                <a:schemeClr val="tx2"/>
              </a:solidFill>
            </a:endParaRPr>
          </a:p>
        </p:txBody>
      </p:sp>
    </p:spTree>
    <p:extLst>
      <p:ext uri="{BB962C8B-B14F-4D97-AF65-F5344CB8AC3E}">
        <p14:creationId xmlns:p14="http://schemas.microsoft.com/office/powerpoint/2010/main" val="283534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8FC3-B282-44B0-8DCE-ED13DF1A966E}"/>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rPr>
              <a:t>Types of Phishing</a:t>
            </a:r>
            <a:endParaRPr lang="en-US" sz="4400" dirty="0"/>
          </a:p>
        </p:txBody>
      </p:sp>
      <p:sp>
        <p:nvSpPr>
          <p:cNvPr id="3" name="Content Placeholder 2">
            <a:extLst>
              <a:ext uri="{FF2B5EF4-FFF2-40B4-BE49-F238E27FC236}">
                <a16:creationId xmlns:a16="http://schemas.microsoft.com/office/drawing/2014/main" id="{B9C3F124-4093-42B3-9A4A-0EC3AFD41A5F}"/>
              </a:ext>
            </a:extLst>
          </p:cNvPr>
          <p:cNvSpPr>
            <a:spLocks noGrp="1"/>
          </p:cNvSpPr>
          <p:nvPr>
            <p:ph idx="1"/>
          </p:nvPr>
        </p:nvSpPr>
        <p:spPr>
          <a:xfrm>
            <a:off x="437881" y="2603500"/>
            <a:ext cx="11526591" cy="3823058"/>
          </a:xfrm>
        </p:spPr>
        <p:txBody>
          <a:bodyPr>
            <a:noAutofit/>
          </a:bodyPr>
          <a:lstStyle/>
          <a:p>
            <a:pPr algn="l"/>
            <a:r>
              <a:rPr lang="en-US" sz="2200" b="1"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Content-Injection – </a:t>
            </a:r>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Inserting malicious content into legitimate site</a:t>
            </a:r>
            <a:r>
              <a:rPr lang="en-US" sz="2200" b="1"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l">
              <a:buNone/>
            </a:pPr>
            <a:r>
              <a:rPr lang="en-US" sz="2200" b="1"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Three primary types of content-injection phishing:</a:t>
            </a:r>
          </a:p>
          <a:p>
            <a:pPr marL="0" indent="0" algn="l">
              <a:buNone/>
            </a:pPr>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0" i="0" u="none" strike="noStrike" baseline="0" dirty="0">
                <a:solidFill>
                  <a:schemeClr val="accent1">
                    <a:lumMod val="75000"/>
                  </a:schemeClr>
                </a:solidFill>
                <a:effectLst>
                  <a:outerShdw blurRad="38100" dist="38100" dir="2700000" algn="tl">
                    <a:srgbClr val="000000">
                      <a:alpha val="43137"/>
                    </a:srgbClr>
                  </a:outerShdw>
                </a:effectLst>
                <a:latin typeface="Wingdings" panose="05000000000000000000" pitchFamily="2" charset="2"/>
              </a:rPr>
              <a:t></a:t>
            </a:r>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Hackers can compromise a server through a security vulnerability and replace or augment the legitimate content with malicious content.</a:t>
            </a:r>
          </a:p>
          <a:p>
            <a:pPr marL="0" indent="0" algn="l">
              <a:buNone/>
            </a:pPr>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0" i="0" u="none" strike="noStrike" baseline="0" dirty="0">
                <a:solidFill>
                  <a:schemeClr val="accent1">
                    <a:lumMod val="75000"/>
                  </a:schemeClr>
                </a:solidFill>
                <a:effectLst>
                  <a:outerShdw blurRad="38100" dist="38100" dir="2700000" algn="tl">
                    <a:srgbClr val="000000">
                      <a:alpha val="43137"/>
                    </a:srgbClr>
                  </a:outerShdw>
                </a:effectLst>
                <a:latin typeface="Wingdings" panose="05000000000000000000" pitchFamily="2" charset="2"/>
              </a:rPr>
              <a:t></a:t>
            </a:r>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Malicious content can be inserted into a site through a cross-site scripting vulnerability.</a:t>
            </a:r>
          </a:p>
          <a:p>
            <a:pPr marL="0" indent="0" algn="l">
              <a:buNone/>
            </a:pPr>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0" i="0" u="none" strike="noStrike" baseline="0" dirty="0">
                <a:solidFill>
                  <a:schemeClr val="accent1">
                    <a:lumMod val="75000"/>
                  </a:schemeClr>
                </a:solidFill>
                <a:effectLst>
                  <a:outerShdw blurRad="38100" dist="38100" dir="2700000" algn="tl">
                    <a:srgbClr val="000000">
                      <a:alpha val="43137"/>
                    </a:srgbClr>
                  </a:outerShdw>
                </a:effectLst>
                <a:latin typeface="Wingdings" panose="05000000000000000000" pitchFamily="2" charset="2"/>
              </a:rPr>
              <a:t></a:t>
            </a:r>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Malicious actions can be performed on a site through a SQL injection vulnerability.</a:t>
            </a:r>
            <a:endParaRPr lang="en-US"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05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A0F0-5374-4F69-9C87-B327C54A1250}"/>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rPr>
              <a:t>Causes of Phishing</a:t>
            </a:r>
          </a:p>
        </p:txBody>
      </p:sp>
      <p:sp>
        <p:nvSpPr>
          <p:cNvPr id="3" name="Content Placeholder 2">
            <a:extLst>
              <a:ext uri="{FF2B5EF4-FFF2-40B4-BE49-F238E27FC236}">
                <a16:creationId xmlns:a16="http://schemas.microsoft.com/office/drawing/2014/main" id="{E3B87002-5AC6-4F33-A432-22423BF82CB5}"/>
              </a:ext>
            </a:extLst>
          </p:cNvPr>
          <p:cNvSpPr>
            <a:spLocks noGrp="1"/>
          </p:cNvSpPr>
          <p:nvPr>
            <p:ph idx="1"/>
          </p:nvPr>
        </p:nvSpPr>
        <p:spPr>
          <a:xfrm>
            <a:off x="476518" y="2603500"/>
            <a:ext cx="9504096" cy="3720028"/>
          </a:xfrm>
        </p:spPr>
        <p:txBody>
          <a:bodyPr>
            <a:noAutofit/>
          </a:bodyPr>
          <a:lstStyle/>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Misleading e-mails</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No check of source address</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Vulnerability in browsers</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No strong authentication at websites of banks and financial institutions</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Limited use of digital signatures</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Non-availability of secure desktop tools</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Lack of user awareness</a:t>
            </a:r>
          </a:p>
          <a:p>
            <a:pPr algn="l"/>
            <a:r>
              <a:rPr lang="en-US" sz="22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Vulnerability in applications</a:t>
            </a:r>
            <a:endParaRPr lang="en-US" sz="22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26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EC5E-A626-4690-A9E4-70369909F9EB}"/>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rPr>
              <a:t>Anti-Phishing</a:t>
            </a:r>
          </a:p>
        </p:txBody>
      </p:sp>
      <p:sp>
        <p:nvSpPr>
          <p:cNvPr id="3" name="Content Placeholder 2">
            <a:extLst>
              <a:ext uri="{FF2B5EF4-FFF2-40B4-BE49-F238E27FC236}">
                <a16:creationId xmlns:a16="http://schemas.microsoft.com/office/drawing/2014/main" id="{CDE24DEA-EBFC-418B-B998-81598CCA8340}"/>
              </a:ext>
            </a:extLst>
          </p:cNvPr>
          <p:cNvSpPr>
            <a:spLocks noGrp="1"/>
          </p:cNvSpPr>
          <p:nvPr>
            <p:ph idx="1"/>
          </p:nvPr>
        </p:nvSpPr>
        <p:spPr>
          <a:xfrm>
            <a:off x="489398" y="2603500"/>
            <a:ext cx="9491216" cy="3526844"/>
          </a:xfrm>
        </p:spPr>
        <p:txBody>
          <a:bodyPr>
            <a:normAutofit/>
          </a:bodyPr>
          <a:lstStyle/>
          <a:p>
            <a:r>
              <a:rPr lang="en-US" sz="2200" b="0" i="0" u="none" strike="noStrike" baseline="0" dirty="0">
                <a:solidFill>
                  <a:schemeClr val="tx1"/>
                </a:solidFill>
                <a:effectLst>
                  <a:outerShdw blurRad="38100" dist="38100" dir="2700000" algn="tl">
                    <a:srgbClr val="000000">
                      <a:alpha val="43137"/>
                    </a:srgbClr>
                  </a:outerShdw>
                </a:effectLst>
                <a:latin typeface="Arial" panose="020B0604020202020204" pitchFamily="34" charset="0"/>
              </a:rPr>
              <a:t>Social responses</a:t>
            </a:r>
          </a:p>
          <a:p>
            <a:r>
              <a:rPr lang="en-US" sz="2200" b="0" i="0" u="none" strike="noStrike" baseline="0" dirty="0">
                <a:solidFill>
                  <a:schemeClr val="tx1"/>
                </a:solidFill>
                <a:effectLst>
                  <a:outerShdw blurRad="38100" dist="38100" dir="2700000" algn="tl">
                    <a:srgbClr val="000000">
                      <a:alpha val="43137"/>
                    </a:srgbClr>
                  </a:outerShdw>
                </a:effectLst>
                <a:latin typeface="Arial" panose="020B0604020202020204" pitchFamily="34" charset="0"/>
              </a:rPr>
              <a:t>Technical approaches</a:t>
            </a:r>
          </a:p>
          <a:p>
            <a:pPr marL="0" indent="0" algn="l">
              <a:buNone/>
            </a:pPr>
            <a:r>
              <a:rPr lang="en-US" sz="2200" b="0" i="0" u="none" strike="noStrike" baseline="0" dirty="0">
                <a:solidFill>
                  <a:schemeClr val="tx1"/>
                </a:solidFill>
                <a:effectLst>
                  <a:outerShdw blurRad="38100" dist="38100" dir="2700000" algn="tl">
                    <a:srgbClr val="000000">
                      <a:alpha val="43137"/>
                    </a:srgbClr>
                  </a:outerShdw>
                </a:effectLst>
                <a:latin typeface="Arial" panose="020B0604020202020204" pitchFamily="34" charset="0"/>
              </a:rPr>
              <a:t>	</a:t>
            </a:r>
            <a:r>
              <a:rPr lang="en-US" sz="2200" b="0" i="0" u="none" strike="noStrike" baseline="0" dirty="0">
                <a:solidFill>
                  <a:schemeClr val="accent1">
                    <a:lumMod val="75000"/>
                  </a:schemeClr>
                </a:solidFill>
                <a:effectLst>
                  <a:outerShdw blurRad="38100" dist="38100" dir="2700000" algn="tl">
                    <a:srgbClr val="000000">
                      <a:alpha val="43137"/>
                    </a:srgbClr>
                  </a:outerShdw>
                </a:effectLst>
                <a:latin typeface="Wingdings" panose="05000000000000000000" pitchFamily="2" charset="2"/>
              </a:rPr>
              <a:t> </a:t>
            </a:r>
            <a:r>
              <a:rPr lang="en-US" sz="2200" b="0" i="0" u="none" strike="noStrike" baseline="0" dirty="0">
                <a:solidFill>
                  <a:schemeClr val="tx1"/>
                </a:solidFill>
                <a:effectLst>
                  <a:outerShdw blurRad="38100" dist="38100" dir="2700000" algn="tl">
                    <a:srgbClr val="000000">
                      <a:alpha val="43137"/>
                    </a:srgbClr>
                  </a:outerShdw>
                </a:effectLst>
                <a:latin typeface="Arial" panose="020B0604020202020204" pitchFamily="34" charset="0"/>
              </a:rPr>
              <a:t>Helping to identify legitimate websites.</a:t>
            </a:r>
          </a:p>
          <a:p>
            <a:pPr marL="0" indent="0" algn="l">
              <a:buNone/>
            </a:pPr>
            <a:r>
              <a:rPr lang="en-US" sz="2200" b="0" i="0" u="none" strike="noStrike" baseline="0" dirty="0">
                <a:solidFill>
                  <a:schemeClr val="tx1"/>
                </a:solidFill>
                <a:effectLst>
                  <a:outerShdw blurRad="38100" dist="38100" dir="2700000" algn="tl">
                    <a:srgbClr val="000000">
                      <a:alpha val="43137"/>
                    </a:srgbClr>
                  </a:outerShdw>
                </a:effectLst>
                <a:latin typeface="Arial" panose="020B0604020202020204" pitchFamily="34" charset="0"/>
              </a:rPr>
              <a:t>	</a:t>
            </a:r>
            <a:r>
              <a:rPr lang="en-US" sz="2200" b="0" i="0" u="none" strike="noStrike" baseline="0" dirty="0">
                <a:solidFill>
                  <a:schemeClr val="accent1">
                    <a:lumMod val="75000"/>
                  </a:schemeClr>
                </a:solidFill>
                <a:effectLst>
                  <a:outerShdw blurRad="38100" dist="38100" dir="2700000" algn="tl">
                    <a:srgbClr val="000000">
                      <a:alpha val="43137"/>
                    </a:srgbClr>
                  </a:outerShdw>
                </a:effectLst>
                <a:latin typeface="Wingdings" panose="05000000000000000000" pitchFamily="2" charset="2"/>
              </a:rPr>
              <a:t> </a:t>
            </a:r>
            <a:r>
              <a:rPr lang="en-US" sz="2200" b="0" i="0" u="none" strike="noStrike" baseline="0" dirty="0">
                <a:solidFill>
                  <a:schemeClr val="tx1"/>
                </a:solidFill>
                <a:effectLst>
                  <a:outerShdw blurRad="38100" dist="38100" dir="2700000" algn="tl">
                    <a:srgbClr val="000000">
                      <a:alpha val="43137"/>
                    </a:srgbClr>
                  </a:outerShdw>
                </a:effectLst>
                <a:latin typeface="Arial" panose="020B0604020202020204" pitchFamily="34" charset="0"/>
              </a:rPr>
              <a:t>Browsers alerting users to fraudulent websites.</a:t>
            </a:r>
          </a:p>
          <a:p>
            <a:pPr marL="0" indent="0" algn="l">
              <a:buNone/>
            </a:pPr>
            <a:r>
              <a:rPr lang="en-US" sz="2200" b="0" i="0" u="none" strike="noStrike" baseline="0" dirty="0">
                <a:solidFill>
                  <a:schemeClr val="tx1"/>
                </a:solidFill>
                <a:effectLst>
                  <a:outerShdw blurRad="38100" dist="38100" dir="2700000" algn="tl">
                    <a:srgbClr val="000000">
                      <a:alpha val="43137"/>
                    </a:srgbClr>
                  </a:outerShdw>
                </a:effectLst>
                <a:latin typeface="Arial" panose="020B0604020202020204" pitchFamily="34" charset="0"/>
              </a:rPr>
              <a:t>	</a:t>
            </a:r>
            <a:r>
              <a:rPr lang="en-US" sz="2200" b="0" i="0" u="none" strike="noStrike" baseline="0" dirty="0">
                <a:solidFill>
                  <a:schemeClr val="accent1">
                    <a:lumMod val="75000"/>
                  </a:schemeClr>
                </a:solidFill>
                <a:effectLst>
                  <a:outerShdw blurRad="38100" dist="38100" dir="2700000" algn="tl">
                    <a:srgbClr val="000000">
                      <a:alpha val="43137"/>
                    </a:srgbClr>
                  </a:outerShdw>
                </a:effectLst>
                <a:latin typeface="Wingdings" panose="05000000000000000000" pitchFamily="2" charset="2"/>
              </a:rPr>
              <a:t> </a:t>
            </a:r>
            <a:r>
              <a:rPr lang="en-US" sz="2200" b="0" i="0" u="none" strike="noStrike" baseline="0" dirty="0">
                <a:solidFill>
                  <a:schemeClr val="tx1"/>
                </a:solidFill>
                <a:effectLst>
                  <a:outerShdw blurRad="38100" dist="38100" dir="2700000" algn="tl">
                    <a:srgbClr val="000000">
                      <a:alpha val="43137"/>
                    </a:srgbClr>
                  </a:outerShdw>
                </a:effectLst>
                <a:latin typeface="Arial" panose="020B0604020202020204" pitchFamily="34" charset="0"/>
              </a:rPr>
              <a:t>Eliminating Phishing mail.</a:t>
            </a:r>
          </a:p>
          <a:p>
            <a:pPr marL="0" indent="0" algn="l">
              <a:buNone/>
            </a:pPr>
            <a:r>
              <a:rPr lang="en-US" sz="2200" b="0" i="0" u="none" strike="noStrike" baseline="0" dirty="0">
                <a:solidFill>
                  <a:schemeClr val="tx1"/>
                </a:solidFill>
                <a:effectLst>
                  <a:outerShdw blurRad="38100" dist="38100" dir="2700000" algn="tl">
                    <a:srgbClr val="000000">
                      <a:alpha val="43137"/>
                    </a:srgbClr>
                  </a:outerShdw>
                </a:effectLst>
                <a:latin typeface="Arial" panose="020B0604020202020204" pitchFamily="34" charset="0"/>
              </a:rPr>
              <a:t>	</a:t>
            </a:r>
            <a:r>
              <a:rPr lang="en-US" sz="2200" b="0" i="0" u="none" strike="noStrike" baseline="0" dirty="0">
                <a:solidFill>
                  <a:schemeClr val="accent1">
                    <a:lumMod val="75000"/>
                  </a:schemeClr>
                </a:solidFill>
                <a:effectLst>
                  <a:outerShdw blurRad="38100" dist="38100" dir="2700000" algn="tl">
                    <a:srgbClr val="000000">
                      <a:alpha val="43137"/>
                    </a:srgbClr>
                  </a:outerShdw>
                </a:effectLst>
                <a:latin typeface="Wingdings" panose="05000000000000000000" pitchFamily="2" charset="2"/>
              </a:rPr>
              <a:t> </a:t>
            </a:r>
            <a:r>
              <a:rPr lang="en-US" sz="2200" b="0" i="0" u="none" strike="noStrike" baseline="0" dirty="0">
                <a:solidFill>
                  <a:schemeClr val="tx1"/>
                </a:solidFill>
                <a:effectLst>
                  <a:outerShdw blurRad="38100" dist="38100" dir="2700000" algn="tl">
                    <a:srgbClr val="000000">
                      <a:alpha val="43137"/>
                    </a:srgbClr>
                  </a:outerShdw>
                </a:effectLst>
                <a:latin typeface="Arial" panose="020B0604020202020204" pitchFamily="34" charset="0"/>
              </a:rPr>
              <a:t>Monitoring and takedown.</a:t>
            </a:r>
          </a:p>
          <a:p>
            <a:r>
              <a:rPr lang="en-US" sz="2200" b="0" i="0" u="none" strike="noStrike" baseline="0" dirty="0">
                <a:solidFill>
                  <a:schemeClr val="tx1"/>
                </a:solidFill>
                <a:effectLst>
                  <a:outerShdw blurRad="38100" dist="38100" dir="2700000" algn="tl">
                    <a:srgbClr val="000000">
                      <a:alpha val="43137"/>
                    </a:srgbClr>
                  </a:outerShdw>
                </a:effectLst>
                <a:latin typeface="Arial" panose="020B0604020202020204" pitchFamily="34" charset="0"/>
              </a:rPr>
              <a:t>Legal approaches</a:t>
            </a:r>
            <a:endParaRPr lang="en-US" sz="22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5162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1423</TotalTime>
  <Words>542</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Century Gothic</vt:lpstr>
      <vt:lpstr>OCR A Extended</vt:lpstr>
      <vt:lpstr>Palatino Linotype,Bold</vt:lpstr>
      <vt:lpstr>Palatino Linotype,BoldItalic</vt:lpstr>
      <vt:lpstr>Times New Roman</vt:lpstr>
      <vt:lpstr>Wingdings</vt:lpstr>
      <vt:lpstr>Wingdings 3</vt:lpstr>
      <vt:lpstr>Ion Boardroom</vt:lpstr>
      <vt:lpstr>PHISHING Technology</vt:lpstr>
      <vt:lpstr>Content</vt:lpstr>
      <vt:lpstr>Introduction</vt:lpstr>
      <vt:lpstr>Phishing Techniques</vt:lpstr>
      <vt:lpstr>Types of Phishing</vt:lpstr>
      <vt:lpstr>Types of Phishing</vt:lpstr>
      <vt:lpstr>Types of Phishing</vt:lpstr>
      <vt:lpstr>Causes of Phishing</vt:lpstr>
      <vt:lpstr>Anti-Phishing</vt:lpstr>
      <vt:lpstr>Effects of Phishing</vt:lpstr>
      <vt:lpstr>Defend against Phishing Attacks</vt:lpstr>
      <vt:lpstr>Conclusion</vt:lpstr>
      <vt:lpstr>Example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Omar Farhan</dc:creator>
  <cp:lastModifiedBy>Omar Farhan</cp:lastModifiedBy>
  <cp:revision>19</cp:revision>
  <dcterms:created xsi:type="dcterms:W3CDTF">2021-03-24T06:29:11Z</dcterms:created>
  <dcterms:modified xsi:type="dcterms:W3CDTF">2021-03-27T08:00:16Z</dcterms:modified>
</cp:coreProperties>
</file>