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7" d="100"/>
          <a:sy n="57" d="100"/>
        </p:scale>
        <p:origin x="7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F7409ED-FFF4-4640-9C0B-0FED8F8158D9}" type="datetimeFigureOut">
              <a:rPr lang="en-US" smtClean="0"/>
              <a:t>10/15/2023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100466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409ED-FFF4-4640-9C0B-0FED8F8158D9}"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409720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7409ED-FFF4-4640-9C0B-0FED8F8158D9}" type="datetimeFigureOut">
              <a:rPr lang="en-US" smtClean="0"/>
              <a:t>10/15/2023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3991106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7409ED-FFF4-4640-9C0B-0FED8F8158D9}" type="datetimeFigureOut">
              <a:rPr lang="en-US" smtClean="0"/>
              <a:t>10/15/2023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1D60E6-A504-4A58-9BD5-E05859F6FBE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6524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7409ED-FFF4-4640-9C0B-0FED8F8158D9}" type="datetimeFigureOut">
              <a:rPr lang="en-US" smtClean="0"/>
              <a:t>10/15/2023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371823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409ED-FFF4-4640-9C0B-0FED8F8158D9}"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32622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409ED-FFF4-4640-9C0B-0FED8F8158D9}"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4269098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409ED-FFF4-4640-9C0B-0FED8F8158D9}"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881430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7409ED-FFF4-4640-9C0B-0FED8F8158D9}" type="datetimeFigureOut">
              <a:rPr lang="en-US" smtClean="0"/>
              <a:t>10/15/2023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231717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409ED-FFF4-4640-9C0B-0FED8F8158D9}"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301844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7409ED-FFF4-4640-9C0B-0FED8F8158D9}" type="datetimeFigureOut">
              <a:rPr lang="en-US" smtClean="0"/>
              <a:t>10/15/2023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4704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409ED-FFF4-4640-9C0B-0FED8F8158D9}"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408655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409ED-FFF4-4640-9C0B-0FED8F8158D9}"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189722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7409ED-FFF4-4640-9C0B-0FED8F8158D9}"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227350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409ED-FFF4-4640-9C0B-0FED8F8158D9}"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397767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409ED-FFF4-4640-9C0B-0FED8F8158D9}"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262658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409ED-FFF4-4640-9C0B-0FED8F8158D9}"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D60E6-A504-4A58-9BD5-E05859F6FBEF}" type="slidenum">
              <a:rPr lang="en-US" smtClean="0"/>
              <a:t>‹#›</a:t>
            </a:fld>
            <a:endParaRPr lang="en-US"/>
          </a:p>
        </p:txBody>
      </p:sp>
    </p:spTree>
    <p:extLst>
      <p:ext uri="{BB962C8B-B14F-4D97-AF65-F5344CB8AC3E}">
        <p14:creationId xmlns:p14="http://schemas.microsoft.com/office/powerpoint/2010/main" val="234365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7409ED-FFF4-4640-9C0B-0FED8F8158D9}" type="datetimeFigureOut">
              <a:rPr lang="en-US" smtClean="0"/>
              <a:t>10/15/2023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1D60E6-A504-4A58-9BD5-E05859F6FBEF}" type="slidenum">
              <a:rPr lang="en-US" smtClean="0"/>
              <a:t>‹#›</a:t>
            </a:fld>
            <a:endParaRPr lang="en-US"/>
          </a:p>
        </p:txBody>
      </p:sp>
    </p:spTree>
    <p:extLst>
      <p:ext uri="{BB962C8B-B14F-4D97-AF65-F5344CB8AC3E}">
        <p14:creationId xmlns:p14="http://schemas.microsoft.com/office/powerpoint/2010/main" val="9785229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6469-42C3-71A3-DFF7-A627711C1448}"/>
              </a:ext>
            </a:extLst>
          </p:cNvPr>
          <p:cNvSpPr>
            <a:spLocks noGrp="1"/>
          </p:cNvSpPr>
          <p:nvPr>
            <p:ph type="ctrTitle"/>
          </p:nvPr>
        </p:nvSpPr>
        <p:spPr>
          <a:xfrm>
            <a:off x="1371600" y="2122098"/>
            <a:ext cx="9448800" cy="1506403"/>
          </a:xfrm>
        </p:spPr>
        <p:txBody>
          <a:bodyPr/>
          <a:lstStyle/>
          <a:p>
            <a:r>
              <a:rPr lang="en-US" b="1" i="0" dirty="0">
                <a:effectLst/>
                <a:latin typeface="Times New Roman" panose="02020603050405020304" pitchFamily="18" charset="0"/>
                <a:cs typeface="Times New Roman" panose="02020603050405020304" pitchFamily="18" charset="0"/>
              </a:rPr>
              <a:t>Agile Presentation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EBBAF9-7E8E-8A85-E894-2895639DCA73}"/>
              </a:ext>
            </a:extLst>
          </p:cNvPr>
          <p:cNvSpPr>
            <a:spLocks noGrp="1"/>
          </p:cNvSpPr>
          <p:nvPr>
            <p:ph type="subTitle" idx="1"/>
          </p:nvPr>
        </p:nvSpPr>
        <p:spPr>
          <a:xfrm>
            <a:off x="1371600" y="3632200"/>
            <a:ext cx="9448800" cy="1155459"/>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Brian Blackman</a:t>
            </a:r>
          </a:p>
          <a:p>
            <a:r>
              <a:rPr lang="en-US" dirty="0">
                <a:latin typeface="Times New Roman" panose="02020603050405020304" pitchFamily="18" charset="0"/>
                <a:cs typeface="Times New Roman" panose="02020603050405020304" pitchFamily="18" charset="0"/>
              </a:rPr>
              <a:t>7-1 Final Project Submission</a:t>
            </a:r>
          </a:p>
          <a:p>
            <a:r>
              <a:rPr lang="en-US" dirty="0">
                <a:latin typeface="Times New Roman" panose="02020603050405020304" pitchFamily="18" charset="0"/>
                <a:cs typeface="Times New Roman" panose="02020603050405020304" pitchFamily="18" charset="0"/>
              </a:rPr>
              <a:t>Southern New Hampshire University </a:t>
            </a:r>
          </a:p>
          <a:p>
            <a:r>
              <a:rPr lang="en-US" dirty="0">
                <a:latin typeface="Times New Roman" panose="02020603050405020304" pitchFamily="18" charset="0"/>
                <a:cs typeface="Times New Roman" panose="02020603050405020304" pitchFamily="18" charset="0"/>
              </a:rPr>
              <a:t>10/15/2023</a:t>
            </a:r>
          </a:p>
          <a:p>
            <a:endParaRPr lang="en-US" dirty="0"/>
          </a:p>
        </p:txBody>
      </p:sp>
    </p:spTree>
    <p:extLst>
      <p:ext uri="{BB962C8B-B14F-4D97-AF65-F5344CB8AC3E}">
        <p14:creationId xmlns:p14="http://schemas.microsoft.com/office/powerpoint/2010/main" val="396493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E72F-9AE7-BA7D-70C5-7FB089C91EAE}"/>
              </a:ext>
            </a:extLst>
          </p:cNvPr>
          <p:cNvSpPr>
            <a:spLocks noGrp="1"/>
          </p:cNvSpPr>
          <p:nvPr>
            <p:ph type="title"/>
          </p:nvPr>
        </p:nvSpPr>
        <p:spPr/>
        <p:txBody>
          <a:bodyPr/>
          <a:lstStyle/>
          <a:p>
            <a:r>
              <a:rPr lang="en-US" dirty="0"/>
              <a:t>Sprint Review</a:t>
            </a:r>
          </a:p>
        </p:txBody>
      </p:sp>
      <p:sp>
        <p:nvSpPr>
          <p:cNvPr id="3" name="Content Placeholder 2">
            <a:extLst>
              <a:ext uri="{FF2B5EF4-FFF2-40B4-BE49-F238E27FC236}">
                <a16:creationId xmlns:a16="http://schemas.microsoft.com/office/drawing/2014/main" id="{00D59509-796F-5F37-FEDB-580785B1688C}"/>
              </a:ext>
            </a:extLst>
          </p:cNvPr>
          <p:cNvSpPr>
            <a:spLocks noGrp="1"/>
          </p:cNvSpPr>
          <p:nvPr>
            <p:ph idx="1"/>
          </p:nvPr>
        </p:nvSpPr>
        <p:spPr/>
        <p:txBody>
          <a:bodyPr>
            <a:normAutofit/>
          </a:bodyPr>
          <a:lstStyle/>
          <a:p>
            <a:pPr marL="0" indent="0" algn="ctr">
              <a:buNone/>
            </a:pPr>
            <a:r>
              <a:rPr lang="en-US" sz="3600" dirty="0"/>
              <a:t>Sprint review is to go over the work that was completed during the sprint. In the sprint review, all issues must be resolved. This is the time for the product owner to approve the work that has been done.</a:t>
            </a:r>
          </a:p>
        </p:txBody>
      </p:sp>
    </p:spTree>
    <p:extLst>
      <p:ext uri="{BB962C8B-B14F-4D97-AF65-F5344CB8AC3E}">
        <p14:creationId xmlns:p14="http://schemas.microsoft.com/office/powerpoint/2010/main" val="177666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FDEA-5696-F5B4-7EFC-6BB3442979B0}"/>
              </a:ext>
            </a:extLst>
          </p:cNvPr>
          <p:cNvSpPr>
            <a:spLocks noGrp="1"/>
          </p:cNvSpPr>
          <p:nvPr>
            <p:ph type="title"/>
          </p:nvPr>
        </p:nvSpPr>
        <p:spPr/>
        <p:txBody>
          <a:bodyPr/>
          <a:lstStyle/>
          <a:p>
            <a:r>
              <a:rPr lang="en-US" dirty="0"/>
              <a:t>Sprint retrospective</a:t>
            </a:r>
          </a:p>
        </p:txBody>
      </p:sp>
      <p:sp>
        <p:nvSpPr>
          <p:cNvPr id="3" name="Content Placeholder 2">
            <a:extLst>
              <a:ext uri="{FF2B5EF4-FFF2-40B4-BE49-F238E27FC236}">
                <a16:creationId xmlns:a16="http://schemas.microsoft.com/office/drawing/2014/main" id="{4F2461C6-40A6-A185-4554-F62748D8F073}"/>
              </a:ext>
            </a:extLst>
          </p:cNvPr>
          <p:cNvSpPr>
            <a:spLocks noGrp="1"/>
          </p:cNvSpPr>
          <p:nvPr>
            <p:ph idx="1"/>
          </p:nvPr>
        </p:nvSpPr>
        <p:spPr/>
        <p:txBody>
          <a:bodyPr>
            <a:normAutofit/>
          </a:bodyPr>
          <a:lstStyle/>
          <a:p>
            <a:pPr marL="0" indent="0">
              <a:buNone/>
            </a:pPr>
            <a:r>
              <a:rPr lang="en-US" sz="4000" dirty="0"/>
              <a:t>The sprint retrospective is the opportunity to go over what went well in the project and what went wrong. This is the time for the team to continuously improve.</a:t>
            </a:r>
          </a:p>
        </p:txBody>
      </p:sp>
    </p:spTree>
    <p:extLst>
      <p:ext uri="{BB962C8B-B14F-4D97-AF65-F5344CB8AC3E}">
        <p14:creationId xmlns:p14="http://schemas.microsoft.com/office/powerpoint/2010/main" val="794247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2B4-6B64-5BC0-821E-920B60CBB449}"/>
              </a:ext>
            </a:extLst>
          </p:cNvPr>
          <p:cNvSpPr>
            <a:spLocks noGrp="1"/>
          </p:cNvSpPr>
          <p:nvPr>
            <p:ph type="title"/>
          </p:nvPr>
        </p:nvSpPr>
        <p:spPr/>
        <p:txBody>
          <a:bodyPr/>
          <a:lstStyle/>
          <a:p>
            <a:r>
              <a:rPr lang="en-US" dirty="0"/>
              <a:t>Agile vs waterfall</a:t>
            </a:r>
          </a:p>
        </p:txBody>
      </p:sp>
      <p:graphicFrame>
        <p:nvGraphicFramePr>
          <p:cNvPr id="4" name="Content Placeholder 3">
            <a:extLst>
              <a:ext uri="{FF2B5EF4-FFF2-40B4-BE49-F238E27FC236}">
                <a16:creationId xmlns:a16="http://schemas.microsoft.com/office/drawing/2014/main" id="{6DDE2124-B63E-D9A6-331D-6A56066D30CD}"/>
              </a:ext>
            </a:extLst>
          </p:cNvPr>
          <p:cNvGraphicFramePr>
            <a:graphicFrameLocks noGrp="1"/>
          </p:cNvGraphicFramePr>
          <p:nvPr>
            <p:ph idx="1"/>
            <p:extLst>
              <p:ext uri="{D42A27DB-BD31-4B8C-83A1-F6EECF244321}">
                <p14:modId xmlns:p14="http://schemas.microsoft.com/office/powerpoint/2010/main" val="4270455476"/>
              </p:ext>
            </p:extLst>
          </p:nvPr>
        </p:nvGraphicFramePr>
        <p:xfrm>
          <a:off x="685800" y="2193925"/>
          <a:ext cx="10820400" cy="185420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555498977"/>
                    </a:ext>
                  </a:extLst>
                </a:gridCol>
                <a:gridCol w="5410200">
                  <a:extLst>
                    <a:ext uri="{9D8B030D-6E8A-4147-A177-3AD203B41FA5}">
                      <a16:colId xmlns:a16="http://schemas.microsoft.com/office/drawing/2014/main" val="4040964963"/>
                    </a:ext>
                  </a:extLst>
                </a:gridCol>
              </a:tblGrid>
              <a:tr h="370840">
                <a:tc>
                  <a:txBody>
                    <a:bodyPr/>
                    <a:lstStyle/>
                    <a:p>
                      <a:r>
                        <a:rPr lang="en-US" dirty="0"/>
                        <a:t>Agile</a:t>
                      </a:r>
                    </a:p>
                  </a:txBody>
                  <a:tcPr/>
                </a:tc>
                <a:tc>
                  <a:txBody>
                    <a:bodyPr/>
                    <a:lstStyle/>
                    <a:p>
                      <a:r>
                        <a:rPr lang="en-US" dirty="0"/>
                        <a:t>Waterfall</a:t>
                      </a:r>
                    </a:p>
                  </a:txBody>
                  <a:tcPr/>
                </a:tc>
                <a:extLst>
                  <a:ext uri="{0D108BD9-81ED-4DB2-BD59-A6C34878D82A}">
                    <a16:rowId xmlns:a16="http://schemas.microsoft.com/office/drawing/2014/main" val="35732478"/>
                  </a:ext>
                </a:extLst>
              </a:tr>
              <a:tr h="370840">
                <a:tc>
                  <a:txBody>
                    <a:bodyPr/>
                    <a:lstStyle/>
                    <a:p>
                      <a:r>
                        <a:rPr lang="en-US" dirty="0"/>
                        <a:t>Adaptive planning</a:t>
                      </a:r>
                    </a:p>
                  </a:txBody>
                  <a:tcPr/>
                </a:tc>
                <a:tc>
                  <a:txBody>
                    <a:bodyPr/>
                    <a:lstStyle/>
                    <a:p>
                      <a:r>
                        <a:rPr lang="en-US" dirty="0"/>
                        <a:t>Sequential planning</a:t>
                      </a:r>
                    </a:p>
                  </a:txBody>
                  <a:tcPr/>
                </a:tc>
                <a:extLst>
                  <a:ext uri="{0D108BD9-81ED-4DB2-BD59-A6C34878D82A}">
                    <a16:rowId xmlns:a16="http://schemas.microsoft.com/office/drawing/2014/main" val="2757847959"/>
                  </a:ext>
                </a:extLst>
              </a:tr>
              <a:tr h="370840">
                <a:tc>
                  <a:txBody>
                    <a:bodyPr/>
                    <a:lstStyle/>
                    <a:p>
                      <a:r>
                        <a:rPr lang="en-US" dirty="0"/>
                        <a:t>Acceptable to change</a:t>
                      </a:r>
                    </a:p>
                  </a:txBody>
                  <a:tcPr/>
                </a:tc>
                <a:tc>
                  <a:txBody>
                    <a:bodyPr/>
                    <a:lstStyle/>
                    <a:p>
                      <a:r>
                        <a:rPr lang="en-US" dirty="0"/>
                        <a:t>Not acceptable to change</a:t>
                      </a:r>
                    </a:p>
                  </a:txBody>
                  <a:tcPr/>
                </a:tc>
                <a:extLst>
                  <a:ext uri="{0D108BD9-81ED-4DB2-BD59-A6C34878D82A}">
                    <a16:rowId xmlns:a16="http://schemas.microsoft.com/office/drawing/2014/main" val="3160100283"/>
                  </a:ext>
                </a:extLst>
              </a:tr>
              <a:tr h="370840">
                <a:tc>
                  <a:txBody>
                    <a:bodyPr/>
                    <a:lstStyle/>
                    <a:p>
                      <a:r>
                        <a:rPr lang="en-US" dirty="0"/>
                        <a:t>Test the product throughout the project</a:t>
                      </a:r>
                    </a:p>
                  </a:txBody>
                  <a:tcPr/>
                </a:tc>
                <a:tc>
                  <a:txBody>
                    <a:bodyPr/>
                    <a:lstStyle/>
                    <a:p>
                      <a:r>
                        <a:rPr lang="en-US" dirty="0"/>
                        <a:t>test the finished product</a:t>
                      </a:r>
                    </a:p>
                  </a:txBody>
                  <a:tcPr/>
                </a:tc>
                <a:extLst>
                  <a:ext uri="{0D108BD9-81ED-4DB2-BD59-A6C34878D82A}">
                    <a16:rowId xmlns:a16="http://schemas.microsoft.com/office/drawing/2014/main" val="3868773909"/>
                  </a:ext>
                </a:extLst>
              </a:tr>
              <a:tr h="370840">
                <a:tc>
                  <a:txBody>
                    <a:bodyPr/>
                    <a:lstStyle/>
                    <a:p>
                      <a:r>
                        <a:rPr lang="en-US" dirty="0"/>
                        <a:t>Limited documentation</a:t>
                      </a:r>
                    </a:p>
                  </a:txBody>
                  <a:tcPr/>
                </a:tc>
                <a:tc>
                  <a:txBody>
                    <a:bodyPr/>
                    <a:lstStyle/>
                    <a:p>
                      <a:r>
                        <a:rPr lang="en-US" dirty="0"/>
                        <a:t>Extensive documentation</a:t>
                      </a:r>
                    </a:p>
                  </a:txBody>
                  <a:tcPr/>
                </a:tc>
                <a:extLst>
                  <a:ext uri="{0D108BD9-81ED-4DB2-BD59-A6C34878D82A}">
                    <a16:rowId xmlns:a16="http://schemas.microsoft.com/office/drawing/2014/main" val="14774209"/>
                  </a:ext>
                </a:extLst>
              </a:tr>
            </a:tbl>
          </a:graphicData>
        </a:graphic>
      </p:graphicFrame>
      <p:graphicFrame>
        <p:nvGraphicFramePr>
          <p:cNvPr id="5" name="Table 4">
            <a:extLst>
              <a:ext uri="{FF2B5EF4-FFF2-40B4-BE49-F238E27FC236}">
                <a16:creationId xmlns:a16="http://schemas.microsoft.com/office/drawing/2014/main" id="{83BBF818-CBCC-0F1C-FBD8-5E9B566DA8EA}"/>
              </a:ext>
            </a:extLst>
          </p:cNvPr>
          <p:cNvGraphicFramePr>
            <a:graphicFrameLocks noGrp="1"/>
          </p:cNvGraphicFramePr>
          <p:nvPr>
            <p:extLst>
              <p:ext uri="{D42A27DB-BD31-4B8C-83A1-F6EECF244321}">
                <p14:modId xmlns:p14="http://schemas.microsoft.com/office/powerpoint/2010/main" val="1290262959"/>
              </p:ext>
            </p:extLst>
          </p:nvPr>
        </p:nvGraphicFramePr>
        <p:xfrm>
          <a:off x="2032000" y="4610267"/>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2645938"/>
                    </a:ext>
                  </a:extLst>
                </a:gridCol>
                <a:gridCol w="4064000">
                  <a:extLst>
                    <a:ext uri="{9D8B030D-6E8A-4147-A177-3AD203B41FA5}">
                      <a16:colId xmlns:a16="http://schemas.microsoft.com/office/drawing/2014/main" val="3820888441"/>
                    </a:ext>
                  </a:extLst>
                </a:gridCol>
              </a:tblGrid>
              <a:tr h="370840">
                <a:tc>
                  <a:txBody>
                    <a:bodyPr/>
                    <a:lstStyle/>
                    <a:p>
                      <a:r>
                        <a:rPr lang="en-US" dirty="0"/>
                        <a:t>When to use Agile</a:t>
                      </a:r>
                    </a:p>
                  </a:txBody>
                  <a:tcPr/>
                </a:tc>
                <a:tc>
                  <a:txBody>
                    <a:bodyPr/>
                    <a:lstStyle/>
                    <a:p>
                      <a:r>
                        <a:rPr lang="en-US" dirty="0"/>
                        <a:t>When to use Waterfall</a:t>
                      </a:r>
                    </a:p>
                  </a:txBody>
                  <a:tcPr/>
                </a:tc>
                <a:extLst>
                  <a:ext uri="{0D108BD9-81ED-4DB2-BD59-A6C34878D82A}">
                    <a16:rowId xmlns:a16="http://schemas.microsoft.com/office/drawing/2014/main" val="2391431441"/>
                  </a:ext>
                </a:extLst>
              </a:tr>
              <a:tr h="370840">
                <a:tc>
                  <a:txBody>
                    <a:bodyPr/>
                    <a:lstStyle/>
                    <a:p>
                      <a:r>
                        <a:rPr lang="en-US" dirty="0"/>
                        <a:t>Final project is uncertain</a:t>
                      </a:r>
                    </a:p>
                  </a:txBody>
                  <a:tcPr/>
                </a:tc>
                <a:tc>
                  <a:txBody>
                    <a:bodyPr/>
                    <a:lstStyle/>
                    <a:p>
                      <a:r>
                        <a:rPr lang="en-US" dirty="0"/>
                        <a:t>Final project is clearly understood</a:t>
                      </a:r>
                    </a:p>
                  </a:txBody>
                  <a:tcPr/>
                </a:tc>
                <a:extLst>
                  <a:ext uri="{0D108BD9-81ED-4DB2-BD59-A6C34878D82A}">
                    <a16:rowId xmlns:a16="http://schemas.microsoft.com/office/drawing/2014/main" val="1436626602"/>
                  </a:ext>
                </a:extLst>
              </a:tr>
              <a:tr h="370840">
                <a:tc>
                  <a:txBody>
                    <a:bodyPr/>
                    <a:lstStyle/>
                    <a:p>
                      <a:r>
                        <a:rPr lang="en-US" dirty="0"/>
                        <a:t>Product or client vision is subject to change</a:t>
                      </a:r>
                    </a:p>
                  </a:txBody>
                  <a:tcPr/>
                </a:tc>
                <a:tc>
                  <a:txBody>
                    <a:bodyPr/>
                    <a:lstStyle/>
                    <a:p>
                      <a:r>
                        <a:rPr lang="en-US" dirty="0"/>
                        <a:t>The client does not have the ability to change</a:t>
                      </a:r>
                    </a:p>
                  </a:txBody>
                  <a:tcPr/>
                </a:tc>
                <a:extLst>
                  <a:ext uri="{0D108BD9-81ED-4DB2-BD59-A6C34878D82A}">
                    <a16:rowId xmlns:a16="http://schemas.microsoft.com/office/drawing/2014/main" val="3926174175"/>
                  </a:ext>
                </a:extLst>
              </a:tr>
              <a:tr h="370840">
                <a:tc>
                  <a:txBody>
                    <a:bodyPr/>
                    <a:lstStyle/>
                    <a:p>
                      <a:r>
                        <a:rPr lang="en-US" dirty="0"/>
                        <a:t>Product is in a rapid Industry</a:t>
                      </a:r>
                    </a:p>
                  </a:txBody>
                  <a:tcPr/>
                </a:tc>
                <a:tc>
                  <a:txBody>
                    <a:bodyPr/>
                    <a:lstStyle/>
                    <a:p>
                      <a:r>
                        <a:rPr lang="en-US" dirty="0"/>
                        <a:t>No rush to finish the product</a:t>
                      </a:r>
                    </a:p>
                  </a:txBody>
                  <a:tcPr/>
                </a:tc>
                <a:extLst>
                  <a:ext uri="{0D108BD9-81ED-4DB2-BD59-A6C34878D82A}">
                    <a16:rowId xmlns:a16="http://schemas.microsoft.com/office/drawing/2014/main" val="260468071"/>
                  </a:ext>
                </a:extLst>
              </a:tr>
            </a:tbl>
          </a:graphicData>
        </a:graphic>
      </p:graphicFrame>
    </p:spTree>
    <p:extLst>
      <p:ext uri="{BB962C8B-B14F-4D97-AF65-F5344CB8AC3E}">
        <p14:creationId xmlns:p14="http://schemas.microsoft.com/office/powerpoint/2010/main" val="340327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6D4B-B815-EE07-361A-2074ACFF8A7B}"/>
              </a:ext>
            </a:extLst>
          </p:cNvPr>
          <p:cNvSpPr>
            <a:spLocks noGrp="1"/>
          </p:cNvSpPr>
          <p:nvPr>
            <p:ph type="title"/>
          </p:nvPr>
        </p:nvSpPr>
        <p:spPr/>
        <p:txBody>
          <a:bodyPr/>
          <a:lstStyle/>
          <a:p>
            <a:r>
              <a:rPr lang="en-US" dirty="0"/>
              <a:t>Scrum team</a:t>
            </a:r>
          </a:p>
        </p:txBody>
      </p:sp>
      <p:sp>
        <p:nvSpPr>
          <p:cNvPr id="3" name="Content Placeholder 2">
            <a:extLst>
              <a:ext uri="{FF2B5EF4-FFF2-40B4-BE49-F238E27FC236}">
                <a16:creationId xmlns:a16="http://schemas.microsoft.com/office/drawing/2014/main" id="{4BC39CDD-57F3-4529-1B00-95284AAB4782}"/>
              </a:ext>
            </a:extLst>
          </p:cNvPr>
          <p:cNvSpPr>
            <a:spLocks noGrp="1"/>
          </p:cNvSpPr>
          <p:nvPr>
            <p:ph idx="1"/>
          </p:nvPr>
        </p:nvSpPr>
        <p:spPr/>
        <p:txBody>
          <a:bodyPr/>
          <a:lstStyle/>
          <a:p>
            <a:pPr algn="just"/>
            <a:r>
              <a:rPr lang="en-US" sz="4800" dirty="0"/>
              <a:t>Scrum master</a:t>
            </a:r>
          </a:p>
          <a:p>
            <a:pPr algn="just"/>
            <a:r>
              <a:rPr lang="en-US" sz="4800" dirty="0"/>
              <a:t>Product Owner</a:t>
            </a:r>
          </a:p>
          <a:p>
            <a:pPr algn="just"/>
            <a:r>
              <a:rPr lang="en-US" sz="4800" dirty="0"/>
              <a:t>Tester</a:t>
            </a:r>
          </a:p>
          <a:p>
            <a:pPr algn="just"/>
            <a:r>
              <a:rPr lang="en-US" sz="4800" dirty="0"/>
              <a:t>Developer</a:t>
            </a:r>
          </a:p>
          <a:p>
            <a:pPr marL="0" indent="0">
              <a:buNone/>
            </a:pPr>
            <a:endParaRPr lang="en-US" dirty="0"/>
          </a:p>
        </p:txBody>
      </p:sp>
    </p:spTree>
    <p:extLst>
      <p:ext uri="{BB962C8B-B14F-4D97-AF65-F5344CB8AC3E}">
        <p14:creationId xmlns:p14="http://schemas.microsoft.com/office/powerpoint/2010/main" val="83482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1C43-3FE5-F115-80EF-01A7D98DD9DF}"/>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C1C340D2-C00F-4676-8D9B-2D6A57463BE0}"/>
              </a:ext>
            </a:extLst>
          </p:cNvPr>
          <p:cNvSpPr>
            <a:spLocks noGrp="1"/>
          </p:cNvSpPr>
          <p:nvPr>
            <p:ph idx="1"/>
          </p:nvPr>
        </p:nvSpPr>
        <p:spPr/>
        <p:txBody>
          <a:bodyPr/>
          <a:lstStyle/>
          <a:p>
            <a:r>
              <a:rPr lang="en-US" dirty="0"/>
              <a:t>The Scrum Master helps the team adhere to the scrum practices and rules. The scrum master does this by:</a:t>
            </a:r>
          </a:p>
          <a:p>
            <a:pPr lvl="1"/>
            <a:r>
              <a:rPr lang="en-US" dirty="0"/>
              <a:t>Giving ways to present the Product backlog.</a:t>
            </a:r>
          </a:p>
          <a:p>
            <a:pPr lvl="1"/>
            <a:r>
              <a:rPr lang="en-US" dirty="0"/>
              <a:t>Give the team a clear understanding of why the product backlog needs to be clear and understandable. </a:t>
            </a:r>
          </a:p>
          <a:p>
            <a:pPr lvl="1"/>
            <a:r>
              <a:rPr lang="en-US" dirty="0"/>
              <a:t>Help the product owner prioritize the product backlog</a:t>
            </a:r>
          </a:p>
          <a:p>
            <a:pPr lvl="1"/>
            <a:r>
              <a:rPr lang="en-US" dirty="0"/>
              <a:t>Arrange Scrum events and oversee them.</a:t>
            </a:r>
          </a:p>
          <a:p>
            <a:pPr lvl="1"/>
            <a:r>
              <a:rPr lang="en-US" dirty="0"/>
              <a:t>Coach the development team in self-organization and cross-functionality.</a:t>
            </a:r>
          </a:p>
          <a:p>
            <a:pPr lvl="1"/>
            <a:r>
              <a:rPr lang="en-US" dirty="0"/>
              <a:t>Remove any roadblocks that are stopping the development team.</a:t>
            </a:r>
          </a:p>
          <a:p>
            <a:pPr lvl="1"/>
            <a:r>
              <a:rPr lang="en-US" dirty="0"/>
              <a:t>Ensuring that the end product meets customer expectations.</a:t>
            </a:r>
          </a:p>
        </p:txBody>
      </p:sp>
    </p:spTree>
    <p:extLst>
      <p:ext uri="{BB962C8B-B14F-4D97-AF65-F5344CB8AC3E}">
        <p14:creationId xmlns:p14="http://schemas.microsoft.com/office/powerpoint/2010/main" val="219236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8A5E-B231-62A6-3199-50008183D576}"/>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0EF5BBD1-7CF3-C3D7-7A91-1CB09F785522}"/>
              </a:ext>
            </a:extLst>
          </p:cNvPr>
          <p:cNvSpPr>
            <a:spLocks noGrp="1"/>
          </p:cNvSpPr>
          <p:nvPr>
            <p:ph idx="1"/>
          </p:nvPr>
        </p:nvSpPr>
        <p:spPr/>
        <p:txBody>
          <a:bodyPr>
            <a:normAutofit/>
          </a:bodyPr>
          <a:lstStyle/>
          <a:p>
            <a:r>
              <a:rPr lang="en-US" sz="2800" dirty="0"/>
              <a:t>The product owner’s role is as follows:</a:t>
            </a:r>
          </a:p>
          <a:p>
            <a:pPr lvl="1"/>
            <a:r>
              <a:rPr lang="en-US" sz="2800" dirty="0"/>
              <a:t>Making sure the product backlog items are clear and understandable.</a:t>
            </a:r>
          </a:p>
          <a:p>
            <a:pPr lvl="1"/>
            <a:r>
              <a:rPr lang="en-US" sz="2800" dirty="0"/>
              <a:t>Prioritizing the product backlog items.</a:t>
            </a:r>
          </a:p>
          <a:p>
            <a:pPr lvl="1"/>
            <a:r>
              <a:rPr lang="en-US" sz="2800" dirty="0"/>
              <a:t>Ensuring that the development team’s work is optimized.</a:t>
            </a:r>
          </a:p>
          <a:p>
            <a:pPr lvl="1"/>
            <a:r>
              <a:rPr lang="en-US" sz="2800" dirty="0"/>
              <a:t>Relating information from the stockholders to the product backlog.</a:t>
            </a:r>
          </a:p>
        </p:txBody>
      </p:sp>
    </p:spTree>
    <p:extLst>
      <p:ext uri="{BB962C8B-B14F-4D97-AF65-F5344CB8AC3E}">
        <p14:creationId xmlns:p14="http://schemas.microsoft.com/office/powerpoint/2010/main" val="222970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A907-5BD3-98CC-781C-0FD4D6D2BDB0}"/>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BE007F18-9752-4EB6-E1AA-A8EEC49E2C3A}"/>
              </a:ext>
            </a:extLst>
          </p:cNvPr>
          <p:cNvSpPr>
            <a:spLocks noGrp="1"/>
          </p:cNvSpPr>
          <p:nvPr>
            <p:ph idx="1"/>
          </p:nvPr>
        </p:nvSpPr>
        <p:spPr/>
        <p:txBody>
          <a:bodyPr/>
          <a:lstStyle/>
          <a:p>
            <a:r>
              <a:rPr lang="en-US" sz="3600" dirty="0"/>
              <a:t>The role of the Tester are as follows:</a:t>
            </a:r>
          </a:p>
          <a:p>
            <a:pPr lvl="1"/>
            <a:r>
              <a:rPr lang="en-US" sz="3600" dirty="0"/>
              <a:t>Documenting and ensuring test cases are clear and understandable.</a:t>
            </a:r>
          </a:p>
          <a:p>
            <a:pPr lvl="1"/>
            <a:r>
              <a:rPr lang="en-US" sz="3600" dirty="0"/>
              <a:t>Planning and organizing their work.</a:t>
            </a:r>
          </a:p>
          <a:p>
            <a:pPr lvl="1"/>
            <a:r>
              <a:rPr lang="en-US" sz="3600" dirty="0"/>
              <a:t>Find defects and report them</a:t>
            </a:r>
          </a:p>
          <a:p>
            <a:pPr marL="457200" lvl="1" indent="0">
              <a:buNone/>
            </a:pPr>
            <a:endParaRPr lang="en-US" dirty="0"/>
          </a:p>
        </p:txBody>
      </p:sp>
    </p:spTree>
    <p:extLst>
      <p:ext uri="{BB962C8B-B14F-4D97-AF65-F5344CB8AC3E}">
        <p14:creationId xmlns:p14="http://schemas.microsoft.com/office/powerpoint/2010/main" val="74796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EFAF-6400-FC8E-E06E-C339865244DA}"/>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D03306FD-6A04-D3E6-0A64-2D62EC992B31}"/>
              </a:ext>
            </a:extLst>
          </p:cNvPr>
          <p:cNvSpPr>
            <a:spLocks noGrp="1"/>
          </p:cNvSpPr>
          <p:nvPr>
            <p:ph idx="1"/>
          </p:nvPr>
        </p:nvSpPr>
        <p:spPr/>
        <p:txBody>
          <a:bodyPr/>
          <a:lstStyle/>
          <a:p>
            <a:r>
              <a:rPr lang="en-US" sz="3200" dirty="0"/>
              <a:t>The developer is responsible for:</a:t>
            </a:r>
          </a:p>
          <a:p>
            <a:pPr lvl="1" algn="just"/>
            <a:r>
              <a:rPr lang="en-US" sz="3200" dirty="0"/>
              <a:t>Develop the items in the backlog To the client’s standard.</a:t>
            </a:r>
          </a:p>
          <a:p>
            <a:pPr lvl="1" algn="just"/>
            <a:r>
              <a:rPr lang="en-US" sz="3200" dirty="0"/>
              <a:t>Being self-organized.</a:t>
            </a:r>
          </a:p>
          <a:p>
            <a:pPr lvl="1" algn="just"/>
            <a:r>
              <a:rPr lang="en-US" sz="3200" dirty="0"/>
              <a:t>Setting product goals.</a:t>
            </a:r>
          </a:p>
          <a:p>
            <a:pPr lvl="1" algn="just"/>
            <a:r>
              <a:rPr lang="en-US" sz="3200" dirty="0"/>
              <a:t>Writing software.</a:t>
            </a:r>
          </a:p>
          <a:p>
            <a:pPr lvl="1" algn="just"/>
            <a:endParaRPr lang="en-US" dirty="0"/>
          </a:p>
        </p:txBody>
      </p:sp>
    </p:spTree>
    <p:extLst>
      <p:ext uri="{BB962C8B-B14F-4D97-AF65-F5344CB8AC3E}">
        <p14:creationId xmlns:p14="http://schemas.microsoft.com/office/powerpoint/2010/main" val="160371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15A4-0383-8DBE-CBCF-1F91B696EDBC}"/>
              </a:ext>
            </a:extLst>
          </p:cNvPr>
          <p:cNvSpPr>
            <a:spLocks noGrp="1"/>
          </p:cNvSpPr>
          <p:nvPr>
            <p:ph type="title"/>
          </p:nvPr>
        </p:nvSpPr>
        <p:spPr/>
        <p:txBody>
          <a:bodyPr/>
          <a:lstStyle/>
          <a:p>
            <a:r>
              <a:rPr lang="en-US" dirty="0"/>
              <a:t>Scrum Events</a:t>
            </a:r>
          </a:p>
        </p:txBody>
      </p:sp>
      <p:sp>
        <p:nvSpPr>
          <p:cNvPr id="3" name="Content Placeholder 2">
            <a:extLst>
              <a:ext uri="{FF2B5EF4-FFF2-40B4-BE49-F238E27FC236}">
                <a16:creationId xmlns:a16="http://schemas.microsoft.com/office/drawing/2014/main" id="{83FA2D41-9E92-F645-49A8-FA9EB19E1766}"/>
              </a:ext>
            </a:extLst>
          </p:cNvPr>
          <p:cNvSpPr>
            <a:spLocks noGrp="1"/>
          </p:cNvSpPr>
          <p:nvPr>
            <p:ph idx="1"/>
          </p:nvPr>
        </p:nvSpPr>
        <p:spPr/>
        <p:txBody>
          <a:bodyPr>
            <a:normAutofit/>
          </a:bodyPr>
          <a:lstStyle/>
          <a:p>
            <a:r>
              <a:rPr lang="en-US" sz="4400" dirty="0"/>
              <a:t>Sprint Planning</a:t>
            </a:r>
          </a:p>
          <a:p>
            <a:r>
              <a:rPr lang="en-US" sz="4400" dirty="0"/>
              <a:t>Daily scrum</a:t>
            </a:r>
          </a:p>
          <a:p>
            <a:r>
              <a:rPr lang="en-US" sz="4400" dirty="0"/>
              <a:t>Sprint review</a:t>
            </a:r>
          </a:p>
          <a:p>
            <a:r>
              <a:rPr lang="en-US" sz="4400" dirty="0"/>
              <a:t>Sprint retrospective</a:t>
            </a:r>
          </a:p>
        </p:txBody>
      </p:sp>
    </p:spTree>
    <p:extLst>
      <p:ext uri="{BB962C8B-B14F-4D97-AF65-F5344CB8AC3E}">
        <p14:creationId xmlns:p14="http://schemas.microsoft.com/office/powerpoint/2010/main" val="232447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118-E168-7B68-A594-3FBF4FA8980D}"/>
              </a:ext>
            </a:extLst>
          </p:cNvPr>
          <p:cNvSpPr>
            <a:spLocks noGrp="1"/>
          </p:cNvSpPr>
          <p:nvPr>
            <p:ph type="title"/>
          </p:nvPr>
        </p:nvSpPr>
        <p:spPr/>
        <p:txBody>
          <a:bodyPr/>
          <a:lstStyle/>
          <a:p>
            <a:r>
              <a:rPr lang="en-US" dirty="0"/>
              <a:t>Sprint Planning</a:t>
            </a:r>
          </a:p>
        </p:txBody>
      </p:sp>
      <p:sp>
        <p:nvSpPr>
          <p:cNvPr id="3" name="Content Placeholder 2">
            <a:extLst>
              <a:ext uri="{FF2B5EF4-FFF2-40B4-BE49-F238E27FC236}">
                <a16:creationId xmlns:a16="http://schemas.microsoft.com/office/drawing/2014/main" id="{2E02367A-841C-8763-50AD-747ABD167BC8}"/>
              </a:ext>
            </a:extLst>
          </p:cNvPr>
          <p:cNvSpPr>
            <a:spLocks noGrp="1"/>
          </p:cNvSpPr>
          <p:nvPr>
            <p:ph idx="1"/>
          </p:nvPr>
        </p:nvSpPr>
        <p:spPr/>
        <p:txBody>
          <a:bodyPr>
            <a:normAutofit/>
          </a:bodyPr>
          <a:lstStyle/>
          <a:p>
            <a:pPr marL="0" indent="0">
              <a:buNone/>
            </a:pPr>
            <a:r>
              <a:rPr lang="en-US" sz="3600" dirty="0"/>
              <a:t>Sprint planning is to decide on what stories should be taken into the sprint and which ones can be completed. After deciding on what stories can be taken the team decides on what tools are needed. Sprint planning is usually time-boxed.</a:t>
            </a:r>
          </a:p>
        </p:txBody>
      </p:sp>
    </p:spTree>
    <p:extLst>
      <p:ext uri="{BB962C8B-B14F-4D97-AF65-F5344CB8AC3E}">
        <p14:creationId xmlns:p14="http://schemas.microsoft.com/office/powerpoint/2010/main" val="45659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BEFE-DA36-30F0-9F4E-15D05CA6AD30}"/>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E68ED097-7631-5A72-D049-5732651AFCB2}"/>
              </a:ext>
            </a:extLst>
          </p:cNvPr>
          <p:cNvSpPr>
            <a:spLocks noGrp="1"/>
          </p:cNvSpPr>
          <p:nvPr>
            <p:ph idx="1"/>
          </p:nvPr>
        </p:nvSpPr>
        <p:spPr/>
        <p:txBody>
          <a:bodyPr>
            <a:normAutofit/>
          </a:bodyPr>
          <a:lstStyle/>
          <a:p>
            <a:pPr marL="0" indent="0">
              <a:buNone/>
            </a:pPr>
            <a:r>
              <a:rPr lang="en-US" sz="3200" dirty="0"/>
              <a:t>The daily scrum meetings are for check-in on the progress that has been made. The team goes over,</a:t>
            </a:r>
          </a:p>
          <a:p>
            <a:pPr marL="457200" indent="-457200">
              <a:buFont typeface="+mj-lt"/>
              <a:buAutoNum type="arabicPeriod"/>
            </a:pPr>
            <a:r>
              <a:rPr lang="en-US" sz="3200" dirty="0"/>
              <a:t>What they finished yesterday.</a:t>
            </a:r>
          </a:p>
          <a:p>
            <a:pPr marL="457200" indent="-457200">
              <a:buFont typeface="+mj-lt"/>
              <a:buAutoNum type="arabicPeriod"/>
            </a:pPr>
            <a:r>
              <a:rPr lang="en-US" sz="3200" dirty="0"/>
              <a:t>What they plan to do today.</a:t>
            </a:r>
          </a:p>
          <a:p>
            <a:pPr marL="457200" indent="-457200">
              <a:buFont typeface="+mj-lt"/>
              <a:buAutoNum type="arabicPeriod"/>
            </a:pPr>
            <a:r>
              <a:rPr lang="en-US" sz="3200" dirty="0"/>
              <a:t>What roadblocks are stopping them from completing their work.</a:t>
            </a:r>
          </a:p>
        </p:txBody>
      </p:sp>
    </p:spTree>
    <p:extLst>
      <p:ext uri="{BB962C8B-B14F-4D97-AF65-F5344CB8AC3E}">
        <p14:creationId xmlns:p14="http://schemas.microsoft.com/office/powerpoint/2010/main" val="201676865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124</TotalTime>
  <Words>472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Times New Roman</vt:lpstr>
      <vt:lpstr>Vapor Trail</vt:lpstr>
      <vt:lpstr>Agile Presentation</vt:lpstr>
      <vt:lpstr>Scrum team</vt:lpstr>
      <vt:lpstr>Scrum Master</vt:lpstr>
      <vt:lpstr>Product owner</vt:lpstr>
      <vt:lpstr>Tester</vt:lpstr>
      <vt:lpstr>Developer</vt:lpstr>
      <vt:lpstr>Scrum Events</vt:lpstr>
      <vt:lpstr>Sprint Planning</vt:lpstr>
      <vt:lpstr>Daily scrum</vt:lpstr>
      <vt:lpstr>Sprint Review</vt:lpstr>
      <vt:lpstr>Sprint retrospective</vt:lpstr>
      <vt:lpstr>Agile vs waterfall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dell blackman</dc:creator>
  <cp:lastModifiedBy>dell blackman</cp:lastModifiedBy>
  <cp:revision>1</cp:revision>
  <dcterms:created xsi:type="dcterms:W3CDTF">2023-10-15T21:37:05Z</dcterms:created>
  <dcterms:modified xsi:type="dcterms:W3CDTF">2023-10-15T23:41:11Z</dcterms:modified>
</cp:coreProperties>
</file>