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0" r:id="rId1"/>
    <p:sldMasterId id="2147483989" r:id="rId2"/>
  </p:sldMasterIdLst>
  <p:notesMasterIdLst>
    <p:notesMasterId r:id="rId25"/>
  </p:notesMasterIdLst>
  <p:handoutMasterIdLst>
    <p:handoutMasterId r:id="rId26"/>
  </p:handoutMasterIdLst>
  <p:sldIdLst>
    <p:sldId id="3249" r:id="rId3"/>
    <p:sldId id="3240" r:id="rId4"/>
    <p:sldId id="3241" r:id="rId5"/>
    <p:sldId id="3242" r:id="rId6"/>
    <p:sldId id="3243" r:id="rId7"/>
    <p:sldId id="3244" r:id="rId8"/>
    <p:sldId id="3250" r:id="rId9"/>
    <p:sldId id="3251" r:id="rId10"/>
    <p:sldId id="3245" r:id="rId11"/>
    <p:sldId id="3254" r:id="rId12"/>
    <p:sldId id="3253" r:id="rId13"/>
    <p:sldId id="3255" r:id="rId14"/>
    <p:sldId id="3256" r:id="rId15"/>
    <p:sldId id="3257" r:id="rId16"/>
    <p:sldId id="3258" r:id="rId17"/>
    <p:sldId id="3252" r:id="rId18"/>
    <p:sldId id="3259" r:id="rId19"/>
    <p:sldId id="3246" r:id="rId20"/>
    <p:sldId id="3260" r:id="rId21"/>
    <p:sldId id="3261" r:id="rId22"/>
    <p:sldId id="3247" r:id="rId23"/>
    <p:sldId id="3235" r:id="rId24"/>
  </p:sldIdLst>
  <p:sldSz cx="12858750" cy="7232650"/>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B0F0"/>
    <a:srgbClr val="3BF1E6"/>
    <a:srgbClr val="A6A6A6"/>
    <a:srgbClr val="F57264"/>
    <a:srgbClr val="BE6EFF"/>
    <a:srgbClr val="0093C9"/>
    <a:srgbClr val="0062AA"/>
    <a:srgbClr val="004236"/>
    <a:srgbClr val="169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79226" autoAdjust="0"/>
  </p:normalViewPr>
  <p:slideViewPr>
    <p:cSldViewPr>
      <p:cViewPr varScale="1">
        <p:scale>
          <a:sx n="74" d="100"/>
          <a:sy n="74" d="100"/>
        </p:scale>
        <p:origin x="846" y="78"/>
      </p:cViewPr>
      <p:guideLst>
        <p:guide orient="horz" pos="373"/>
        <p:guide pos="4050"/>
        <p:guide orient="horz" pos="4183"/>
        <p:guide pos="7588"/>
        <p:guide pos="376"/>
        <p:guide pos="1350"/>
      </p:guideLst>
    </p:cSldViewPr>
  </p:slideViewPr>
  <p:outlineViewPr>
    <p:cViewPr>
      <p:scale>
        <a:sx n="100" d="100"/>
        <a:sy n="100" d="100"/>
      </p:scale>
      <p:origin x="0" y="-29970"/>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83" d="100"/>
          <a:sy n="83"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baike.so.com/doc/5328907-5564079.html" TargetMode="External"/><Relationship Id="rId3" Type="http://schemas.openxmlformats.org/officeDocument/2006/relationships/hyperlink" Target="https://baike.so.com/doc/6745335-6959880.html" TargetMode="External"/><Relationship Id="rId7" Type="http://schemas.openxmlformats.org/officeDocument/2006/relationships/hyperlink" Target="https://baike.so.com/doc/1708272-1806078.htm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aike.so.com/doc/1569111-1658615.html" TargetMode="External"/><Relationship Id="rId5" Type="http://schemas.openxmlformats.org/officeDocument/2006/relationships/hyperlink" Target="https://baike.so.com/doc/2612554-2758583.html" TargetMode="External"/><Relationship Id="rId4" Type="http://schemas.openxmlformats.org/officeDocument/2006/relationships/hyperlink" Target="https://baike.so.com/doc/3758760-3948658.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aseline="0" dirty="0" smtClean="0"/>
              <a:t>为什么来上课？要达到什么目的？</a:t>
            </a:r>
            <a:endParaRPr lang="en-US" altLang="zh-CN" baseline="0" dirty="0" smtClean="0"/>
          </a:p>
          <a:p>
            <a:pPr marL="342900" indent="-342900">
              <a:buAutoNum type="arabicPeriod"/>
            </a:pPr>
            <a:endParaRPr lang="en-US" altLang="zh-CN" baseline="0" dirty="0" smtClean="0"/>
          </a:p>
          <a:p>
            <a:pPr marL="342900" indent="-342900">
              <a:buAutoNum type="arabicPeriod"/>
            </a:pPr>
            <a:r>
              <a:rPr lang="zh-CN" altLang="en-US" baseline="0" dirty="0" smtClean="0"/>
              <a:t>专注</a:t>
            </a:r>
            <a:r>
              <a:rPr lang="en-US" altLang="zh-CN" baseline="0" dirty="0" smtClean="0"/>
              <a:t>——</a:t>
            </a:r>
            <a:r>
              <a:rPr lang="zh-CN" altLang="en-US" baseline="0" dirty="0" smtClean="0"/>
              <a:t>节省时间，提升效率；</a:t>
            </a:r>
            <a:endParaRPr lang="en-US" altLang="zh-CN" baseline="0" dirty="0" smtClean="0"/>
          </a:p>
          <a:p>
            <a:pPr marL="342900" indent="-342900">
              <a:buAutoNum type="arabicPeriod"/>
            </a:pPr>
            <a:r>
              <a:rPr lang="zh-CN" altLang="en-US" dirty="0" smtClean="0"/>
              <a:t>认真</a:t>
            </a:r>
            <a:r>
              <a:rPr lang="en-US" altLang="zh-CN" dirty="0" smtClean="0"/>
              <a:t>——</a:t>
            </a:r>
            <a:r>
              <a:rPr lang="zh-CN" altLang="en-US" dirty="0" smtClean="0"/>
              <a:t>良好的起步；</a:t>
            </a:r>
            <a:endParaRPr lang="en-US" altLang="zh-CN" dirty="0" smtClean="0"/>
          </a:p>
          <a:p>
            <a:pPr marL="342900" indent="-342900">
              <a:buAutoNum type="arabicPeriod"/>
            </a:pPr>
            <a:r>
              <a:rPr lang="zh-CN" altLang="en-US" dirty="0" smtClean="0"/>
              <a:t>技术</a:t>
            </a:r>
            <a:r>
              <a:rPr lang="en-US" altLang="zh-CN" dirty="0" smtClean="0"/>
              <a:t>——</a:t>
            </a:r>
            <a:r>
              <a:rPr lang="zh-CN" altLang="en-US" dirty="0" smtClean="0"/>
              <a:t>后续发展的基础；</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80276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作业 作业 作业</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28243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109421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版本控制：</a:t>
            </a:r>
            <a:r>
              <a:rPr lang="zh-CN" altLang="en-US" sz="1300" b="0" i="0" kern="1200" dirty="0" smtClean="0">
                <a:solidFill>
                  <a:schemeClr val="tx1"/>
                </a:solidFill>
                <a:effectLst/>
                <a:latin typeface="+mn-lt"/>
                <a:ea typeface="+mn-ea"/>
                <a:cs typeface="+mn-cs"/>
              </a:rPr>
              <a:t>对在软件开发过程中所创建的配置对象的不同版本进行管理，保证任何时候都能取到正确的版本以及版本的组合。工具：</a:t>
            </a:r>
            <a:r>
              <a:rPr lang="en-US" altLang="zh-CN" sz="1300" b="0" i="0" kern="1200" dirty="0" smtClean="0">
                <a:solidFill>
                  <a:schemeClr val="tx1"/>
                </a:solidFill>
                <a:effectLst/>
                <a:latin typeface="+mn-lt"/>
                <a:ea typeface="+mn-ea"/>
                <a:cs typeface="+mn-cs"/>
              </a:rPr>
              <a:t>CVS</a:t>
            </a:r>
            <a:r>
              <a:rPr lang="zh-CN" altLang="en-US" sz="1300" b="0" i="0" kern="1200" dirty="0" smtClean="0">
                <a:solidFill>
                  <a:schemeClr val="tx1"/>
                </a:solidFill>
                <a:effectLst/>
                <a:latin typeface="+mn-lt"/>
                <a:ea typeface="+mn-ea"/>
                <a:cs typeface="+mn-cs"/>
              </a:rPr>
              <a:t>、</a:t>
            </a:r>
            <a:r>
              <a:rPr lang="en-US" altLang="zh-CN" sz="1300" b="0" i="0" kern="1200" dirty="0" smtClean="0">
                <a:solidFill>
                  <a:schemeClr val="tx1"/>
                </a:solidFill>
                <a:effectLst/>
                <a:latin typeface="+mn-lt"/>
                <a:ea typeface="+mn-ea"/>
                <a:cs typeface="+mn-cs"/>
              </a:rPr>
              <a:t>SVN</a:t>
            </a:r>
            <a:r>
              <a:rPr lang="zh-CN" altLang="en-US" sz="1300" b="0" i="0" kern="1200" dirty="0" smtClean="0">
                <a:solidFill>
                  <a:schemeClr val="tx1"/>
                </a:solidFill>
                <a:effectLst/>
                <a:latin typeface="+mn-lt"/>
                <a:ea typeface="+mn-ea"/>
                <a:cs typeface="+mn-cs"/>
              </a:rPr>
              <a:t>、</a:t>
            </a:r>
            <a:r>
              <a:rPr lang="en-US" altLang="zh-CN" sz="1300" b="0" i="0" kern="1200" dirty="0" err="1" smtClean="0">
                <a:solidFill>
                  <a:schemeClr val="tx1"/>
                </a:solidFill>
                <a:effectLst/>
                <a:latin typeface="+mn-lt"/>
                <a:ea typeface="+mn-ea"/>
                <a:cs typeface="+mn-cs"/>
              </a:rPr>
              <a:t>Git</a:t>
            </a:r>
            <a:endParaRPr lang="en-US" altLang="zh-CN" dirty="0" smtClean="0"/>
          </a:p>
          <a:p>
            <a:r>
              <a:rPr lang="zh-CN" altLang="en-US" dirty="0" smtClean="0"/>
              <a:t>变更控制：</a:t>
            </a:r>
            <a:r>
              <a:rPr lang="zh-CN" altLang="en-US" sz="1300" b="0" i="0" kern="1200" dirty="0" smtClean="0">
                <a:solidFill>
                  <a:schemeClr val="tx1"/>
                </a:solidFill>
                <a:effectLst/>
                <a:latin typeface="+mn-lt"/>
                <a:ea typeface="+mn-ea"/>
                <a:cs typeface="+mn-cs"/>
              </a:rPr>
              <a:t>变更控制是通过对变更请求</a:t>
            </a:r>
            <a:r>
              <a:rPr lang="en-US" altLang="zh-CN" sz="1300" b="0" i="0" kern="1200" dirty="0" smtClean="0">
                <a:solidFill>
                  <a:schemeClr val="tx1"/>
                </a:solidFill>
                <a:effectLst/>
                <a:latin typeface="+mn-lt"/>
                <a:ea typeface="+mn-ea"/>
                <a:cs typeface="+mn-cs"/>
              </a:rPr>
              <a:t>(Change Request</a:t>
            </a:r>
            <a:r>
              <a:rPr lang="zh-CN" altLang="en-US" sz="1300" b="0" i="0" kern="1200" dirty="0" smtClean="0">
                <a:solidFill>
                  <a:schemeClr val="tx1"/>
                </a:solidFill>
                <a:effectLst/>
                <a:latin typeface="+mn-lt"/>
                <a:ea typeface="+mn-ea"/>
                <a:cs typeface="+mn-cs"/>
              </a:rPr>
              <a:t>，简称</a:t>
            </a:r>
            <a:r>
              <a:rPr lang="en-US" altLang="zh-CN" sz="1300" b="0" i="0" kern="1200" dirty="0" smtClean="0">
                <a:solidFill>
                  <a:schemeClr val="tx1"/>
                </a:solidFill>
                <a:effectLst/>
                <a:latin typeface="+mn-lt"/>
                <a:ea typeface="+mn-ea"/>
                <a:cs typeface="+mn-cs"/>
              </a:rPr>
              <a:t>CR)</a:t>
            </a:r>
            <a:r>
              <a:rPr lang="zh-CN" altLang="en-US" sz="1300" b="0" i="0" kern="1200" dirty="0" smtClean="0">
                <a:solidFill>
                  <a:schemeClr val="tx1"/>
                </a:solidFill>
                <a:effectLst/>
                <a:latin typeface="+mn-lt"/>
                <a:ea typeface="+mn-ea"/>
                <a:cs typeface="+mn-cs"/>
              </a:rPr>
              <a:t>进行分类、追踪和管理的过程来实现的。工具：</a:t>
            </a:r>
            <a:r>
              <a:rPr lang="en-US" altLang="zh-CN" sz="1300" b="0" i="0" u="none" strike="noStrike" kern="1200" dirty="0" err="1" smtClean="0">
                <a:solidFill>
                  <a:schemeClr val="tx1"/>
                </a:solidFill>
                <a:effectLst/>
                <a:latin typeface="+mn-lt"/>
                <a:ea typeface="+mn-ea"/>
                <a:cs typeface="+mn-cs"/>
                <a:hlinkClick r:id="rId3"/>
              </a:rPr>
              <a:t>Bugzilla</a:t>
            </a:r>
            <a:endParaRPr lang="en-US" altLang="zh-CN" dirty="0" smtClean="0"/>
          </a:p>
          <a:p>
            <a:r>
              <a:rPr lang="zh-CN" altLang="en-US" dirty="0" smtClean="0"/>
              <a:t>配置控制：</a:t>
            </a:r>
            <a:r>
              <a:rPr lang="zh-CN" altLang="en-US" sz="1300" b="0" i="0" kern="1200" dirty="0" smtClean="0">
                <a:solidFill>
                  <a:schemeClr val="tx1"/>
                </a:solidFill>
                <a:effectLst/>
                <a:latin typeface="+mn-lt"/>
                <a:ea typeface="+mn-ea"/>
                <a:cs typeface="+mn-cs"/>
              </a:rPr>
              <a:t>使用户能够通过对适当版本的选择来组成特定属性</a:t>
            </a:r>
            <a:r>
              <a:rPr lang="en-US" altLang="zh-CN" sz="1300" b="0" i="0" kern="1200" dirty="0" smtClean="0">
                <a:solidFill>
                  <a:schemeClr val="tx1"/>
                </a:solidFill>
                <a:effectLst/>
                <a:latin typeface="+mn-lt"/>
                <a:ea typeface="+mn-ea"/>
                <a:cs typeface="+mn-cs"/>
              </a:rPr>
              <a:t>(</a:t>
            </a:r>
            <a:r>
              <a:rPr lang="zh-CN" altLang="en-US" sz="1300" b="0" i="0" kern="1200" dirty="0" smtClean="0">
                <a:solidFill>
                  <a:schemeClr val="tx1"/>
                </a:solidFill>
                <a:effectLst/>
                <a:latin typeface="+mn-lt"/>
                <a:ea typeface="+mn-ea"/>
                <a:cs typeface="+mn-cs"/>
              </a:rPr>
              <a:t>配置</a:t>
            </a:r>
            <a:r>
              <a:rPr lang="en-US" altLang="zh-CN" sz="1300" b="0" i="0" kern="1200" dirty="0" smtClean="0">
                <a:solidFill>
                  <a:schemeClr val="tx1"/>
                </a:solidFill>
                <a:effectLst/>
                <a:latin typeface="+mn-lt"/>
                <a:ea typeface="+mn-ea"/>
                <a:cs typeface="+mn-cs"/>
              </a:rPr>
              <a:t>)</a:t>
            </a:r>
            <a:r>
              <a:rPr lang="zh-CN" altLang="en-US" sz="1300" b="0" i="0" kern="1200" dirty="0" smtClean="0">
                <a:solidFill>
                  <a:schemeClr val="tx1"/>
                </a:solidFill>
                <a:effectLst/>
                <a:latin typeface="+mn-lt"/>
                <a:ea typeface="+mn-ea"/>
                <a:cs typeface="+mn-cs"/>
              </a:rPr>
              <a:t>的</a:t>
            </a:r>
            <a:r>
              <a:rPr lang="zh-CN" altLang="en-US" sz="1300" b="0" i="0" u="sng" kern="1200" dirty="0" smtClean="0">
                <a:solidFill>
                  <a:schemeClr val="tx1"/>
                </a:solidFill>
                <a:effectLst/>
                <a:latin typeface="+mn-lt"/>
                <a:ea typeface="+mn-ea"/>
                <a:cs typeface="+mn-cs"/>
                <a:hlinkClick r:id="rId4"/>
              </a:rPr>
              <a:t>软件系统</a:t>
            </a:r>
            <a:endParaRPr lang="en-US" altLang="zh-CN" dirty="0" smtClean="0"/>
          </a:p>
          <a:p>
            <a:r>
              <a:rPr lang="zh-CN" altLang="en-US" dirty="0" smtClean="0"/>
              <a:t>状态统计：</a:t>
            </a:r>
            <a:r>
              <a:rPr lang="zh-CN" altLang="en-US" sz="1300" b="0" i="0" kern="1200" dirty="0" smtClean="0">
                <a:solidFill>
                  <a:schemeClr val="tx1"/>
                </a:solidFill>
                <a:effectLst/>
                <a:latin typeface="+mn-lt"/>
                <a:ea typeface="+mn-ea"/>
                <a:cs typeface="+mn-cs"/>
              </a:rPr>
              <a:t>状态报告要回答所谓</a:t>
            </a:r>
            <a:r>
              <a:rPr lang="en-US" altLang="zh-CN" sz="1300" b="0" i="0" kern="1200" dirty="0" smtClean="0">
                <a:solidFill>
                  <a:schemeClr val="tx1"/>
                </a:solidFill>
                <a:effectLst/>
                <a:latin typeface="+mn-lt"/>
                <a:ea typeface="+mn-ea"/>
                <a:cs typeface="+mn-cs"/>
              </a:rPr>
              <a:t>4W</a:t>
            </a:r>
            <a:r>
              <a:rPr lang="zh-CN" altLang="en-US" sz="1300" b="0" i="0" kern="1200" dirty="0" smtClean="0">
                <a:solidFill>
                  <a:schemeClr val="tx1"/>
                </a:solidFill>
                <a:effectLst/>
                <a:latin typeface="+mn-lt"/>
                <a:ea typeface="+mn-ea"/>
                <a:cs typeface="+mn-cs"/>
              </a:rPr>
              <a:t>的问题</a:t>
            </a:r>
            <a:r>
              <a:rPr lang="en-US" altLang="zh-CN" sz="1300" b="0" i="0" kern="1200" dirty="0" smtClean="0">
                <a:solidFill>
                  <a:schemeClr val="tx1"/>
                </a:solidFill>
                <a:effectLst/>
                <a:latin typeface="+mn-lt"/>
                <a:ea typeface="+mn-ea"/>
                <a:cs typeface="+mn-cs"/>
              </a:rPr>
              <a:t>:</a:t>
            </a:r>
          </a:p>
          <a:p>
            <a:r>
              <a:rPr lang="en-US" altLang="zh-CN" sz="1300" b="0" i="0" kern="1200" dirty="0" smtClean="0">
                <a:solidFill>
                  <a:schemeClr val="tx1"/>
                </a:solidFill>
                <a:effectLst/>
                <a:latin typeface="+mn-lt"/>
                <a:ea typeface="+mn-ea"/>
                <a:cs typeface="+mn-cs"/>
              </a:rPr>
              <a:t>What:</a:t>
            </a:r>
            <a:r>
              <a:rPr lang="zh-CN" altLang="en-US" sz="1300" b="0" i="0" kern="1200" dirty="0" smtClean="0">
                <a:solidFill>
                  <a:schemeClr val="tx1"/>
                </a:solidFill>
                <a:effectLst/>
                <a:latin typeface="+mn-lt"/>
                <a:ea typeface="+mn-ea"/>
                <a:cs typeface="+mn-cs"/>
              </a:rPr>
              <a:t>发生了什么事</a:t>
            </a:r>
            <a:r>
              <a:rPr lang="en-US" altLang="zh-CN" sz="1300" b="0" i="0" kern="1200" dirty="0" smtClean="0">
                <a:solidFill>
                  <a:schemeClr val="tx1"/>
                </a:solidFill>
                <a:effectLst/>
                <a:latin typeface="+mn-lt"/>
                <a:ea typeface="+mn-ea"/>
                <a:cs typeface="+mn-cs"/>
              </a:rPr>
              <a:t>?</a:t>
            </a:r>
          </a:p>
          <a:p>
            <a:r>
              <a:rPr lang="en-US" altLang="zh-CN" sz="1300" b="0" i="0" kern="1200" dirty="0" smtClean="0">
                <a:solidFill>
                  <a:schemeClr val="tx1"/>
                </a:solidFill>
                <a:effectLst/>
                <a:latin typeface="+mn-lt"/>
                <a:ea typeface="+mn-ea"/>
                <a:cs typeface="+mn-cs"/>
              </a:rPr>
              <a:t>Who:</a:t>
            </a:r>
            <a:r>
              <a:rPr lang="zh-CN" altLang="en-US" sz="1300" b="0" i="0" kern="1200" dirty="0" smtClean="0">
                <a:solidFill>
                  <a:schemeClr val="tx1"/>
                </a:solidFill>
                <a:effectLst/>
                <a:latin typeface="+mn-lt"/>
                <a:ea typeface="+mn-ea"/>
                <a:cs typeface="+mn-cs"/>
              </a:rPr>
              <a:t>谁做的此事</a:t>
            </a:r>
            <a:r>
              <a:rPr lang="en-US" altLang="zh-CN" sz="1300" b="0" i="0" kern="1200" dirty="0" smtClean="0">
                <a:solidFill>
                  <a:schemeClr val="tx1"/>
                </a:solidFill>
                <a:effectLst/>
                <a:latin typeface="+mn-lt"/>
                <a:ea typeface="+mn-ea"/>
                <a:cs typeface="+mn-cs"/>
              </a:rPr>
              <a:t>?</a:t>
            </a:r>
          </a:p>
          <a:p>
            <a:r>
              <a:rPr lang="en-US" altLang="zh-CN" sz="1300" b="0" i="0" kern="1200" dirty="0" smtClean="0">
                <a:solidFill>
                  <a:schemeClr val="tx1"/>
                </a:solidFill>
                <a:effectLst/>
                <a:latin typeface="+mn-lt"/>
                <a:ea typeface="+mn-ea"/>
                <a:cs typeface="+mn-cs"/>
              </a:rPr>
              <a:t>When:</a:t>
            </a:r>
            <a:r>
              <a:rPr lang="zh-CN" altLang="en-US" sz="1300" b="0" i="0" kern="1200" dirty="0" smtClean="0">
                <a:solidFill>
                  <a:schemeClr val="tx1"/>
                </a:solidFill>
                <a:effectLst/>
                <a:latin typeface="+mn-lt"/>
                <a:ea typeface="+mn-ea"/>
                <a:cs typeface="+mn-cs"/>
              </a:rPr>
              <a:t>此事是什么时候发生的</a:t>
            </a:r>
            <a:r>
              <a:rPr lang="en-US" altLang="zh-CN" sz="1300" b="0" i="0" kern="1200" dirty="0" smtClean="0">
                <a:solidFill>
                  <a:schemeClr val="tx1"/>
                </a:solidFill>
                <a:effectLst/>
                <a:latin typeface="+mn-lt"/>
                <a:ea typeface="+mn-ea"/>
                <a:cs typeface="+mn-cs"/>
              </a:rPr>
              <a:t>?</a:t>
            </a:r>
          </a:p>
          <a:p>
            <a:r>
              <a:rPr lang="en-US" altLang="zh-CN" sz="1300" b="0" i="0" kern="1200" dirty="0" smtClean="0">
                <a:solidFill>
                  <a:schemeClr val="tx1"/>
                </a:solidFill>
                <a:effectLst/>
                <a:latin typeface="+mn-lt"/>
                <a:ea typeface="+mn-ea"/>
                <a:cs typeface="+mn-cs"/>
              </a:rPr>
              <a:t>Why:</a:t>
            </a:r>
            <a:r>
              <a:rPr lang="zh-CN" altLang="en-US" sz="1300" b="0" i="0" kern="1200" dirty="0" smtClean="0">
                <a:solidFill>
                  <a:schemeClr val="tx1"/>
                </a:solidFill>
                <a:effectLst/>
                <a:latin typeface="+mn-lt"/>
                <a:ea typeface="+mn-ea"/>
                <a:cs typeface="+mn-cs"/>
              </a:rPr>
              <a:t>为什么做此事</a:t>
            </a:r>
            <a:r>
              <a:rPr lang="en-US" altLang="zh-CN" sz="1300" b="0" i="0" kern="1200" dirty="0" smtClean="0">
                <a:solidFill>
                  <a:schemeClr val="tx1"/>
                </a:solidFill>
                <a:effectLst/>
                <a:latin typeface="+mn-lt"/>
                <a:ea typeface="+mn-ea"/>
                <a:cs typeface="+mn-cs"/>
              </a:rPr>
              <a:t>?</a:t>
            </a:r>
          </a:p>
          <a:p>
            <a:endParaRPr lang="en-US" altLang="zh-CN" dirty="0" smtClean="0"/>
          </a:p>
          <a:p>
            <a:r>
              <a:rPr lang="zh-CN" altLang="en-US" dirty="0" smtClean="0"/>
              <a:t>配置审计：</a:t>
            </a:r>
            <a:r>
              <a:rPr lang="zh-CN" altLang="en-US" sz="1300" b="0" i="0" kern="1200" dirty="0" smtClean="0">
                <a:solidFill>
                  <a:schemeClr val="tx1"/>
                </a:solidFill>
                <a:effectLst/>
                <a:latin typeface="+mn-lt"/>
                <a:ea typeface="+mn-ea"/>
                <a:cs typeface="+mn-cs"/>
              </a:rPr>
              <a:t>要审查整个配置管理过程是否符合规范，</a:t>
            </a:r>
            <a:r>
              <a:rPr lang="zh-CN" altLang="en-US" sz="1300" b="0" i="0" u="none" strike="noStrike" kern="1200" dirty="0" smtClean="0">
                <a:solidFill>
                  <a:schemeClr val="tx1"/>
                </a:solidFill>
                <a:effectLst/>
                <a:latin typeface="+mn-lt"/>
                <a:ea typeface="+mn-ea"/>
                <a:cs typeface="+mn-cs"/>
                <a:hlinkClick r:id="rId5"/>
              </a:rPr>
              <a:t>配置项</a:t>
            </a:r>
            <a:r>
              <a:rPr lang="zh-CN" altLang="en-US" sz="1300" b="0" i="0" kern="1200" dirty="0" smtClean="0">
                <a:solidFill>
                  <a:schemeClr val="tx1"/>
                </a:solidFill>
                <a:effectLst/>
                <a:latin typeface="+mn-lt"/>
                <a:ea typeface="+mn-ea"/>
                <a:cs typeface="+mn-cs"/>
              </a:rPr>
              <a:t>是否与</a:t>
            </a:r>
            <a:r>
              <a:rPr lang="zh-CN" altLang="en-US" sz="1300" b="0" i="0" u="none" strike="noStrike" kern="1200" dirty="0" smtClean="0">
                <a:solidFill>
                  <a:schemeClr val="tx1"/>
                </a:solidFill>
                <a:effectLst/>
                <a:latin typeface="+mn-lt"/>
                <a:ea typeface="+mn-ea"/>
                <a:cs typeface="+mn-cs"/>
                <a:hlinkClick r:id="rId6"/>
              </a:rPr>
              <a:t>需求</a:t>
            </a:r>
            <a:r>
              <a:rPr lang="zh-CN" altLang="en-US" sz="1300" b="0" i="0" kern="1200" dirty="0" smtClean="0">
                <a:solidFill>
                  <a:schemeClr val="tx1"/>
                </a:solidFill>
                <a:effectLst/>
                <a:latin typeface="+mn-lt"/>
                <a:ea typeface="+mn-ea"/>
                <a:cs typeface="+mn-cs"/>
              </a:rPr>
              <a:t>一致，记录正确，配置的组成是否具有一致性等等。</a:t>
            </a:r>
            <a:endParaRPr lang="en-US" altLang="zh-CN" dirty="0" smtClean="0"/>
          </a:p>
          <a:p>
            <a:endParaRPr lang="en-US" altLang="zh-CN" dirty="0" smtClean="0"/>
          </a:p>
          <a:p>
            <a:r>
              <a:rPr lang="zh-CN" altLang="en-US" dirty="0" smtClean="0"/>
              <a:t>版本：</a:t>
            </a:r>
            <a:r>
              <a:rPr lang="zh-CN" altLang="en-US" sz="1300" b="0" i="0" kern="1200" dirty="0" smtClean="0">
                <a:solidFill>
                  <a:schemeClr val="tx1"/>
                </a:solidFill>
                <a:effectLst/>
                <a:latin typeface="+mn-lt"/>
                <a:ea typeface="+mn-ea"/>
                <a:cs typeface="+mn-cs"/>
              </a:rPr>
              <a:t>版本，亦称配置标识，是指某一特定对象的具体实例的潜在存在。这里的某一特定对象是指版本维护工具管理的软件组成单元，一般是指源文件</a:t>
            </a:r>
            <a:r>
              <a:rPr lang="en-US" altLang="zh-CN" sz="1300" b="0" i="0" kern="1200" dirty="0" smtClean="0">
                <a:solidFill>
                  <a:schemeClr val="tx1"/>
                </a:solidFill>
                <a:effectLst/>
                <a:latin typeface="+mn-lt"/>
                <a:ea typeface="+mn-ea"/>
                <a:cs typeface="+mn-cs"/>
              </a:rPr>
              <a:t>;</a:t>
            </a:r>
            <a:r>
              <a:rPr lang="zh-CN" altLang="en-US" sz="1300" b="0" i="0" kern="1200" dirty="0" smtClean="0">
                <a:solidFill>
                  <a:schemeClr val="tx1"/>
                </a:solidFill>
                <a:effectLst/>
                <a:latin typeface="+mn-lt"/>
                <a:ea typeface="+mn-ea"/>
                <a:cs typeface="+mn-cs"/>
              </a:rPr>
              <a:t>具体实例则是指软件开发人员从</a:t>
            </a:r>
            <a:r>
              <a:rPr lang="zh-CN" altLang="en-US" sz="1300" b="0" i="0" u="none" strike="noStrike" kern="1200" dirty="0" smtClean="0">
                <a:solidFill>
                  <a:schemeClr val="tx1"/>
                </a:solidFill>
                <a:effectLst/>
                <a:latin typeface="+mn-lt"/>
                <a:ea typeface="+mn-ea"/>
                <a:cs typeface="+mn-cs"/>
                <a:hlinkClick r:id="rId7"/>
              </a:rPr>
              <a:t>软件库</a:t>
            </a:r>
            <a:r>
              <a:rPr lang="zh-CN" altLang="en-US" sz="1300" b="0" i="0" kern="1200" dirty="0" smtClean="0">
                <a:solidFill>
                  <a:schemeClr val="tx1"/>
                </a:solidFill>
                <a:effectLst/>
                <a:latin typeface="+mn-lt"/>
                <a:ea typeface="+mn-ea"/>
                <a:cs typeface="+mn-cs"/>
              </a:rPr>
              <a:t>中恢复出来的某软件组成单元的具有一定内容和属性的一个真实拷贝。例如，对</a:t>
            </a:r>
            <a:r>
              <a:rPr lang="zh-CN" altLang="en-US" sz="1300" b="0" i="0" u="none" strike="noStrike" kern="1200" dirty="0" smtClean="0">
                <a:solidFill>
                  <a:schemeClr val="tx1"/>
                </a:solidFill>
                <a:effectLst/>
                <a:latin typeface="+mn-lt"/>
                <a:ea typeface="+mn-ea"/>
                <a:cs typeface="+mn-cs"/>
                <a:hlinkClick r:id="rId8"/>
              </a:rPr>
              <a:t>源文件</a:t>
            </a:r>
            <a:r>
              <a:rPr lang="zh-CN" altLang="en-US" sz="1300" b="0" i="0" kern="1200" dirty="0" smtClean="0">
                <a:solidFill>
                  <a:schemeClr val="tx1"/>
                </a:solidFill>
                <a:effectLst/>
                <a:latin typeface="+mn-lt"/>
                <a:ea typeface="+mn-ea"/>
                <a:cs typeface="+mn-cs"/>
              </a:rPr>
              <a:t>的每一次修改都生成一个新版本。</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075252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提交时机：可以是函数、</a:t>
            </a:r>
            <a:r>
              <a:rPr lang="en-US" altLang="zh-CN" dirty="0" smtClean="0"/>
              <a:t>Story</a:t>
            </a:r>
            <a:r>
              <a:rPr lang="zh-CN" altLang="en-US" dirty="0" smtClean="0"/>
              <a:t>、问题单等修改完成时；</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04052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256293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4952" y="2784"/>
            <a:ext cx="12853798" cy="7229866"/>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latin typeface="+mj-ea"/>
              <a:ea typeface="+mj-ea"/>
            </a:endParaRPr>
          </a:p>
        </p:txBody>
      </p:sp>
      <p:sp>
        <p:nvSpPr>
          <p:cNvPr id="7" name="标题 6"/>
          <p:cNvSpPr>
            <a:spLocks noGrp="1"/>
          </p:cNvSpPr>
          <p:nvPr>
            <p:ph type="title"/>
          </p:nvPr>
        </p:nvSpPr>
        <p:spPr>
          <a:xfrm>
            <a:off x="1247275" y="808013"/>
            <a:ext cx="10369151" cy="1296144"/>
          </a:xfrm>
        </p:spPr>
        <p:txBody>
          <a:bodyPr>
            <a:noAutofit/>
          </a:bodyPr>
          <a:lstStyle>
            <a:lvl1pPr algn="ctr">
              <a:defRPr sz="6600" b="1">
                <a:solidFill>
                  <a:schemeClr val="bg1"/>
                </a:solidFill>
              </a:defRPr>
            </a:lvl1pPr>
          </a:lstStyle>
          <a:p>
            <a:r>
              <a:rPr lang="zh-CN" altLang="en-US" smtClean="0"/>
              <a:t>单击此处编辑母版标题样式</a:t>
            </a:r>
            <a:endParaRPr lang="zh-CN" altLang="en-US" dirty="0"/>
          </a:p>
        </p:txBody>
      </p:sp>
      <p:pic>
        <p:nvPicPr>
          <p:cNvPr id="13" name="图片 12"/>
          <p:cNvPicPr>
            <a:picLocks noChangeAspect="1"/>
          </p:cNvPicPr>
          <p:nvPr userDrawn="1"/>
        </p:nvPicPr>
        <p:blipFill>
          <a:blip r:embed="rId3"/>
          <a:stretch>
            <a:fillRect/>
          </a:stretch>
        </p:blipFill>
        <p:spPr>
          <a:xfrm rot="10800000" flipH="1" flipV="1">
            <a:off x="4775665" y="2770577"/>
            <a:ext cx="3312368" cy="1068342"/>
          </a:xfrm>
          <a:prstGeom prst="rect">
            <a:avLst/>
          </a:prstGeom>
        </p:spPr>
      </p:pic>
      <p:sp>
        <p:nvSpPr>
          <p:cNvPr id="18" name="副标题 2"/>
          <p:cNvSpPr>
            <a:spLocks noGrp="1"/>
          </p:cNvSpPr>
          <p:nvPr>
            <p:ph type="subTitle" idx="1"/>
          </p:nvPr>
        </p:nvSpPr>
        <p:spPr>
          <a:xfrm>
            <a:off x="3551544" y="2212169"/>
            <a:ext cx="5760608" cy="450395"/>
          </a:xfrm>
        </p:spPr>
        <p:txBody>
          <a:bodyPr>
            <a:normAutofit/>
          </a:bodyPr>
          <a:lstStyle>
            <a:lvl1pPr marL="0" indent="0" algn="ctr">
              <a:buNone/>
              <a:defRPr sz="2800">
                <a:solidFill>
                  <a:schemeClr val="bg1"/>
                </a:solidFill>
                <a:effectLst>
                  <a:outerShdw blurRad="38100" dist="38100" dir="2700000" algn="tl">
                    <a:srgbClr val="000000">
                      <a:alpha val="43137"/>
                    </a:srgbClr>
                  </a:outerShdw>
                </a:effectLst>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301642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85825" y="385763"/>
            <a:ext cx="11090275" cy="1397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5825" y="1773238"/>
            <a:ext cx="5440363" cy="868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85825" y="2641600"/>
            <a:ext cx="5440363"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10338" y="1773238"/>
            <a:ext cx="5465762" cy="868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510338" y="2641600"/>
            <a:ext cx="5465762"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337408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3529605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1697357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85825" y="482600"/>
            <a:ext cx="4146550" cy="1687513"/>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467350" y="1041400"/>
            <a:ext cx="6508750" cy="51403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85825" y="2170113"/>
            <a:ext cx="4146550" cy="40195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522965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85825" y="482600"/>
            <a:ext cx="4146550" cy="1687513"/>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467350" y="1041400"/>
            <a:ext cx="6508750" cy="51403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85825" y="2170113"/>
            <a:ext cx="4146550" cy="40195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2447216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3705225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2738" y="385763"/>
            <a:ext cx="2771775" cy="61293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84238" y="385763"/>
            <a:ext cx="8166100" cy="6129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253440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平行四边形 6"/>
          <p:cNvSpPr/>
          <p:nvPr userDrawn="1"/>
        </p:nvSpPr>
        <p:spPr>
          <a:xfrm>
            <a:off x="2536624" y="398978"/>
            <a:ext cx="10322126" cy="1672827"/>
          </a:xfrm>
          <a:prstGeom prst="parallelogram">
            <a:avLst>
              <a:gd name="adj" fmla="val 45244"/>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s_2"/>
          <p:cNvSpPr txBox="1">
            <a:spLocks noChangeArrowheads="1"/>
          </p:cNvSpPr>
          <p:nvPr userDrawn="1">
            <p:custDataLst>
              <p:tags r:id="rId1"/>
            </p:custDataLst>
          </p:nvPr>
        </p:nvSpPr>
        <p:spPr bwMode="auto">
          <a:xfrm>
            <a:off x="3405039" y="589141"/>
            <a:ext cx="1134691" cy="64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MH_Others_3"/>
          <p:cNvSpPr/>
          <p:nvPr userDrawn="1">
            <p:custDataLst>
              <p:tags r:id="rId2"/>
            </p:custDataLst>
          </p:nvPr>
        </p:nvSpPr>
        <p:spPr>
          <a:xfrm>
            <a:off x="4539730" y="604528"/>
            <a:ext cx="2817731" cy="615477"/>
          </a:xfrm>
          <a:prstGeom prst="rect">
            <a:avLst/>
          </a:prstGeom>
        </p:spPr>
        <p:txBody>
          <a:bodyPr wrap="none" lIns="0" tIns="0" rIns="0" bIns="0" anchor="ctr" anchorCtr="0">
            <a:spAutoFit/>
          </a:bodyPr>
          <a:lstStyle/>
          <a:p>
            <a:r>
              <a:rPr lang="en-US" altLang="zh-CN" sz="4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endPar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平行四边形 15"/>
          <p:cNvSpPr/>
          <p:nvPr userDrawn="1"/>
        </p:nvSpPr>
        <p:spPr>
          <a:xfrm>
            <a:off x="0" y="398978"/>
            <a:ext cx="3300688" cy="1672827"/>
          </a:xfrm>
          <a:prstGeom prst="parallelogram">
            <a:avLst>
              <a:gd name="adj" fmla="val 44396"/>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文本占位符 17"/>
          <p:cNvSpPr>
            <a:spLocks noGrp="1"/>
          </p:cNvSpPr>
          <p:nvPr>
            <p:ph type="body" sz="quarter" idx="13"/>
          </p:nvPr>
        </p:nvSpPr>
        <p:spPr>
          <a:xfrm>
            <a:off x="7328468" y="2309280"/>
            <a:ext cx="4184650" cy="410320"/>
          </a:xfrm>
        </p:spPr>
        <p:txBody>
          <a:bodyPr>
            <a:normAutofit/>
          </a:bodyPr>
          <a:lstStyle>
            <a:lvl1pPr marL="0" indent="0">
              <a:buNone/>
              <a:defRPr sz="2400" b="0">
                <a:solidFill>
                  <a:schemeClr val="bg1">
                    <a:lumMod val="65000"/>
                  </a:schemeClr>
                </a:solidFill>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p>
        </p:txBody>
      </p:sp>
      <p:sp>
        <p:nvSpPr>
          <p:cNvPr id="19" name="文本占位符 17"/>
          <p:cNvSpPr>
            <a:spLocks noGrp="1"/>
          </p:cNvSpPr>
          <p:nvPr>
            <p:ph type="body" sz="quarter" idx="14"/>
          </p:nvPr>
        </p:nvSpPr>
        <p:spPr>
          <a:xfrm>
            <a:off x="2108895" y="3056663"/>
            <a:ext cx="4184650" cy="410320"/>
          </a:xfrm>
        </p:spPr>
        <p:txBody>
          <a:bodyPr anchor="ctr">
            <a:normAutofit/>
          </a:bodyPr>
          <a:lstStyle>
            <a:lvl1pPr marL="0" indent="0" algn="r">
              <a:buNone/>
              <a:defRPr sz="2400" b="0">
                <a:solidFill>
                  <a:schemeClr val="bg1">
                    <a:lumMod val="65000"/>
                  </a:schemeClr>
                </a:solidFill>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p>
        </p:txBody>
      </p:sp>
      <p:sp>
        <p:nvSpPr>
          <p:cNvPr id="25" name="文本占位符 17"/>
          <p:cNvSpPr>
            <a:spLocks noGrp="1"/>
          </p:cNvSpPr>
          <p:nvPr>
            <p:ph type="body" sz="quarter" idx="16"/>
          </p:nvPr>
        </p:nvSpPr>
        <p:spPr>
          <a:xfrm>
            <a:off x="1722902" y="4551429"/>
            <a:ext cx="4184650" cy="410320"/>
          </a:xfrm>
        </p:spPr>
        <p:txBody>
          <a:bodyPr anchor="ctr">
            <a:normAutofit/>
          </a:bodyPr>
          <a:lstStyle>
            <a:lvl1pPr marL="0" indent="0" algn="r">
              <a:buNone/>
              <a:defRPr sz="2400" b="0">
                <a:solidFill>
                  <a:schemeClr val="bg1">
                    <a:lumMod val="65000"/>
                  </a:schemeClr>
                </a:solidFill>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p>
        </p:txBody>
      </p:sp>
      <p:sp>
        <p:nvSpPr>
          <p:cNvPr id="26" name="文本占位符 17"/>
          <p:cNvSpPr>
            <a:spLocks noGrp="1"/>
          </p:cNvSpPr>
          <p:nvPr>
            <p:ph type="body" sz="quarter" idx="17"/>
          </p:nvPr>
        </p:nvSpPr>
        <p:spPr>
          <a:xfrm>
            <a:off x="6894710" y="3804046"/>
            <a:ext cx="4184650" cy="410320"/>
          </a:xfrm>
        </p:spPr>
        <p:txBody>
          <a:bodyPr>
            <a:normAutofit/>
          </a:bodyPr>
          <a:lstStyle>
            <a:lvl1pPr marL="0" indent="0">
              <a:buNone/>
              <a:defRPr sz="2400" b="0">
                <a:solidFill>
                  <a:schemeClr val="bg1">
                    <a:lumMod val="65000"/>
                  </a:schemeClr>
                </a:solidFill>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p>
        </p:txBody>
      </p:sp>
      <p:sp>
        <p:nvSpPr>
          <p:cNvPr id="28" name="平行四边形 27"/>
          <p:cNvSpPr/>
          <p:nvPr userDrawn="1"/>
        </p:nvSpPr>
        <p:spPr>
          <a:xfrm>
            <a:off x="6669757" y="2309280"/>
            <a:ext cx="468052" cy="410320"/>
          </a:xfrm>
          <a:prstGeom prst="parallelogram">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1</a:t>
            </a:r>
            <a:endParaRPr lang="zh-CN" altLang="en-US" dirty="0"/>
          </a:p>
        </p:txBody>
      </p:sp>
      <p:sp>
        <p:nvSpPr>
          <p:cNvPr id="29" name="平行四边形 28"/>
          <p:cNvSpPr/>
          <p:nvPr userDrawn="1"/>
        </p:nvSpPr>
        <p:spPr>
          <a:xfrm>
            <a:off x="6492773" y="3056663"/>
            <a:ext cx="468052" cy="410320"/>
          </a:xfrm>
          <a:prstGeom prst="parallelogram">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2</a:t>
            </a:r>
            <a:endParaRPr lang="zh-CN" altLang="en-US" dirty="0"/>
          </a:p>
        </p:txBody>
      </p:sp>
      <p:sp>
        <p:nvSpPr>
          <p:cNvPr id="30" name="平行四边形 29"/>
          <p:cNvSpPr/>
          <p:nvPr userDrawn="1"/>
        </p:nvSpPr>
        <p:spPr>
          <a:xfrm>
            <a:off x="6298550" y="3804046"/>
            <a:ext cx="468052" cy="410320"/>
          </a:xfrm>
          <a:prstGeom prst="parallelogram">
            <a:avLst/>
          </a:prstGeom>
          <a:solidFill>
            <a:srgbClr val="0070C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3</a:t>
            </a:r>
            <a:endParaRPr lang="zh-CN" altLang="en-US" dirty="0"/>
          </a:p>
        </p:txBody>
      </p:sp>
      <p:sp>
        <p:nvSpPr>
          <p:cNvPr id="31" name="平行四边形 30"/>
          <p:cNvSpPr/>
          <p:nvPr userDrawn="1"/>
        </p:nvSpPr>
        <p:spPr>
          <a:xfrm>
            <a:off x="6098858" y="4551429"/>
            <a:ext cx="468052" cy="410320"/>
          </a:xfrm>
          <a:prstGeom prst="parallelogram">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4</a:t>
            </a:r>
            <a:endParaRPr lang="zh-CN" altLang="en-US" dirty="0"/>
          </a:p>
        </p:txBody>
      </p:sp>
    </p:spTree>
    <p:extLst>
      <p:ext uri="{BB962C8B-B14F-4D97-AF65-F5344CB8AC3E}">
        <p14:creationId xmlns:p14="http://schemas.microsoft.com/office/powerpoint/2010/main" val="49712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64878" y="3976365"/>
            <a:ext cx="5472609" cy="491057"/>
          </a:xfrm>
        </p:spPr>
        <p:txBody>
          <a:bodyPr>
            <a:noAutofit/>
          </a:bodyPr>
          <a:lstStyle>
            <a:lvl1pPr>
              <a:defRPr sz="3200"/>
            </a:lvl1pPr>
          </a:lstStyle>
          <a:p>
            <a:r>
              <a:rPr lang="zh-CN" altLang="en-US" smtClean="0"/>
              <a:t>单击此处编辑母版标题样式</a:t>
            </a:r>
            <a:endParaRPr lang="zh-CN" altLang="en-US" dirty="0"/>
          </a:p>
        </p:txBody>
      </p:sp>
      <p:sp>
        <p:nvSpPr>
          <p:cNvPr id="6" name="Freeform 11"/>
          <p:cNvSpPr>
            <a:spLocks/>
          </p:cNvSpPr>
          <p:nvPr userDrawn="1"/>
        </p:nvSpPr>
        <p:spPr bwMode="auto">
          <a:xfrm>
            <a:off x="6975951" y="1790"/>
            <a:ext cx="5879631" cy="7229787"/>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extLst/>
        </p:spPr>
        <p:txBody>
          <a:bodyPr vert="horz" wrap="square" lIns="45293" tIns="22647" rIns="45293" bIns="22647" numCol="1" anchor="t" anchorCtr="0" compatLnSpc="1">
            <a:prstTxWarp prst="textNoShape">
              <a:avLst/>
            </a:prstTxWarp>
          </a:bodyPr>
          <a:lstStyle/>
          <a:p>
            <a:endParaRPr lang="zh-CN" altLang="en-US">
              <a:ea typeface="微软雅黑" panose="020B0503020204020204" pitchFamily="34" charset="-122"/>
            </a:endParaRPr>
          </a:p>
        </p:txBody>
      </p:sp>
      <p:grpSp>
        <p:nvGrpSpPr>
          <p:cNvPr id="7" name="Group 16"/>
          <p:cNvGrpSpPr/>
          <p:nvPr userDrawn="1"/>
        </p:nvGrpSpPr>
        <p:grpSpPr>
          <a:xfrm>
            <a:off x="3533" y="3292468"/>
            <a:ext cx="6188983" cy="161931"/>
            <a:chOff x="0" y="2341322"/>
            <a:chExt cx="4403469" cy="115214"/>
          </a:xfrm>
          <a:solidFill>
            <a:schemeClr val="accent1"/>
          </a:solidFill>
        </p:grpSpPr>
        <p:sp>
          <p:nvSpPr>
            <p:cNvPr id="8" name="Rectangle 12"/>
            <p:cNvSpPr/>
            <p:nvPr/>
          </p:nvSpPr>
          <p:spPr>
            <a:xfrm>
              <a:off x="0" y="2341322"/>
              <a:ext cx="4403469"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50092">
                <a:defRPr/>
              </a:pPr>
              <a:endParaRPr lang="en-US" sz="2669" dirty="0">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14"/>
            <p:cNvSpPr/>
            <p:nvPr/>
          </p:nvSpPr>
          <p:spPr>
            <a:xfrm>
              <a:off x="3535074" y="2387041"/>
              <a:ext cx="868395" cy="694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50092">
                <a:defRPr/>
              </a:pPr>
              <a:endParaRPr lang="en-US" sz="2669"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62699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2671" y="28924"/>
            <a:ext cx="11090275" cy="491057"/>
          </a:xfrm>
        </p:spPr>
        <p:txBody>
          <a:bodyPr>
            <a:noAutofit/>
          </a:bodyPr>
          <a:lstStyle>
            <a:lvl1pPr>
              <a:lnSpc>
                <a:spcPct val="100000"/>
              </a:lnSpc>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24719" y="890445"/>
            <a:ext cx="11737304" cy="5635079"/>
          </a:xfrm>
        </p:spPr>
        <p:txBody>
          <a:bodyPr>
            <a:normAutofit/>
          </a:bodyPr>
          <a:lstStyle>
            <a:lvl1pPr marL="228600" indent="-228600">
              <a:lnSpc>
                <a:spcPct val="125000"/>
              </a:lnSpc>
              <a:buClr>
                <a:srgbClr val="00B0F0"/>
              </a:buClr>
              <a:buFont typeface="Wingdings" panose="05000000000000000000" pitchFamily="2" charset="2"/>
              <a:buChar char="u"/>
              <a:defRPr sz="2400">
                <a:latin typeface="微软雅黑" panose="020B0503020204020204" pitchFamily="34" charset="-122"/>
                <a:ea typeface="微软雅黑" panose="020B0503020204020204" pitchFamily="34" charset="-122"/>
              </a:defRPr>
            </a:lvl1pPr>
            <a:lvl2pPr marL="685800" indent="-228600">
              <a:lnSpc>
                <a:spcPct val="125000"/>
              </a:lnSpc>
              <a:buClr>
                <a:srgbClr val="00B0F0"/>
              </a:buClr>
              <a:buFont typeface="Wingdings" panose="05000000000000000000" pitchFamily="2" charset="2"/>
              <a:buChar char="l"/>
              <a:defRPr sz="2200">
                <a:latin typeface="微软雅黑" panose="020B0503020204020204" pitchFamily="34" charset="-122"/>
                <a:ea typeface="微软雅黑" panose="020B0503020204020204" pitchFamily="34" charset="-122"/>
              </a:defRPr>
            </a:lvl2pPr>
            <a:lvl3pPr>
              <a:lnSpc>
                <a:spcPct val="125000"/>
              </a:lnSpc>
              <a:buClr>
                <a:srgbClr val="00B0F0"/>
              </a:buClr>
              <a:defRPr sz="2000">
                <a:latin typeface="微软雅黑" panose="020B0503020204020204" pitchFamily="34" charset="-122"/>
                <a:ea typeface="微软雅黑" panose="020B0503020204020204" pitchFamily="34" charset="-122"/>
              </a:defRPr>
            </a:lvl3pPr>
            <a:lvl4pPr>
              <a:lnSpc>
                <a:spcPct val="125000"/>
              </a:lnSpc>
              <a:buClr>
                <a:srgbClr val="00B0F0"/>
              </a:buClr>
              <a:defRPr sz="2400">
                <a:latin typeface="微软雅黑" panose="020B0503020204020204" pitchFamily="34" charset="-122"/>
                <a:ea typeface="微软雅黑" panose="020B0503020204020204" pitchFamily="34" charset="-122"/>
              </a:defRPr>
            </a:lvl4pPr>
            <a:lvl5pPr>
              <a:lnSpc>
                <a:spcPct val="125000"/>
              </a:lnSpc>
              <a:buClr>
                <a:srgbClr val="00B0F0"/>
              </a:buClr>
              <a:defRPr sz="2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6A7C75C-9C27-4CA5-8823-F68D14D69C0E}" type="datetimeFigureOut">
              <a:rPr lang="zh-CN" altLang="en-US" smtClean="0"/>
              <a:t>2018/1/21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A790D2-9769-47CE-91AE-2E7D04D9DBBA}" type="slidenum">
              <a:rPr lang="zh-CN" altLang="en-US" smtClean="0"/>
              <a:t>‹#›</a:t>
            </a:fld>
            <a:endParaRPr lang="zh-CN" altLang="en-US"/>
          </a:p>
        </p:txBody>
      </p:sp>
      <p:sp>
        <p:nvSpPr>
          <p:cNvPr id="7" name="矩形 6"/>
          <p:cNvSpPr/>
          <p:nvPr userDrawn="1"/>
        </p:nvSpPr>
        <p:spPr>
          <a:xfrm>
            <a:off x="0" y="556181"/>
            <a:ext cx="12858750" cy="216024"/>
          </a:xfrm>
          <a:prstGeom prst="rect">
            <a:avLst/>
          </a:prstGeom>
          <a:solidFill>
            <a:srgbClr val="0070C0">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Tree>
    <p:extLst>
      <p:ext uri="{BB962C8B-B14F-4D97-AF65-F5344CB8AC3E}">
        <p14:creationId xmlns:p14="http://schemas.microsoft.com/office/powerpoint/2010/main" val="346179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A7C75C-9C27-4CA5-8823-F68D14D69C0E}" type="datetimeFigureOut">
              <a:rPr lang="zh-CN" altLang="en-US" smtClean="0"/>
              <a:t>2018/1/21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A790D2-9769-47CE-91AE-2E7D04D9DBBA}" type="slidenum">
              <a:rPr lang="zh-CN" altLang="en-US" smtClean="0"/>
              <a:t>‹#›</a:t>
            </a:fld>
            <a:endParaRPr lang="zh-CN" altLang="en-US"/>
          </a:p>
        </p:txBody>
      </p:sp>
    </p:spTree>
    <p:extLst>
      <p:ext uri="{BB962C8B-B14F-4D97-AF65-F5344CB8AC3E}">
        <p14:creationId xmlns:p14="http://schemas.microsoft.com/office/powerpoint/2010/main" val="362257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8138" y="1184275"/>
            <a:ext cx="9644062" cy="2517775"/>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8138" y="3798888"/>
            <a:ext cx="9644062" cy="17462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390242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272842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77888" y="1803400"/>
            <a:ext cx="11090275" cy="300831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77888" y="4840288"/>
            <a:ext cx="11090275" cy="15827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290658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84238" y="1925638"/>
            <a:ext cx="5468937" cy="45894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05575" y="1925638"/>
            <a:ext cx="5468938" cy="45894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D0C52A9-3782-4814-8267-ED1B3639C71B}" type="datetimeFigureOut">
              <a:rPr lang="zh-CN" altLang="en-US" smtClean="0"/>
              <a:t>2018/1/21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800375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40743" y="28924"/>
            <a:ext cx="11090275" cy="491057"/>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86A7C75C-9C27-4CA5-8823-F68D14D69C0E}" type="datetimeFigureOut">
              <a:rPr lang="zh-CN" altLang="en-US" smtClean="0"/>
              <a:t>2018/1/21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0AA790D2-9769-47CE-91AE-2E7D04D9DBBA}" type="slidenum">
              <a:rPr lang="zh-CN" altLang="en-US" smtClean="0"/>
              <a:t>‹#›</a:t>
            </a:fld>
            <a:endParaRPr lang="zh-CN" altLang="en-US"/>
          </a:p>
        </p:txBody>
      </p:sp>
    </p:spTree>
    <p:extLst>
      <p:ext uri="{BB962C8B-B14F-4D97-AF65-F5344CB8AC3E}">
        <p14:creationId xmlns:p14="http://schemas.microsoft.com/office/powerpoint/2010/main" val="534894804"/>
      </p:ext>
    </p:extLst>
  </p:cSld>
  <p:clrMap bg1="lt1" tx1="dk1" bg2="lt2" tx2="dk2" accent1="accent1" accent2="accent2" accent3="accent3" accent4="accent4" accent5="accent5" accent6="accent6" hlink="hlink" folHlink="folHlink"/>
  <p:sldLayoutIdLst>
    <p:sldLayoutId id="2147483988" r:id="rId1"/>
    <p:sldLayoutId id="2147483981" r:id="rId2"/>
    <p:sldLayoutId id="2147483986" r:id="rId3"/>
    <p:sldLayoutId id="2147483982" r:id="rId4"/>
    <p:sldLayoutId id="214748398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8D0C52A9-3782-4814-8267-ED1B3639C71B}" type="datetimeFigureOut">
              <a:rPr lang="zh-CN" altLang="en-US" smtClean="0"/>
              <a:t>2018/1/21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6BF3A11E-1055-4574-BF4E-7B9E40F8178A}" type="slidenum">
              <a:rPr lang="zh-CN" altLang="en-US" smtClean="0"/>
              <a:t>‹#›</a:t>
            </a:fld>
            <a:endParaRPr lang="zh-CN" altLang="en-US"/>
          </a:p>
        </p:txBody>
      </p:sp>
    </p:spTree>
    <p:extLst>
      <p:ext uri="{BB962C8B-B14F-4D97-AF65-F5344CB8AC3E}">
        <p14:creationId xmlns:p14="http://schemas.microsoft.com/office/powerpoint/2010/main" val="2769397162"/>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版本管理工具</a:t>
            </a:r>
            <a:endParaRPr lang="zh-CN" altLang="en-US" dirty="0"/>
          </a:p>
        </p:txBody>
      </p:sp>
    </p:spTree>
    <p:extLst>
      <p:ext uri="{BB962C8B-B14F-4D97-AF65-F5344CB8AC3E}">
        <p14:creationId xmlns:p14="http://schemas.microsoft.com/office/powerpoint/2010/main" val="409506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逻辑架构</a:t>
            </a:r>
            <a:endParaRPr lang="zh-CN" altLang="en-US" dirty="0"/>
          </a:p>
        </p:txBody>
      </p:sp>
      <p:pic>
        <p:nvPicPr>
          <p:cNvPr id="6" name="内容占位符 5"/>
          <p:cNvPicPr>
            <a:picLocks noGrp="1" noChangeAspect="1"/>
          </p:cNvPicPr>
          <p:nvPr>
            <p:ph idx="1"/>
          </p:nvPr>
        </p:nvPicPr>
        <p:blipFill>
          <a:blip r:embed="rId2"/>
          <a:stretch>
            <a:fillRect/>
          </a:stretch>
        </p:blipFill>
        <p:spPr>
          <a:xfrm>
            <a:off x="2100671" y="890588"/>
            <a:ext cx="8585970" cy="5635625"/>
          </a:xfrm>
          <a:prstGeom prst="rect">
            <a:avLst/>
          </a:prstGeom>
        </p:spPr>
      </p:pic>
    </p:spTree>
    <p:extLst>
      <p:ext uri="{BB962C8B-B14F-4D97-AF65-F5344CB8AC3E}">
        <p14:creationId xmlns:p14="http://schemas.microsoft.com/office/powerpoint/2010/main" val="251305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基本操作：检出、更新、提交</a:t>
            </a:r>
            <a:endParaRPr lang="zh-CN" altLang="en-US" dirty="0"/>
          </a:p>
        </p:txBody>
      </p:sp>
      <p:sp>
        <p:nvSpPr>
          <p:cNvPr id="3" name="内容占位符 2"/>
          <p:cNvSpPr>
            <a:spLocks noGrp="1"/>
          </p:cNvSpPr>
          <p:nvPr>
            <p:ph idx="1"/>
          </p:nvPr>
        </p:nvSpPr>
        <p:spPr/>
        <p:txBody>
          <a:bodyPr/>
          <a:lstStyle/>
          <a:p>
            <a:r>
              <a:rPr lang="zh-CN" altLang="en-US" dirty="0" smtClean="0"/>
              <a:t>检出</a:t>
            </a:r>
            <a:endParaRPr lang="en-US" altLang="zh-CN" dirty="0" smtClean="0"/>
          </a:p>
          <a:p>
            <a:pPr lvl="1"/>
            <a:r>
              <a:rPr lang="zh-CN" altLang="en-US" dirty="0" smtClean="0"/>
              <a:t>目的：从代码仓库拉取受版本控制的代码副本；</a:t>
            </a:r>
            <a:endParaRPr lang="en-US" altLang="zh-CN" dirty="0" smtClean="0"/>
          </a:p>
          <a:p>
            <a:pPr lvl="1"/>
            <a:r>
              <a:rPr lang="zh-CN" altLang="en-US" dirty="0"/>
              <a:t>场景</a:t>
            </a:r>
            <a:r>
              <a:rPr lang="zh-CN" altLang="en-US" dirty="0" smtClean="0"/>
              <a:t>：首次创建本地代码仓库时；</a:t>
            </a:r>
            <a:endParaRPr lang="en-US" altLang="zh-CN" dirty="0" smtClean="0"/>
          </a:p>
          <a:p>
            <a:r>
              <a:rPr lang="zh-CN" altLang="en-US" dirty="0" smtClean="0"/>
              <a:t>更新</a:t>
            </a:r>
            <a:endParaRPr lang="en-US" altLang="zh-CN" dirty="0" smtClean="0"/>
          </a:p>
          <a:p>
            <a:pPr lvl="1"/>
            <a:r>
              <a:rPr lang="zh-CN" altLang="en-US" dirty="0" smtClean="0"/>
              <a:t>目的：获取版本库最新的代码并与本地代码合并；</a:t>
            </a:r>
            <a:endParaRPr lang="en-US" altLang="zh-CN" dirty="0" smtClean="0"/>
          </a:p>
          <a:p>
            <a:pPr lvl="1"/>
            <a:r>
              <a:rPr lang="zh-CN" altLang="en-US" dirty="0"/>
              <a:t>场景</a:t>
            </a:r>
            <a:r>
              <a:rPr lang="zh-CN" altLang="en-US" dirty="0" smtClean="0"/>
              <a:t>：任何时候，比如：提交代码前、编辑文件前</a:t>
            </a:r>
            <a:r>
              <a:rPr lang="en-US" altLang="zh-CN" dirty="0" smtClean="0"/>
              <a:t>……</a:t>
            </a:r>
          </a:p>
          <a:p>
            <a:r>
              <a:rPr lang="zh-CN" altLang="en-US" dirty="0" smtClean="0"/>
              <a:t>提交</a:t>
            </a:r>
            <a:endParaRPr lang="en-US" altLang="zh-CN" dirty="0" smtClean="0"/>
          </a:p>
          <a:p>
            <a:pPr lvl="1"/>
            <a:r>
              <a:rPr lang="zh-CN" altLang="en-US" dirty="0" smtClean="0"/>
              <a:t>目的：讲本地代码合入代码仓库，删除废弃文件，增加新文件；</a:t>
            </a:r>
            <a:endParaRPr lang="en-US" altLang="zh-CN" dirty="0" smtClean="0"/>
          </a:p>
          <a:p>
            <a:pPr lvl="1"/>
            <a:r>
              <a:rPr lang="zh-CN" altLang="en-US" dirty="0"/>
              <a:t>场景</a:t>
            </a:r>
            <a:r>
              <a:rPr lang="zh-CN" altLang="en-US" dirty="0" smtClean="0"/>
              <a:t>：某个独立功能开发完成；</a:t>
            </a:r>
            <a:endParaRPr lang="zh-CN" altLang="en-US" dirty="0"/>
          </a:p>
        </p:txBody>
      </p:sp>
    </p:spTree>
    <p:extLst>
      <p:ext uri="{BB962C8B-B14F-4D97-AF65-F5344CB8AC3E}">
        <p14:creationId xmlns:p14="http://schemas.microsoft.com/office/powerpoint/2010/main" val="196648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历史追溯和版本回退</a:t>
            </a:r>
            <a:endParaRPr lang="zh-CN" altLang="en-US" dirty="0"/>
          </a:p>
        </p:txBody>
      </p:sp>
      <p:sp>
        <p:nvSpPr>
          <p:cNvPr id="3" name="内容占位符 2"/>
          <p:cNvSpPr>
            <a:spLocks noGrp="1"/>
          </p:cNvSpPr>
          <p:nvPr>
            <p:ph idx="1"/>
          </p:nvPr>
        </p:nvSpPr>
        <p:spPr/>
        <p:txBody>
          <a:bodyPr/>
          <a:lstStyle/>
          <a:p>
            <a:r>
              <a:rPr lang="zh-CN" altLang="en-US" dirty="0" smtClean="0"/>
              <a:t>查看提交记录</a:t>
            </a:r>
            <a:endParaRPr lang="en-US" altLang="zh-CN" dirty="0" smtClean="0"/>
          </a:p>
          <a:p>
            <a:pPr lvl="1"/>
            <a:r>
              <a:rPr lang="zh-CN" altLang="en-US" dirty="0" smtClean="0"/>
              <a:t>操作：</a:t>
            </a:r>
            <a:endParaRPr lang="en-US" altLang="zh-CN" dirty="0" smtClean="0"/>
          </a:p>
          <a:p>
            <a:r>
              <a:rPr lang="zh-CN" altLang="en-US" dirty="0" smtClean="0"/>
              <a:t>比较文件历史版本差异</a:t>
            </a:r>
            <a:endParaRPr lang="en-US" altLang="zh-CN" dirty="0" smtClean="0"/>
          </a:p>
          <a:p>
            <a:pPr lvl="1"/>
            <a:r>
              <a:rPr lang="zh-CN" altLang="en-US" dirty="0" smtClean="0"/>
              <a:t>场景：</a:t>
            </a:r>
            <a:endParaRPr lang="en-US" altLang="zh-CN" dirty="0" smtClean="0"/>
          </a:p>
          <a:p>
            <a:pPr lvl="2"/>
            <a:r>
              <a:rPr lang="zh-CN" altLang="en-US" dirty="0" smtClean="0"/>
              <a:t>代码提交引入问题</a:t>
            </a:r>
            <a:endParaRPr lang="en-US" altLang="zh-CN" dirty="0" smtClean="0"/>
          </a:p>
          <a:p>
            <a:pPr lvl="2"/>
            <a:r>
              <a:rPr lang="zh-CN" altLang="en-US" dirty="0" smtClean="0"/>
              <a:t>获取早期版本</a:t>
            </a:r>
            <a:endParaRPr lang="en-US" altLang="zh-CN" dirty="0" smtClean="0"/>
          </a:p>
          <a:p>
            <a:pPr lvl="2"/>
            <a:r>
              <a:rPr lang="zh-CN" altLang="en-US" dirty="0" smtClean="0"/>
              <a:t>合入代码检视</a:t>
            </a:r>
            <a:endParaRPr lang="en-US" altLang="zh-CN" dirty="0" smtClean="0"/>
          </a:p>
          <a:p>
            <a:pPr lvl="1"/>
            <a:r>
              <a:rPr lang="zh-CN" altLang="en-US" dirty="0" smtClean="0"/>
              <a:t>操作：</a:t>
            </a:r>
            <a:endParaRPr lang="en-US" altLang="zh-CN" dirty="0"/>
          </a:p>
          <a:p>
            <a:r>
              <a:rPr lang="zh-CN" altLang="en-US" dirty="0" smtClean="0"/>
              <a:t>版本回退</a:t>
            </a:r>
            <a:endParaRPr lang="en-US" altLang="zh-CN" dirty="0" smtClean="0"/>
          </a:p>
          <a:p>
            <a:pPr lvl="1"/>
            <a:r>
              <a:rPr lang="zh-CN" altLang="en-US" dirty="0" smtClean="0"/>
              <a:t>场景：合入引入重大、阻塞性问题</a:t>
            </a:r>
            <a:endParaRPr lang="en-US" altLang="zh-CN" dirty="0" smtClean="0"/>
          </a:p>
          <a:p>
            <a:pPr lvl="1"/>
            <a:r>
              <a:rPr lang="zh-CN" altLang="en-US" dirty="0" smtClean="0"/>
              <a:t>操作：</a:t>
            </a:r>
            <a:endParaRPr lang="en-US" altLang="zh-CN" dirty="0" smtClean="0"/>
          </a:p>
        </p:txBody>
      </p:sp>
    </p:spTree>
    <p:extLst>
      <p:ext uri="{BB962C8B-B14F-4D97-AF65-F5344CB8AC3E}">
        <p14:creationId xmlns:p14="http://schemas.microsoft.com/office/powerpoint/2010/main" val="159783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锁定和解锁</a:t>
            </a:r>
            <a:endParaRPr lang="zh-CN" altLang="en-US" dirty="0"/>
          </a:p>
        </p:txBody>
      </p:sp>
      <p:sp>
        <p:nvSpPr>
          <p:cNvPr id="3" name="内容占位符 2"/>
          <p:cNvSpPr>
            <a:spLocks noGrp="1"/>
          </p:cNvSpPr>
          <p:nvPr>
            <p:ph idx="1"/>
          </p:nvPr>
        </p:nvSpPr>
        <p:spPr/>
        <p:txBody>
          <a:bodyPr/>
          <a:lstStyle/>
          <a:p>
            <a:r>
              <a:rPr lang="zh-CN" altLang="en-US" dirty="0" smtClean="0"/>
              <a:t>锁定：</a:t>
            </a:r>
            <a:endParaRPr lang="en-US" altLang="zh-CN" dirty="0" smtClean="0"/>
          </a:p>
          <a:p>
            <a:pPr lvl="1"/>
            <a:r>
              <a:rPr lang="zh-CN" altLang="en-US" dirty="0" smtClean="0"/>
              <a:t>场景：限制其他人员对文件的读写（</a:t>
            </a:r>
            <a:r>
              <a:rPr lang="zh-CN" altLang="en-US" dirty="0"/>
              <a:t>一般在修改非文本文件时</a:t>
            </a:r>
            <a:r>
              <a:rPr lang="zh-CN" altLang="en-US" dirty="0" smtClean="0"/>
              <a:t>）</a:t>
            </a:r>
            <a:endParaRPr lang="en-US" altLang="zh-CN" dirty="0" smtClean="0"/>
          </a:p>
          <a:p>
            <a:pPr lvl="1"/>
            <a:r>
              <a:rPr lang="zh-CN" altLang="en-US" dirty="0" smtClean="0"/>
              <a:t>操作：</a:t>
            </a:r>
            <a:endParaRPr lang="en-US" altLang="zh-CN" dirty="0" smtClean="0"/>
          </a:p>
          <a:p>
            <a:r>
              <a:rPr lang="zh-CN" altLang="en-US" dirty="0" smtClean="0"/>
              <a:t>解除锁定：</a:t>
            </a:r>
            <a:endParaRPr lang="en-US" altLang="zh-CN" dirty="0" smtClean="0"/>
          </a:p>
          <a:p>
            <a:pPr lvl="1"/>
            <a:r>
              <a:rPr lang="zh-CN" altLang="en-US" dirty="0" smtClean="0"/>
              <a:t>场景：取消对他人修改文件的限制</a:t>
            </a:r>
            <a:endParaRPr lang="en-US" altLang="zh-CN" dirty="0" smtClean="0"/>
          </a:p>
          <a:p>
            <a:pPr lvl="1"/>
            <a:r>
              <a:rPr lang="zh-CN" altLang="en-US" dirty="0" smtClean="0"/>
              <a:t>操作：</a:t>
            </a:r>
            <a:endParaRPr lang="en-US" altLang="zh-CN" dirty="0" smtClean="0"/>
          </a:p>
          <a:p>
            <a:pPr lvl="2"/>
            <a:r>
              <a:rPr lang="zh-CN" altLang="en-US" dirty="0" smtClean="0"/>
              <a:t>手动解锁</a:t>
            </a:r>
            <a:endParaRPr lang="en-US" altLang="zh-CN" dirty="0" smtClean="0"/>
          </a:p>
          <a:p>
            <a:pPr lvl="2"/>
            <a:r>
              <a:rPr lang="zh-CN" altLang="en-US" dirty="0" smtClean="0"/>
              <a:t>提交自动解锁</a:t>
            </a:r>
            <a:endParaRPr lang="zh-CN" altLang="en-US" dirty="0"/>
          </a:p>
        </p:txBody>
      </p:sp>
    </p:spTree>
    <p:extLst>
      <p:ext uri="{BB962C8B-B14F-4D97-AF65-F5344CB8AC3E}">
        <p14:creationId xmlns:p14="http://schemas.microsoft.com/office/powerpoint/2010/main" val="257186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a:t>
            </a:r>
            <a:endParaRPr lang="zh-CN" altLang="en-US" dirty="0"/>
          </a:p>
        </p:txBody>
      </p:sp>
      <p:sp>
        <p:nvSpPr>
          <p:cNvPr id="3" name="内容占位符 2"/>
          <p:cNvSpPr>
            <a:spLocks noGrp="1"/>
          </p:cNvSpPr>
          <p:nvPr>
            <p:ph idx="1"/>
          </p:nvPr>
        </p:nvSpPr>
        <p:spPr/>
        <p:txBody>
          <a:bodyPr/>
          <a:lstStyle/>
          <a:p>
            <a:r>
              <a:rPr lang="zh-CN" altLang="en-US" dirty="0" smtClean="0"/>
              <a:t>产生原因：不同程序员在同一时间对相同代码行做出修改；</a:t>
            </a:r>
            <a:endParaRPr lang="en-US" altLang="zh-CN" dirty="0" smtClean="0"/>
          </a:p>
          <a:p>
            <a:r>
              <a:rPr lang="zh-CN" altLang="en-US" dirty="0"/>
              <a:t>解决</a:t>
            </a:r>
            <a:r>
              <a:rPr lang="zh-CN" altLang="en-US" dirty="0" smtClean="0"/>
              <a:t>方式：</a:t>
            </a:r>
            <a:endParaRPr lang="en-US" altLang="zh-CN" dirty="0" smtClean="0"/>
          </a:p>
          <a:p>
            <a:pPr lvl="1"/>
            <a:r>
              <a:rPr lang="zh-CN" altLang="en-US" dirty="0"/>
              <a:t>更新</a:t>
            </a:r>
            <a:r>
              <a:rPr lang="zh-CN" altLang="en-US" dirty="0" smtClean="0"/>
              <a:t>时解决：</a:t>
            </a:r>
            <a:endParaRPr lang="en-US" altLang="zh-CN" dirty="0" smtClean="0"/>
          </a:p>
          <a:p>
            <a:pPr lvl="1"/>
            <a:r>
              <a:rPr lang="zh-CN" altLang="en-US" dirty="0" smtClean="0"/>
              <a:t>更新后解决：</a:t>
            </a:r>
            <a:endParaRPr lang="en-US" altLang="zh-CN" dirty="0"/>
          </a:p>
          <a:p>
            <a:r>
              <a:rPr lang="zh-CN" altLang="en-US" dirty="0" smtClean="0"/>
              <a:t>规避方法：</a:t>
            </a:r>
            <a:endParaRPr lang="en-US" altLang="zh-CN" dirty="0" smtClean="0"/>
          </a:p>
          <a:p>
            <a:pPr lvl="1"/>
            <a:r>
              <a:rPr lang="zh-CN" altLang="en-US" dirty="0" smtClean="0"/>
              <a:t>锁定；</a:t>
            </a:r>
            <a:endParaRPr lang="en-US" altLang="zh-CN" dirty="0" smtClean="0"/>
          </a:p>
          <a:p>
            <a:pPr lvl="1"/>
            <a:r>
              <a:rPr lang="zh-CN" altLang="en-US" dirty="0" smtClean="0"/>
              <a:t>频繁更新；</a:t>
            </a:r>
            <a:endParaRPr lang="zh-CN" altLang="en-US" dirty="0"/>
          </a:p>
        </p:txBody>
      </p:sp>
    </p:spTree>
    <p:extLst>
      <p:ext uri="{BB962C8B-B14F-4D97-AF65-F5344CB8AC3E}">
        <p14:creationId xmlns:p14="http://schemas.microsoft.com/office/powerpoint/2010/main" val="349941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其他常用功能</a:t>
            </a:r>
            <a:endParaRPr lang="zh-CN" altLang="en-US" dirty="0"/>
          </a:p>
        </p:txBody>
      </p:sp>
      <p:sp>
        <p:nvSpPr>
          <p:cNvPr id="3" name="内容占位符 2"/>
          <p:cNvSpPr>
            <a:spLocks noGrp="1"/>
          </p:cNvSpPr>
          <p:nvPr>
            <p:ph idx="1"/>
          </p:nvPr>
        </p:nvSpPr>
        <p:spPr/>
        <p:txBody>
          <a:bodyPr/>
          <a:lstStyle/>
          <a:p>
            <a:r>
              <a:rPr lang="zh-CN" altLang="en-US" dirty="0" smtClean="0"/>
              <a:t>代码重定向</a:t>
            </a:r>
            <a:endParaRPr lang="en-US" altLang="zh-CN" dirty="0" smtClean="0"/>
          </a:p>
          <a:p>
            <a:r>
              <a:rPr lang="zh-CN" altLang="en-US" dirty="0" smtClean="0"/>
              <a:t>版本浏览</a:t>
            </a:r>
            <a:endParaRPr lang="en-US" altLang="zh-CN" dirty="0" smtClean="0"/>
          </a:p>
          <a:p>
            <a:r>
              <a:rPr lang="zh-CN" altLang="en-US" dirty="0" smtClean="0"/>
              <a:t>导出</a:t>
            </a:r>
            <a:endParaRPr lang="en-US" altLang="zh-CN" dirty="0" smtClean="0"/>
          </a:p>
          <a:p>
            <a:r>
              <a:rPr lang="zh-CN" altLang="en-US" dirty="0"/>
              <a:t>清理</a:t>
            </a:r>
            <a:endParaRPr lang="en-US" altLang="zh-CN" dirty="0" smtClean="0"/>
          </a:p>
          <a:p>
            <a:r>
              <a:rPr lang="zh-CN" altLang="en-US" dirty="0" smtClean="0"/>
              <a:t>认证</a:t>
            </a:r>
            <a:r>
              <a:rPr lang="zh-CN" altLang="en-US" dirty="0"/>
              <a:t>、版本信息</a:t>
            </a:r>
            <a:r>
              <a:rPr lang="zh-CN" altLang="en-US" dirty="0" smtClean="0"/>
              <a:t>清除</a:t>
            </a:r>
            <a:endParaRPr lang="en-US" altLang="zh-CN" dirty="0" smtClean="0"/>
          </a:p>
          <a:p>
            <a:r>
              <a:rPr lang="zh-CN" altLang="en-US" dirty="0" smtClean="0"/>
              <a:t>加载第三方工具</a:t>
            </a:r>
            <a:endParaRPr lang="en-US" altLang="zh-CN" dirty="0" smtClean="0"/>
          </a:p>
          <a:p>
            <a:endParaRPr lang="zh-CN" altLang="en-US" dirty="0"/>
          </a:p>
        </p:txBody>
      </p:sp>
    </p:spTree>
    <p:extLst>
      <p:ext uri="{BB962C8B-B14F-4D97-AF65-F5344CB8AC3E}">
        <p14:creationId xmlns:p14="http://schemas.microsoft.com/office/powerpoint/2010/main" val="373734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zh-CN" altLang="en-US" dirty="0" smtClean="0"/>
              <a:t>客户端</a:t>
            </a:r>
            <a:r>
              <a:rPr lang="zh-CN" altLang="en-US" dirty="0"/>
              <a:t>的配置和</a:t>
            </a:r>
            <a:r>
              <a:rPr lang="zh-CN" altLang="en-US" dirty="0" smtClean="0"/>
              <a:t>使用</a:t>
            </a:r>
            <a:endParaRPr lang="zh-CN" altLang="en-US" dirty="0"/>
          </a:p>
        </p:txBody>
      </p:sp>
    </p:spTree>
    <p:extLst>
      <p:ext uri="{BB962C8B-B14F-4D97-AF65-F5344CB8AC3E}">
        <p14:creationId xmlns:p14="http://schemas.microsoft.com/office/powerpoint/2010/main" val="160516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逻辑架构</a:t>
            </a:r>
          </a:p>
        </p:txBody>
      </p:sp>
      <p:pic>
        <p:nvPicPr>
          <p:cNvPr id="6" name="内容占位符 5"/>
          <p:cNvPicPr>
            <a:picLocks noGrp="1" noChangeAspect="1"/>
          </p:cNvPicPr>
          <p:nvPr>
            <p:ph idx="1"/>
          </p:nvPr>
        </p:nvPicPr>
        <p:blipFill>
          <a:blip r:embed="rId2"/>
          <a:stretch>
            <a:fillRect/>
          </a:stretch>
        </p:blipFill>
        <p:spPr>
          <a:xfrm>
            <a:off x="3005061" y="890588"/>
            <a:ext cx="6777191" cy="5635625"/>
          </a:xfrm>
          <a:prstGeom prst="rect">
            <a:avLst/>
          </a:prstGeom>
        </p:spPr>
      </p:pic>
    </p:spTree>
    <p:extLst>
      <p:ext uri="{BB962C8B-B14F-4D97-AF65-F5344CB8AC3E}">
        <p14:creationId xmlns:p14="http://schemas.microsoft.com/office/powerpoint/2010/main" val="1959000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本地代码仓库基本操作</a:t>
            </a:r>
            <a:endParaRPr lang="zh-CN" altLang="en-US" dirty="0"/>
          </a:p>
        </p:txBody>
      </p:sp>
      <p:sp>
        <p:nvSpPr>
          <p:cNvPr id="3" name="内容占位符 2"/>
          <p:cNvSpPr>
            <a:spLocks noGrp="1"/>
          </p:cNvSpPr>
          <p:nvPr>
            <p:ph idx="1"/>
          </p:nvPr>
        </p:nvSpPr>
        <p:spPr/>
        <p:txBody>
          <a:bodyPr/>
          <a:lstStyle/>
          <a:p>
            <a:r>
              <a:rPr lang="zh-CN" altLang="en-US" dirty="0" smtClean="0"/>
              <a:t>代码仓库初始化</a:t>
            </a:r>
            <a:endParaRPr lang="en-US" altLang="zh-CN" dirty="0" smtClean="0"/>
          </a:p>
          <a:p>
            <a:r>
              <a:rPr lang="zh-CN" altLang="en-US" dirty="0" smtClean="0"/>
              <a:t>添加文件</a:t>
            </a:r>
            <a:endParaRPr lang="en-US" altLang="zh-CN" dirty="0" smtClean="0"/>
          </a:p>
          <a:p>
            <a:r>
              <a:rPr lang="zh-CN" altLang="en-US" dirty="0" smtClean="0"/>
              <a:t>修改并提交</a:t>
            </a:r>
            <a:endParaRPr lang="en-US" altLang="zh-CN" dirty="0" smtClean="0"/>
          </a:p>
          <a:p>
            <a:r>
              <a:rPr lang="zh-CN" altLang="en-US" dirty="0" smtClean="0"/>
              <a:t>回退修改</a:t>
            </a:r>
            <a:endParaRPr lang="en-US" altLang="zh-CN" dirty="0" smtClean="0"/>
          </a:p>
          <a:p>
            <a:r>
              <a:rPr lang="zh-CN" altLang="en-US" dirty="0" smtClean="0"/>
              <a:t>删除文件</a:t>
            </a:r>
            <a:endParaRPr lang="zh-CN" altLang="en-US" dirty="0"/>
          </a:p>
        </p:txBody>
      </p:sp>
    </p:spTree>
    <p:extLst>
      <p:ext uri="{BB962C8B-B14F-4D97-AF65-F5344CB8AC3E}">
        <p14:creationId xmlns:p14="http://schemas.microsoft.com/office/powerpoint/2010/main" val="259302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远端代码仓库操作</a:t>
            </a:r>
            <a:endParaRPr lang="zh-CN" altLang="en-US" dirty="0"/>
          </a:p>
        </p:txBody>
      </p:sp>
      <p:sp>
        <p:nvSpPr>
          <p:cNvPr id="3" name="内容占位符 2"/>
          <p:cNvSpPr>
            <a:spLocks noGrp="1"/>
          </p:cNvSpPr>
          <p:nvPr>
            <p:ph idx="1"/>
          </p:nvPr>
        </p:nvSpPr>
        <p:spPr/>
        <p:txBody>
          <a:bodyPr/>
          <a:lstStyle/>
          <a:p>
            <a:r>
              <a:rPr lang="en-US" altLang="zh-CN" dirty="0" smtClean="0"/>
              <a:t>Clone</a:t>
            </a:r>
          </a:p>
          <a:p>
            <a:r>
              <a:rPr lang="zh-CN" altLang="en-US" dirty="0" smtClean="0"/>
              <a:t>提交修改</a:t>
            </a:r>
            <a:endParaRPr lang="en-US" altLang="zh-CN" dirty="0" smtClean="0"/>
          </a:p>
          <a:p>
            <a:r>
              <a:rPr lang="zh-CN" altLang="en-US" dirty="0"/>
              <a:t>推</a:t>
            </a:r>
            <a:r>
              <a:rPr lang="zh-CN" altLang="en-US" dirty="0" smtClean="0"/>
              <a:t>送修改至远端</a:t>
            </a:r>
            <a:endParaRPr lang="zh-CN" altLang="en-US" dirty="0"/>
          </a:p>
        </p:txBody>
      </p:sp>
    </p:spTree>
    <p:extLst>
      <p:ext uri="{BB962C8B-B14F-4D97-AF65-F5344CB8AC3E}">
        <p14:creationId xmlns:p14="http://schemas.microsoft.com/office/powerpoint/2010/main" val="310159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a:t>
            </a:r>
            <a:r>
              <a:rPr lang="zh-CN" altLang="en-US" dirty="0" smtClean="0"/>
              <a:t>节目标</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了解配置管理的背景</a:t>
            </a:r>
          </a:p>
          <a:p>
            <a:pPr>
              <a:lnSpc>
                <a:spcPct val="150000"/>
              </a:lnSpc>
            </a:pPr>
            <a:r>
              <a:rPr lang="zh-CN" altLang="en-US" dirty="0"/>
              <a:t>掌握</a:t>
            </a:r>
            <a:r>
              <a:rPr lang="en-US" altLang="zh-CN" dirty="0"/>
              <a:t>SVN</a:t>
            </a:r>
            <a:r>
              <a:rPr lang="zh-CN" altLang="en-US" dirty="0"/>
              <a:t>客户端的配置和使用</a:t>
            </a:r>
          </a:p>
          <a:p>
            <a:pPr>
              <a:lnSpc>
                <a:spcPct val="150000"/>
              </a:lnSpc>
            </a:pPr>
            <a:r>
              <a:rPr lang="zh-CN" altLang="en-US" dirty="0"/>
              <a:t>掌握</a:t>
            </a:r>
            <a:r>
              <a:rPr lang="en-US" altLang="zh-CN" dirty="0" err="1"/>
              <a:t>Git</a:t>
            </a:r>
            <a:r>
              <a:rPr lang="zh-CN" altLang="en-US" dirty="0"/>
              <a:t>客户端的配置和</a:t>
            </a:r>
            <a:r>
              <a:rPr lang="zh-CN" altLang="en-US" dirty="0" smtClean="0"/>
              <a:t>使用</a:t>
            </a:r>
            <a:endParaRPr lang="zh-CN" altLang="en-US" dirty="0"/>
          </a:p>
        </p:txBody>
      </p:sp>
    </p:spTree>
    <p:extLst>
      <p:ext uri="{BB962C8B-B14F-4D97-AF65-F5344CB8AC3E}">
        <p14:creationId xmlns:p14="http://schemas.microsoft.com/office/powerpoint/2010/main" val="121282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分支管理</a:t>
            </a:r>
            <a:endParaRPr lang="zh-CN" altLang="en-US" dirty="0"/>
          </a:p>
        </p:txBody>
      </p:sp>
      <p:sp>
        <p:nvSpPr>
          <p:cNvPr id="3" name="内容占位符 2"/>
          <p:cNvSpPr>
            <a:spLocks noGrp="1"/>
          </p:cNvSpPr>
          <p:nvPr>
            <p:ph idx="1"/>
          </p:nvPr>
        </p:nvSpPr>
        <p:spPr/>
        <p:txBody>
          <a:bodyPr/>
          <a:lstStyle/>
          <a:p>
            <a:r>
              <a:rPr lang="zh-CN" altLang="en-US" dirty="0" smtClean="0"/>
              <a:t>分支的意义：为每个开发者建立独立的开发副本，并在开发完成后合并</a:t>
            </a:r>
            <a:endParaRPr lang="en-US" altLang="zh-CN" dirty="0" smtClean="0"/>
          </a:p>
          <a:p>
            <a:r>
              <a:rPr lang="zh-CN" altLang="en-US" dirty="0" smtClean="0"/>
              <a:t>建立</a:t>
            </a:r>
            <a:endParaRPr lang="en-US" altLang="zh-CN" dirty="0" smtClean="0"/>
          </a:p>
          <a:p>
            <a:r>
              <a:rPr lang="zh-CN" altLang="en-US" dirty="0" smtClean="0"/>
              <a:t>合并</a:t>
            </a:r>
            <a:endParaRPr lang="en-US" altLang="zh-CN" dirty="0" smtClean="0"/>
          </a:p>
          <a:p>
            <a:r>
              <a:rPr lang="zh-CN" altLang="en-US" dirty="0" smtClean="0"/>
              <a:t>冲突解决</a:t>
            </a:r>
            <a:endParaRPr lang="en-US" altLang="zh-CN" dirty="0" smtClean="0"/>
          </a:p>
          <a:p>
            <a:r>
              <a:rPr lang="zh-CN" altLang="en-US" dirty="0"/>
              <a:t>多</a:t>
            </a:r>
            <a:r>
              <a:rPr lang="zh-CN" altLang="en-US" dirty="0" smtClean="0"/>
              <a:t>人协作</a:t>
            </a:r>
            <a:endParaRPr lang="zh-CN" altLang="en-US" dirty="0"/>
          </a:p>
        </p:txBody>
      </p:sp>
    </p:spTree>
    <p:extLst>
      <p:ext uri="{BB962C8B-B14F-4D97-AF65-F5344CB8AC3E}">
        <p14:creationId xmlns:p14="http://schemas.microsoft.com/office/powerpoint/2010/main" val="294894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本章总结</a:t>
            </a:r>
            <a:endParaRPr lang="zh-CN" altLang="en-US" dirty="0"/>
          </a:p>
        </p:txBody>
      </p:sp>
      <p:sp>
        <p:nvSpPr>
          <p:cNvPr id="3" name="内容占位符 2"/>
          <p:cNvSpPr>
            <a:spLocks noGrp="1"/>
          </p:cNvSpPr>
          <p:nvPr>
            <p:ph idx="1"/>
          </p:nvPr>
        </p:nvSpPr>
        <p:spPr/>
        <p:txBody>
          <a:bodyPr/>
          <a:lstStyle/>
          <a:p>
            <a:r>
              <a:rPr lang="zh-CN" altLang="en-US" dirty="0" smtClean="0"/>
              <a:t>配置管理内容小结</a:t>
            </a:r>
            <a:endParaRPr lang="en-US" altLang="zh-CN" dirty="0" smtClean="0"/>
          </a:p>
          <a:p>
            <a:r>
              <a:rPr lang="zh-CN" altLang="en-US" dirty="0"/>
              <a:t>版本</a:t>
            </a:r>
            <a:r>
              <a:rPr lang="zh-CN" altLang="en-US" dirty="0" smtClean="0"/>
              <a:t>管理工具</a:t>
            </a:r>
            <a:r>
              <a:rPr lang="en-US" altLang="zh-CN" dirty="0" smtClean="0"/>
              <a:t>——SVN</a:t>
            </a:r>
            <a:r>
              <a:rPr lang="zh-CN" altLang="en-US" dirty="0" smtClean="0"/>
              <a:t>的配置和使用</a:t>
            </a:r>
            <a:endParaRPr lang="en-US" altLang="zh-CN" dirty="0" smtClean="0"/>
          </a:p>
          <a:p>
            <a:r>
              <a:rPr lang="zh-CN" altLang="en-US" dirty="0" smtClean="0"/>
              <a:t>版本管理工具</a:t>
            </a:r>
            <a:r>
              <a:rPr lang="en-US" altLang="zh-CN" dirty="0" smtClean="0"/>
              <a:t>——</a:t>
            </a:r>
            <a:r>
              <a:rPr lang="en-US" altLang="zh-CN" dirty="0" err="1" smtClean="0"/>
              <a:t>Git</a:t>
            </a:r>
            <a:r>
              <a:rPr lang="zh-CN" altLang="en-US" dirty="0" smtClean="0"/>
              <a:t>的配置和使用</a:t>
            </a:r>
            <a:endParaRPr lang="zh-CN" altLang="en-US" dirty="0"/>
          </a:p>
        </p:txBody>
      </p:sp>
    </p:spTree>
    <p:extLst>
      <p:ext uri="{BB962C8B-B14F-4D97-AF65-F5344CB8AC3E}">
        <p14:creationId xmlns:p14="http://schemas.microsoft.com/office/powerpoint/2010/main" val="1330607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52" y="2784"/>
            <a:ext cx="12853798" cy="7229866"/>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rot="10800000" flipH="1" flipV="1">
            <a:off x="4773191" y="2636172"/>
            <a:ext cx="3312368" cy="1068342"/>
          </a:xfrm>
          <a:prstGeom prst="rect">
            <a:avLst/>
          </a:prstGeom>
        </p:spPr>
      </p:pic>
      <p:sp>
        <p:nvSpPr>
          <p:cNvPr id="3" name="文本框 2"/>
          <p:cNvSpPr txBox="1"/>
          <p:nvPr/>
        </p:nvSpPr>
        <p:spPr>
          <a:xfrm>
            <a:off x="2900983" y="952029"/>
            <a:ext cx="7343934" cy="3046988"/>
          </a:xfrm>
          <a:prstGeom prst="rect">
            <a:avLst/>
          </a:prstGeom>
          <a:noFill/>
        </p:spPr>
        <p:txBody>
          <a:bodyPr wrap="none" rtlCol="0">
            <a:spAutoFit/>
          </a:bodyPr>
          <a:lstStyle/>
          <a:p>
            <a:r>
              <a:rPr lang="en-US" altLang="zh-CN" sz="9600" kern="2000" dirty="0">
                <a:solidFill>
                  <a:schemeClr val="bg1"/>
                </a:solidFill>
                <a:latin typeface="Arial" panose="020B0604020202020204" pitchFamily="34" charset="0"/>
                <a:ea typeface="方正正准黑简体" panose="02000000000000000000" pitchFamily="2" charset="-122"/>
                <a:cs typeface="Arial" panose="020B0604020202020204" pitchFamily="34" charset="0"/>
                <a:sym typeface="Arial" panose="020B0604020202020204" pitchFamily="34" charset="0"/>
              </a:rPr>
              <a:t>THANK YOU</a:t>
            </a:r>
            <a:endParaRPr lang="zh-CN" altLang="en-US" sz="9600" kern="2000" dirty="0">
              <a:solidFill>
                <a:schemeClr val="bg1"/>
              </a:solidFill>
              <a:latin typeface="Arial" panose="020B0604020202020204" pitchFamily="34" charset="0"/>
              <a:ea typeface="方正正准黑简体" panose="02000000000000000000" pitchFamily="2" charset="-122"/>
              <a:cs typeface="Arial" panose="020B0604020202020204" pitchFamily="34" charset="0"/>
              <a:sym typeface="Arial" panose="020B0604020202020204" pitchFamily="34" charset="0"/>
            </a:endParaRPr>
          </a:p>
          <a:p>
            <a:endParaRPr kumimoji="1" lang="zh-CN" altLang="en-US" sz="9600" dirty="0"/>
          </a:p>
        </p:txBody>
      </p:sp>
    </p:spTree>
    <p:extLst>
      <p:ext uri="{BB962C8B-B14F-4D97-AF65-F5344CB8AC3E}">
        <p14:creationId xmlns:p14="http://schemas.microsoft.com/office/powerpoint/2010/main" val="9229208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本节任务</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可正确安装配置</a:t>
            </a:r>
            <a:r>
              <a:rPr lang="en-US" altLang="zh-CN" dirty="0"/>
              <a:t>SVN</a:t>
            </a:r>
            <a:r>
              <a:rPr lang="zh-CN" altLang="en-US" dirty="0"/>
              <a:t>、</a:t>
            </a:r>
            <a:r>
              <a:rPr lang="en-US" altLang="zh-CN" dirty="0" err="1"/>
              <a:t>Git</a:t>
            </a:r>
            <a:r>
              <a:rPr lang="zh-CN" altLang="en-US" dirty="0"/>
              <a:t>客户端</a:t>
            </a:r>
          </a:p>
          <a:p>
            <a:pPr>
              <a:lnSpc>
                <a:spcPct val="150000"/>
              </a:lnSpc>
            </a:pPr>
            <a:r>
              <a:rPr lang="zh-CN" altLang="en-US" dirty="0"/>
              <a:t>可使用</a:t>
            </a:r>
            <a:r>
              <a:rPr lang="en-US" altLang="zh-CN" dirty="0"/>
              <a:t>SVN</a:t>
            </a:r>
            <a:r>
              <a:rPr lang="zh-CN" altLang="en-US" dirty="0"/>
              <a:t>客户端完成代码检出、更新、合入、查看日志等基本操作；</a:t>
            </a:r>
          </a:p>
          <a:p>
            <a:pPr>
              <a:lnSpc>
                <a:spcPct val="150000"/>
              </a:lnSpc>
            </a:pPr>
            <a:r>
              <a:rPr lang="zh-CN" altLang="en-US" dirty="0"/>
              <a:t>可使用</a:t>
            </a:r>
            <a:r>
              <a:rPr lang="en-US" altLang="zh-CN" dirty="0"/>
              <a:t>SVN</a:t>
            </a:r>
            <a:r>
              <a:rPr lang="zh-CN" altLang="en-US" dirty="0"/>
              <a:t>客户端完成用户信息清理、冲突解决、锁定与解锁等操作；</a:t>
            </a:r>
          </a:p>
          <a:p>
            <a:pPr>
              <a:lnSpc>
                <a:spcPct val="150000"/>
              </a:lnSpc>
            </a:pPr>
            <a:r>
              <a:rPr lang="zh-CN" altLang="en-US" dirty="0"/>
              <a:t>（选讲）可使用</a:t>
            </a:r>
            <a:r>
              <a:rPr lang="en-US" altLang="zh-CN" dirty="0"/>
              <a:t>SVN</a:t>
            </a:r>
            <a:r>
              <a:rPr lang="zh-CN" altLang="en-US" dirty="0"/>
              <a:t>客户端完成分支创建与删除、分支切换、回退等操作；</a:t>
            </a:r>
          </a:p>
          <a:p>
            <a:pPr>
              <a:lnSpc>
                <a:spcPct val="150000"/>
              </a:lnSpc>
            </a:pPr>
            <a:r>
              <a:rPr lang="zh-CN" altLang="en-US" dirty="0"/>
              <a:t>使用</a:t>
            </a:r>
            <a:r>
              <a:rPr lang="en-US" altLang="zh-CN" dirty="0" err="1"/>
              <a:t>Git</a:t>
            </a:r>
            <a:r>
              <a:rPr lang="zh-CN" altLang="en-US" dirty="0"/>
              <a:t>客户端完成代码仓库的初始化、添加、提交等基本操作；</a:t>
            </a:r>
          </a:p>
          <a:p>
            <a:pPr>
              <a:lnSpc>
                <a:spcPct val="150000"/>
              </a:lnSpc>
            </a:pPr>
            <a:r>
              <a:rPr lang="zh-CN" altLang="en-US" dirty="0"/>
              <a:t>使用</a:t>
            </a:r>
            <a:r>
              <a:rPr lang="en-US" altLang="zh-CN" dirty="0" err="1"/>
              <a:t>Git</a:t>
            </a:r>
            <a:r>
              <a:rPr lang="zh-CN" altLang="en-US" dirty="0"/>
              <a:t>客户端完成远端代码仓库的克隆、添加、提交等操作；</a:t>
            </a:r>
          </a:p>
          <a:p>
            <a:pPr>
              <a:lnSpc>
                <a:spcPct val="150000"/>
              </a:lnSpc>
            </a:pPr>
            <a:r>
              <a:rPr lang="zh-CN" altLang="en-US" dirty="0"/>
              <a:t>使用</a:t>
            </a:r>
            <a:r>
              <a:rPr lang="en-US" altLang="zh-CN" dirty="0" err="1"/>
              <a:t>Git</a:t>
            </a:r>
            <a:r>
              <a:rPr lang="zh-CN" altLang="en-US" dirty="0"/>
              <a:t>客户端完成分支建立、提交、合并、删除等操作；</a:t>
            </a:r>
          </a:p>
          <a:p>
            <a:pPr>
              <a:lnSpc>
                <a:spcPct val="150000"/>
              </a:lnSpc>
            </a:pPr>
            <a:endParaRPr lang="zh-CN" altLang="en-US" dirty="0"/>
          </a:p>
        </p:txBody>
      </p:sp>
    </p:spTree>
    <p:extLst>
      <p:ext uri="{BB962C8B-B14F-4D97-AF65-F5344CB8AC3E}">
        <p14:creationId xmlns:p14="http://schemas.microsoft.com/office/powerpoint/2010/main" val="3493629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chor="ctr">
            <a:normAutofit lnSpcReduction="10000"/>
          </a:bodyPr>
          <a:lstStyle/>
          <a:p>
            <a:r>
              <a:rPr lang="zh-CN" altLang="en-US" dirty="0" smtClean="0"/>
              <a:t>配置管理概述</a:t>
            </a:r>
            <a:endParaRPr lang="zh-CN" altLang="en-US" dirty="0"/>
          </a:p>
        </p:txBody>
      </p:sp>
      <p:sp>
        <p:nvSpPr>
          <p:cNvPr id="3" name="文本占位符 2"/>
          <p:cNvSpPr>
            <a:spLocks noGrp="1"/>
          </p:cNvSpPr>
          <p:nvPr>
            <p:ph type="body" sz="quarter" idx="14"/>
          </p:nvPr>
        </p:nvSpPr>
        <p:spPr/>
        <p:txBody>
          <a:bodyPr>
            <a:normAutofit lnSpcReduction="10000"/>
          </a:bodyPr>
          <a:lstStyle/>
          <a:p>
            <a:r>
              <a:rPr lang="en-US" altLang="zh-CN" dirty="0" smtClean="0"/>
              <a:t>SVN</a:t>
            </a:r>
            <a:r>
              <a:rPr lang="zh-CN" altLang="en-US" dirty="0" smtClean="0"/>
              <a:t>客户端的配置和使用</a:t>
            </a:r>
            <a:endParaRPr lang="zh-CN" altLang="en-US" dirty="0"/>
          </a:p>
        </p:txBody>
      </p:sp>
      <p:sp>
        <p:nvSpPr>
          <p:cNvPr id="5" name="文本占位符 4"/>
          <p:cNvSpPr>
            <a:spLocks noGrp="1"/>
          </p:cNvSpPr>
          <p:nvPr>
            <p:ph type="body" sz="quarter" idx="16"/>
          </p:nvPr>
        </p:nvSpPr>
        <p:spPr/>
        <p:txBody>
          <a:bodyPr>
            <a:normAutofit lnSpcReduction="10000"/>
          </a:bodyPr>
          <a:lstStyle/>
          <a:p>
            <a:r>
              <a:rPr lang="zh-CN" altLang="en-US" dirty="0" smtClean="0"/>
              <a:t>总结</a:t>
            </a:r>
            <a:endParaRPr lang="zh-CN" altLang="en-US" dirty="0"/>
          </a:p>
        </p:txBody>
      </p:sp>
      <p:sp>
        <p:nvSpPr>
          <p:cNvPr id="6" name="文本占位符 5"/>
          <p:cNvSpPr>
            <a:spLocks noGrp="1"/>
          </p:cNvSpPr>
          <p:nvPr>
            <p:ph type="body" sz="quarter" idx="17"/>
          </p:nvPr>
        </p:nvSpPr>
        <p:spPr/>
        <p:txBody>
          <a:bodyPr>
            <a:normAutofit lnSpcReduction="10000"/>
          </a:bodyPr>
          <a:lstStyle/>
          <a:p>
            <a:r>
              <a:rPr lang="en-US" altLang="zh-CN" dirty="0" err="1" smtClean="0"/>
              <a:t>Git</a:t>
            </a:r>
            <a:r>
              <a:rPr lang="zh-CN" altLang="en-US" dirty="0" smtClean="0"/>
              <a:t>客户端的配置和使用</a:t>
            </a:r>
            <a:endParaRPr lang="zh-CN" altLang="en-US" dirty="0"/>
          </a:p>
        </p:txBody>
      </p:sp>
    </p:spTree>
    <p:extLst>
      <p:ext uri="{BB962C8B-B14F-4D97-AF65-F5344CB8AC3E}">
        <p14:creationId xmlns:p14="http://schemas.microsoft.com/office/powerpoint/2010/main" val="2860581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4878" y="3976365"/>
            <a:ext cx="4608513" cy="491057"/>
          </a:xfrm>
        </p:spPr>
        <p:txBody>
          <a:bodyPr/>
          <a:lstStyle/>
          <a:p>
            <a:pPr algn="r"/>
            <a:r>
              <a:rPr lang="zh-CN" altLang="en-US" dirty="0" smtClean="0"/>
              <a:t>配置管理概述</a:t>
            </a:r>
            <a:endParaRPr lang="zh-CN" altLang="en-US" dirty="0"/>
          </a:p>
        </p:txBody>
      </p:sp>
    </p:spTree>
    <p:extLst>
      <p:ext uri="{BB962C8B-B14F-4D97-AF65-F5344CB8AC3E}">
        <p14:creationId xmlns:p14="http://schemas.microsoft.com/office/powerpoint/2010/main" val="3412583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什么是配置管理</a:t>
            </a:r>
            <a:endParaRPr lang="zh-CN" altLang="en-US" dirty="0"/>
          </a:p>
        </p:txBody>
      </p:sp>
      <p:sp>
        <p:nvSpPr>
          <p:cNvPr id="3" name="内容占位符 2"/>
          <p:cNvSpPr>
            <a:spLocks noGrp="1"/>
          </p:cNvSpPr>
          <p:nvPr>
            <p:ph idx="1"/>
          </p:nvPr>
        </p:nvSpPr>
        <p:spPr/>
        <p:txBody>
          <a:bodyPr/>
          <a:lstStyle/>
          <a:p>
            <a:r>
              <a:rPr lang="zh-CN" altLang="en-US" dirty="0"/>
              <a:t>定义：</a:t>
            </a:r>
          </a:p>
          <a:p>
            <a:pPr marL="457200" lvl="1" indent="0">
              <a:buNone/>
            </a:pPr>
            <a:r>
              <a:rPr lang="zh-CN" altLang="en-US" dirty="0"/>
              <a:t>配置管理</a:t>
            </a:r>
            <a:r>
              <a:rPr lang="en-US" altLang="zh-CN" dirty="0"/>
              <a:t>(Configuration Management</a:t>
            </a:r>
            <a:r>
              <a:rPr lang="zh-CN" altLang="en-US" dirty="0"/>
              <a:t>，</a:t>
            </a:r>
            <a:r>
              <a:rPr lang="en-US" altLang="zh-CN" dirty="0"/>
              <a:t>CM)</a:t>
            </a:r>
            <a:r>
              <a:rPr lang="zh-CN" altLang="en-US" dirty="0"/>
              <a:t>是通过技术或行政手段对软件产品及其开发过程和生命周期进行控制、规范的一系列措施。</a:t>
            </a:r>
          </a:p>
          <a:p>
            <a:r>
              <a:rPr lang="zh-CN" altLang="en-US" dirty="0"/>
              <a:t>目标：</a:t>
            </a:r>
          </a:p>
          <a:p>
            <a:pPr marL="457200" lvl="1" indent="0">
              <a:buNone/>
            </a:pPr>
            <a:r>
              <a:rPr lang="zh-CN" altLang="en-US" dirty="0"/>
              <a:t>记录软件产品的演化过程，确保软件开发者在软件生命周期中各个阶段都能得到精确的产品配置。</a:t>
            </a:r>
          </a:p>
          <a:p>
            <a:endParaRPr lang="zh-CN" altLang="en-US" dirty="0"/>
          </a:p>
        </p:txBody>
      </p:sp>
    </p:spTree>
    <p:extLst>
      <p:ext uri="{BB962C8B-B14F-4D97-AF65-F5344CB8AC3E}">
        <p14:creationId xmlns:p14="http://schemas.microsoft.com/office/powerpoint/2010/main" val="398767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671" y="65124"/>
            <a:ext cx="11090275" cy="454857"/>
          </a:xfrm>
        </p:spPr>
        <p:txBody>
          <a:bodyPr/>
          <a:lstStyle/>
          <a:p>
            <a:r>
              <a:rPr lang="zh-CN" altLang="en-US" dirty="0" smtClean="0"/>
              <a:t>为什么需要配置管理</a:t>
            </a:r>
            <a:endParaRPr lang="zh-CN" altLang="en-US" dirty="0"/>
          </a:p>
        </p:txBody>
      </p:sp>
      <p:sp>
        <p:nvSpPr>
          <p:cNvPr id="3" name="内容占位符 2"/>
          <p:cNvSpPr>
            <a:spLocks noGrp="1"/>
          </p:cNvSpPr>
          <p:nvPr>
            <p:ph idx="1"/>
          </p:nvPr>
        </p:nvSpPr>
        <p:spPr/>
        <p:txBody>
          <a:bodyPr/>
          <a:lstStyle/>
          <a:p>
            <a:pPr marL="285750" indent="-285750">
              <a:lnSpc>
                <a:spcPct val="150000"/>
              </a:lnSpc>
            </a:pPr>
            <a:r>
              <a:rPr lang="zh-CN" altLang="en-US" dirty="0"/>
              <a:t>开发代码量增长快速</a:t>
            </a:r>
            <a:endParaRPr lang="en-US" altLang="zh-CN" dirty="0"/>
          </a:p>
          <a:p>
            <a:pPr marL="285750" indent="-285750">
              <a:lnSpc>
                <a:spcPct val="150000"/>
              </a:lnSpc>
            </a:pPr>
            <a:r>
              <a:rPr lang="zh-CN" altLang="en-US" dirty="0"/>
              <a:t>团队开发取代个人开发模式</a:t>
            </a:r>
            <a:endParaRPr lang="en-US" altLang="zh-CN" dirty="0"/>
          </a:p>
          <a:p>
            <a:pPr marL="285750" indent="-285750">
              <a:lnSpc>
                <a:spcPct val="150000"/>
              </a:lnSpc>
            </a:pPr>
            <a:r>
              <a:rPr lang="zh-CN" altLang="en-US" dirty="0"/>
              <a:t>软件开发过程中的交付件种类多，数量大</a:t>
            </a:r>
            <a:endParaRPr lang="en-US" altLang="zh-CN" dirty="0"/>
          </a:p>
          <a:p>
            <a:pPr marL="285750" indent="-285750">
              <a:lnSpc>
                <a:spcPct val="150000"/>
              </a:lnSpc>
            </a:pPr>
            <a:r>
              <a:rPr lang="zh-CN" altLang="en-US" dirty="0"/>
              <a:t>新开发模型的引入</a:t>
            </a:r>
            <a:endParaRPr lang="en-US" altLang="zh-CN" dirty="0"/>
          </a:p>
          <a:p>
            <a:pPr marL="285750" indent="-285750">
              <a:lnSpc>
                <a:spcPct val="150000"/>
              </a:lnSpc>
            </a:pPr>
            <a:r>
              <a:rPr lang="zh-CN" altLang="en-US" dirty="0"/>
              <a:t>软件维护独立化、</a:t>
            </a:r>
            <a:r>
              <a:rPr lang="zh-CN" altLang="en-US" dirty="0" smtClean="0"/>
              <a:t>专业化</a:t>
            </a:r>
            <a:endParaRPr lang="zh-CN" altLang="en-US" dirty="0"/>
          </a:p>
        </p:txBody>
      </p:sp>
    </p:spTree>
    <p:extLst>
      <p:ext uri="{BB962C8B-B14F-4D97-AF65-F5344CB8AC3E}">
        <p14:creationId xmlns:p14="http://schemas.microsoft.com/office/powerpoint/2010/main" val="102038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配置管理包含哪些内容</a:t>
            </a:r>
            <a:endParaRPr lang="zh-CN" altLang="en-US" dirty="0"/>
          </a:p>
        </p:txBody>
      </p:sp>
      <p:sp>
        <p:nvSpPr>
          <p:cNvPr id="3" name="内容占位符 2"/>
          <p:cNvSpPr>
            <a:spLocks noGrp="1"/>
          </p:cNvSpPr>
          <p:nvPr>
            <p:ph idx="1"/>
          </p:nvPr>
        </p:nvSpPr>
        <p:spPr/>
        <p:txBody>
          <a:bodyPr/>
          <a:lstStyle/>
          <a:p>
            <a:r>
              <a:rPr lang="zh-CN" altLang="en-US" dirty="0" smtClean="0"/>
              <a:t>版本控制</a:t>
            </a:r>
            <a:endParaRPr lang="en-US" altLang="zh-CN" dirty="0" smtClean="0"/>
          </a:p>
          <a:p>
            <a:r>
              <a:rPr lang="zh-CN" altLang="en-US" dirty="0"/>
              <a:t>变更</a:t>
            </a:r>
            <a:r>
              <a:rPr lang="zh-CN" altLang="en-US" dirty="0" smtClean="0"/>
              <a:t>控制</a:t>
            </a:r>
            <a:endParaRPr lang="en-US" altLang="zh-CN" dirty="0" smtClean="0"/>
          </a:p>
          <a:p>
            <a:r>
              <a:rPr lang="zh-CN" altLang="en-US" dirty="0" smtClean="0"/>
              <a:t>配置控制</a:t>
            </a:r>
            <a:endParaRPr lang="en-US" altLang="zh-CN" dirty="0" smtClean="0"/>
          </a:p>
          <a:p>
            <a:r>
              <a:rPr lang="zh-CN" altLang="en-US" dirty="0" smtClean="0"/>
              <a:t>状态统计</a:t>
            </a:r>
            <a:endParaRPr lang="en-US" altLang="zh-CN" dirty="0" smtClean="0"/>
          </a:p>
          <a:p>
            <a:r>
              <a:rPr lang="zh-CN" altLang="en-US" dirty="0" smtClean="0"/>
              <a:t>配置审计</a:t>
            </a:r>
            <a:endParaRPr lang="en-US" altLang="zh-CN" dirty="0" smtClean="0"/>
          </a:p>
        </p:txBody>
      </p:sp>
    </p:spTree>
    <p:extLst>
      <p:ext uri="{BB962C8B-B14F-4D97-AF65-F5344CB8AC3E}">
        <p14:creationId xmlns:p14="http://schemas.microsoft.com/office/powerpoint/2010/main" val="151911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SVN</a:t>
            </a:r>
            <a:r>
              <a:rPr lang="zh-CN" altLang="en-US" dirty="0"/>
              <a:t>客户端的配置和</a:t>
            </a:r>
            <a:r>
              <a:rPr lang="zh-CN" altLang="en-US" dirty="0" smtClean="0"/>
              <a:t>使用</a:t>
            </a:r>
            <a:endParaRPr lang="zh-CN" altLang="en-US" dirty="0"/>
          </a:p>
        </p:txBody>
      </p:sp>
    </p:spTree>
    <p:extLst>
      <p:ext uri="{BB962C8B-B14F-4D97-AF65-F5344CB8AC3E}">
        <p14:creationId xmlns:p14="http://schemas.microsoft.com/office/powerpoint/2010/main" val="1922354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611ED90-7D72-4A7D-A719-C2AE2C190C4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391.pptx"/>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OTHERS"/>
  <p:tag name="ID" val="547130"/>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OTHERS"/>
  <p:tag name="ID" val="547130"/>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6" id="{CD54F8BF-F1F0-4BE2-B633-C8A6A6316B99}" vid="{B950461D-178D-407A-92E5-2CEB26081272}"/>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6" id="{CD54F8BF-F1F0-4BE2-B633-C8A6A6316B99}" vid="{1148EB68-DDF4-4191-A560-75DCB269D60C}"/>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软通大学课件_模板_2018_16比9_v2.0</Template>
  <TotalTime>0</TotalTime>
  <Words>896</Words>
  <Application>Microsoft Office PowerPoint</Application>
  <PresentationFormat>自定义</PresentationFormat>
  <Paragraphs>132</Paragraphs>
  <Slides>22</Slides>
  <Notes>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方正正准黑简体</vt:lpstr>
      <vt:lpstr>黑体</vt:lpstr>
      <vt:lpstr>宋体</vt:lpstr>
      <vt:lpstr>微软雅黑</vt:lpstr>
      <vt:lpstr>Arial</vt:lpstr>
      <vt:lpstr>Arial Black</vt:lpstr>
      <vt:lpstr>Calibri</vt:lpstr>
      <vt:lpstr>Calibri Light</vt:lpstr>
      <vt:lpstr>Times New Roman</vt:lpstr>
      <vt:lpstr>Wingdings</vt:lpstr>
      <vt:lpstr>自定义设计方案</vt:lpstr>
      <vt:lpstr>1_自定义设计方案</vt:lpstr>
      <vt:lpstr>配置管理</vt:lpstr>
      <vt:lpstr>本节目标</vt:lpstr>
      <vt:lpstr>本节任务</vt:lpstr>
      <vt:lpstr>PowerPoint 演示文稿</vt:lpstr>
      <vt:lpstr>配置管理概述</vt:lpstr>
      <vt:lpstr>什么是配置管理</vt:lpstr>
      <vt:lpstr>为什么需要配置管理</vt:lpstr>
      <vt:lpstr>配置管理包含哪些内容</vt:lpstr>
      <vt:lpstr>SVN客户端的配置和使用</vt:lpstr>
      <vt:lpstr>逻辑架构</vt:lpstr>
      <vt:lpstr>基本操作：检出、更新、提交</vt:lpstr>
      <vt:lpstr>历史追溯和版本回退</vt:lpstr>
      <vt:lpstr>锁定和解锁</vt:lpstr>
      <vt:lpstr>冲突</vt:lpstr>
      <vt:lpstr>其他常用功能</vt:lpstr>
      <vt:lpstr>Git客户端的配置和使用</vt:lpstr>
      <vt:lpstr>逻辑架构</vt:lpstr>
      <vt:lpstr>本地代码仓库基本操作</vt:lpstr>
      <vt:lpstr>远端代码仓库操作</vt:lpstr>
      <vt:lpstr>分支管理</vt:lpstr>
      <vt:lpstr>本章总结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2018-01-17T09:37:03Z</dcterms:created>
  <dcterms:modified xsi:type="dcterms:W3CDTF">2018-01-21T03:46:10Z</dcterms:modified>
</cp:coreProperties>
</file>