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Elice DigitalBaeum" panose="020B0600000101010101" pitchFamily="34" charset="-127"/>
      <p:regular r:id="rId6"/>
      <p:bold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</p:embeddedFontLst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C9EF2-0990-8D10-DC6B-0639326C5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59BDFA-0C71-D329-3350-E88423B8D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AAF19-3D28-E09B-408B-81291A85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A3C3-3B29-DD4B-B99B-33353DF38771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62358E-0AAD-99BA-FBA2-840AB8317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6521B6-7DE6-B03F-14DB-EF9112418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DBDAE-B5DF-584B-8D4B-4A604FD454B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36303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4C8B0-31D0-8339-519F-BB48A8A60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D60EC6-F96F-82D8-3EDA-BF989134D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FD37B4-A77B-2249-7443-DF2337AEC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A3C3-3B29-DD4B-B99B-33353DF38771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0D4EBA-C459-D28C-29D4-51D4CE5D3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839647-957A-098D-AFA5-4364822AB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DBDAE-B5DF-584B-8D4B-4A604FD454B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67246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5402D87-6B4F-DF1C-37B6-32A8F16C6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AF49DD-464F-0BC5-65D7-8485F4046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F07BE2-5041-071B-982F-23B85C5BD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A3C3-3B29-DD4B-B99B-33353DF38771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DC628C-A59D-FFA0-45D0-321D2B2D5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676326-8F56-087B-EF40-13AA7D264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DBDAE-B5DF-584B-8D4B-4A604FD454B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38739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B85BDC-36DA-4BA5-34ED-D1CBD19C3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C62C3A-6F2E-CE73-C8AB-2D4E4A7AA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FFA820-DFA5-4414-8106-253CEDF78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A3C3-3B29-DD4B-B99B-33353DF38771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996EDE-73E8-6C3D-610C-548D39B41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97C164-E4F3-CF09-BEF4-98327C4D4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DBDAE-B5DF-584B-8D4B-4A604FD454B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37529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6BD3B-9A05-C62F-7504-57036847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2D136B-927C-539C-AF3A-A405E3B51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2BB0C3-2026-73DC-F04F-4C5B2C803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A3C3-3B29-DD4B-B99B-33353DF38771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836080-355A-86FD-24A6-9BA933F1F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2785E5-E9B6-3788-E16B-5D2555DE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DBDAE-B5DF-584B-8D4B-4A604FD454B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84398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78A07-0007-F278-897A-6DF521FDE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78187A-2715-E8A6-1697-CE2E0EC93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7791D2-1040-8C5F-E4FD-48C51626C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62FD01-4CF7-940E-2F17-31BA2335D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A3C3-3B29-DD4B-B99B-33353DF38771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73DACB-06C0-6562-401A-05412250B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7C89AB-5185-5BD9-53A2-C046CBC47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DBDAE-B5DF-584B-8D4B-4A604FD454B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13340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19441-54C8-7D36-0564-21ED5F5F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067C9C-7F76-86F0-6110-5514FC2DE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EE95E1-1EDD-3E56-C979-DEEE2D40A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5B54A4-00EE-B3B4-5A54-61AE39C22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ECAE14-0670-C438-7C83-48DC58A0D6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DB90D9-0CB4-D1BE-A737-FDBF16B18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A3C3-3B29-DD4B-B99B-33353DF38771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F6F0573-BEDB-E538-6205-6E999133C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F5D258-C384-3634-1005-42A7AAD5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DBDAE-B5DF-584B-8D4B-4A604FD454B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43655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14D95-19BB-16E5-B398-19621E124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64446A-AF85-CDB7-5F25-58F2F8D36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A3C3-3B29-DD4B-B99B-33353DF38771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B60A60-8A39-9398-BE26-29C7EAA2F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CFC72C-6AAE-4BE4-C538-D441CC736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DBDAE-B5DF-584B-8D4B-4A604FD454B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3500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D89ECA3-C2D1-6920-5FF1-299A4BB92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A3C3-3B29-DD4B-B99B-33353DF38771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3F3C89-A63A-C06E-C9FB-A48F92122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D2D27E-E491-89A7-8D6A-4C6F0BD20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DBDAE-B5DF-584B-8D4B-4A604FD454B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83660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BB7FD-A1DE-F85B-247E-18B808B96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6F9FA7-1543-7F10-8553-263181E88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958EB7-F246-0EE1-F501-59C32F0B5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231A11-1C72-F297-A683-AAF4B79AF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A3C3-3B29-DD4B-B99B-33353DF38771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CAECF8-A703-1FE2-E86B-E9C6EC082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2D6E47-07A7-5376-1A78-578B2F0D4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DBDAE-B5DF-584B-8D4B-4A604FD454B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6580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AE4A4-7704-3E2B-8682-78C56DF5D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F51B57-77C5-55EF-A598-0C4A894228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8EEEB0-C512-C2D4-1968-1A15BD0CA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267991-0F90-869C-AA96-505FE8E30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A3C3-3B29-DD4B-B99B-33353DF38771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B78032-5D68-EFE1-262F-5C06DBF1E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2AD369-BBD7-70DB-4E27-36C73B766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DBDAE-B5DF-584B-8D4B-4A604FD454B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22725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555ADC-C5BA-844D-3E6D-5244B0F7D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D73048-CAAC-42C5-BD38-5C068F083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9BD130-A3B7-CCFE-3956-6312900985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8A3C3-3B29-DD4B-B99B-33353DF38771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1EEE52-1E28-8E6F-6799-039D63B6F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9C92DA-6FF5-75BF-7232-F91D6DF28F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DBDAE-B5DF-584B-8D4B-4A604FD454B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69666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AA181-E147-C469-DE32-C705B1255F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prime count</a:t>
            </a:r>
            <a:endParaRPr kumimoji="1" lang="ko-Kore-KR" altLang="en-US" dirty="0">
              <a:latin typeface="Elice DigitalBaeum" panose="020B0600000101010101" pitchFamily="34" charset="-127"/>
              <a:ea typeface="Elice DigitalBaeum" panose="020B0600000101010101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2ACD26-4FF7-D1EB-8867-E43633FDE7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 err="1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에리토스테네스의</a:t>
            </a:r>
            <a:r>
              <a:rPr kumimoji="1" lang="ko-KR" altLang="en-US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 체</a:t>
            </a:r>
            <a:endParaRPr kumimoji="1" lang="ko-Kore-KR" altLang="en-US" dirty="0">
              <a:latin typeface="Elice DigitalBaeum" panose="020B0600000101010101" pitchFamily="34" charset="-127"/>
              <a:ea typeface="Elice DigitalBae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0868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EC943E-C60A-7E92-4192-5154FEB46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소수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9E3684-E1A8-DCD2-503B-A64576B38CB6}"/>
              </a:ext>
            </a:extLst>
          </p:cNvPr>
          <p:cNvSpPr txBox="1"/>
          <p:nvPr/>
        </p:nvSpPr>
        <p:spPr>
          <a:xfrm>
            <a:off x="1578506" y="1690688"/>
            <a:ext cx="9034987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000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어떤</a:t>
            </a:r>
            <a:r>
              <a:rPr kumimoji="1" lang="ko-KR" altLang="en-US" sz="2000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 수가 소수인지 판단하기 위해선 해당 수의 제곱근까지 약수의 여부를 확인한다</a:t>
            </a:r>
            <a:endParaRPr kumimoji="1" lang="en-US" altLang="ko-KR" sz="2000" dirty="0">
              <a:latin typeface="Elice DigitalBaeum" panose="020B0600000101010101" pitchFamily="34" charset="-127"/>
              <a:ea typeface="Elice DigitalBaeum" panose="020B0600000101010101" pitchFamily="34" charset="-127"/>
            </a:endParaRPr>
          </a:p>
          <a:p>
            <a:pPr marL="342900" indent="-342900">
              <a:buFont typeface="Wingdings" pitchFamily="2" charset="2"/>
              <a:buChar char="è"/>
            </a:pPr>
            <a:r>
              <a:rPr kumimoji="1" lang="en-US" altLang="ko-Kore-KR" sz="2000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O(n^1/2)</a:t>
            </a:r>
            <a:r>
              <a:rPr kumimoji="1" lang="ko-KR" altLang="en-US" sz="2000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로 빠르게 판단 가능</a:t>
            </a:r>
            <a:endParaRPr kumimoji="1" lang="en-US" altLang="ko-KR" sz="2000" dirty="0">
              <a:latin typeface="Elice DigitalBaeum" panose="020B0600000101010101" pitchFamily="34" charset="-127"/>
              <a:ea typeface="Elice DigitalBaeum" panose="020B0600000101010101" pitchFamily="34" charset="-127"/>
            </a:endParaRPr>
          </a:p>
          <a:p>
            <a:endParaRPr kumimoji="1" lang="en-US" altLang="ko-Kore-KR" sz="2000" dirty="0">
              <a:latin typeface="Elice DigitalBaeum" panose="020B0600000101010101" pitchFamily="34" charset="-127"/>
              <a:ea typeface="Elice DigitalBaeum" panose="020B0600000101010101" pitchFamily="34" charset="-127"/>
            </a:endParaRPr>
          </a:p>
          <a:p>
            <a:r>
              <a:rPr kumimoji="1" lang="ko-Kore-KR" altLang="en-US" sz="2000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수가</a:t>
            </a:r>
            <a:r>
              <a:rPr kumimoji="1" lang="ko-KR" altLang="en-US" sz="2000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 수</a:t>
            </a:r>
            <a:r>
              <a:rPr kumimoji="1" lang="en-US" altLang="ko-KR" sz="2000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(N</a:t>
            </a:r>
            <a:r>
              <a:rPr kumimoji="1" lang="ko-KR" altLang="en-US" sz="2000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이라고 가정</a:t>
            </a:r>
            <a:r>
              <a:rPr kumimoji="1" lang="en-US" altLang="ko-KR" sz="2000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)</a:t>
            </a:r>
            <a:r>
              <a:rPr kumimoji="1" lang="ko-KR" altLang="en-US" sz="2000" dirty="0" err="1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를</a:t>
            </a:r>
            <a:r>
              <a:rPr kumimoji="1" lang="ko-KR" altLang="en-US" sz="2000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 나누면 몫이 생기는데</a:t>
            </a:r>
            <a:r>
              <a:rPr kumimoji="1" lang="en-US" altLang="ko-KR" sz="2000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,</a:t>
            </a:r>
            <a:r>
              <a:rPr kumimoji="1" lang="ko-KR" altLang="en-US" sz="2000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 몫과 나누는 수 둘 중 하나는 </a:t>
            </a:r>
            <a:r>
              <a:rPr kumimoji="1" lang="en-US" altLang="ko-KR" sz="2000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N</a:t>
            </a:r>
            <a:r>
              <a:rPr kumimoji="1" lang="ko-KR" altLang="en-US" sz="2000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의 제곱근 이하이기 때문이다</a:t>
            </a:r>
            <a:r>
              <a:rPr kumimoji="1" lang="en-US" altLang="ko-KR" sz="2000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.</a:t>
            </a:r>
          </a:p>
          <a:p>
            <a:endParaRPr kumimoji="1" lang="en-US" altLang="ko-Kore-KR" sz="2000" dirty="0">
              <a:latin typeface="Elice DigitalBaeum" panose="020B0600000101010101" pitchFamily="34" charset="-127"/>
              <a:ea typeface="Elice DigitalBaeum" panose="020B0600000101010101" pitchFamily="34" charset="-127"/>
            </a:endParaRPr>
          </a:p>
          <a:p>
            <a:r>
              <a:rPr kumimoji="1" lang="ko-KR" altLang="en-US" sz="2000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만약</a:t>
            </a:r>
            <a:r>
              <a:rPr kumimoji="1" lang="en-US" altLang="ko-KR" sz="2000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,</a:t>
            </a:r>
            <a:r>
              <a:rPr kumimoji="1" lang="ko-KR" altLang="en-US" sz="2000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 대량의 소수를 한꺼번에 판별해야 할 경우 </a:t>
            </a:r>
            <a:r>
              <a:rPr kumimoji="1" lang="en-US" altLang="ko-KR" sz="2000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‘</a:t>
            </a:r>
            <a:r>
              <a:rPr kumimoji="1" lang="ko-KR" altLang="en-US" sz="2000" dirty="0" err="1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에라토스테네스의</a:t>
            </a:r>
            <a:r>
              <a:rPr kumimoji="1" lang="ko-KR" altLang="en-US" sz="2000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 체</a:t>
            </a:r>
            <a:r>
              <a:rPr kumimoji="1" lang="en-US" altLang="ko-KR" sz="2000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’</a:t>
            </a:r>
            <a:r>
              <a:rPr kumimoji="1" lang="ko-KR" altLang="en-US" sz="2000" dirty="0" err="1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를</a:t>
            </a:r>
            <a:r>
              <a:rPr kumimoji="1" lang="ko-KR" altLang="en-US" sz="2000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 사용한다</a:t>
            </a:r>
            <a:r>
              <a:rPr kumimoji="1" lang="en-US" altLang="ko-KR" sz="2000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.</a:t>
            </a:r>
          </a:p>
          <a:p>
            <a:endParaRPr kumimoji="1" lang="en-US" altLang="ko-Kore-KR" sz="2000" dirty="0">
              <a:latin typeface="Elice DigitalBaeum" panose="020B0600000101010101" pitchFamily="34" charset="-127"/>
              <a:ea typeface="Elice DigitalBaeum" panose="020B0600000101010101" pitchFamily="34" charset="-127"/>
            </a:endParaRPr>
          </a:p>
          <a:p>
            <a:endParaRPr kumimoji="1" lang="en-US" altLang="ko-Kore-KR" sz="2000" dirty="0">
              <a:latin typeface="Elice DigitalBaeum" panose="020B0600000101010101" pitchFamily="34" charset="-127"/>
              <a:ea typeface="Elice DigitalBaeum" panose="020B0600000101010101" pitchFamily="34" charset="-127"/>
            </a:endParaRPr>
          </a:p>
          <a:p>
            <a:endParaRPr kumimoji="1" lang="en-US" altLang="ko-Kore-KR" sz="2000" dirty="0">
              <a:latin typeface="Elice DigitalBaeum" panose="020B0600000101010101" pitchFamily="34" charset="-127"/>
              <a:ea typeface="Elice DigitalBaeum" panose="020B0600000101010101" pitchFamily="34" charset="-127"/>
            </a:endParaRPr>
          </a:p>
          <a:p>
            <a:endParaRPr kumimoji="1" lang="en-US" altLang="ko-Kore-KR" sz="2000" dirty="0">
              <a:latin typeface="Elice DigitalBaeum" panose="020B0600000101010101" pitchFamily="34" charset="-127"/>
              <a:ea typeface="Elice DigitalBaeum" panose="020B0600000101010101" pitchFamily="34" charset="-127"/>
            </a:endParaRPr>
          </a:p>
          <a:p>
            <a:endParaRPr kumimoji="1" lang="en-US" altLang="ko-Kore-KR" sz="2000" dirty="0">
              <a:latin typeface="Elice DigitalBaeum" panose="020B0600000101010101" pitchFamily="34" charset="-127"/>
              <a:ea typeface="Elice DigitalBaeum" panose="020B0600000101010101" pitchFamily="34" charset="-127"/>
            </a:endParaRPr>
          </a:p>
          <a:p>
            <a:pPr algn="r"/>
            <a:r>
              <a:rPr kumimoji="1" lang="ko-KR" altLang="en-US" sz="1100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참고</a:t>
            </a:r>
            <a:r>
              <a:rPr kumimoji="1" lang="en-US" altLang="ko-KR" sz="1100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:</a:t>
            </a:r>
            <a:r>
              <a:rPr kumimoji="1" lang="ko-KR" altLang="en-US" sz="1100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 </a:t>
            </a:r>
            <a:r>
              <a:rPr kumimoji="1" lang="en-US" altLang="ko-Kore-KR" sz="1100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https://</a:t>
            </a:r>
            <a:r>
              <a:rPr kumimoji="1" lang="en-US" altLang="ko-Kore-KR" sz="1100" dirty="0" err="1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velog.io</a:t>
            </a:r>
            <a:r>
              <a:rPr kumimoji="1" lang="en-US" altLang="ko-Kore-KR" sz="1100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/@max9106/Algorithm-%EC%97%90%EB%9D%BC%ED%86%A0%EC%8A%A4%ED%85%8C%EB%84%A4%EC%8A%A4%EC%9D%98-%EC%B2%B4</a:t>
            </a:r>
          </a:p>
        </p:txBody>
      </p:sp>
    </p:spTree>
    <p:extLst>
      <p:ext uri="{BB962C8B-B14F-4D97-AF65-F5344CB8AC3E}">
        <p14:creationId xmlns:p14="http://schemas.microsoft.com/office/powerpoint/2010/main" val="4283494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EC943E-C60A-7E92-4192-5154FEB46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에라토스테네스의</a:t>
            </a:r>
            <a:r>
              <a:rPr kumimoji="1" lang="ko-KR" altLang="en-US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 체</a:t>
            </a:r>
            <a:endParaRPr kumimoji="1" lang="ko-Kore-KR" altLang="en-US" dirty="0">
              <a:latin typeface="Elice DigitalBaeum" panose="020B0600000101010101" pitchFamily="34" charset="-127"/>
              <a:ea typeface="Elice DigitalBaeum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9E3684-E1A8-DCD2-503B-A64576B38CB6}"/>
              </a:ext>
            </a:extLst>
          </p:cNvPr>
          <p:cNvSpPr txBox="1"/>
          <p:nvPr/>
        </p:nvSpPr>
        <p:spPr>
          <a:xfrm>
            <a:off x="1578506" y="1690688"/>
            <a:ext cx="90349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 err="1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에라토스테네스의</a:t>
            </a:r>
            <a:r>
              <a:rPr kumimoji="1" lang="ko-KR" altLang="en-US" sz="2000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 체는 가장 먼저 소수를 판별할 범위만큼 배열을 할당하며</a:t>
            </a:r>
            <a:r>
              <a:rPr kumimoji="1" lang="en-US" altLang="ko-KR" sz="2000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,</a:t>
            </a:r>
            <a:r>
              <a:rPr kumimoji="1" lang="ko-KR" altLang="en-US" sz="2000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 해당하는 값을 넣어주고 이 후에 하나씩 지워가는 방법이다</a:t>
            </a:r>
            <a:r>
              <a:rPr kumimoji="1" lang="en-US" altLang="ko-KR" sz="2000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.</a:t>
            </a:r>
          </a:p>
          <a:p>
            <a:endParaRPr kumimoji="1" lang="en-US" altLang="ko-Kore-KR" sz="2000" dirty="0">
              <a:latin typeface="Elice DigitalBaeum" panose="020B0600000101010101" pitchFamily="34" charset="-127"/>
              <a:ea typeface="Elice DigitalBaeum" panose="020B0600000101010101" pitchFamily="34" charset="-127"/>
            </a:endParaRPr>
          </a:p>
          <a:p>
            <a:pPr marL="457200" indent="-457200">
              <a:buAutoNum type="arabicPeriod"/>
            </a:pPr>
            <a:r>
              <a:rPr kumimoji="1" lang="ko-KR" altLang="en-US" sz="2000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배열을 생성하여 초기화</a:t>
            </a:r>
            <a:endParaRPr kumimoji="1" lang="en-US" altLang="ko-KR" sz="2000" dirty="0">
              <a:latin typeface="Elice DigitalBaeum" panose="020B0600000101010101" pitchFamily="34" charset="-127"/>
              <a:ea typeface="Elice DigitalBaeum" panose="020B0600000101010101" pitchFamily="34" charset="-127"/>
            </a:endParaRPr>
          </a:p>
          <a:p>
            <a:pPr marL="457200" indent="-457200">
              <a:buAutoNum type="arabicPeriod"/>
            </a:pPr>
            <a:r>
              <a:rPr kumimoji="1" lang="en-US" altLang="ko-KR" sz="2000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2</a:t>
            </a:r>
            <a:r>
              <a:rPr kumimoji="1" lang="ko-KR" altLang="en-US" sz="2000" dirty="0" err="1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부터</a:t>
            </a:r>
            <a:r>
              <a:rPr kumimoji="1" lang="ko-KR" altLang="en-US" sz="2000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 시작하여 특정 수의 배수에 해당하는 수를 모두 제거</a:t>
            </a:r>
            <a:endParaRPr kumimoji="1" lang="en-US" altLang="ko-KR" sz="2000" dirty="0">
              <a:latin typeface="Elice DigitalBaeum" panose="020B0600000101010101" pitchFamily="34" charset="-127"/>
              <a:ea typeface="Elice DigitalBaeum" panose="020B0600000101010101" pitchFamily="34" charset="-127"/>
            </a:endParaRPr>
          </a:p>
          <a:p>
            <a:pPr marL="457200" indent="-457200">
              <a:buAutoNum type="arabicPeriod"/>
            </a:pPr>
            <a:r>
              <a:rPr kumimoji="1" lang="en-US" altLang="ko-KR" sz="2000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2</a:t>
            </a:r>
            <a:r>
              <a:rPr kumimoji="1" lang="ko-KR" altLang="en-US" sz="2000" dirty="0" err="1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부터</a:t>
            </a:r>
            <a:r>
              <a:rPr kumimoji="1" lang="ko-KR" altLang="en-US" sz="2000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 시작하여 남아있는 수를 모두 출력</a:t>
            </a:r>
            <a:endParaRPr kumimoji="1" lang="en-US" altLang="ko-Kore-KR" sz="2000" dirty="0">
              <a:latin typeface="Elice DigitalBaeum" panose="020B0600000101010101" pitchFamily="34" charset="-127"/>
              <a:ea typeface="Elice DigitalBae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9811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EC943E-C60A-7E92-4192-5154FEB46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구현</a:t>
            </a:r>
            <a:endParaRPr kumimoji="1" lang="ko-Kore-KR" altLang="en-US" dirty="0">
              <a:latin typeface="Elice DigitalBaeum" panose="020B0600000101010101" pitchFamily="34" charset="-127"/>
              <a:ea typeface="Elice DigitalBaeum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189629-DBD3-97BF-DBA0-75DB92737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71" y="2331244"/>
            <a:ext cx="10966858" cy="21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638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168</Words>
  <Application>Microsoft Macintosh PowerPoint</Application>
  <PresentationFormat>와이드스크린</PresentationFormat>
  <Paragraphs>22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Calibri</vt:lpstr>
      <vt:lpstr>Wingdings</vt:lpstr>
      <vt:lpstr>Calibri Light</vt:lpstr>
      <vt:lpstr>Elice DigitalBaeum</vt:lpstr>
      <vt:lpstr>Arial</vt:lpstr>
      <vt:lpstr>Office 테마</vt:lpstr>
      <vt:lpstr>prime count</vt:lpstr>
      <vt:lpstr>소수</vt:lpstr>
      <vt:lpstr>에라토스테네스의 체</vt:lpstr>
      <vt:lpstr>구현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 count</dc:title>
  <dc:creator>최서현</dc:creator>
  <cp:lastModifiedBy>최서현</cp:lastModifiedBy>
  <cp:revision>7</cp:revision>
  <dcterms:created xsi:type="dcterms:W3CDTF">2023-08-28T10:11:28Z</dcterms:created>
  <dcterms:modified xsi:type="dcterms:W3CDTF">2023-08-28T10:23:21Z</dcterms:modified>
</cp:coreProperties>
</file>