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embeddedFontLst>
    <p:embeddedFont>
      <p:font typeface="BM DoHyeon OTF" panose="020B0600000101010101" pitchFamily="34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1458-9061-A764-249D-09D9D6C5D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CE00FA-94E3-EF21-93E2-54EAD259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A1FB8-7693-4FEC-DF9E-0AC26A0E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32B08-2E40-A051-505A-DECB788A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5B954-358A-1265-4A6A-9F822559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57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41C9A-732E-8F1C-5600-FE32437D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A392D-7940-2DEA-BBB7-B562CCE0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D0B3D-F49B-21EE-691E-C1E6400A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79226-A769-9DF1-EE21-6A4314C9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C1ABA-5100-F55F-28FF-6CFE0FC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91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27192C-0D1D-6018-E7CA-1F079C375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05FA6-E94C-C6F8-202B-5448775C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3FAEF-40C3-1127-08E9-62BC913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C70AB9-BE25-8AA0-903C-10E9A398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52090-FB08-0396-CFEB-07098A3B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359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A93C3-6A9E-15D4-BB2B-FB41C018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4DBB6-B61A-1000-518E-EB4D7B49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545DC-37B8-9425-DC67-A538C205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0DA1B-7FB8-8B9B-AB44-4FCB7F4A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375B5-097C-FCC7-1FC6-2223291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12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CC092-5451-14DE-A779-F45165B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A1882-3CAA-D07B-6960-39BA48B8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80971-EDF6-37EC-DC50-61F817B8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F7A3-1E03-385C-D0EB-D5BFC63B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2FB2D-8FDA-2E09-347F-1C914122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569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F4B57-8570-79A4-4331-FBF59AD5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355E2-7B12-D92B-FD52-781646980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B5B96-D84A-219D-FFD4-18D488DC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33018-5D4A-6D42-9252-682E2A41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745D8-F10D-D428-A65A-3EA282F7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BB7A-5289-3318-AFA9-61569B45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853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EAC2-6039-5882-6451-BBF44D45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9DA9E-9FB9-B413-939B-A76A487D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B81E5C-7735-49DF-CF09-3E55E017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563075-7223-5236-71B1-DC0553076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873DD0-6F03-E8E3-FBD3-855F1DDAD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21400-BB53-E761-1916-D5C2549C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531643-609D-69C8-FEA7-38452CA9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CCF76D-D25E-412B-F91E-103AC0D5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0083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B3671-CC26-413B-A4FA-4A9CEC1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83C7E4-E3B4-2A77-D095-898232C6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1BA81-FE41-7B01-C9B2-DC4B083D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899B89-46BA-108F-7B82-756BE8CC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4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ADFBEB-B652-0715-06FA-0EFC9098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F06DF-2551-04AC-AAC3-4C8F9AB6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701ABB-7FD6-A523-CBF9-E986C2D5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07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9F07-7083-05E2-8DCD-7446046E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CE16-355E-9128-9DFB-99833905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09AEA-C1BB-F10D-B8EF-7CE3180DC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79632-34B0-28A5-BB67-92C5D0B4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1E7F5-8C47-A148-6966-EAB4551E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2DC3A-AFE6-6103-3F16-4AB03010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74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88D97-5CEA-2F39-E703-8F172F4D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5B790-14C7-19A0-2813-265887C0B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7BC7A-9454-724D-8C4B-108C02E9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2F5DA5-959E-77AF-A184-C447CBD5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5F404-D6C2-EC4E-1161-14EB1D3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02B1A-9092-B91D-F135-1BC0E1AB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57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BCF0B8-3E6F-900C-412B-85E21016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5DC6C-2C6E-F06F-7575-87715AB8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270EE-BA66-3986-F173-E9E94F414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D85C-E3D2-F340-B73B-DFB88DDE5E2B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76FCA-6CFC-F96E-EA86-5CE6BB18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77BD9-F490-0E69-C164-DC90F15A0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80C0A-4C1A-5E4B-BAE4-2EE9A44F2FB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8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5414-C9CD-4E6F-2F39-446465A6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2347"/>
            <a:ext cx="9144000" cy="1953306"/>
          </a:xfrm>
        </p:spPr>
        <p:txBody>
          <a:bodyPr/>
          <a:lstStyle/>
          <a:p>
            <a:pPr algn="r"/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최대공약수</a:t>
            </a:r>
            <a:b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최소공배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28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페이지 연결자 4">
            <a:extLst>
              <a:ext uri="{FF2B5EF4-FFF2-40B4-BE49-F238E27FC236}">
                <a16:creationId xmlns:a16="http://schemas.microsoft.com/office/drawing/2014/main" id="{4D13749B-FE34-7369-CC08-CB13EA7EB597}"/>
              </a:ext>
            </a:extLst>
          </p:cNvPr>
          <p:cNvSpPr/>
          <p:nvPr/>
        </p:nvSpPr>
        <p:spPr>
          <a:xfrm>
            <a:off x="272141" y="-1"/>
            <a:ext cx="1132114" cy="2492829"/>
          </a:xfrm>
          <a:prstGeom prst="flowChartOffpageConnector">
            <a:avLst/>
          </a:prstGeom>
          <a:solidFill>
            <a:srgbClr val="FFC000">
              <a:alpha val="5451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최대공약수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9B17C-E569-3AE5-0EDA-96DBF837535E}"/>
              </a:ext>
            </a:extLst>
          </p:cNvPr>
          <p:cNvSpPr txBox="1"/>
          <p:nvPr/>
        </p:nvSpPr>
        <p:spPr>
          <a:xfrm>
            <a:off x="1221107" y="5723434"/>
            <a:ext cx="9749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공약수</a:t>
            </a:r>
            <a:r>
              <a:rPr kumimoji="1" lang="en-US" altLang="ko-Kore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(common </a:t>
            </a:r>
            <a:r>
              <a:rPr kumimoji="1" lang="en-US" altLang="ko-Kore-KR" sz="2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divisior</a:t>
            </a:r>
            <a:r>
              <a:rPr kumimoji="1" lang="en-US" altLang="ko-Kore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란 두 수 이상의 여러 수의 공통된 약수를 의미한다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최대공약수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(GCD)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란 두 수 이상의 여러 수의 공약수 중 최대인 약수를 가리킨다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8AD6F-98AA-6CFB-928C-69F1A8D4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92" y="1537346"/>
            <a:ext cx="5513614" cy="378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55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(1)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660397-1BE0-B31F-F7BE-0F7FC91A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1690688"/>
            <a:ext cx="6127965" cy="4405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473E3-0B14-5E5D-09DB-F10839231A5E}"/>
              </a:ext>
            </a:extLst>
          </p:cNvPr>
          <p:cNvSpPr txBox="1"/>
          <p:nvPr/>
        </p:nvSpPr>
        <p:spPr>
          <a:xfrm>
            <a:off x="7096794" y="1748519"/>
            <a:ext cx="469551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반복문을 통하여 공약수를 구하는 코드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해당 코드는 정수의 크기가 대략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200(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정수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넘어가면 </a:t>
            </a:r>
            <a:r>
              <a:rPr kumimoji="1" lang="ko-KR" altLang="en-US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시간초과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가 발생할 수 있다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9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19A431-E0F5-5557-4933-C29B78AF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1690688"/>
            <a:ext cx="6127965" cy="4405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(2)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473E3-0B14-5E5D-09DB-F10839231A5E}"/>
              </a:ext>
            </a:extLst>
          </p:cNvPr>
          <p:cNvSpPr txBox="1"/>
          <p:nvPr/>
        </p:nvSpPr>
        <p:spPr>
          <a:xfrm>
            <a:off x="7096794" y="1748519"/>
            <a:ext cx="45736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역순탐색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(1)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보다 일반적으로 빠른 형태를 가지나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만약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a, 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과 </a:t>
            </a:r>
            <a:r>
              <a:rPr kumimoji="1" lang="ko-KR" altLang="en-US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서로소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관계일 경우 동일한 시간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복잡도를 가지게 되므로 그다지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의미없음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유클리드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호제법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B5645-715B-C0BC-F3CF-B1DD306CAD09}"/>
              </a:ext>
            </a:extLst>
          </p:cNvPr>
          <p:cNvSpPr txBox="1"/>
          <p:nvPr/>
        </p:nvSpPr>
        <p:spPr>
          <a:xfrm>
            <a:off x="1170214" y="1674674"/>
            <a:ext cx="9851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유클리드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호제법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또는 유클리드 알고리즘은 최대공약수를 구하는 알고리즘이다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호제법이란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말은 </a:t>
            </a:r>
            <a:r>
              <a:rPr kumimoji="1" lang="ko-KR" altLang="en-US" b="1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두 수가 서로 상대방 수를 나누어 결국 원하는 수를 얻는 알고리즘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나타낸다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2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개의 자연수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a, 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에 대해서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나눈 나머지를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이라고 하면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 a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최대공약수는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최대공약수와 동일하다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이 성질에 따라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b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나눈 나머지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r’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구하고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다시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을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r’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로 나눈 나머지를 구하는 과정을 반복하여 나머지가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0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이 되었을 때 나누는 수가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b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최대공약수이다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26F5F-6365-F4D7-90FA-1FAAD121E33F}"/>
                  </a:ext>
                </a:extLst>
              </p:cNvPr>
              <p:cNvSpPr txBox="1"/>
              <p:nvPr/>
            </p:nvSpPr>
            <p:spPr>
              <a:xfrm>
                <a:off x="782049" y="4583161"/>
                <a:ext cx="32512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(1) a = 36, b = 24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 = a % b = 36 % 24 = 12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r’ = b % r = 24 % 12 = 0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 gcd = 12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26F5F-6365-F4D7-90FA-1FAAD121E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49" y="4583161"/>
                <a:ext cx="3251211" cy="1200329"/>
              </a:xfrm>
              <a:prstGeom prst="rect">
                <a:avLst/>
              </a:prstGeom>
              <a:blipFill>
                <a:blip r:embed="rId2"/>
                <a:stretch>
                  <a:fillRect l="-1556" t="-2083" r="-778" b="-72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AB7EE-37EE-C795-9A5F-3E6FA5C13D73}"/>
                  </a:ext>
                </a:extLst>
              </p:cNvPr>
              <p:cNvSpPr txBox="1"/>
              <p:nvPr/>
            </p:nvSpPr>
            <p:spPr>
              <a:xfrm>
                <a:off x="4442342" y="4583161"/>
                <a:ext cx="33073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(2) a = 96, b = 72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 = a % b = 96 % 72 = 24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r’ = b % r = 72 % 24 = 0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 gcd = 24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AB7EE-37EE-C795-9A5F-3E6FA5C1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342" y="4583161"/>
                <a:ext cx="3307316" cy="1200329"/>
              </a:xfrm>
              <a:prstGeom prst="rect">
                <a:avLst/>
              </a:prstGeom>
              <a:blipFill>
                <a:blip r:embed="rId3"/>
                <a:stretch>
                  <a:fillRect l="-1527" t="-2083" r="-382" b="-72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B0E38-65B7-20BD-5A65-79227BEB95FB}"/>
                  </a:ext>
                </a:extLst>
              </p:cNvPr>
              <p:cNvSpPr txBox="1"/>
              <p:nvPr/>
            </p:nvSpPr>
            <p:spPr>
              <a:xfrm>
                <a:off x="8158740" y="4583161"/>
                <a:ext cx="299152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(1) a = 21, b = 9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 = a % b = 21 % 9 = 3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r’ = b % r = 9 % 3 = 0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 gcd = 3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B0E38-65B7-20BD-5A65-79227BEB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40" y="4583161"/>
                <a:ext cx="2991525" cy="1200329"/>
              </a:xfrm>
              <a:prstGeom prst="rect">
                <a:avLst/>
              </a:prstGeom>
              <a:blipFill>
                <a:blip r:embed="rId4"/>
                <a:stretch>
                  <a:fillRect l="-1695" t="-2083" b="-72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01C14432-A68D-4B6B-5C56-9BC6E2DB5333}"/>
              </a:ext>
            </a:extLst>
          </p:cNvPr>
          <p:cNvCxnSpPr>
            <a:cxnSpLocks/>
          </p:cNvCxnSpPr>
          <p:nvPr/>
        </p:nvCxnSpPr>
        <p:spPr>
          <a:xfrm>
            <a:off x="0" y="3897087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76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473E3-0B14-5E5D-09DB-F10839231A5E}"/>
              </a:ext>
            </a:extLst>
          </p:cNvPr>
          <p:cNvSpPr txBox="1"/>
          <p:nvPr/>
        </p:nvSpPr>
        <p:spPr>
          <a:xfrm>
            <a:off x="7096794" y="1748519"/>
            <a:ext cx="46706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유클리드 </a:t>
            </a:r>
            <a:r>
              <a:rPr kumimoji="1" lang="ko-KR" altLang="en-US" sz="2000" b="1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호제법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재귀호출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반복문을 통해서도 구현할 수 있다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3AA47-5AD9-13C0-4F72-05B16CB0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6" y="1748519"/>
            <a:ext cx="5998031" cy="1181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7D21B2-4989-AA93-3AF7-7BDE430D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6" y="3127375"/>
            <a:ext cx="599803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7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페이지 연결자 7">
            <a:extLst>
              <a:ext uri="{FF2B5EF4-FFF2-40B4-BE49-F238E27FC236}">
                <a16:creationId xmlns:a16="http://schemas.microsoft.com/office/drawing/2014/main" id="{2A3D5F21-1C43-4F5E-FFD4-C4A0804F3BC4}"/>
              </a:ext>
            </a:extLst>
          </p:cNvPr>
          <p:cNvSpPr/>
          <p:nvPr/>
        </p:nvSpPr>
        <p:spPr>
          <a:xfrm>
            <a:off x="272141" y="-1"/>
            <a:ext cx="1132114" cy="2492829"/>
          </a:xfrm>
          <a:prstGeom prst="flowChartOffpageConnector">
            <a:avLst/>
          </a:prstGeom>
          <a:solidFill>
            <a:srgbClr val="FFC000">
              <a:alpha val="5451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최소공배수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9B17C-E569-3AE5-0EDA-96DBF837535E}"/>
              </a:ext>
            </a:extLst>
          </p:cNvPr>
          <p:cNvSpPr txBox="1"/>
          <p:nvPr/>
        </p:nvSpPr>
        <p:spPr>
          <a:xfrm>
            <a:off x="1156987" y="5494834"/>
            <a:ext cx="98780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공배수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(common multiple)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란 두 수 이상의 여러 수의 공통된 배수를 의미한다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ko-KR" altLang="en-US" sz="2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최소공배수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(LCM)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란 두 수 이상의 여러 수의 공배수 중 최소인 것을 가리킨다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  <a:p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=&gt;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sz="2200" dirty="0" err="1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최소공배수</a:t>
            </a:r>
            <a:r>
              <a:rPr kumimoji="1" lang="ko-KR" altLang="en-US" sz="2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sz="2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=</a:t>
            </a:r>
            <a:r>
              <a:rPr kumimoji="1" lang="ko-KR" altLang="en-US" sz="2200" dirty="0">
                <a:solidFill>
                  <a:srgbClr val="FF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두 수의 곱 * 두 수의 최대공약수</a:t>
            </a:r>
            <a:endParaRPr kumimoji="1" lang="ko-Kore-KR" altLang="en-US" sz="2200" dirty="0">
              <a:solidFill>
                <a:srgbClr val="FF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5B6AC8-1B72-29F4-3CAB-0F8E8C15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099" y="1504950"/>
            <a:ext cx="3733800" cy="3709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18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F02616-1D7E-6777-39F8-0CC88A3C9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7" y="1792969"/>
            <a:ext cx="5998030" cy="1092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2D1824-AE29-7131-DA56-866590BC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구현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2E67F-802D-EB29-ABBE-016A59D79A13}"/>
              </a:ext>
            </a:extLst>
          </p:cNvPr>
          <p:cNvSpPr txBox="1"/>
          <p:nvPr/>
        </p:nvSpPr>
        <p:spPr>
          <a:xfrm>
            <a:off x="7096794" y="1792969"/>
            <a:ext cx="46706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유클리드 </a:t>
            </a:r>
            <a:r>
              <a:rPr kumimoji="1" lang="ko-KR" altLang="en-US" sz="2000" b="1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호제법</a:t>
            </a:r>
            <a:endParaRPr kumimoji="1" lang="en-US" altLang="ko-KR" sz="2000" b="1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앞서 구현한 최대공약수를 이용하여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최소공배수를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구할 수 있다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7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362</Words>
  <Application>Microsoft Macintosh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BM DoHyeon OTF</vt:lpstr>
      <vt:lpstr>Calibri Light</vt:lpstr>
      <vt:lpstr>Arial</vt:lpstr>
      <vt:lpstr>Office 테마</vt:lpstr>
      <vt:lpstr>최대공약수 최소공배수</vt:lpstr>
      <vt:lpstr>최대공약수</vt:lpstr>
      <vt:lpstr>구현(1)</vt:lpstr>
      <vt:lpstr>구현(2)</vt:lpstr>
      <vt:lpstr>유클리드 호제법</vt:lpstr>
      <vt:lpstr>구현</vt:lpstr>
      <vt:lpstr>최소공배수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최대공약수 최소공배수</dc:title>
  <dc:creator>최서현</dc:creator>
  <cp:lastModifiedBy>최서현</cp:lastModifiedBy>
  <cp:revision>56</cp:revision>
  <dcterms:created xsi:type="dcterms:W3CDTF">2023-06-30T06:38:58Z</dcterms:created>
  <dcterms:modified xsi:type="dcterms:W3CDTF">2023-06-30T07:38:01Z</dcterms:modified>
</cp:coreProperties>
</file>