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300"/>
    <a:srgbClr val="E83E3A"/>
    <a:srgbClr val="7700DA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BE3CF-D127-6EF4-4CA6-C16465B8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7AB2CF-3513-A2F1-031F-D4E86CCD2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7F8E3-C7CC-4949-28F7-8CBA7A28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E40F-9BAE-395B-235D-89F57DFB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93B2-3A30-F7ED-8690-C469EAC0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45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5DBBB-AC90-6422-7890-295B3978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5EDAA3-53C7-F29A-9065-710DFED7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4D66D-053F-F682-1B07-E3B98781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B6841-8E98-2354-3467-FDD9960D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FF51E-3C5E-2CEF-4967-01B1F38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2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8BFCD5-BF91-DD06-4F61-F32A08AE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C6FA9-B612-0905-041B-55B321D5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12C6A-C102-7718-C0B4-4C335141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ABC9A-2C18-19D1-3F71-FAC1A0A3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24B3A-D18B-C503-4C39-C33B398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1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8C2BF-65A9-E0CA-CF6D-6F441596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88AB3-FB81-49AD-947E-A8C3E8A0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D4265-EF7C-6B71-AD00-A5A06733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4284D-11DE-87B7-CEA1-709A0B97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51A64-C270-FA3C-BA51-9EF51C8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5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DB2A9-2560-5F83-3565-63DDD2FA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052F1-CA4C-657A-F9A3-4CC801A2C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0BC6-BDC2-8412-FFC4-8093C23A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5BC9-418F-B183-BB3B-730EBC9C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C4AD3-2E2C-8904-3E31-242BB046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271B8-B12A-B55F-AC20-980CD239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E9526-5923-2C88-3D10-7D04C7BC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93515-B003-1070-CE49-4EAEBBA8B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6646D-D725-B106-1F1E-A44F9BAB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88760-5A7D-966D-70AC-B8BADBCE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FCD9D-554D-C6D4-8F7B-C0AF910C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492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E0B2D-7B36-2437-B223-0BDCAA54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8C8E9-DDCC-CDD4-78AD-06D25FBD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F782F-F227-A918-0D21-431BA68A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9A0696-37E0-E59F-4100-6837CDFDB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BE1102-29C7-0ABF-B815-22DD8F1E8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D12A8-8EB3-D7F7-2DBA-EB7049BF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F6380E-43D2-01B8-CB23-3DA6562D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781A80-3AC7-93DC-F74C-50209232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35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B70C7-0BB8-61B6-50C6-3EBA2254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BC900-7832-4B65-1986-1E151C53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CC627-9F37-93FE-9160-7A164432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AE141-5150-06BF-5382-1BD74708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010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57DE41-0EA5-2577-477B-E5E388C5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8EED03-C2F9-9A33-6AC5-0C4D84DD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D2E43-022A-735C-C862-1B631492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53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718D-09DC-7EBE-342F-DC19936D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64BBE-A221-3323-96F7-AD0116D1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E3A6E-EB1C-99EB-DAF0-77815B37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470F6-480D-B612-6C70-2A00CFC9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83133-964B-3EDB-A809-D3AF7F0D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05769-EEF5-5E0A-9AC3-C0EC532F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71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5973-488F-E393-12A1-4AED5314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5B4567-9E41-7244-8CE7-4D8CBFFD4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32E3-B47E-87E4-F67D-73D89EEF8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5E133-B791-C96B-E6BE-678EBC55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DE9F6-7850-0778-7252-20E5397E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BFD87-E8C0-05C8-E97A-C983CF6F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3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396043-9F32-B37C-6959-6C8D698C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9155F-F235-20D2-74D4-23ED9AC22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D2CF9-BD8B-98AE-2F7A-3BA0EA8DC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FB77-B993-E844-88B9-69E72A92A231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0A44F-DF40-D99F-D7DE-0EEC55EE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99EF0-4530-01BF-0089-19607906A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C193-B0F2-DD49-B029-5400E9CE74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0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7D84E-F579-0D32-2275-BEF076FD8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2333"/>
            <a:ext cx="9144000" cy="1093334"/>
          </a:xfrm>
        </p:spPr>
        <p:txBody>
          <a:bodyPr/>
          <a:lstStyle/>
          <a:p>
            <a:r>
              <a:rPr kumimoji="1" lang="ko-Kore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행렬의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곱셈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25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호 12">
            <a:extLst>
              <a:ext uri="{FF2B5EF4-FFF2-40B4-BE49-F238E27FC236}">
                <a16:creationId xmlns:a16="http://schemas.microsoft.com/office/drawing/2014/main" id="{EA401AC2-08B2-9E81-36A2-0DB7EFEA8291}"/>
              </a:ext>
            </a:extLst>
          </p:cNvPr>
          <p:cNvSpPr/>
          <p:nvPr/>
        </p:nvSpPr>
        <p:spPr>
          <a:xfrm rot="13449781">
            <a:off x="1692979" y="2547452"/>
            <a:ext cx="1736272" cy="1763094"/>
          </a:xfrm>
          <a:prstGeom prst="arc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2FFCF8-3943-A0F0-B025-1D75FEA7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행렬의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곱셈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268DC1-9A37-7F7A-7BAD-668A41ACF972}"/>
              </a:ext>
            </a:extLst>
          </p:cNvPr>
          <p:cNvSpPr/>
          <p:nvPr/>
        </p:nvSpPr>
        <p:spPr>
          <a:xfrm>
            <a:off x="2000118" y="2759527"/>
            <a:ext cx="1338943" cy="1338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5CA54F-C5FE-27F0-F38D-63FF7D1047FD}"/>
              </a:ext>
            </a:extLst>
          </p:cNvPr>
          <p:cNvSpPr/>
          <p:nvPr/>
        </p:nvSpPr>
        <p:spPr>
          <a:xfrm>
            <a:off x="5426528" y="2759528"/>
            <a:ext cx="1338943" cy="1338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EAA4DE-025E-A24A-71E8-9CFFB5CB3727}"/>
              </a:ext>
            </a:extLst>
          </p:cNvPr>
          <p:cNvSpPr/>
          <p:nvPr/>
        </p:nvSpPr>
        <p:spPr>
          <a:xfrm>
            <a:off x="8425542" y="2759528"/>
            <a:ext cx="1338943" cy="1338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A0044-D2E3-17BC-745C-A825F881D782}"/>
              </a:ext>
            </a:extLst>
          </p:cNvPr>
          <p:cNvSpPr txBox="1"/>
          <p:nvPr/>
        </p:nvSpPr>
        <p:spPr>
          <a:xfrm>
            <a:off x="1281478" y="3244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m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4" name="호 13">
            <a:extLst>
              <a:ext uri="{FF2B5EF4-FFF2-40B4-BE49-F238E27FC236}">
                <a16:creationId xmlns:a16="http://schemas.microsoft.com/office/drawing/2014/main" id="{BCBC627A-75A3-CCA6-A751-04C922A4E87C}"/>
              </a:ext>
            </a:extLst>
          </p:cNvPr>
          <p:cNvSpPr/>
          <p:nvPr/>
        </p:nvSpPr>
        <p:spPr>
          <a:xfrm rot="18900000">
            <a:off x="1801453" y="2449872"/>
            <a:ext cx="1736272" cy="1763094"/>
          </a:xfrm>
          <a:prstGeom prst="arc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48ED3-9042-4BED-41B7-9F5A2476EC66}"/>
              </a:ext>
            </a:extLst>
          </p:cNvPr>
          <p:cNvSpPr txBox="1"/>
          <p:nvPr/>
        </p:nvSpPr>
        <p:spPr>
          <a:xfrm>
            <a:off x="2478671" y="20131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k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EAA7A-6290-8992-8ED2-511C28F9C7A1}"/>
              </a:ext>
            </a:extLst>
          </p:cNvPr>
          <p:cNvSpPr/>
          <p:nvPr/>
        </p:nvSpPr>
        <p:spPr>
          <a:xfrm>
            <a:off x="2000118" y="3244332"/>
            <a:ext cx="1338943" cy="369332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제 </a:t>
            </a:r>
            <a:r>
              <a:rPr kumimoji="1" lang="en-US" altLang="ko-KR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i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행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04A902-8616-438E-10F9-5A16D57AA40B}"/>
              </a:ext>
            </a:extLst>
          </p:cNvPr>
          <p:cNvSpPr/>
          <p:nvPr/>
        </p:nvSpPr>
        <p:spPr>
          <a:xfrm rot="5400000">
            <a:off x="5426528" y="3244333"/>
            <a:ext cx="1338943" cy="369332"/>
          </a:xfrm>
          <a:prstGeom prst="rect">
            <a:avLst/>
          </a:prstGeom>
          <a:solidFill>
            <a:srgbClr val="C8A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제</a:t>
            </a:r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j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열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8" name="호 17">
            <a:extLst>
              <a:ext uri="{FF2B5EF4-FFF2-40B4-BE49-F238E27FC236}">
                <a16:creationId xmlns:a16="http://schemas.microsoft.com/office/drawing/2014/main" id="{74ABA4CB-B38D-D5A2-14DE-396C469EF95C}"/>
              </a:ext>
            </a:extLst>
          </p:cNvPr>
          <p:cNvSpPr/>
          <p:nvPr/>
        </p:nvSpPr>
        <p:spPr>
          <a:xfrm rot="18900000">
            <a:off x="5211643" y="2449873"/>
            <a:ext cx="1736272" cy="1763094"/>
          </a:xfrm>
          <a:prstGeom prst="arc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730F9-B1C2-F282-4F50-1C71B49B219A}"/>
              </a:ext>
            </a:extLst>
          </p:cNvPr>
          <p:cNvSpPr txBox="1"/>
          <p:nvPr/>
        </p:nvSpPr>
        <p:spPr>
          <a:xfrm>
            <a:off x="5888861" y="20131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n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0" name="호 19">
            <a:extLst>
              <a:ext uri="{FF2B5EF4-FFF2-40B4-BE49-F238E27FC236}">
                <a16:creationId xmlns:a16="http://schemas.microsoft.com/office/drawing/2014/main" id="{1426DEED-6BC4-9C29-1E21-CF77CFDD4E71}"/>
              </a:ext>
            </a:extLst>
          </p:cNvPr>
          <p:cNvSpPr/>
          <p:nvPr/>
        </p:nvSpPr>
        <p:spPr>
          <a:xfrm rot="13449781">
            <a:off x="5122524" y="2547453"/>
            <a:ext cx="1736272" cy="1763094"/>
          </a:xfrm>
          <a:prstGeom prst="arc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BEC4C-F1D7-89D2-CF56-866F7BD5AF00}"/>
              </a:ext>
            </a:extLst>
          </p:cNvPr>
          <p:cNvSpPr txBox="1"/>
          <p:nvPr/>
        </p:nvSpPr>
        <p:spPr>
          <a:xfrm>
            <a:off x="4711023" y="32443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k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3EA22-188D-6C54-53B2-4CC0B4A85E39}"/>
                  </a:ext>
                </a:extLst>
              </p:cNvPr>
              <p:cNvSpPr txBox="1"/>
              <p:nvPr/>
            </p:nvSpPr>
            <p:spPr>
              <a:xfrm>
                <a:off x="4223573" y="3244333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ore-KR" altLang="en-US" dirty="0">
                  <a:latin typeface="Elice DigitalBaeum" panose="020B0600000101010101" pitchFamily="34" charset="-127"/>
                  <a:ea typeface="Elice DigitalBaeum" panose="020B0600000101010101" pitchFamily="34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3EA22-188D-6C54-53B2-4CC0B4A8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573" y="3244333"/>
                <a:ext cx="218008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83FAFA-DDD9-6C06-2B61-89AD7C7021A2}"/>
                  </a:ext>
                </a:extLst>
              </p:cNvPr>
              <p:cNvSpPr txBox="1"/>
              <p:nvPr/>
            </p:nvSpPr>
            <p:spPr>
              <a:xfrm>
                <a:off x="7405841" y="324433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>
                  <a:latin typeface="Elice DigitalBaeum" panose="020B0600000101010101" pitchFamily="34" charset="-127"/>
                  <a:ea typeface="Elice DigitalBaeum" panose="020B0600000101010101" pitchFamily="34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83FAFA-DDD9-6C06-2B61-89AD7C70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41" y="3244333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8A86F8-7E95-D87F-1B28-9FFEE62FF96F}"/>
              </a:ext>
            </a:extLst>
          </p:cNvPr>
          <p:cNvSpPr/>
          <p:nvPr/>
        </p:nvSpPr>
        <p:spPr>
          <a:xfrm>
            <a:off x="8912676" y="3200495"/>
            <a:ext cx="364673" cy="364673"/>
          </a:xfrm>
          <a:prstGeom prst="rect">
            <a:avLst/>
          </a:prstGeom>
          <a:solidFill>
            <a:srgbClr val="7700DA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5" name="호 24">
            <a:extLst>
              <a:ext uri="{FF2B5EF4-FFF2-40B4-BE49-F238E27FC236}">
                <a16:creationId xmlns:a16="http://schemas.microsoft.com/office/drawing/2014/main" id="{D6585FAF-7C0C-8E6F-C379-9D36160842C6}"/>
              </a:ext>
            </a:extLst>
          </p:cNvPr>
          <p:cNvSpPr/>
          <p:nvPr/>
        </p:nvSpPr>
        <p:spPr>
          <a:xfrm rot="13449781">
            <a:off x="8123909" y="2547452"/>
            <a:ext cx="1736272" cy="1763094"/>
          </a:xfrm>
          <a:prstGeom prst="arc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5DF05C-EADE-F221-40DC-0CD95CBFEA14}"/>
              </a:ext>
            </a:extLst>
          </p:cNvPr>
          <p:cNvSpPr txBox="1"/>
          <p:nvPr/>
        </p:nvSpPr>
        <p:spPr>
          <a:xfrm>
            <a:off x="7712408" y="3244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m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7" name="호 26">
            <a:extLst>
              <a:ext uri="{FF2B5EF4-FFF2-40B4-BE49-F238E27FC236}">
                <a16:creationId xmlns:a16="http://schemas.microsoft.com/office/drawing/2014/main" id="{DE9AEED9-2873-59F9-5533-946588E9FEBC}"/>
              </a:ext>
            </a:extLst>
          </p:cNvPr>
          <p:cNvSpPr/>
          <p:nvPr/>
        </p:nvSpPr>
        <p:spPr>
          <a:xfrm rot="18900000">
            <a:off x="8246876" y="2449873"/>
            <a:ext cx="1736272" cy="1763094"/>
          </a:xfrm>
          <a:prstGeom prst="arc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F2FD2-2556-88CA-4E32-459CB7E13FF5}"/>
              </a:ext>
            </a:extLst>
          </p:cNvPr>
          <p:cNvSpPr txBox="1"/>
          <p:nvPr/>
        </p:nvSpPr>
        <p:spPr>
          <a:xfrm>
            <a:off x="8924094" y="20131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n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1DF361D-901C-035E-495C-5DD33D1BD1CD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9277349" y="3382832"/>
            <a:ext cx="806897" cy="46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E0CF6F-38E6-2844-7B45-7A3C4576B4E3}"/>
              </a:ext>
            </a:extLst>
          </p:cNvPr>
          <p:cNvSpPr txBox="1"/>
          <p:nvPr/>
        </p:nvSpPr>
        <p:spPr>
          <a:xfrm>
            <a:off x="10084246" y="32443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(</a:t>
            </a:r>
            <a:r>
              <a:rPr kumimoji="1" lang="en-US" altLang="ko-Kore-KR" dirty="0" err="1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i</a:t>
            </a:r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, j)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성분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11C825-3D74-941B-5A40-74E0A0176122}"/>
              </a:ext>
            </a:extLst>
          </p:cNvPr>
          <p:cNvSpPr txBox="1"/>
          <p:nvPr/>
        </p:nvSpPr>
        <p:spPr>
          <a:xfrm>
            <a:off x="2178108" y="4469469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A</a:t>
            </a:r>
          </a:p>
          <a:p>
            <a:pPr algn="ctr"/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(</a:t>
            </a:r>
            <a:r>
              <a:rPr kumimoji="1" lang="en-US" altLang="ko-Kore-KR" sz="2000" dirty="0">
                <a:solidFill>
                  <a:srgbClr val="70AD47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</a:rPr>
              <a:t>m</a:t>
            </a:r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x k)</a:t>
            </a:r>
            <a:endParaRPr kumimoji="1" lang="ko-Kore-KR" altLang="en-US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A3ADD7-142C-CC41-5ABF-00F1415C86F3}"/>
              </a:ext>
            </a:extLst>
          </p:cNvPr>
          <p:cNvSpPr txBox="1"/>
          <p:nvPr/>
        </p:nvSpPr>
        <p:spPr>
          <a:xfrm>
            <a:off x="5591503" y="4469469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B</a:t>
            </a:r>
          </a:p>
          <a:p>
            <a:pPr algn="ctr"/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(k x </a:t>
            </a:r>
            <a:r>
              <a:rPr kumimoji="1" lang="en-US" altLang="ko-Kore-KR" sz="2000" dirty="0">
                <a:solidFill>
                  <a:srgbClr val="7700DA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</a:rPr>
              <a:t>n</a:t>
            </a:r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)</a:t>
            </a:r>
            <a:endParaRPr kumimoji="1" lang="ko-Kore-KR" altLang="en-US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8B1ACD-96B2-F4BE-B30C-F0B59226E26C}"/>
              </a:ext>
            </a:extLst>
          </p:cNvPr>
          <p:cNvSpPr txBox="1"/>
          <p:nvPr/>
        </p:nvSpPr>
        <p:spPr>
          <a:xfrm>
            <a:off x="8587463" y="4469469"/>
            <a:ext cx="989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AB</a:t>
            </a:r>
          </a:p>
          <a:p>
            <a:pPr algn="ctr"/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(</a:t>
            </a:r>
            <a:r>
              <a:rPr kumimoji="1" lang="en-US" altLang="ko-Kore-KR" sz="2000" dirty="0">
                <a:solidFill>
                  <a:srgbClr val="70AD47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</a:rPr>
              <a:t>m</a:t>
            </a:r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x </a:t>
            </a:r>
            <a:r>
              <a:rPr kumimoji="1" lang="en-US" altLang="ko-Kore-KR" sz="2000" dirty="0">
                <a:solidFill>
                  <a:srgbClr val="7700DA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</a:rPr>
              <a:t>n</a:t>
            </a:r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)</a:t>
            </a:r>
            <a:endParaRPr kumimoji="1" lang="ko-Kore-KR" altLang="en-US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D245D3-66B6-513C-3CAE-EFDDD8265909}"/>
              </a:ext>
            </a:extLst>
          </p:cNvPr>
          <p:cNvSpPr txBox="1"/>
          <p:nvPr/>
        </p:nvSpPr>
        <p:spPr>
          <a:xfrm>
            <a:off x="3939187" y="843240"/>
            <a:ext cx="693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* (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행렬 </a:t>
            </a:r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A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의 열의 개수 </a:t>
            </a:r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k) = (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행렬 </a:t>
            </a:r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B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의 행의 개수 </a:t>
            </a:r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K)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이므로 행렬 곱셈 가능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62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FFCF8-3943-A0F0-B025-1D75FEA7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행렬의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곱셈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73C068-C83D-FC39-69D3-874B877E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25518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27DC1E-1730-B816-591B-1165E063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1600"/>
            <a:ext cx="7772400" cy="1495943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36FD6CC-5536-3380-8551-D0ADCB0291E4}"/>
              </a:ext>
            </a:extLst>
          </p:cNvPr>
          <p:cNvSpPr/>
          <p:nvPr/>
        </p:nvSpPr>
        <p:spPr>
          <a:xfrm>
            <a:off x="1654629" y="5366657"/>
            <a:ext cx="4093028" cy="508486"/>
          </a:xfrm>
          <a:prstGeom prst="roundRect">
            <a:avLst/>
          </a:prstGeom>
          <a:solidFill>
            <a:srgbClr val="E83E3A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0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FFCF8-3943-A0F0-B025-1D75FEA7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3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</a:t>
            </a:r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x 3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행렬 곱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8391CF-986E-5C19-007E-920B960A8D02}"/>
              </a:ext>
            </a:extLst>
          </p:cNvPr>
          <p:cNvSpPr/>
          <p:nvPr/>
        </p:nvSpPr>
        <p:spPr>
          <a:xfrm>
            <a:off x="1306285" y="2460171"/>
            <a:ext cx="620486" cy="6204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1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0FF5A1-700A-1767-2B73-797A753AE302}"/>
              </a:ext>
            </a:extLst>
          </p:cNvPr>
          <p:cNvSpPr/>
          <p:nvPr/>
        </p:nvSpPr>
        <p:spPr>
          <a:xfrm>
            <a:off x="1926771" y="2460171"/>
            <a:ext cx="620486" cy="6204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1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DF752-FBCA-5835-E3D5-F65F3285E96B}"/>
              </a:ext>
            </a:extLst>
          </p:cNvPr>
          <p:cNvSpPr/>
          <p:nvPr/>
        </p:nvSpPr>
        <p:spPr>
          <a:xfrm>
            <a:off x="2547257" y="2460171"/>
            <a:ext cx="620486" cy="6204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1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0C133E-D4E7-EA37-35E1-DE63F835A66A}"/>
              </a:ext>
            </a:extLst>
          </p:cNvPr>
          <p:cNvSpPr/>
          <p:nvPr/>
        </p:nvSpPr>
        <p:spPr>
          <a:xfrm>
            <a:off x="1306285" y="3080657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2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693371-32A1-5E47-EA96-054047D5882D}"/>
              </a:ext>
            </a:extLst>
          </p:cNvPr>
          <p:cNvSpPr/>
          <p:nvPr/>
        </p:nvSpPr>
        <p:spPr>
          <a:xfrm>
            <a:off x="1926771" y="3080657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2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C067C3-ADE0-B4ED-101F-B72C1EB42575}"/>
              </a:ext>
            </a:extLst>
          </p:cNvPr>
          <p:cNvSpPr/>
          <p:nvPr/>
        </p:nvSpPr>
        <p:spPr>
          <a:xfrm>
            <a:off x="2547257" y="3080657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2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73022D-1DFC-E8E0-001D-00A3B75DFCAC}"/>
              </a:ext>
            </a:extLst>
          </p:cNvPr>
          <p:cNvSpPr/>
          <p:nvPr/>
        </p:nvSpPr>
        <p:spPr>
          <a:xfrm>
            <a:off x="1306285" y="3701143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3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E3B2EA-1B29-2BD8-4F47-6A33EED0C819}"/>
              </a:ext>
            </a:extLst>
          </p:cNvPr>
          <p:cNvSpPr/>
          <p:nvPr/>
        </p:nvSpPr>
        <p:spPr>
          <a:xfrm>
            <a:off x="1926771" y="3701143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3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F0CACC-8251-A318-522A-7BEE7353AFA4}"/>
              </a:ext>
            </a:extLst>
          </p:cNvPr>
          <p:cNvSpPr/>
          <p:nvPr/>
        </p:nvSpPr>
        <p:spPr>
          <a:xfrm>
            <a:off x="2547257" y="3701143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3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543AA4-1818-9AC2-A78D-B3290261E813}"/>
              </a:ext>
            </a:extLst>
          </p:cNvPr>
          <p:cNvSpPr/>
          <p:nvPr/>
        </p:nvSpPr>
        <p:spPr>
          <a:xfrm>
            <a:off x="5165271" y="2460171"/>
            <a:ext cx="620486" cy="6204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1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0D879A-C68A-0957-C9D8-E270E6ECD796}"/>
              </a:ext>
            </a:extLst>
          </p:cNvPr>
          <p:cNvSpPr/>
          <p:nvPr/>
        </p:nvSpPr>
        <p:spPr>
          <a:xfrm>
            <a:off x="5785757" y="2460171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2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944A2-AA57-60D5-EEAE-72C27F1D7500}"/>
              </a:ext>
            </a:extLst>
          </p:cNvPr>
          <p:cNvSpPr/>
          <p:nvPr/>
        </p:nvSpPr>
        <p:spPr>
          <a:xfrm>
            <a:off x="6406243" y="2460171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3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09992-6CAE-AA73-D0F7-C0594513F29C}"/>
              </a:ext>
            </a:extLst>
          </p:cNvPr>
          <p:cNvSpPr/>
          <p:nvPr/>
        </p:nvSpPr>
        <p:spPr>
          <a:xfrm>
            <a:off x="5165271" y="3080657"/>
            <a:ext cx="620486" cy="6204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1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C1D366-C7DE-1400-A213-AFC2C9860764}"/>
              </a:ext>
            </a:extLst>
          </p:cNvPr>
          <p:cNvSpPr/>
          <p:nvPr/>
        </p:nvSpPr>
        <p:spPr>
          <a:xfrm>
            <a:off x="5785757" y="3080657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2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7FA806-4168-F929-82E7-2A83DC5F6AA7}"/>
              </a:ext>
            </a:extLst>
          </p:cNvPr>
          <p:cNvSpPr/>
          <p:nvPr/>
        </p:nvSpPr>
        <p:spPr>
          <a:xfrm>
            <a:off x="6406243" y="3080657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3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A35405-EDF4-EDAA-2815-42DAEB7D6ED3}"/>
              </a:ext>
            </a:extLst>
          </p:cNvPr>
          <p:cNvSpPr/>
          <p:nvPr/>
        </p:nvSpPr>
        <p:spPr>
          <a:xfrm>
            <a:off x="5165271" y="3701143"/>
            <a:ext cx="620486" cy="6204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1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26A0B9-BB3A-37E5-4728-7060A77B9850}"/>
              </a:ext>
            </a:extLst>
          </p:cNvPr>
          <p:cNvSpPr/>
          <p:nvPr/>
        </p:nvSpPr>
        <p:spPr>
          <a:xfrm>
            <a:off x="5785757" y="3701143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2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87932C-51F3-0213-9ABD-5AFAAD1B3D0E}"/>
              </a:ext>
            </a:extLst>
          </p:cNvPr>
          <p:cNvSpPr/>
          <p:nvPr/>
        </p:nvSpPr>
        <p:spPr>
          <a:xfrm>
            <a:off x="6406243" y="3701143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3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6B8DD0-7264-6686-C47C-66FAF2DA58B9}"/>
                  </a:ext>
                </a:extLst>
              </p:cNvPr>
              <p:cNvSpPr txBox="1"/>
              <p:nvPr/>
            </p:nvSpPr>
            <p:spPr>
              <a:xfrm>
                <a:off x="4057503" y="3290500"/>
                <a:ext cx="21800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ore-KR" altLang="en-US" dirty="0">
                  <a:latin typeface="Elice DigitalBaeum" panose="020B0600000101010101" pitchFamily="34" charset="-127"/>
                  <a:ea typeface="Elice DigitalBaeum" panose="020B0600000101010101" pitchFamily="34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6B8DD0-7264-6686-C47C-66FAF2DA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503" y="3290500"/>
                <a:ext cx="218008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4D43AD-F3E3-5E6B-8CFB-ABCCC519A48C}"/>
                  </a:ext>
                </a:extLst>
              </p:cNvPr>
              <p:cNvSpPr txBox="1"/>
              <p:nvPr/>
            </p:nvSpPr>
            <p:spPr>
              <a:xfrm>
                <a:off x="7917469" y="324433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>
                  <a:latin typeface="Elice DigitalBaeum" panose="020B0600000101010101" pitchFamily="34" charset="-127"/>
                  <a:ea typeface="Elice DigitalBaeum" panose="020B0600000101010101" pitchFamily="34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4D43AD-F3E3-5E6B-8CFB-ABCCC519A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69" y="3244333"/>
                <a:ext cx="226024" cy="276999"/>
              </a:xfrm>
              <a:prstGeom prst="rect">
                <a:avLst/>
              </a:prstGeom>
              <a:blipFill>
                <a:blip r:embed="rId3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7FC37D-F56C-45F3-F25A-6A43B8DCDBF5}"/>
              </a:ext>
            </a:extLst>
          </p:cNvPr>
          <p:cNvSpPr/>
          <p:nvPr/>
        </p:nvSpPr>
        <p:spPr>
          <a:xfrm>
            <a:off x="9034233" y="2460171"/>
            <a:ext cx="620486" cy="620486"/>
          </a:xfrm>
          <a:prstGeom prst="rect">
            <a:avLst/>
          </a:prstGeom>
          <a:solidFill>
            <a:srgbClr val="E83E3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*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694CE5-F104-2063-8557-B459E1985B64}"/>
              </a:ext>
            </a:extLst>
          </p:cNvPr>
          <p:cNvSpPr/>
          <p:nvPr/>
        </p:nvSpPr>
        <p:spPr>
          <a:xfrm>
            <a:off x="9654719" y="2460171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C11BB2-9D56-A170-31E1-6344521D349B}"/>
              </a:ext>
            </a:extLst>
          </p:cNvPr>
          <p:cNvSpPr/>
          <p:nvPr/>
        </p:nvSpPr>
        <p:spPr>
          <a:xfrm>
            <a:off x="10275205" y="2460171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3B191B-EAA5-4BF4-7721-42D8467FB909}"/>
              </a:ext>
            </a:extLst>
          </p:cNvPr>
          <p:cNvSpPr/>
          <p:nvPr/>
        </p:nvSpPr>
        <p:spPr>
          <a:xfrm>
            <a:off x="9034233" y="3080657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37AF2-456B-A91C-5426-28F7D6C6AD03}"/>
              </a:ext>
            </a:extLst>
          </p:cNvPr>
          <p:cNvSpPr/>
          <p:nvPr/>
        </p:nvSpPr>
        <p:spPr>
          <a:xfrm>
            <a:off x="9654719" y="3080657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2CF466-06F4-17AA-3C0F-0773828BB8B3}"/>
              </a:ext>
            </a:extLst>
          </p:cNvPr>
          <p:cNvSpPr/>
          <p:nvPr/>
        </p:nvSpPr>
        <p:spPr>
          <a:xfrm>
            <a:off x="10275205" y="3080657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A2936B-0BBD-C03D-1FCD-D3B5E7FF36E5}"/>
              </a:ext>
            </a:extLst>
          </p:cNvPr>
          <p:cNvSpPr/>
          <p:nvPr/>
        </p:nvSpPr>
        <p:spPr>
          <a:xfrm>
            <a:off x="9034233" y="3701143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9078C9-2320-B29C-7B01-59A5426FE098}"/>
              </a:ext>
            </a:extLst>
          </p:cNvPr>
          <p:cNvSpPr/>
          <p:nvPr/>
        </p:nvSpPr>
        <p:spPr>
          <a:xfrm>
            <a:off x="9654719" y="3701143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A39180-B4C4-7B73-29E2-203985DCB14C}"/>
              </a:ext>
            </a:extLst>
          </p:cNvPr>
          <p:cNvSpPr/>
          <p:nvPr/>
        </p:nvSpPr>
        <p:spPr>
          <a:xfrm>
            <a:off x="10275205" y="3701143"/>
            <a:ext cx="62048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06B3C7-D46E-1E0F-4F98-8640994E3C7C}"/>
              </a:ext>
            </a:extLst>
          </p:cNvPr>
          <p:cNvSpPr txBox="1"/>
          <p:nvPr/>
        </p:nvSpPr>
        <p:spPr>
          <a:xfrm>
            <a:off x="2060523" y="454200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A</a:t>
            </a:r>
            <a:endParaRPr kumimoji="1" lang="ko-Kore-KR" altLang="en-US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38DC8-5CC0-0632-D008-49D94D038B5C}"/>
              </a:ext>
            </a:extLst>
          </p:cNvPr>
          <p:cNvSpPr txBox="1"/>
          <p:nvPr/>
        </p:nvSpPr>
        <p:spPr>
          <a:xfrm>
            <a:off x="5919509" y="454200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B</a:t>
            </a:r>
            <a:endParaRPr kumimoji="1" lang="ko-Kore-KR" altLang="en-US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FF53C4-3061-C778-B3EC-C8ABB9824E25}"/>
              </a:ext>
            </a:extLst>
          </p:cNvPr>
          <p:cNvSpPr txBox="1"/>
          <p:nvPr/>
        </p:nvSpPr>
        <p:spPr>
          <a:xfrm>
            <a:off x="9788471" y="454200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C</a:t>
            </a:r>
            <a:endParaRPr kumimoji="1" lang="ko-Kore-KR" altLang="en-US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9CBA8-E00F-5B8F-6DF3-0A6CFB32EBAA}"/>
              </a:ext>
            </a:extLst>
          </p:cNvPr>
          <p:cNvSpPr txBox="1"/>
          <p:nvPr/>
        </p:nvSpPr>
        <p:spPr>
          <a:xfrm>
            <a:off x="1873529" y="5562600"/>
            <a:ext cx="844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C[0][0] = A[0][0] * B[0][0] + A[0][1] * B[1][0] + A[0][2] * B[2][0]</a:t>
            </a:r>
            <a:endParaRPr kumimoji="1" lang="ko-Kore-KR" altLang="en-US" sz="2000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B87C63-5B77-78B7-02EF-DCB0C527B340}"/>
              </a:ext>
            </a:extLst>
          </p:cNvPr>
          <p:cNvSpPr txBox="1"/>
          <p:nvPr/>
        </p:nvSpPr>
        <p:spPr>
          <a:xfrm>
            <a:off x="868443" y="253958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0070C0"/>
                </a:solidFill>
              </a:rPr>
              <a:t>i</a:t>
            </a:r>
            <a:endParaRPr kumimoji="1" lang="ko-Kore-KR" altLang="en-US" sz="2400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351FAD-58F3-E635-E3AE-66C3276A9006}"/>
              </a:ext>
            </a:extLst>
          </p:cNvPr>
          <p:cNvSpPr txBox="1"/>
          <p:nvPr/>
        </p:nvSpPr>
        <p:spPr>
          <a:xfrm>
            <a:off x="5346312" y="18793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accent4"/>
                </a:solidFill>
              </a:rPr>
              <a:t>j</a:t>
            </a:r>
            <a:endParaRPr kumimoji="1" lang="ko-Kore-KR" altLang="en-US" sz="2400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88C233-CCC9-8E42-8A72-2FD44CB945DD}"/>
              </a:ext>
            </a:extLst>
          </p:cNvPr>
          <p:cNvSpPr txBox="1"/>
          <p:nvPr/>
        </p:nvSpPr>
        <p:spPr>
          <a:xfrm>
            <a:off x="9014097" y="191909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rgbClr val="FF0000"/>
                </a:solidFill>
              </a:rPr>
              <a:t>(</a:t>
            </a:r>
            <a:r>
              <a:rPr kumimoji="1" lang="en-US" altLang="ko-Kore-KR" sz="2400" dirty="0" err="1">
                <a:solidFill>
                  <a:srgbClr val="FF0000"/>
                </a:solidFill>
              </a:rPr>
              <a:t>i</a:t>
            </a:r>
            <a:r>
              <a:rPr kumimoji="1" lang="en-US" altLang="ko-Kore-KR" sz="2400" dirty="0">
                <a:solidFill>
                  <a:srgbClr val="FF0000"/>
                </a:solidFill>
              </a:rPr>
              <a:t>, j)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5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FFCF8-3943-A0F0-B025-1D75FEA7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3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</a:t>
            </a:r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x 3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행렬 곱</a:t>
            </a:r>
            <a:r>
              <a:rPr kumimoji="1" lang="en-US" altLang="ko-KR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 </a:t>
            </a:r>
            <a:r>
              <a:rPr kumimoji="1" lang="ko-KR" altLang="en-US" dirty="0">
                <a:latin typeface="Elice DigitalBaeum" panose="020B0600000101010101" pitchFamily="34" charset="-127"/>
                <a:ea typeface="Elice DigitalBaeum" panose="020B0600000101010101" pitchFamily="34" charset="-127"/>
              </a:rPr>
              <a:t>구현</a:t>
            </a:r>
            <a:endParaRPr kumimoji="1" lang="ko-Kore-KR" altLang="en-US" dirty="0">
              <a:latin typeface="Elice DigitalBaeum" panose="020B0600000101010101" pitchFamily="34" charset="-127"/>
              <a:ea typeface="Elice DigitalBaeum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4C2130-155A-E371-4330-F0589E77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7" y="2325532"/>
            <a:ext cx="11462205" cy="22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3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156</Words>
  <Application>Microsoft Macintosh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Elice DigitalBaeum</vt:lpstr>
      <vt:lpstr>Arial</vt:lpstr>
      <vt:lpstr>Calibri</vt:lpstr>
      <vt:lpstr>Calibri Light</vt:lpstr>
      <vt:lpstr>Cambria Math</vt:lpstr>
      <vt:lpstr>Office 테마</vt:lpstr>
      <vt:lpstr>행렬의 곱셈</vt:lpstr>
      <vt:lpstr>행렬의 곱셈</vt:lpstr>
      <vt:lpstr>행렬의 곱셈</vt:lpstr>
      <vt:lpstr>3 x 3 행렬 곱</vt:lpstr>
      <vt:lpstr>3 x 3 행렬 곱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행렬의 곱셈</dc:title>
  <dc:creator>최서현</dc:creator>
  <cp:lastModifiedBy>최서현</cp:lastModifiedBy>
  <cp:revision>31</cp:revision>
  <dcterms:created xsi:type="dcterms:W3CDTF">2023-08-29T05:33:04Z</dcterms:created>
  <dcterms:modified xsi:type="dcterms:W3CDTF">2023-08-29T07:03:05Z</dcterms:modified>
</cp:coreProperties>
</file>