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1"/>
    <p:restoredTop sz="94681"/>
  </p:normalViewPr>
  <p:slideViewPr>
    <p:cSldViewPr snapToGrid="0">
      <p:cViewPr varScale="1">
        <p:scale>
          <a:sx n="215" d="100"/>
          <a:sy n="215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C09A-73FE-1140-A200-8140DA4F0F91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B1D0-92D8-3D40-BE02-848B8DDA55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9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0B1D0-92D8-3D40-BE02-848B8DDA55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D8A0-56D6-7750-1E56-03B3378A5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77408E-2381-109F-31B5-F919296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4335-EBF8-72AA-F418-83636B3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7B428-FC3E-834B-CC69-FB2B1FA4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0ECD1-C678-AAB1-D53F-D1CE327A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C6127-12F0-2DB3-6536-1D5789C0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F6480-CFF0-19E8-1A08-F55103F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B342C-BFFB-8E52-F9AA-B233167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612F9-01C0-02DF-9F47-5A83EC29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4E058-BA87-54CD-709E-DAC64E2B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A8AE20-F4CB-2931-4BEF-6D866843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940A8-FA46-DE22-90AA-DEB52DC1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0F34D-408B-AD3D-1EAF-43E3C9A3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1BA22-1116-BC41-E122-CAB4493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909C3-AA0A-6F89-5622-5D53EEE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4CFC-91D1-AF1E-9CEE-5F56470E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227B8-D626-CEE9-04D5-8627D4F3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310C1-57BB-032B-17AF-0EF960D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527CF-5F1B-1342-ECC2-487A6C9A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BEC6-B541-89EE-3D60-7E0AFEAF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A205E-61B0-F3BC-37B1-BCFDBC58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F1B34-7C2D-883C-9DDE-BCC0B208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8159E-8661-1C3F-37CB-382FBEA6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B09D3-7B50-3A09-AF2C-DFE4D2DA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D2BCB-1A37-76C0-2883-4B2B5338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F75B4-D157-3B49-3853-E39680DB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DD044-C5F8-5A6B-160F-2CB64440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0EF9E-8B5E-427C-661A-130447A5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392821-C05D-65B4-C187-ECEABFB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72608-B20C-9629-8145-5F84967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16058-1211-B309-AF65-A001A81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93D15-14A5-049D-22D1-E7ADA5C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075A5-673A-E587-1298-D04191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3B704-1886-8130-961E-F663AA36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EEE8-9A70-C033-CC4B-1BACCDB87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BCFC01-61A5-DB34-0982-7BD10B5F8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5BA9-121D-55FF-68CA-42536D34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99D0E-6473-0A7B-3D39-63AAEE71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488F2C-935A-C8E2-10A7-EF71204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71D64-F928-1085-668B-D5DAD0A4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60E7-C87C-8FC0-7656-954EA4E1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D7FA88-3783-9DD5-8A4D-1D4B872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BB0050-95EB-46FD-4DB0-B0D5E68B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6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9BF8F-7AB3-E90D-2B05-28EAE01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A249A-8F71-DA3D-1BB1-16320865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BB69-24ED-AF64-BF66-F5D216AA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AA6B3-8FA3-5A50-38C3-7192E54C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9740B-CE1C-98E5-EDE6-30985D40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9BF45A-542F-A4D4-FABA-AF44361D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16EC4D-3877-CB5A-1F7C-643628C6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E82B3-852E-1144-D7F6-3AB095E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96D7A-B8A1-E881-402E-6CD5BB3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210D2-582B-D9F2-3086-9EE57CB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CCF130-FC45-DC2D-5B1E-F17025962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5E0FF-E082-8D2F-3380-FE559A1E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AAADE-6B7A-0050-5B8F-E72D761B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BBD02-5B45-247E-0BF4-B39C04C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FFCFA-0EF9-7137-83A9-9DEF9692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C5AC7F-0AAC-2100-1B9C-798ADA2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6935F-DF63-D046-E3F5-FE87906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6A79C-1440-59AC-6E76-1AC78B881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279-D983-F249-940F-0A34B1ED1F39}" type="datetimeFigureOut">
              <a:rPr lang="de-DE" smtClean="0"/>
              <a:t>04.12.23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198D2-8C3A-5DB0-DE60-026EF462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6CBE4-6E39-6E65-1668-030A87C86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23D2-6B82-F744-AEFF-0C32743120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4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DF0D1-E7D0-4ABC-5BA8-51C5B11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7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Examination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peripheral</a:t>
            </a:r>
            <a:r>
              <a:rPr lang="de-DE" b="1" dirty="0"/>
              <a:t> </a:t>
            </a:r>
            <a:r>
              <a:rPr lang="de-DE" b="1" dirty="0" err="1"/>
              <a:t>blood</a:t>
            </a:r>
            <a:r>
              <a:rPr lang="de-DE" b="1" dirty="0"/>
              <a:t> </a:t>
            </a:r>
            <a:r>
              <a:rPr lang="de-DE" b="1" dirty="0" err="1"/>
              <a:t>flow</a:t>
            </a:r>
            <a:r>
              <a:rPr lang="de-DE" b="1" dirty="0"/>
              <a:t> in </a:t>
            </a:r>
            <a:r>
              <a:rPr lang="de-DE" b="1" dirty="0" err="1"/>
              <a:t>systemic</a:t>
            </a:r>
            <a:r>
              <a:rPr lang="de-DE" b="1" dirty="0"/>
              <a:t> </a:t>
            </a:r>
            <a:r>
              <a:rPr lang="de-DE" b="1" dirty="0" err="1"/>
              <a:t>sclerosis</a:t>
            </a:r>
            <a:br>
              <a:rPr lang="de-DE" b="1" dirty="0"/>
            </a:br>
            <a:r>
              <a:rPr lang="de-DE" sz="3100" b="1" dirty="0"/>
              <a:t>Sebastian </a:t>
            </a:r>
            <a:r>
              <a:rPr lang="de-DE" sz="3100" b="1" dirty="0" err="1"/>
              <a:t>Fröber</a:t>
            </a:r>
            <a:r>
              <a:rPr lang="de-DE" sz="3100" b="1" dirty="0"/>
              <a:t> (Medizinische Fakultät)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FE1A0-9A8C-D19E-CCB2-201AB8CB7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27" y="4448476"/>
            <a:ext cx="9144000" cy="1655762"/>
          </a:xfrm>
        </p:spPr>
        <p:txBody>
          <a:bodyPr/>
          <a:lstStyle/>
          <a:p>
            <a:pPr algn="l"/>
            <a:r>
              <a:rPr lang="de-DE" sz="2000" dirty="0"/>
              <a:t>Gruppenmitglieder: Bakir Chaban, David </a:t>
            </a:r>
            <a:r>
              <a:rPr lang="de-DE" sz="2000" dirty="0" err="1"/>
              <a:t>Nikue</a:t>
            </a:r>
            <a:r>
              <a:rPr lang="de-DE" sz="2000" dirty="0"/>
              <a:t>, Julia Schneider, Philipp Schickel</a:t>
            </a:r>
          </a:p>
          <a:p>
            <a:pPr algn="l"/>
            <a:r>
              <a:rPr lang="de-DE" sz="2000" dirty="0"/>
              <a:t>Betreuer: Fabian </a:t>
            </a:r>
            <a:r>
              <a:rPr lang="de-DE" sz="2000" dirty="0" err="1"/>
              <a:t>Scheipel</a:t>
            </a:r>
            <a:endParaRPr lang="de-DE" sz="2000" dirty="0"/>
          </a:p>
          <a:p>
            <a:pPr algn="l"/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0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397D7F-185F-A644-54C5-8A74D2C7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463" y="7148"/>
            <a:ext cx="6850852" cy="68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51F5F-5190-1A1A-9536-7C0A3095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C08165-F12E-700E-7325-B3101FD4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324" y="0"/>
            <a:ext cx="6843767" cy="6843767"/>
          </a:xfrm>
        </p:spPr>
      </p:pic>
    </p:spTree>
    <p:extLst>
      <p:ext uri="{BB962C8B-B14F-4D97-AF65-F5344CB8AC3E}">
        <p14:creationId xmlns:p14="http://schemas.microsoft.com/office/powerpoint/2010/main" val="10380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BEB07-E2A8-4733-B55F-3D8D697A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797132-47F4-D61D-51ED-B3FDC75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B6BA4-A912-DBF4-53D9-E8F278B0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B3EFC-E634-8036-7072-FA76D6C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DF2D-69FA-5E88-3039-4362B975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AE58D-EA22-D672-438E-E3F66F30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0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FD159-5D56-1EA0-6A88-07370FF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0D42-7074-4F1C-F98F-C707ECA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7A253-ED22-33CB-68F0-5655ACA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4AD8F-6579-3C2A-F9DB-6190FEF5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Raynaud und Sklerodermie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Erhebung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Ziel d. Projekts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Analyse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KT Rhythmus in </a:t>
            </a:r>
            <a:r>
              <a:rPr lang="de-DE" dirty="0" err="1"/>
              <a:t>Zshg</a:t>
            </a:r>
            <a:r>
              <a:rPr lang="de-DE" dirty="0"/>
              <a:t>. mit </a:t>
            </a:r>
            <a:r>
              <a:rPr lang="de-DE" dirty="0" err="1"/>
              <a:t>Vasospasmen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Einfluss von Umweltfaktoren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Schlussfolgerungen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Literatur Verzeichnis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37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CA5C4-2C38-C420-816E-12A0DC1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1. Einführung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ABE2-D57E-BB08-BFA8-EC68F168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C93E-5574-BAC1-7D0B-90AFE1E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1.1 Raynaud und Sklerodermie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D49CC-C81F-E026-F30B-2EA788F0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Sklerodermie: </a:t>
            </a:r>
            <a:r>
              <a:rPr lang="de-DE" dirty="0"/>
              <a:t>auch systemische Sklerose. Schwere, chronische Krankheit mit übermäßiger Ablagerung von Kollagen in Haut und inneren Organen.</a:t>
            </a:r>
          </a:p>
          <a:p>
            <a:r>
              <a:rPr lang="de-DE" b="1" dirty="0"/>
              <a:t>Raynaud-Syndrom:</a:t>
            </a:r>
            <a:r>
              <a:rPr lang="de-DE" dirty="0"/>
              <a:t> Pathologische Reaktion kleiner Gefäße auf Kälte oder Stress, ein frühes Symptom von Sklerodermie</a:t>
            </a:r>
          </a:p>
          <a:p>
            <a:r>
              <a:rPr lang="de-DE" dirty="0"/>
              <a:t>Betroffene Bereiche werden blass, dann bläulich und schließlich rötlich. Dies kann zu brennenden Schmerzen, Parästhesien und Kältegefühl führen.</a:t>
            </a:r>
          </a:p>
          <a:p>
            <a:r>
              <a:rPr lang="de-DE" dirty="0"/>
              <a:t>Häufigste Lokalisation auf den Fingern, aber auch Zehen, Nase und Ohren können betroffen sein.</a:t>
            </a:r>
          </a:p>
          <a:p>
            <a:r>
              <a:rPr lang="de-DE" dirty="0"/>
              <a:t>Komplikation: Entwicklung von chronischen Wunden an den Fingern (digitale Geschwüre), im schlimmsten Fall Amputation der Finger.</a:t>
            </a:r>
          </a:p>
          <a:p>
            <a:r>
              <a:rPr lang="de-DE" dirty="0"/>
              <a:t>Trotz Fortschritten in der Krankheitsbewältigung bleibt systemische Sklerose behandlungs-, aber nicht heilbar.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, Nagel, Finger, Daumen enthält.&#10;&#10;Automatisch generierte Beschreibung">
            <a:extLst>
              <a:ext uri="{FF2B5EF4-FFF2-40B4-BE49-F238E27FC236}">
                <a16:creationId xmlns:a16="http://schemas.microsoft.com/office/drawing/2014/main" id="{DCD08D37-5618-8242-991C-C72D2E117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707384" y="244180"/>
            <a:ext cx="4777230" cy="6369641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3D25FF-8A08-AAD0-8540-4D7710173DBF}"/>
              </a:ext>
            </a:extLst>
          </p:cNvPr>
          <p:cNvSpPr txBox="1"/>
          <p:nvPr/>
        </p:nvSpPr>
        <p:spPr>
          <a:xfrm>
            <a:off x="8705929" y="5817615"/>
            <a:ext cx="7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1</a:t>
            </a:r>
          </a:p>
        </p:txBody>
      </p:sp>
    </p:spTree>
    <p:extLst>
      <p:ext uri="{BB962C8B-B14F-4D97-AF65-F5344CB8AC3E}">
        <p14:creationId xmlns:p14="http://schemas.microsoft.com/office/powerpoint/2010/main" val="39738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333E0-5F99-A94A-E8B5-4BCF9B9E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1.2 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097A8-9885-1DDA-9EDB-98B2CFC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Stichprobenumfang: 42 Patienten</a:t>
            </a:r>
          </a:p>
          <a:p>
            <a:r>
              <a:rPr lang="de-DE" dirty="0"/>
              <a:t>Längsschnittdaten</a:t>
            </a:r>
          </a:p>
          <a:p>
            <a:r>
              <a:rPr lang="de-DE" b="1" dirty="0"/>
              <a:t>Methodik: </a:t>
            </a:r>
            <a:r>
              <a:rPr lang="de-DE" dirty="0"/>
              <a:t>Wärmebildkamera zur Messung der Hauttemperatur an verschiedenen Körperstellen.</a:t>
            </a:r>
          </a:p>
          <a:p>
            <a:r>
              <a:rPr lang="de-DE" dirty="0"/>
              <a:t>Aufzeichnung im Zweistundentakt von 8 Uhr bis 22 Uhr am 1. Tag, 2.Tag und 5. Tag des stationären Aufenthalts.</a:t>
            </a:r>
          </a:p>
          <a:p>
            <a:r>
              <a:rPr lang="de-DE" b="1" dirty="0"/>
              <a:t>Umweltfaktoren: </a:t>
            </a:r>
            <a:r>
              <a:rPr lang="de-DE" dirty="0"/>
              <a:t>Kleidung, aktuelle Medikation, Physiotherapie und Rauchverhalten.</a:t>
            </a:r>
          </a:p>
          <a:p>
            <a:r>
              <a:rPr lang="de-DE" b="1" dirty="0"/>
              <a:t>Zusätzliche medizinische Informationen:</a:t>
            </a:r>
            <a:r>
              <a:rPr lang="de-DE" dirty="0"/>
              <a:t> Alter, Körpergröße, Gewicht, sekundäre Organmanifestationen von </a:t>
            </a:r>
            <a:r>
              <a:rPr lang="de-DE" dirty="0" err="1"/>
              <a:t>SSc</a:t>
            </a:r>
            <a:r>
              <a:rPr lang="de-DE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9091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41BB-1B3E-3523-1B07-84E8089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1.3 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39EDE-A987-7C20-726A-BA9A768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Kernfrage 1:</a:t>
            </a:r>
          </a:p>
          <a:p>
            <a:r>
              <a:rPr lang="de-DE" dirty="0"/>
              <a:t>Untersuchung des zirkadianen Körpertemperaturrhythmus in Bezug auf </a:t>
            </a:r>
            <a:r>
              <a:rPr lang="de-DE" dirty="0" err="1"/>
              <a:t>Vasospasmen</a:t>
            </a:r>
            <a:r>
              <a:rPr lang="de-DE" dirty="0"/>
              <a:t> bei Raynaud-Syndrom und systemischer Sklerose.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Kernfrage 2:</a:t>
            </a:r>
          </a:p>
          <a:p>
            <a:r>
              <a:rPr lang="de-DE" dirty="0"/>
              <a:t>Ermittlung von Umweltfaktoren die </a:t>
            </a:r>
            <a:r>
              <a:rPr lang="de-DE" dirty="0" err="1"/>
              <a:t>Vasospasmen</a:t>
            </a:r>
            <a:r>
              <a:rPr lang="de-DE" dirty="0"/>
              <a:t> und/oder systemische Sklerose beeinflussen.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7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9A21E-558D-45F2-8BD6-9F4561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33B47-5372-ACEB-DF11-CA155FB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65458-3759-5664-5B14-8D9A20C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Kernfrage 1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1FC23-2497-9E3D-CF53-BC726A4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Untersuchung des zirkadianen Körpertemperaturrhythmus in Bezug auf </a:t>
            </a:r>
            <a:r>
              <a:rPr lang="de-DE" b="1" dirty="0" err="1"/>
              <a:t>Vasospasmen</a:t>
            </a:r>
            <a:r>
              <a:rPr lang="de-DE" b="1" dirty="0"/>
              <a:t> bei Raynaud-Syndrom und systemischer Sklerose</a:t>
            </a:r>
          </a:p>
        </p:txBody>
      </p:sp>
    </p:spTree>
    <p:extLst>
      <p:ext uri="{BB962C8B-B14F-4D97-AF65-F5344CB8AC3E}">
        <p14:creationId xmlns:p14="http://schemas.microsoft.com/office/powerpoint/2010/main" val="53816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Breitbild</PresentationFormat>
  <Paragraphs>39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Examination of peripheral blood flow in systemic sclerosis Sebastian Fröber (Medizinische Fakultät) </vt:lpstr>
      <vt:lpstr>Gliederung</vt:lpstr>
      <vt:lpstr>1. Einführung</vt:lpstr>
      <vt:lpstr>1.1 Raynaud und Sklerodermie</vt:lpstr>
      <vt:lpstr>PowerPoint-Präsentation</vt:lpstr>
      <vt:lpstr>1.2 Erhebung</vt:lpstr>
      <vt:lpstr>1.3 Ziel des Projekts</vt:lpstr>
      <vt:lpstr>2. Analyse</vt:lpstr>
      <vt:lpstr>Kernfrage 1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of peripheral blood flow in systemic sclerosis Sebastian Fröber (Medizinische Fakultät) </dc:title>
  <dc:creator>Chaban, Bakir</dc:creator>
  <cp:lastModifiedBy>Chaban, Bakir</cp:lastModifiedBy>
  <cp:revision>5</cp:revision>
  <dcterms:created xsi:type="dcterms:W3CDTF">2023-12-04T16:14:23Z</dcterms:created>
  <dcterms:modified xsi:type="dcterms:W3CDTF">2023-12-04T17:30:42Z</dcterms:modified>
</cp:coreProperties>
</file>