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63" r:id="rId6"/>
    <p:sldId id="264" r:id="rId7"/>
    <p:sldId id="265" r:id="rId8"/>
    <p:sldId id="261" r:id="rId9"/>
    <p:sldId id="262" r:id="rId10"/>
    <p:sldId id="258" r:id="rId11"/>
    <p:sldId id="259" r:id="rId12"/>
    <p:sldId id="260" r:id="rId13"/>
    <p:sldId id="257" r:id="rId14"/>
    <p:sldId id="256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72E"/>
    <a:srgbClr val="EEEEEE"/>
    <a:srgbClr val="ADADAD"/>
    <a:srgbClr val="E2E2E2"/>
    <a:srgbClr val="B858EE"/>
    <a:srgbClr val="1EA3FE"/>
    <a:srgbClr val="B54EED"/>
    <a:srgbClr val="0498FE"/>
    <a:srgbClr val="0399FF"/>
    <a:srgbClr val="B9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2DB3-8F61-9D4B-1710-255270AD3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9D217-44F6-7E07-C052-73DB69797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51A55-2960-CE56-C234-4ED4DE28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08F4-200D-4B74-928F-8F7E4B4C599F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CE078-6D54-0216-C2CA-D0F3F9CD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688D8-C45D-4816-9D5C-7C66C65A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F1D0-26FC-497A-9AE0-01918917F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4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87EB-983B-0068-49FD-990B43EF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5A18C-BB2E-0CF6-7537-4D8FD32DA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6B0E5-B786-9E1C-4D81-93F16364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08F4-200D-4B74-928F-8F7E4B4C599F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1929A-1C48-2F29-8902-4CE4AE4C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0288-FBDD-7CED-741C-5BF936AB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F1D0-26FC-497A-9AE0-01918917F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89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A3DB7-E65C-3003-7E41-65B5E1B25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8EDDC-3A80-447B-D43A-FE90AE227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3175-2545-453D-57F3-AC4686F4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08F4-200D-4B74-928F-8F7E4B4C599F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C29D3-A759-96B2-4473-24FE1613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A365E-CBDE-41CD-CD1D-3C9C6C52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F1D0-26FC-497A-9AE0-01918917F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20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6FAE-2E27-4163-EB92-3D0DFC68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829B-C743-ECD1-A8F6-842BC30E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BAC0-74CB-C9C7-500B-2D382F1C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08F4-200D-4B74-928F-8F7E4B4C599F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7F5E4-43D6-2A23-5010-CDFA32A5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EAAE0-D135-2328-8621-9EB2716A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F1D0-26FC-497A-9AE0-01918917F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51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0110-8E7A-37FD-AAD0-CEE03EA2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EE124-1E9B-3DA6-E3C8-E6BC59655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CB6F7-2CE4-76AD-70FA-1EBFEC3C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08F4-200D-4B74-928F-8F7E4B4C599F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F136-6A08-A807-FFD2-49EB789E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4A9A2-1731-AD60-3E0A-E6EDC003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F1D0-26FC-497A-9AE0-01918917F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07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5D9D-8A1B-9B48-C0FD-08197C56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DA58-0155-E468-0433-F528A1503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5727A-7D2A-1A51-CEA1-24CC008D4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8FCB1-0833-50AE-57D6-4685808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08F4-200D-4B74-928F-8F7E4B4C599F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C00A5-EBFB-2BEE-25BD-7FE8EDDE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18E60-FF05-D820-9D60-614712E8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F1D0-26FC-497A-9AE0-01918917F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4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58DF-B9A1-7B29-F550-90C17A91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9E02C-A85D-89AC-0E13-8AA358E7E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AACDB-1467-581B-351C-F72633B93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25ACB-3D78-268D-9EC6-5E3197764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C781F-AC1B-01FD-D5A0-C6522A87F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E3AD9-4A8C-2809-E860-25802EC5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08F4-200D-4B74-928F-8F7E4B4C599F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1EFD6-8906-C55A-F49F-2C62D183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E09ED-11C5-EC23-2A7A-98FFB45E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F1D0-26FC-497A-9AE0-01918917F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2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E20F-8308-0556-1F7D-0111863B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475C1-4266-5505-FA28-D0CB4B70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08F4-200D-4B74-928F-8F7E4B4C599F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48E49-2D29-6DDC-8107-CF6B432B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496A9-35A0-EB6A-F4D1-85B4CE9F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F1D0-26FC-497A-9AE0-01918917F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4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4094C-7CEE-FFBF-F222-72C13B41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08F4-200D-4B74-928F-8F7E4B4C599F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C048D-9BB8-164E-8F7F-5A81A104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40514-F8CC-E97E-DA64-62CB0223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F1D0-26FC-497A-9AE0-01918917F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54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292B-6F7C-37FE-2B5C-44EFAF11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D1B9-8805-F74C-2BF8-19DCA4791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24F99-7C4C-E4BE-A728-8A0481BCD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32CC6-A14C-E223-25B4-94015F2A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08F4-200D-4B74-928F-8F7E4B4C599F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4681C-3BF7-C810-D321-2E3019A0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257AC-6497-20FC-CFF3-9AE4FF84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F1D0-26FC-497A-9AE0-01918917F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89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3651-572F-7CA4-C6CA-027B558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E9CBA-9D45-AAFE-D981-3C7E78161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076DB-AD1D-CB17-B083-062E5DDD5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54B4E-DC97-81FF-B9E6-14402BFD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08F4-200D-4B74-928F-8F7E4B4C599F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6073B-5D41-7C2E-E2DB-0D9EB9F1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8889D-20B1-EB3D-B965-2AA8678F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F1D0-26FC-497A-9AE0-01918917F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3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7F186159-E510-3B8A-8E86-F0A7D93D67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1311227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F186159-E510-3B8A-8E86-F0A7D93D67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507FD-2AC7-2148-6CFD-974DFD75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182EF-BF10-2421-D933-F2905C609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E7BE-6370-D209-D83B-712486748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08F4-200D-4B74-928F-8F7E4B4C599F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D457-1469-D936-1A5B-C5252129C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55ABE-9736-8E0D-0210-DC85674A1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FF1D0-26FC-497A-9AE0-01918917F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1.emf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3.png"/><Relationship Id="rId3" Type="http://schemas.openxmlformats.org/officeDocument/2006/relationships/tags" Target="../tags/tag14.xml"/><Relationship Id="rId7" Type="http://schemas.openxmlformats.org/officeDocument/2006/relationships/image" Target="../media/image29.emf"/><Relationship Id="rId12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1.xml"/><Relationship Id="rId11" Type="http://schemas.openxmlformats.org/officeDocument/2006/relationships/oleObject" Target="../embeddings/oleObject11.bin"/><Relationship Id="rId5" Type="http://schemas.openxmlformats.org/officeDocument/2006/relationships/tags" Target="../tags/tag16.xml"/><Relationship Id="rId10" Type="http://schemas.openxmlformats.org/officeDocument/2006/relationships/image" Target="../media/image32.emf"/><Relationship Id="rId4" Type="http://schemas.openxmlformats.org/officeDocument/2006/relationships/tags" Target="../tags/tag15.xml"/><Relationship Id="rId9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image" Target="../media/image38.png"/><Relationship Id="rId3" Type="http://schemas.openxmlformats.org/officeDocument/2006/relationships/tags" Target="../tags/tag19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37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36.emf"/><Relationship Id="rId5" Type="http://schemas.openxmlformats.org/officeDocument/2006/relationships/tags" Target="../tags/tag21.xml"/><Relationship Id="rId10" Type="http://schemas.openxmlformats.org/officeDocument/2006/relationships/image" Target="../media/image35.emf"/><Relationship Id="rId4" Type="http://schemas.openxmlformats.org/officeDocument/2006/relationships/tags" Target="../tags/tag20.xml"/><Relationship Id="rId9" Type="http://schemas.openxmlformats.org/officeDocument/2006/relationships/image" Target="../media/image3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image" Target="../media/image43.emf"/><Relationship Id="rId3" Type="http://schemas.openxmlformats.org/officeDocument/2006/relationships/tags" Target="../tags/tag24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42.emf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1.png"/><Relationship Id="rId5" Type="http://schemas.openxmlformats.org/officeDocument/2006/relationships/tags" Target="../tags/tag26.xml"/><Relationship Id="rId10" Type="http://schemas.openxmlformats.org/officeDocument/2006/relationships/image" Target="../media/image40.emf"/><Relationship Id="rId4" Type="http://schemas.openxmlformats.org/officeDocument/2006/relationships/tags" Target="../tags/tag25.xml"/><Relationship Id="rId9" Type="http://schemas.openxmlformats.org/officeDocument/2006/relationships/image" Target="../media/image3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9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47.emf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6.emf"/><Relationship Id="rId5" Type="http://schemas.openxmlformats.org/officeDocument/2006/relationships/tags" Target="../tags/tag31.xml"/><Relationship Id="rId10" Type="http://schemas.openxmlformats.org/officeDocument/2006/relationships/image" Target="../media/image45.emf"/><Relationship Id="rId4" Type="http://schemas.openxmlformats.org/officeDocument/2006/relationships/tags" Target="../tags/tag30.xml"/><Relationship Id="rId9" Type="http://schemas.openxmlformats.org/officeDocument/2006/relationships/image" Target="../media/image4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microsoft.com/office/2007/relationships/hdphoto" Target="../media/hdphoto3.wdp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.emf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10" Type="http://schemas.openxmlformats.org/officeDocument/2006/relationships/image" Target="../media/image9.png"/><Relationship Id="rId4" Type="http://schemas.openxmlformats.org/officeDocument/2006/relationships/image" Target="../media/image1.emf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9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48DB601-19C5-948C-E061-527179A524E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80886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48DB601-19C5-948C-E061-527179A524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" name="Picture 5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FC06E54-A99D-E454-8AEF-A2A1E041EE0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95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322"/>
            <a:ext cx="12202210" cy="761923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FFC1B90-15E3-62FF-78A9-1079292704C4}"/>
              </a:ext>
            </a:extLst>
          </p:cNvPr>
          <p:cNvSpPr/>
          <p:nvPr/>
        </p:nvSpPr>
        <p:spPr>
          <a:xfrm>
            <a:off x="-93159" y="0"/>
            <a:ext cx="12285159" cy="6858000"/>
          </a:xfrm>
          <a:prstGeom prst="rect">
            <a:avLst/>
          </a:prstGeom>
          <a:gradFill flip="none" rotWithShape="1">
            <a:gsLst>
              <a:gs pos="0">
                <a:srgbClr val="32AAF1">
                  <a:alpha val="5000"/>
                </a:srgbClr>
              </a:gs>
              <a:gs pos="100000">
                <a:schemeClr val="bg1">
                  <a:alpha val="5000"/>
                </a:schemeClr>
              </a:gs>
              <a:gs pos="48000">
                <a:srgbClr val="C06DDA">
                  <a:alpha val="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B6493D-B514-C121-139F-A0561F310815}"/>
              </a:ext>
            </a:extLst>
          </p:cNvPr>
          <p:cNvSpPr txBox="1"/>
          <p:nvPr/>
        </p:nvSpPr>
        <p:spPr>
          <a:xfrm>
            <a:off x="369085" y="1187207"/>
            <a:ext cx="1113666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0"/>
                <a:ea typeface="Inter Light BETA" panose="020B0402030000000004" pitchFamily="34" charset="0"/>
                <a:cs typeface="Helvetica" panose="020B0604020202020204" pitchFamily="34" charset="0"/>
              </a:rPr>
              <a:t>Diligence tool for investors to quickly gain insights on any company</a:t>
            </a:r>
          </a:p>
          <a:p>
            <a:endParaRPr lang="en-GB" sz="1650" dirty="0">
              <a:solidFill>
                <a:schemeClr val="tx1">
                  <a:lumMod val="85000"/>
                  <a:lumOff val="15000"/>
                </a:schemeClr>
              </a:solidFill>
              <a:latin typeface="Avenir Next LT Pro" panose="020B0504020202020204" pitchFamily="34" charset="0"/>
              <a:ea typeface="Inter Light BETA" panose="020B0402030000000004" pitchFamily="34" charset="0"/>
              <a:cs typeface="Helvetica" panose="020B0604020202020204" pitchFamily="34" charset="0"/>
            </a:endParaRPr>
          </a:p>
          <a:p>
            <a:r>
              <a:rPr lang="en-GB" sz="165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0"/>
                <a:ea typeface="Inter Light BETA" panose="020B0402030000000004" pitchFamily="34" charset="0"/>
                <a:cs typeface="Helvetica" panose="020B0604020202020204" pitchFamily="34" charset="0"/>
              </a:rPr>
              <a:t>Aggregates and analyses 3</a:t>
            </a:r>
            <a:r>
              <a:rPr lang="en-GB" sz="165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0"/>
                <a:ea typeface="Inter Light BETA" panose="020B0402030000000004" pitchFamily="34" charset="0"/>
                <a:cs typeface="Helvetica" panose="020B0604020202020204" pitchFamily="34" charset="0"/>
              </a:rPr>
              <a:t>rd</a:t>
            </a:r>
            <a:r>
              <a:rPr lang="en-GB" sz="165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0"/>
                <a:ea typeface="Inter Light BETA" panose="020B0402030000000004" pitchFamily="34" charset="0"/>
                <a:cs typeface="Helvetica" panose="020B0604020202020204" pitchFamily="34" charset="0"/>
              </a:rPr>
              <a:t> party data to answer questions around company momentum and asset quality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BDCB02-6D23-9D7A-A481-284AA1858F0B}"/>
              </a:ext>
            </a:extLst>
          </p:cNvPr>
          <p:cNvGrpSpPr/>
          <p:nvPr/>
        </p:nvGrpSpPr>
        <p:grpSpPr>
          <a:xfrm>
            <a:off x="351645" y="6321214"/>
            <a:ext cx="2260428" cy="374181"/>
            <a:chOff x="2902278" y="4932290"/>
            <a:chExt cx="4004488" cy="66288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EFB569-8742-85B4-99DC-F17ED6B7C2A8}"/>
                </a:ext>
              </a:extLst>
            </p:cNvPr>
            <p:cNvSpPr txBox="1"/>
            <p:nvPr/>
          </p:nvSpPr>
          <p:spPr>
            <a:xfrm>
              <a:off x="2902278" y="5012747"/>
              <a:ext cx="1666875" cy="490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Inter" panose="020B0502030000000004" pitchFamily="34" charset="0"/>
                  <a:ea typeface="Inter" panose="020B0502030000000004" pitchFamily="34" charset="0"/>
                </a:rPr>
                <a:t>Backed by</a:t>
              </a:r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77801EBC-138F-C3B1-5017-AA3DCE6858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36" b="24541"/>
            <a:stretch/>
          </p:blipFill>
          <p:spPr bwMode="auto">
            <a:xfrm>
              <a:off x="4537325" y="4932290"/>
              <a:ext cx="2369441" cy="662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2F7AA4D-82B6-7875-1609-F6C7EF1993D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0D0D0D"/>
              </a:clrFrom>
              <a:clrTo>
                <a:srgbClr val="0D0D0D">
                  <a:alpha val="0"/>
                </a:srgbClr>
              </a:clrTo>
            </a:clrChange>
          </a:blip>
          <a:srcRect l="1510" t="16369" r="676" b="2376"/>
          <a:stretch/>
        </p:blipFill>
        <p:spPr>
          <a:xfrm>
            <a:off x="464947" y="294071"/>
            <a:ext cx="2734391" cy="655548"/>
          </a:xfrm>
          <a:prstGeom prst="rect">
            <a:avLst/>
          </a:prstGeom>
        </p:spPr>
      </p:pic>
      <p:grpSp>
        <p:nvGrpSpPr>
          <p:cNvPr id="4118" name="Group 4117">
            <a:extLst>
              <a:ext uri="{FF2B5EF4-FFF2-40B4-BE49-F238E27FC236}">
                <a16:creationId xmlns:a16="http://schemas.microsoft.com/office/drawing/2014/main" id="{B2FDAD5F-FA55-21BC-9FF1-FF2D0AEF9437}"/>
              </a:ext>
            </a:extLst>
          </p:cNvPr>
          <p:cNvGrpSpPr/>
          <p:nvPr/>
        </p:nvGrpSpPr>
        <p:grpSpPr>
          <a:xfrm>
            <a:off x="543992" y="3183931"/>
            <a:ext cx="4785623" cy="2591171"/>
            <a:chOff x="493192" y="3339506"/>
            <a:chExt cx="4785623" cy="259117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89E7E32-FB21-639B-C112-17C70726DFEC}"/>
                </a:ext>
              </a:extLst>
            </p:cNvPr>
            <p:cNvSpPr/>
            <p:nvPr/>
          </p:nvSpPr>
          <p:spPr>
            <a:xfrm>
              <a:off x="500434" y="4046067"/>
              <a:ext cx="2400301" cy="4714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r>
                <a:rPr lang="en-GB" sz="1200" spc="50" dirty="0">
                  <a:solidFill>
                    <a:schemeClr val="tx1"/>
                  </a:solidFill>
                  <a:latin typeface="Avenir Next LT Pro Demi" panose="020B0704020202020204" pitchFamily="34" charset="0"/>
                  <a:ea typeface="Inter" panose="020B0502030000000004" pitchFamily="34" charset="0"/>
                </a:rPr>
                <a:t>Business Model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A0FC72B-D922-64F1-F3BE-B6DF24DA3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064" t="34839" r="-6849" b="60787"/>
            <a:stretch/>
          </p:blipFill>
          <p:spPr>
            <a:xfrm>
              <a:off x="493192" y="4151152"/>
              <a:ext cx="299135" cy="246093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C1EC4A2-9B5E-2C4E-5273-3426F48D93E1}"/>
                </a:ext>
              </a:extLst>
            </p:cNvPr>
            <p:cNvSpPr/>
            <p:nvPr/>
          </p:nvSpPr>
          <p:spPr>
            <a:xfrm>
              <a:off x="509963" y="4752628"/>
              <a:ext cx="2400301" cy="4714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r>
                <a:rPr lang="en-GB" sz="1200" spc="50" dirty="0">
                  <a:solidFill>
                    <a:schemeClr val="tx1"/>
                  </a:solidFill>
                  <a:latin typeface="Avenir Next LT Pro Demi" panose="020B0704020202020204" pitchFamily="34" charset="0"/>
                  <a:ea typeface="Inter" panose="020B0502030000000004" pitchFamily="34" charset="0"/>
                </a:rPr>
                <a:t>Website Traffic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DCB1876-A6ED-82CA-B035-3996A111F0FE}"/>
                </a:ext>
              </a:extLst>
            </p:cNvPr>
            <p:cNvSpPr/>
            <p:nvPr/>
          </p:nvSpPr>
          <p:spPr>
            <a:xfrm>
              <a:off x="2868986" y="4046067"/>
              <a:ext cx="2400301" cy="4714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r>
                <a:rPr lang="en-GB" sz="1200" spc="50" dirty="0">
                  <a:solidFill>
                    <a:schemeClr val="tx1"/>
                  </a:solidFill>
                  <a:latin typeface="Avenir Next LT Pro Demi" panose="020B0704020202020204" pitchFamily="34" charset="0"/>
                  <a:ea typeface="Inter" panose="020B0502030000000004" pitchFamily="34" charset="0"/>
                </a:rPr>
                <a:t>Headcount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ED7B563-7C1C-DC72-C4CA-6CE548C73517}"/>
                </a:ext>
              </a:extLst>
            </p:cNvPr>
            <p:cNvSpPr/>
            <p:nvPr/>
          </p:nvSpPr>
          <p:spPr>
            <a:xfrm>
              <a:off x="500434" y="3339506"/>
              <a:ext cx="2400301" cy="4714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r>
                <a:rPr lang="en-GB" sz="1200" spc="50" dirty="0">
                  <a:solidFill>
                    <a:schemeClr val="tx1"/>
                  </a:solidFill>
                  <a:latin typeface="Avenir Next LT Pro Demi" panose="020B0704020202020204" pitchFamily="34" charset="0"/>
                  <a:ea typeface="Inter" panose="020B0502030000000004" pitchFamily="34" charset="0"/>
                </a:rPr>
                <a:t>Company Description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BC066E-BFD7-CD73-20B5-F09E6AD0AA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3" t="8675" r="10869" b="86951"/>
            <a:stretch/>
          </p:blipFill>
          <p:spPr>
            <a:xfrm>
              <a:off x="557520" y="3452203"/>
              <a:ext cx="195878" cy="246093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DC4930F-BF84-1A88-1FF4-A9D6183E102A}"/>
                </a:ext>
              </a:extLst>
            </p:cNvPr>
            <p:cNvSpPr/>
            <p:nvPr/>
          </p:nvSpPr>
          <p:spPr>
            <a:xfrm>
              <a:off x="2868986" y="3339506"/>
              <a:ext cx="2400301" cy="4714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r>
                <a:rPr lang="en-GB" sz="1200" spc="50" dirty="0">
                  <a:solidFill>
                    <a:schemeClr val="tx1"/>
                  </a:solidFill>
                  <a:latin typeface="Avenir Next LT Pro Demi" panose="020B0704020202020204" pitchFamily="34" charset="0"/>
                  <a:ea typeface="Inter" panose="020B0502030000000004" pitchFamily="34" charset="0"/>
                </a:rPr>
                <a:t>Fundraising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AFFBB71-117F-1689-24D8-897CEEB0A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862" t="43779" r="7947" b="51771"/>
            <a:stretch/>
          </p:blipFill>
          <p:spPr>
            <a:xfrm>
              <a:off x="2882795" y="3450093"/>
              <a:ext cx="238784" cy="25031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EF7E1EC-B0C7-EFCF-2D15-BE29474AE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182" t="26006" r="-9581" b="69544"/>
            <a:stretch/>
          </p:blipFill>
          <p:spPr>
            <a:xfrm>
              <a:off x="2862459" y="4149042"/>
              <a:ext cx="279456" cy="250312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A0AC692-1A53-66BC-4059-59667C5B8B6F}"/>
                </a:ext>
              </a:extLst>
            </p:cNvPr>
            <p:cNvSpPr/>
            <p:nvPr/>
          </p:nvSpPr>
          <p:spPr>
            <a:xfrm>
              <a:off x="2878514" y="4752628"/>
              <a:ext cx="2400301" cy="4714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r>
                <a:rPr lang="en-GB" sz="1200" spc="50" dirty="0">
                  <a:solidFill>
                    <a:schemeClr val="tx1"/>
                  </a:solidFill>
                  <a:latin typeface="Avenir Next LT Pro Demi" panose="020B0704020202020204" pitchFamily="34" charset="0"/>
                  <a:ea typeface="Inter" panose="020B0502030000000004" pitchFamily="34" charset="0"/>
                </a:rPr>
                <a:t>Consumer Spend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902E0E5-3529-680F-3D2D-A1B9EBB5D7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302" r="1084" b="8248"/>
            <a:stretch/>
          </p:blipFill>
          <p:spPr>
            <a:xfrm>
              <a:off x="2882795" y="4868793"/>
              <a:ext cx="238784" cy="250312"/>
            </a:xfrm>
            <a:prstGeom prst="rect">
              <a:avLst/>
            </a:prstGeom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4973693-29A3-71F6-988F-52858A4DB1B4}"/>
                </a:ext>
              </a:extLst>
            </p:cNvPr>
            <p:cNvSpPr/>
            <p:nvPr/>
          </p:nvSpPr>
          <p:spPr>
            <a:xfrm>
              <a:off x="2878514" y="5459190"/>
              <a:ext cx="2400301" cy="4714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r>
                <a:rPr lang="en-GB" sz="1200" spc="50" dirty="0">
                  <a:solidFill>
                    <a:schemeClr val="tx1"/>
                  </a:solidFill>
                  <a:latin typeface="Avenir Next LT Pro Demi" panose="020B0704020202020204" pitchFamily="34" charset="0"/>
                  <a:ea typeface="Inter" panose="020B0502030000000004" pitchFamily="34" charset="0"/>
                </a:rPr>
                <a:t>Ad Spend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6EBF3DB-C69A-EEE7-4D1D-93FDBB2E0966}"/>
                </a:ext>
              </a:extLst>
            </p:cNvPr>
            <p:cNvSpPr/>
            <p:nvPr/>
          </p:nvSpPr>
          <p:spPr>
            <a:xfrm>
              <a:off x="509963" y="5459190"/>
              <a:ext cx="2400301" cy="4714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r>
                <a:rPr lang="en-GB" sz="1200" spc="50" dirty="0">
                  <a:solidFill>
                    <a:schemeClr val="tx1"/>
                  </a:solidFill>
                  <a:latin typeface="Avenir Next LT Pro Demi" panose="020B0704020202020204" pitchFamily="34" charset="0"/>
                  <a:ea typeface="Inter" panose="020B0502030000000004" pitchFamily="34" charset="0"/>
                </a:rPr>
                <a:t>App Usage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68595EB-46A9-621F-C42D-6457B22B74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748" t="96000" r="1625" b="-117"/>
            <a:stretch/>
          </p:blipFill>
          <p:spPr>
            <a:xfrm>
              <a:off x="2840247" y="5576179"/>
              <a:ext cx="273081" cy="231614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2FEF225-8455-3213-49DB-A640B9627C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17" t="78625" r="3701" b="16925"/>
            <a:stretch/>
          </p:blipFill>
          <p:spPr>
            <a:xfrm>
              <a:off x="528681" y="5582477"/>
              <a:ext cx="238784" cy="250312"/>
            </a:xfrm>
            <a:prstGeom prst="rect">
              <a:avLst/>
            </a:prstGeom>
          </p:spPr>
        </p:pic>
        <p:pic>
          <p:nvPicPr>
            <p:cNvPr id="38" name="Picture 37" descr="A black diamond in a circle&#10;&#10;Description automatically generated">
              <a:extLst>
                <a:ext uri="{FF2B5EF4-FFF2-40B4-BE49-F238E27FC236}">
                  <a16:creationId xmlns:a16="http://schemas.microsoft.com/office/drawing/2014/main" id="{37B4669F-9D43-3608-402F-E0F85AC23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118" y="4888994"/>
              <a:ext cx="209910" cy="20991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19E9054-99D3-33CB-63E8-9149442CD1F5}"/>
              </a:ext>
            </a:extLst>
          </p:cNvPr>
          <p:cNvSpPr txBox="1"/>
          <p:nvPr/>
        </p:nvSpPr>
        <p:spPr>
          <a:xfrm>
            <a:off x="3414140" y="375624"/>
            <a:ext cx="8932312" cy="49244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GB" sz="2600" spc="50" dirty="0">
                <a:latin typeface="Inter Medium" panose="020B0602030000000004" pitchFamily="34" charset="0"/>
                <a:ea typeface="Inter Medium" panose="020B0602030000000004" pitchFamily="34" charset="0"/>
                <a:cs typeface="Helvetica" panose="020B0604020202020204" pitchFamily="34" charset="0"/>
              </a:rPr>
              <a:t>Improve deal flow with quicker and better insights.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E2A61B-4A0B-9610-0755-AD716C83A3F4}"/>
              </a:ext>
            </a:extLst>
          </p:cNvPr>
          <p:cNvGrpSpPr/>
          <p:nvPr/>
        </p:nvGrpSpPr>
        <p:grpSpPr>
          <a:xfrm>
            <a:off x="5304868" y="2417171"/>
            <a:ext cx="6432377" cy="3904044"/>
            <a:chOff x="5841047" y="2479760"/>
            <a:chExt cx="6373517" cy="386832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2508F73-B6A4-37A1-69C9-1DDDAAA920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r="1282" b="1"/>
            <a:stretch/>
          </p:blipFill>
          <p:spPr>
            <a:xfrm>
              <a:off x="5841047" y="2479760"/>
              <a:ext cx="4835485" cy="2529478"/>
            </a:xfrm>
            <a:prstGeom prst="roundRect">
              <a:avLst>
                <a:gd name="adj" fmla="val 3432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74E77F9-40CC-FAFC-61BB-175B7CE67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691850" y="3730705"/>
              <a:ext cx="2522714" cy="2077686"/>
            </a:xfrm>
            <a:prstGeom prst="roundRect">
              <a:avLst>
                <a:gd name="adj" fmla="val 3432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8B189A6-417C-A921-C600-C5E98EAFF4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3047" b="36633"/>
            <a:stretch/>
          </p:blipFill>
          <p:spPr>
            <a:xfrm>
              <a:off x="6112256" y="5151596"/>
              <a:ext cx="3425860" cy="1196485"/>
            </a:xfrm>
            <a:prstGeom prst="roundRect">
              <a:avLst>
                <a:gd name="adj" fmla="val 3432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4115" name="Picture 4114">
            <a:extLst>
              <a:ext uri="{FF2B5EF4-FFF2-40B4-BE49-F238E27FC236}">
                <a16:creationId xmlns:a16="http://schemas.microsoft.com/office/drawing/2014/main" id="{FF8810B4-33E0-33C2-BE9D-BB561F615F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73" y="2403741"/>
            <a:ext cx="4662219" cy="5216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278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E922262B-FCF0-7150-9B86-4DB79F40B12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/>
          <a:srcRect l="5682" r="27585"/>
          <a:stretch/>
        </p:blipFill>
        <p:spPr>
          <a:xfrm>
            <a:off x="8194767" y="1007218"/>
            <a:ext cx="2511554" cy="226771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1139A35-8F72-5DB7-F433-C361D276EFF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8"/>
          <a:srcRect l="5532" r="27836"/>
          <a:stretch/>
        </p:blipFill>
        <p:spPr>
          <a:xfrm>
            <a:off x="114368" y="4077684"/>
            <a:ext cx="2507702" cy="226771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D6B6E41-0C61-DF61-5E0C-42B9647C425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9"/>
          <a:srcRect l="6286" r="28295"/>
          <a:stretch/>
        </p:blipFill>
        <p:spPr>
          <a:xfrm>
            <a:off x="114368" y="1007218"/>
            <a:ext cx="2462088" cy="226771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EC2FBB2-9BBD-F90A-1C82-3DDC9B84658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0"/>
          <a:srcRect l="7210" r="27858"/>
          <a:stretch/>
        </p:blipFill>
        <p:spPr>
          <a:xfrm>
            <a:off x="4107095" y="1007218"/>
            <a:ext cx="2460896" cy="2267712"/>
          </a:xfrm>
          <a:prstGeom prst="rect">
            <a:avLst/>
          </a:prstGeom>
        </p:spPr>
      </p:pic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48DB601-19C5-948C-E061-527179A524E0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47" imgH="348" progId="TCLayout.ActiveDocument.1">
                  <p:embed/>
                </p:oleObj>
              </mc:Choice>
              <mc:Fallback>
                <p:oleObj name="think-cell Slide" r:id="rId11" imgW="347" imgH="34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48DB601-19C5-948C-E061-527179A524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3B0CF132-EE52-EE56-AC9D-3F8EA8CF5026}"/>
              </a:ext>
            </a:extLst>
          </p:cNvPr>
          <p:cNvSpPr/>
          <p:nvPr/>
        </p:nvSpPr>
        <p:spPr>
          <a:xfrm>
            <a:off x="114368" y="41563"/>
            <a:ext cx="1979297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Inter Light BETA" panose="020B0402030000000004" pitchFamily="34" charset="0"/>
                <a:ea typeface="Inter Light BETA" panose="020B0402030000000004" pitchFamily="34" charset="0"/>
              </a:rPr>
              <a:t>Visits Breakdown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DA9147-461F-94C9-7260-DCB5F59146A3}"/>
              </a:ext>
            </a:extLst>
          </p:cNvPr>
          <p:cNvSpPr/>
          <p:nvPr/>
        </p:nvSpPr>
        <p:spPr>
          <a:xfrm>
            <a:off x="114368" y="557419"/>
            <a:ext cx="3657532" cy="364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>
                <a:solidFill>
                  <a:schemeClr val="bg1"/>
                </a:solidFill>
                <a:latin typeface="Inter Light BETA" panose="020B0402030000000004" pitchFamily="34" charset="0"/>
                <a:ea typeface="Inter Light BETA" panose="020B0402030000000004" pitchFamily="34" charset="0"/>
              </a:rPr>
              <a:t>Geo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>
                <a:solidFill>
                  <a:schemeClr val="bg1"/>
                </a:solidFill>
                <a:latin typeface="Inter Light BETA" panose="020B0402030000000004" pitchFamily="34" charset="0"/>
                <a:ea typeface="Inter Light BETA" panose="020B0402030000000004" pitchFamily="34" charset="0"/>
              </a:rPr>
              <a:t>Last 12 Months Visits (Worldwide)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6F949F-0DEC-6185-9986-F25E68C9A3B3}"/>
              </a:ext>
            </a:extLst>
          </p:cNvPr>
          <p:cNvSpPr/>
          <p:nvPr/>
        </p:nvSpPr>
        <p:spPr>
          <a:xfrm>
            <a:off x="4162493" y="557419"/>
            <a:ext cx="3657532" cy="364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>
                <a:solidFill>
                  <a:schemeClr val="bg1"/>
                </a:solidFill>
                <a:latin typeface="Inter Light BETA" panose="020B0402030000000004" pitchFamily="34" charset="0"/>
                <a:ea typeface="Inter Light BETA" panose="020B0402030000000004" pitchFamily="34" charset="0"/>
              </a:rPr>
              <a:t>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>
                <a:solidFill>
                  <a:schemeClr val="bg1"/>
                </a:solidFill>
                <a:latin typeface="Inter Light BETA" panose="020B0402030000000004" pitchFamily="34" charset="0"/>
                <a:ea typeface="Inter Light BETA" panose="020B0402030000000004" pitchFamily="34" charset="0"/>
              </a:rPr>
              <a:t>Last 12 Months Visits (US)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AA0894-2C73-A483-31B8-B7D972EB18AC}"/>
              </a:ext>
            </a:extLst>
          </p:cNvPr>
          <p:cNvSpPr/>
          <p:nvPr/>
        </p:nvSpPr>
        <p:spPr>
          <a:xfrm>
            <a:off x="8210618" y="557419"/>
            <a:ext cx="3657532" cy="364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>
                <a:solidFill>
                  <a:schemeClr val="bg1"/>
                </a:solidFill>
                <a:latin typeface="Inter Light BETA" panose="020B0402030000000004" pitchFamily="34" charset="0"/>
                <a:ea typeface="Inter Light BETA" panose="020B0402030000000004" pitchFamily="34" charset="0"/>
              </a:rPr>
              <a:t>Channel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>
                <a:solidFill>
                  <a:schemeClr val="bg1"/>
                </a:solidFill>
                <a:latin typeface="Inter Light BETA" panose="020B0402030000000004" pitchFamily="34" charset="0"/>
                <a:ea typeface="Inter Light BETA" panose="020B0402030000000004" pitchFamily="34" charset="0"/>
              </a:rPr>
              <a:t>Last 12 Months Visits (US)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BF2835-3ADE-89EA-DA6F-96F528B660A8}"/>
              </a:ext>
            </a:extLst>
          </p:cNvPr>
          <p:cNvSpPr/>
          <p:nvPr/>
        </p:nvSpPr>
        <p:spPr>
          <a:xfrm>
            <a:off x="114368" y="3637403"/>
            <a:ext cx="3657532" cy="364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>
                <a:solidFill>
                  <a:schemeClr val="bg1"/>
                </a:solidFill>
                <a:latin typeface="Inter Light BETA" panose="020B0402030000000004" pitchFamily="34" charset="0"/>
                <a:ea typeface="Inter Light BETA" panose="020B0402030000000004" pitchFamily="34" charset="0"/>
              </a:rPr>
              <a:t>Organic vs. Paid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>
                <a:solidFill>
                  <a:schemeClr val="bg1"/>
                </a:solidFill>
                <a:latin typeface="Inter Light BETA" panose="020B0402030000000004" pitchFamily="34" charset="0"/>
                <a:ea typeface="Inter Light BETA" panose="020B0402030000000004" pitchFamily="34" charset="0"/>
              </a:rPr>
              <a:t>Last 12 Months Visits (US)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616A3C-2A8E-03BB-1355-60C22EAB38F6}"/>
              </a:ext>
            </a:extLst>
          </p:cNvPr>
          <p:cNvGrpSpPr/>
          <p:nvPr/>
        </p:nvGrpSpPr>
        <p:grpSpPr>
          <a:xfrm>
            <a:off x="2607746" y="1393367"/>
            <a:ext cx="125815" cy="1226522"/>
            <a:chOff x="2553178" y="1288864"/>
            <a:chExt cx="125815" cy="122652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19D4E9-6744-F52A-6BC8-2CCF3F43B2BD}"/>
                </a:ext>
              </a:extLst>
            </p:cNvPr>
            <p:cNvSpPr/>
            <p:nvPr/>
          </p:nvSpPr>
          <p:spPr>
            <a:xfrm>
              <a:off x="2553178" y="1288864"/>
              <a:ext cx="125815" cy="125815"/>
            </a:xfrm>
            <a:prstGeom prst="ellipse">
              <a:avLst/>
            </a:prstGeom>
            <a:solidFill>
              <a:srgbClr val="36A2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North America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668C8D-47F7-A4A4-D366-A1006470C811}"/>
                </a:ext>
              </a:extLst>
            </p:cNvPr>
            <p:cNvSpPr/>
            <p:nvPr/>
          </p:nvSpPr>
          <p:spPr>
            <a:xfrm>
              <a:off x="2553178" y="1509005"/>
              <a:ext cx="125815" cy="125815"/>
            </a:xfrm>
            <a:prstGeom prst="ellipse">
              <a:avLst/>
            </a:prstGeom>
            <a:solidFill>
              <a:srgbClr val="FF638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Europe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4F5D20-E85B-29AA-4576-D686C7DEDBFF}"/>
                </a:ext>
              </a:extLst>
            </p:cNvPr>
            <p:cNvSpPr/>
            <p:nvPr/>
          </p:nvSpPr>
          <p:spPr>
            <a:xfrm>
              <a:off x="2553178" y="1729146"/>
              <a:ext cx="125815" cy="125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Asia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AE855DF-0A19-8987-9768-14C10C201FF3}"/>
                </a:ext>
              </a:extLst>
            </p:cNvPr>
            <p:cNvSpPr/>
            <p:nvPr/>
          </p:nvSpPr>
          <p:spPr>
            <a:xfrm>
              <a:off x="2553178" y="1949287"/>
              <a:ext cx="125815" cy="1258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Australia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E8E8FB-350E-947D-9516-717D01B6B155}"/>
                </a:ext>
              </a:extLst>
            </p:cNvPr>
            <p:cNvSpPr/>
            <p:nvPr/>
          </p:nvSpPr>
          <p:spPr>
            <a:xfrm>
              <a:off x="2553178" y="2169428"/>
              <a:ext cx="125815" cy="12581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South America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FA4FE8-84F5-A07F-C1F8-E2F4B26EA350}"/>
                </a:ext>
              </a:extLst>
            </p:cNvPr>
            <p:cNvSpPr/>
            <p:nvPr/>
          </p:nvSpPr>
          <p:spPr>
            <a:xfrm>
              <a:off x="2553178" y="2389571"/>
              <a:ext cx="125815" cy="125815"/>
            </a:xfrm>
            <a:prstGeom prst="ellipse">
              <a:avLst/>
            </a:prstGeom>
            <a:solidFill>
              <a:srgbClr val="B38C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Africa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1DF1B7-B26F-9537-3119-64AACEA60DAB}"/>
              </a:ext>
            </a:extLst>
          </p:cNvPr>
          <p:cNvGrpSpPr/>
          <p:nvPr/>
        </p:nvGrpSpPr>
        <p:grpSpPr>
          <a:xfrm>
            <a:off x="6613690" y="1393367"/>
            <a:ext cx="125815" cy="345956"/>
            <a:chOff x="6700776" y="1527511"/>
            <a:chExt cx="125815" cy="34595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99894E-2FEC-B668-5E76-BB94A8175D29}"/>
                </a:ext>
              </a:extLst>
            </p:cNvPr>
            <p:cNvSpPr/>
            <p:nvPr/>
          </p:nvSpPr>
          <p:spPr>
            <a:xfrm>
              <a:off x="6700776" y="1527511"/>
              <a:ext cx="125815" cy="125815"/>
            </a:xfrm>
            <a:prstGeom prst="ellipse">
              <a:avLst/>
            </a:prstGeom>
            <a:solidFill>
              <a:srgbClr val="36A2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Desktop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7B19F41-C327-4492-DA5D-4729EFF63523}"/>
                </a:ext>
              </a:extLst>
            </p:cNvPr>
            <p:cNvSpPr/>
            <p:nvPr/>
          </p:nvSpPr>
          <p:spPr>
            <a:xfrm>
              <a:off x="6700776" y="1747652"/>
              <a:ext cx="125815" cy="125815"/>
            </a:xfrm>
            <a:prstGeom prst="ellipse">
              <a:avLst/>
            </a:prstGeom>
            <a:solidFill>
              <a:srgbClr val="FF638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Mobile Web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A420F5-3F4A-A5E8-5230-7916D85FDC50}"/>
              </a:ext>
            </a:extLst>
          </p:cNvPr>
          <p:cNvGrpSpPr/>
          <p:nvPr/>
        </p:nvGrpSpPr>
        <p:grpSpPr>
          <a:xfrm>
            <a:off x="2607746" y="4476203"/>
            <a:ext cx="125815" cy="786238"/>
            <a:chOff x="2553178" y="1288864"/>
            <a:chExt cx="125815" cy="78623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EEEB68-A07B-A2F7-6410-CB0F0DA3E3F0}"/>
                </a:ext>
              </a:extLst>
            </p:cNvPr>
            <p:cNvSpPr/>
            <p:nvPr/>
          </p:nvSpPr>
          <p:spPr>
            <a:xfrm>
              <a:off x="2553178" y="1288864"/>
              <a:ext cx="125815" cy="12581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Organic Search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84B52F8-D0ED-A52E-A25D-AB6E03822755}"/>
                </a:ext>
              </a:extLst>
            </p:cNvPr>
            <p:cNvSpPr/>
            <p:nvPr/>
          </p:nvSpPr>
          <p:spPr>
            <a:xfrm>
              <a:off x="2553178" y="1509005"/>
              <a:ext cx="125815" cy="12581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Organic Social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99B8CE8-9CE5-69B5-FA9E-41E056B1429A}"/>
                </a:ext>
              </a:extLst>
            </p:cNvPr>
            <p:cNvSpPr/>
            <p:nvPr/>
          </p:nvSpPr>
          <p:spPr>
            <a:xfrm>
              <a:off x="2553178" y="1729146"/>
              <a:ext cx="125815" cy="12581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Paid Search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C972B09-A020-5B51-8311-0050770E888A}"/>
                </a:ext>
              </a:extLst>
            </p:cNvPr>
            <p:cNvSpPr/>
            <p:nvPr/>
          </p:nvSpPr>
          <p:spPr>
            <a:xfrm>
              <a:off x="2553178" y="1949287"/>
              <a:ext cx="125815" cy="125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Paid Social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11677C10-E4A2-CF93-2BD5-FDBCCEDE6073}"/>
              </a:ext>
            </a:extLst>
          </p:cNvPr>
          <p:cNvSpPr/>
          <p:nvPr/>
        </p:nvSpPr>
        <p:spPr>
          <a:xfrm>
            <a:off x="10734039" y="1132107"/>
            <a:ext cx="125815" cy="125815"/>
          </a:xfrm>
          <a:prstGeom prst="ellipse">
            <a:avLst/>
          </a:prstGeom>
          <a:solidFill>
            <a:srgbClr val="36A2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   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 BETA" panose="020B0402030000000004" pitchFamily="34" charset="0"/>
                <a:ea typeface="Inter Light BETA" panose="020B0402030000000004" pitchFamily="34" charset="0"/>
              </a:rPr>
              <a:t>Direct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35661BC-CF52-748E-980F-865A903558FB}"/>
              </a:ext>
            </a:extLst>
          </p:cNvPr>
          <p:cNvSpPr/>
          <p:nvPr/>
        </p:nvSpPr>
        <p:spPr>
          <a:xfrm>
            <a:off x="10734039" y="1352248"/>
            <a:ext cx="125815" cy="1258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   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 BETA" panose="020B0402030000000004" pitchFamily="34" charset="0"/>
                <a:ea typeface="Inter Light BETA" panose="020B0402030000000004" pitchFamily="34" charset="0"/>
              </a:rPr>
              <a:t>Mail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EF07814-5C30-9660-5826-4DFB37F80CC1}"/>
              </a:ext>
            </a:extLst>
          </p:cNvPr>
          <p:cNvSpPr/>
          <p:nvPr/>
        </p:nvSpPr>
        <p:spPr>
          <a:xfrm>
            <a:off x="10734039" y="1572389"/>
            <a:ext cx="125815" cy="1258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   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 BETA" panose="020B0402030000000004" pitchFamily="34" charset="0"/>
                <a:ea typeface="Inter Light BETA" panose="020B0402030000000004" pitchFamily="34" charset="0"/>
              </a:rPr>
              <a:t>Referral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83F57C3-8FDE-4ACB-0669-DA95E0879DAA}"/>
              </a:ext>
            </a:extLst>
          </p:cNvPr>
          <p:cNvSpPr/>
          <p:nvPr/>
        </p:nvSpPr>
        <p:spPr>
          <a:xfrm>
            <a:off x="10734039" y="1792530"/>
            <a:ext cx="125815" cy="1258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    Organic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 BETA" panose="020B0402030000000004" pitchFamily="34" charset="0"/>
                <a:ea typeface="Inter Light BETA" panose="020B0402030000000004" pitchFamily="34" charset="0"/>
              </a:rPr>
              <a:t>Search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E6BD6F3-2B01-74EA-E05B-12C5080474BE}"/>
              </a:ext>
            </a:extLst>
          </p:cNvPr>
          <p:cNvSpPr/>
          <p:nvPr/>
        </p:nvSpPr>
        <p:spPr>
          <a:xfrm>
            <a:off x="10734039" y="2012671"/>
            <a:ext cx="125815" cy="1258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   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 BETA" panose="020B0402030000000004" pitchFamily="34" charset="0"/>
                <a:ea typeface="Inter Light BETA" panose="020B0402030000000004" pitchFamily="34" charset="0"/>
              </a:rPr>
              <a:t>Organic Social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63D8C2-2774-39D2-BE48-F498CCA861DC}"/>
              </a:ext>
            </a:extLst>
          </p:cNvPr>
          <p:cNvSpPr/>
          <p:nvPr/>
        </p:nvSpPr>
        <p:spPr>
          <a:xfrm>
            <a:off x="10734039" y="2232814"/>
            <a:ext cx="125815" cy="12581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   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 BETA" panose="020B0402030000000004" pitchFamily="34" charset="0"/>
                <a:ea typeface="Inter Light BETA" panose="020B0402030000000004" pitchFamily="34" charset="0"/>
              </a:rPr>
              <a:t>Paid Search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5A6A6DC-62A5-A3B8-09DE-6E2AFFA94A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2150" y="4268636"/>
            <a:ext cx="6577266" cy="19517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3EEB322-5AB2-C515-81F4-63294BDE4466}"/>
              </a:ext>
            </a:extLst>
          </p:cNvPr>
          <p:cNvSpPr txBox="1"/>
          <p:nvPr/>
        </p:nvSpPr>
        <p:spPr>
          <a:xfrm>
            <a:off x="6953250" y="4271447"/>
            <a:ext cx="173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Figma Reference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003ACC7-269A-FF67-9851-9B72E07E7C01}"/>
              </a:ext>
            </a:extLst>
          </p:cNvPr>
          <p:cNvSpPr/>
          <p:nvPr/>
        </p:nvSpPr>
        <p:spPr>
          <a:xfrm>
            <a:off x="10734039" y="2471337"/>
            <a:ext cx="125815" cy="125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    Paid Social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Inter Light BETA" panose="020B0402030000000004" pitchFamily="34" charset="0"/>
              <a:ea typeface="Inter Light BETA" panose="020B04020300000000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305011D-473E-54CD-2DF3-AA9B9D7C9D92}"/>
              </a:ext>
            </a:extLst>
          </p:cNvPr>
          <p:cNvSpPr/>
          <p:nvPr/>
        </p:nvSpPr>
        <p:spPr>
          <a:xfrm>
            <a:off x="10734039" y="2691478"/>
            <a:ext cx="125815" cy="1258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   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 BETA" panose="020B0402030000000004" pitchFamily="34" charset="0"/>
                <a:ea typeface="Inter Light BETA" panose="020B0402030000000004" pitchFamily="34" charset="0"/>
              </a:rPr>
              <a:t>Display Ad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90FF3C4-6A2F-CCFC-1E16-A40F227D8A56}"/>
              </a:ext>
            </a:extLst>
          </p:cNvPr>
          <p:cNvSpPr/>
          <p:nvPr/>
        </p:nvSpPr>
        <p:spPr>
          <a:xfrm>
            <a:off x="10734039" y="2911621"/>
            <a:ext cx="125815" cy="125815"/>
          </a:xfrm>
          <a:prstGeom prst="ellipse">
            <a:avLst/>
          </a:prstGeom>
          <a:solidFill>
            <a:srgbClr val="B38C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   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 BETA" panose="020B0402030000000004" pitchFamily="34" charset="0"/>
                <a:ea typeface="Inter Light BETA" panose="020B0402030000000004" pitchFamily="34" charset="0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6816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48DB601-19C5-948C-E061-527179A524E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48DB601-19C5-948C-E061-527179A524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8DA9147-461F-94C9-7260-DCB5F59146A3}"/>
              </a:ext>
            </a:extLst>
          </p:cNvPr>
          <p:cNvSpPr/>
          <p:nvPr/>
        </p:nvSpPr>
        <p:spPr>
          <a:xfrm>
            <a:off x="276224" y="641640"/>
            <a:ext cx="8255001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bg1"/>
                </a:solidFill>
              </a:rPr>
              <a:t>Quarterly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23D41E-510B-7C99-E376-DB3C3AF95AFE}"/>
              </a:ext>
            </a:extLst>
          </p:cNvPr>
          <p:cNvCxnSpPr/>
          <p:nvPr/>
        </p:nvCxnSpPr>
        <p:spPr>
          <a:xfrm flipH="1" flipV="1">
            <a:off x="628649" y="3465168"/>
            <a:ext cx="180975" cy="407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CC2F9CBF-16A3-8C23-E8D9-FE627F9653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76224" y="1159376"/>
            <a:ext cx="8251684" cy="226647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DC1A9F-F9BF-BE78-C723-4DEF80882483}"/>
              </a:ext>
            </a:extLst>
          </p:cNvPr>
          <p:cNvCxnSpPr>
            <a:cxnSpLocks/>
          </p:cNvCxnSpPr>
          <p:nvPr/>
        </p:nvCxnSpPr>
        <p:spPr>
          <a:xfrm flipV="1">
            <a:off x="11382375" y="3219503"/>
            <a:ext cx="0" cy="1231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4F0BD8F2-CFAB-019F-1DA8-C6DFCDC44FF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56296" y="3569578"/>
            <a:ext cx="9031428" cy="11503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FD02C97-D764-DE81-1EC5-5FE3D4F7FFB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712483" y="1159376"/>
            <a:ext cx="2666788" cy="22860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7E02FD8-852A-AF34-0DCF-ACC2CC344C4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548059" y="4696914"/>
            <a:ext cx="3219450" cy="12763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B0CF132-EE52-EE56-AC9D-3F8EA8CF5026}"/>
              </a:ext>
            </a:extLst>
          </p:cNvPr>
          <p:cNvSpPr/>
          <p:nvPr/>
        </p:nvSpPr>
        <p:spPr>
          <a:xfrm>
            <a:off x="276224" y="89188"/>
            <a:ext cx="1609726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Inter Light BETA" panose="020B0402030000000004" pitchFamily="34" charset="0"/>
                <a:ea typeface="Inter Light BETA" panose="020B0402030000000004" pitchFamily="34" charset="0"/>
              </a:rPr>
              <a:t>Visits Growth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5D2DF7-64FA-CD6A-E23F-A36369D1AE01}"/>
              </a:ext>
            </a:extLst>
          </p:cNvPr>
          <p:cNvSpPr/>
          <p:nvPr/>
        </p:nvSpPr>
        <p:spPr>
          <a:xfrm>
            <a:off x="8753475" y="641640"/>
            <a:ext cx="3014034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bg1"/>
                </a:solidFill>
              </a:rPr>
              <a:t>Annual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E8ECB78-9A7E-98DB-F951-E5BFBA0AB980}"/>
              </a:ext>
            </a:extLst>
          </p:cNvPr>
          <p:cNvGrpSpPr/>
          <p:nvPr/>
        </p:nvGrpSpPr>
        <p:grpSpPr>
          <a:xfrm>
            <a:off x="2676524" y="289213"/>
            <a:ext cx="1409743" cy="125815"/>
            <a:chOff x="2676524" y="289213"/>
            <a:chExt cx="1409743" cy="12581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653F7ED-03D7-6327-1C6B-73353101465E}"/>
                </a:ext>
              </a:extLst>
            </p:cNvPr>
            <p:cNvSpPr/>
            <p:nvPr/>
          </p:nvSpPr>
          <p:spPr>
            <a:xfrm>
              <a:off x="2676524" y="289213"/>
              <a:ext cx="125815" cy="125815"/>
            </a:xfrm>
            <a:prstGeom prst="ellipse">
              <a:avLst/>
            </a:prstGeom>
            <a:solidFill>
              <a:srgbClr val="36A2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StockX</a:t>
              </a: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 BETA" panose="020B0402030000000004" pitchFamily="34" charset="0"/>
                <a:ea typeface="Inter Light BETA" panose="020B04020300000000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F889C97-C9DB-9E7E-24FD-5B8BB9ECB3C0}"/>
                </a:ext>
              </a:extLst>
            </p:cNvPr>
            <p:cNvSpPr/>
            <p:nvPr/>
          </p:nvSpPr>
          <p:spPr>
            <a:xfrm>
              <a:off x="3377294" y="289213"/>
              <a:ext cx="125815" cy="125815"/>
            </a:xfrm>
            <a:prstGeom prst="ellipse">
              <a:avLst/>
            </a:prstGeom>
            <a:solidFill>
              <a:srgbClr val="FF638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Goat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934E600-6213-0503-D2B2-B29DEBD4AB86}"/>
                </a:ext>
              </a:extLst>
            </p:cNvPr>
            <p:cNvSpPr/>
            <p:nvPr/>
          </p:nvSpPr>
          <p:spPr>
            <a:xfrm>
              <a:off x="3960452" y="289213"/>
              <a:ext cx="125815" cy="125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Grailed</a:t>
              </a: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 BETA" panose="020B0402030000000004" pitchFamily="34" charset="0"/>
                <a:ea typeface="Inter Light BETA" panose="020B0402030000000004" pitchFamily="34" charset="0"/>
              </a:endParaRP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2F6A22A-A551-1CFB-2935-310DA86A1B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2746" y="4953609"/>
            <a:ext cx="5199186" cy="17581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EFDC7A7-A752-F333-E22C-19261BF56151}"/>
              </a:ext>
            </a:extLst>
          </p:cNvPr>
          <p:cNvSpPr txBox="1"/>
          <p:nvPr/>
        </p:nvSpPr>
        <p:spPr>
          <a:xfrm>
            <a:off x="1447799" y="4982248"/>
            <a:ext cx="173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Figma Reference</a:t>
            </a:r>
          </a:p>
        </p:txBody>
      </p:sp>
    </p:spTree>
    <p:extLst>
      <p:ext uri="{BB962C8B-B14F-4D97-AF65-F5344CB8AC3E}">
        <p14:creationId xmlns:p14="http://schemas.microsoft.com/office/powerpoint/2010/main" val="392354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48DB601-19C5-948C-E061-527179A524E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2919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48DB601-19C5-948C-E061-527179A524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1526A24A-977C-B0AE-363D-52C7254D826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76224" y="1159376"/>
            <a:ext cx="8251686" cy="226521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81D611-DEE0-497E-F913-EB25054D6FC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712483" y="1159376"/>
            <a:ext cx="2664250" cy="2286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5805369-87C4-EDD1-4A2A-2D54E96E85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244" y="4740816"/>
            <a:ext cx="5714498" cy="19386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DA9147-461F-94C9-7260-DCB5F59146A3}"/>
              </a:ext>
            </a:extLst>
          </p:cNvPr>
          <p:cNvSpPr/>
          <p:nvPr/>
        </p:nvSpPr>
        <p:spPr>
          <a:xfrm>
            <a:off x="276224" y="641640"/>
            <a:ext cx="8255001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bg1"/>
                </a:solidFill>
              </a:rPr>
              <a:t>Quarterly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23D41E-510B-7C99-E376-DB3C3AF95AFE}"/>
              </a:ext>
            </a:extLst>
          </p:cNvPr>
          <p:cNvCxnSpPr/>
          <p:nvPr/>
        </p:nvCxnSpPr>
        <p:spPr>
          <a:xfrm flipH="1" flipV="1">
            <a:off x="628649" y="3465168"/>
            <a:ext cx="180975" cy="407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DC1A9F-F9BF-BE78-C723-4DEF80882483}"/>
              </a:ext>
            </a:extLst>
          </p:cNvPr>
          <p:cNvCxnSpPr>
            <a:cxnSpLocks/>
          </p:cNvCxnSpPr>
          <p:nvPr/>
        </p:nvCxnSpPr>
        <p:spPr>
          <a:xfrm flipV="1">
            <a:off x="11382375" y="3219503"/>
            <a:ext cx="0" cy="1231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B0CF132-EE52-EE56-AC9D-3F8EA8CF5026}"/>
              </a:ext>
            </a:extLst>
          </p:cNvPr>
          <p:cNvSpPr/>
          <p:nvPr/>
        </p:nvSpPr>
        <p:spPr>
          <a:xfrm>
            <a:off x="276223" y="89188"/>
            <a:ext cx="2038351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Inter Light BETA" panose="020B0402030000000004" pitchFamily="34" charset="0"/>
                <a:ea typeface="Inter Light BETA" panose="020B0402030000000004" pitchFamily="34" charset="0"/>
              </a:rPr>
              <a:t>Visits Market Share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5D2DF7-64FA-CD6A-E23F-A36369D1AE01}"/>
              </a:ext>
            </a:extLst>
          </p:cNvPr>
          <p:cNvSpPr/>
          <p:nvPr/>
        </p:nvSpPr>
        <p:spPr>
          <a:xfrm>
            <a:off x="8753475" y="641640"/>
            <a:ext cx="3014034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bg1"/>
                </a:solidFill>
              </a:rPr>
              <a:t>Annual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FDC7A7-A752-F333-E22C-19261BF56151}"/>
              </a:ext>
            </a:extLst>
          </p:cNvPr>
          <p:cNvSpPr txBox="1"/>
          <p:nvPr/>
        </p:nvSpPr>
        <p:spPr>
          <a:xfrm>
            <a:off x="1907993" y="4684768"/>
            <a:ext cx="173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Figma Reference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5ADFC52-F70F-6501-7036-6E3FA017C55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8244" y="3484428"/>
            <a:ext cx="9038980" cy="11513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9EC179C-8538-D6E0-84FA-22FAD290B66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637792" y="4611764"/>
            <a:ext cx="2929219" cy="11612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DAEA524-433B-997A-B18E-37C2DA8A9CEC}"/>
              </a:ext>
            </a:extLst>
          </p:cNvPr>
          <p:cNvGrpSpPr/>
          <p:nvPr/>
        </p:nvGrpSpPr>
        <p:grpSpPr>
          <a:xfrm>
            <a:off x="2676524" y="289213"/>
            <a:ext cx="1409743" cy="125815"/>
            <a:chOff x="2676524" y="289213"/>
            <a:chExt cx="1409743" cy="12581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453BCF0-AD52-282A-32F1-5875AC0961E5}"/>
                </a:ext>
              </a:extLst>
            </p:cNvPr>
            <p:cNvSpPr/>
            <p:nvPr/>
          </p:nvSpPr>
          <p:spPr>
            <a:xfrm>
              <a:off x="2676524" y="289213"/>
              <a:ext cx="125815" cy="125815"/>
            </a:xfrm>
            <a:prstGeom prst="ellipse">
              <a:avLst/>
            </a:prstGeom>
            <a:solidFill>
              <a:srgbClr val="36A2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StockX</a:t>
              </a: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 BETA" panose="020B0402030000000004" pitchFamily="34" charset="0"/>
                <a:ea typeface="Inter Light BETA" panose="020B04020300000000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D56EC2A-0E69-781C-05C6-2E9ED46C8320}"/>
                </a:ext>
              </a:extLst>
            </p:cNvPr>
            <p:cNvSpPr/>
            <p:nvPr/>
          </p:nvSpPr>
          <p:spPr>
            <a:xfrm>
              <a:off x="3377294" y="289213"/>
              <a:ext cx="125815" cy="125815"/>
            </a:xfrm>
            <a:prstGeom prst="ellipse">
              <a:avLst/>
            </a:prstGeom>
            <a:solidFill>
              <a:srgbClr val="FF638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Goat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995436-DE43-272D-421C-ABB3500047F8}"/>
                </a:ext>
              </a:extLst>
            </p:cNvPr>
            <p:cNvSpPr/>
            <p:nvPr/>
          </p:nvSpPr>
          <p:spPr>
            <a:xfrm>
              <a:off x="3960452" y="289213"/>
              <a:ext cx="125815" cy="125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Grailed</a:t>
              </a: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 BETA" panose="020B0402030000000004" pitchFamily="34" charset="0"/>
                <a:ea typeface="Inter Light BETA" panose="020B04020300000000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48DB601-19C5-948C-E061-527179A524E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48DB601-19C5-948C-E061-527179A524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D3198E8A-9830-12FB-C9B8-E6A2FF06AC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76226" y="1180927"/>
            <a:ext cx="8255002" cy="21281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DA9147-461F-94C9-7260-DCB5F59146A3}"/>
              </a:ext>
            </a:extLst>
          </p:cNvPr>
          <p:cNvSpPr/>
          <p:nvPr/>
        </p:nvSpPr>
        <p:spPr>
          <a:xfrm>
            <a:off x="276224" y="641640"/>
            <a:ext cx="8255001" cy="400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 err="1">
                <a:solidFill>
                  <a:schemeClr val="bg1"/>
                </a:solidFill>
              </a:rPr>
              <a:t>StockX</a:t>
            </a:r>
            <a:endParaRPr lang="en-GB" sz="10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>
                <a:solidFill>
                  <a:schemeClr val="bg1"/>
                </a:solidFill>
              </a:rPr>
              <a:t>Quarterly Headcount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76E249E-483A-F9D5-7E65-686326450B7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670348" y="1178993"/>
            <a:ext cx="3097160" cy="21301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23D41E-510B-7C99-E376-DB3C3AF95AFE}"/>
              </a:ext>
            </a:extLst>
          </p:cNvPr>
          <p:cNvCxnSpPr/>
          <p:nvPr/>
        </p:nvCxnSpPr>
        <p:spPr>
          <a:xfrm flipH="1" flipV="1">
            <a:off x="733425" y="3345007"/>
            <a:ext cx="180975" cy="407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DC1A9F-F9BF-BE78-C723-4DEF80882483}"/>
              </a:ext>
            </a:extLst>
          </p:cNvPr>
          <p:cNvCxnSpPr>
            <a:cxnSpLocks/>
          </p:cNvCxnSpPr>
          <p:nvPr/>
        </p:nvCxnSpPr>
        <p:spPr>
          <a:xfrm flipV="1">
            <a:off x="11382375" y="3429000"/>
            <a:ext cx="0" cy="1803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B0CF132-EE52-EE56-AC9D-3F8EA8CF5026}"/>
              </a:ext>
            </a:extLst>
          </p:cNvPr>
          <p:cNvSpPr/>
          <p:nvPr/>
        </p:nvSpPr>
        <p:spPr>
          <a:xfrm>
            <a:off x="276224" y="89188"/>
            <a:ext cx="1085850" cy="4000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</a:rPr>
              <a:t>HEADCOUNT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5D2DF7-64FA-CD6A-E23F-A36369D1AE01}"/>
              </a:ext>
            </a:extLst>
          </p:cNvPr>
          <p:cNvSpPr/>
          <p:nvPr/>
        </p:nvSpPr>
        <p:spPr>
          <a:xfrm>
            <a:off x="8753475" y="641640"/>
            <a:ext cx="3014034" cy="400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>
                <a:solidFill>
                  <a:schemeClr val="bg1"/>
                </a:solidFill>
              </a:rPr>
              <a:t>StockX</a:t>
            </a:r>
            <a:endParaRPr lang="en-GB" sz="10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>
                <a:solidFill>
                  <a:schemeClr val="bg1"/>
                </a:solidFill>
              </a:rPr>
              <a:t>Annual Headcount</a:t>
            </a:r>
            <a:endParaRPr lang="en-GB" sz="1000" b="1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565030D-89A6-90BD-EEC6-AA021A755C5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90500" y="3548881"/>
            <a:ext cx="9934575" cy="10477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3CC97C-2566-9878-BB60-B03679E0018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670348" y="5321013"/>
            <a:ext cx="32194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3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48DB601-19C5-948C-E061-527179A524E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799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48DB601-19C5-948C-E061-527179A524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3153716-EC4E-92C4-9C21-8555A9675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12" y="438150"/>
            <a:ext cx="4333875" cy="2457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1D0DB0-4D51-EF99-BBD5-68330A80AA23}"/>
              </a:ext>
            </a:extLst>
          </p:cNvPr>
          <p:cNvSpPr/>
          <p:nvPr/>
        </p:nvSpPr>
        <p:spPr>
          <a:xfrm>
            <a:off x="981075" y="3533775"/>
            <a:ext cx="1019175" cy="657225"/>
          </a:xfrm>
          <a:prstGeom prst="rect">
            <a:avLst/>
          </a:prstGeom>
          <a:solidFill>
            <a:srgbClr val="36A2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6EFD7A-A34A-DA6F-BD0F-C40D35B3D424}"/>
              </a:ext>
            </a:extLst>
          </p:cNvPr>
          <p:cNvSpPr/>
          <p:nvPr/>
        </p:nvSpPr>
        <p:spPr>
          <a:xfrm>
            <a:off x="2733675" y="3633788"/>
            <a:ext cx="1019175" cy="657225"/>
          </a:xfrm>
          <a:prstGeom prst="rect">
            <a:avLst/>
          </a:prstGeom>
          <a:solidFill>
            <a:srgbClr val="FF63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128FBA-7971-75F4-7455-56B199014AB8}"/>
              </a:ext>
            </a:extLst>
          </p:cNvPr>
          <p:cNvSpPr/>
          <p:nvPr/>
        </p:nvSpPr>
        <p:spPr>
          <a:xfrm>
            <a:off x="4229099" y="3709988"/>
            <a:ext cx="1019175" cy="657225"/>
          </a:xfrm>
          <a:prstGeom prst="rect">
            <a:avLst/>
          </a:prstGeom>
          <a:solidFill>
            <a:srgbClr val="FF9F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AE6B78-9011-8E6E-E5A1-AAD3ECD83ADD}"/>
              </a:ext>
            </a:extLst>
          </p:cNvPr>
          <p:cNvSpPr/>
          <p:nvPr/>
        </p:nvSpPr>
        <p:spPr>
          <a:xfrm>
            <a:off x="5910264" y="3633787"/>
            <a:ext cx="1019175" cy="657225"/>
          </a:xfrm>
          <a:prstGeom prst="rect">
            <a:avLst/>
          </a:prstGeom>
          <a:solidFill>
            <a:srgbClr val="FFC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0032CE-0BCC-9A6A-8339-E73DB9AB4678}"/>
              </a:ext>
            </a:extLst>
          </p:cNvPr>
          <p:cNvSpPr/>
          <p:nvPr/>
        </p:nvSpPr>
        <p:spPr>
          <a:xfrm>
            <a:off x="7419977" y="3533774"/>
            <a:ext cx="1019175" cy="657225"/>
          </a:xfrm>
          <a:prstGeom prst="rect">
            <a:avLst/>
          </a:prstGeom>
          <a:solidFill>
            <a:srgbClr val="4BC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A4CD92-11C0-E7F6-8EE3-F85EAC3E3376}"/>
              </a:ext>
            </a:extLst>
          </p:cNvPr>
          <p:cNvSpPr/>
          <p:nvPr/>
        </p:nvSpPr>
        <p:spPr>
          <a:xfrm>
            <a:off x="9286877" y="3481386"/>
            <a:ext cx="1019175" cy="657225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99A097-C85B-340F-9454-10D889E5B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0309" y="260638"/>
            <a:ext cx="1152525" cy="42767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983FD56-5C5A-0281-E931-100FFABFB0DB}"/>
              </a:ext>
            </a:extLst>
          </p:cNvPr>
          <p:cNvSpPr/>
          <p:nvPr/>
        </p:nvSpPr>
        <p:spPr>
          <a:xfrm>
            <a:off x="5218746" y="1911667"/>
            <a:ext cx="1019175" cy="657225"/>
          </a:xfrm>
          <a:prstGeom prst="rect">
            <a:avLst/>
          </a:prstGeom>
          <a:solidFill>
            <a:srgbClr val="676D7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F2545B-45DB-8E14-5A40-30B023C0E5A8}"/>
              </a:ext>
            </a:extLst>
          </p:cNvPr>
          <p:cNvSpPr/>
          <p:nvPr/>
        </p:nvSpPr>
        <p:spPr>
          <a:xfrm>
            <a:off x="5248274" y="847248"/>
            <a:ext cx="1019175" cy="657225"/>
          </a:xfrm>
          <a:prstGeom prst="rect">
            <a:avLst/>
          </a:prstGeom>
          <a:solidFill>
            <a:srgbClr val="9299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ACC778-B52E-AFEE-0AAA-BBD820142FB0}"/>
              </a:ext>
            </a:extLst>
          </p:cNvPr>
          <p:cNvSpPr/>
          <p:nvPr/>
        </p:nvSpPr>
        <p:spPr>
          <a:xfrm>
            <a:off x="5198743" y="-72391"/>
            <a:ext cx="1019175" cy="657225"/>
          </a:xfrm>
          <a:prstGeom prst="rect">
            <a:avLst/>
          </a:prstGeom>
          <a:solidFill>
            <a:srgbClr val="EFF1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38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C94C8-A02C-60D8-8C99-C0C6937D6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4872FAA4-2839-9B81-C764-DC6A8A62E8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48DB601-19C5-948C-E061-527179A524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52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7F7BE-C7B9-E47D-6034-AC77671DB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036217-CF2D-9EB9-796E-5BBD851BE548}"/>
              </a:ext>
            </a:extLst>
          </p:cNvPr>
          <p:cNvSpPr/>
          <p:nvPr/>
        </p:nvSpPr>
        <p:spPr>
          <a:xfrm>
            <a:off x="-93159" y="0"/>
            <a:ext cx="12285159" cy="6858000"/>
          </a:xfrm>
          <a:prstGeom prst="rect">
            <a:avLst/>
          </a:prstGeom>
          <a:gradFill flip="none" rotWithShape="1">
            <a:gsLst>
              <a:gs pos="0">
                <a:srgbClr val="32AAF1">
                  <a:alpha val="5000"/>
                </a:srgbClr>
              </a:gs>
              <a:gs pos="100000">
                <a:schemeClr val="bg1">
                  <a:alpha val="5000"/>
                </a:schemeClr>
              </a:gs>
              <a:gs pos="48000">
                <a:srgbClr val="C06DDA">
                  <a:alpha val="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06FCFCB-145F-2BCC-7815-8AF3778B81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2" y="11797"/>
            <a:ext cx="10983087" cy="6858000"/>
          </a:xfrm>
          <a:prstGeom prst="rect">
            <a:avLst/>
          </a:prstGeom>
        </p:spPr>
      </p:pic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B4E4922-0105-5290-CB4B-3A6FDEFB05A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872FAA4-2839-9B81-C764-DC6A8A62E8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951413C8-FA1A-4E45-7456-99EC445A6FD9}"/>
              </a:ext>
            </a:extLst>
          </p:cNvPr>
          <p:cNvGrpSpPr/>
          <p:nvPr/>
        </p:nvGrpSpPr>
        <p:grpSpPr>
          <a:xfrm>
            <a:off x="3958474" y="268374"/>
            <a:ext cx="4275051" cy="4275051"/>
            <a:chOff x="3958474" y="268374"/>
            <a:chExt cx="4275051" cy="42750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FB1C73E-3D60-5073-7D05-04E5B5696C95}"/>
                </a:ext>
              </a:extLst>
            </p:cNvPr>
            <p:cNvSpPr/>
            <p:nvPr/>
          </p:nvSpPr>
          <p:spPr>
            <a:xfrm>
              <a:off x="3958474" y="268374"/>
              <a:ext cx="4275051" cy="4275051"/>
            </a:xfrm>
            <a:prstGeom prst="ellipse">
              <a:avLst/>
            </a:prstGeom>
            <a:gradFill flip="none" rotWithShape="1">
              <a:gsLst>
                <a:gs pos="0">
                  <a:srgbClr val="1EA3FE"/>
                </a:gs>
                <a:gs pos="100000">
                  <a:srgbClr val="B858EE"/>
                </a:gs>
              </a:gsLst>
              <a:lin ang="0" scaled="1"/>
              <a:tileRect/>
            </a:gradFill>
            <a:ln>
              <a:noFill/>
            </a:ln>
            <a:effectLst>
              <a:outerShdw blurRad="381000" dist="38100" dir="2700000" algn="tl" rotWithShape="0">
                <a:schemeClr val="tx1"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65100" h="31750" prst="angle"/>
              <a:bevelB w="0" h="0"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654B3C-013B-88D0-436D-5743722D930D}"/>
                </a:ext>
              </a:extLst>
            </p:cNvPr>
            <p:cNvGrpSpPr/>
            <p:nvPr/>
          </p:nvGrpSpPr>
          <p:grpSpPr>
            <a:xfrm>
              <a:off x="4467504" y="1107093"/>
              <a:ext cx="2927302" cy="2828375"/>
              <a:chOff x="4467504" y="1107093"/>
              <a:chExt cx="2927302" cy="2828375"/>
            </a:xfrm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09150D0-3B49-029D-D063-156D6DF584AA}"/>
                  </a:ext>
                </a:extLst>
              </p:cNvPr>
              <p:cNvSpPr/>
              <p:nvPr/>
            </p:nvSpPr>
            <p:spPr>
              <a:xfrm>
                <a:off x="4797193" y="1107093"/>
                <a:ext cx="2597613" cy="25976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h="44450" prst="angle"/>
                <a:extrusionClr>
                  <a:schemeClr val="tx2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4D576F89-2C12-AF54-AFFA-902AED754B2F}"/>
                  </a:ext>
                </a:extLst>
              </p:cNvPr>
              <p:cNvSpPr/>
              <p:nvPr/>
            </p:nvSpPr>
            <p:spPr>
              <a:xfrm rot="13722630">
                <a:off x="4686065" y="2867909"/>
                <a:ext cx="848998" cy="128611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871CCD4-D188-FFCC-FC8E-69D7AAD12F7E}"/>
                </a:ext>
              </a:extLst>
            </p:cNvPr>
            <p:cNvGrpSpPr/>
            <p:nvPr/>
          </p:nvGrpSpPr>
          <p:grpSpPr>
            <a:xfrm>
              <a:off x="5501119" y="1670687"/>
              <a:ext cx="1189760" cy="759482"/>
              <a:chOff x="5501119" y="1670687"/>
              <a:chExt cx="1189760" cy="75948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EB953501-D297-D8E0-3C9D-86FFD506367E}"/>
                  </a:ext>
                </a:extLst>
              </p:cNvPr>
              <p:cNvSpPr/>
              <p:nvPr/>
            </p:nvSpPr>
            <p:spPr>
              <a:xfrm>
                <a:off x="5501119" y="1670687"/>
                <a:ext cx="355423" cy="75948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 extrusionH="1270000" contourW="12700">
                <a:bevelT w="635000" h="190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D298A93-346E-FC90-4CE7-0CC4CD9793AA}"/>
                  </a:ext>
                </a:extLst>
              </p:cNvPr>
              <p:cNvSpPr/>
              <p:nvPr/>
            </p:nvSpPr>
            <p:spPr>
              <a:xfrm>
                <a:off x="6335456" y="1670687"/>
                <a:ext cx="355423" cy="75948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 extrusionH="1270000" contourW="12700">
                <a:bevelT w="635000" h="190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51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C4D9F-9F4E-FE5C-E7A1-ACEC34CFA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009CD351-A294-EED1-FAF8-92246921E3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B4E4922-0105-5290-CB4B-3A6FDEFB05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F620268-13DA-D28F-4D1B-A977F49AF75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84" y="-319550"/>
            <a:ext cx="11363433" cy="7095494"/>
          </a:xfrm>
          <a:prstGeom prst="rect">
            <a:avLst/>
          </a:prstGeom>
          <a:solidFill>
            <a:srgbClr val="1F272E"/>
          </a:solidFill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9D5A9AA-9F91-AA44-449E-05B80D51DBD6}"/>
              </a:ext>
            </a:extLst>
          </p:cNvPr>
          <p:cNvSpPr/>
          <p:nvPr/>
        </p:nvSpPr>
        <p:spPr>
          <a:xfrm>
            <a:off x="3585660" y="918660"/>
            <a:ext cx="5020680" cy="5020680"/>
          </a:xfrm>
          <a:prstGeom prst="ellipse">
            <a:avLst/>
          </a:prstGeom>
          <a:gradFill flip="none" rotWithShape="1">
            <a:gsLst>
              <a:gs pos="0">
                <a:srgbClr val="1EA3FE"/>
              </a:gs>
              <a:gs pos="100000">
                <a:srgbClr val="B858EE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2700000" algn="tl" rotWithShape="0">
              <a:schemeClr val="bg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 w="152400" h="6350" prst="angle"/>
            <a:bevelB w="0" h="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A7FBEE-8F33-9746-DE16-1951942E7BEF}"/>
              </a:ext>
            </a:extLst>
          </p:cNvPr>
          <p:cNvGrpSpPr/>
          <p:nvPr/>
        </p:nvGrpSpPr>
        <p:grpSpPr>
          <a:xfrm>
            <a:off x="4183474" y="1903664"/>
            <a:ext cx="3437864" cy="3321682"/>
            <a:chOff x="4183474" y="1903664"/>
            <a:chExt cx="3437864" cy="33216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162C1E-CE5F-8398-1A1D-80E947EF3763}"/>
                </a:ext>
              </a:extLst>
            </p:cNvPr>
            <p:cNvSpPr/>
            <p:nvPr/>
          </p:nvSpPr>
          <p:spPr>
            <a:xfrm>
              <a:off x="4570664" y="1903664"/>
              <a:ext cx="3050674" cy="3050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h="25400" prst="angle"/>
              <a:extrusionClr>
                <a:schemeClr val="tx2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A6626D5-0E77-D2C8-FF94-8AC709143D06}"/>
                </a:ext>
              </a:extLst>
            </p:cNvPr>
            <p:cNvSpPr/>
            <p:nvPr/>
          </p:nvSpPr>
          <p:spPr>
            <a:xfrm rot="13722630">
              <a:off x="4440154" y="3971591"/>
              <a:ext cx="997075" cy="15104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670A8BE-7E7D-C79A-02A6-659E63822383}"/>
              </a:ext>
            </a:extLst>
          </p:cNvPr>
          <p:cNvSpPr/>
          <p:nvPr/>
        </p:nvSpPr>
        <p:spPr>
          <a:xfrm>
            <a:off x="5397365" y="2565557"/>
            <a:ext cx="417414" cy="89194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1270000" contourW="12700">
            <a:bevelT w="635000" h="190500" prst="angle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D9843E-E354-C0C9-1C79-09CC2B9C7E6D}"/>
              </a:ext>
            </a:extLst>
          </p:cNvPr>
          <p:cNvSpPr/>
          <p:nvPr/>
        </p:nvSpPr>
        <p:spPr>
          <a:xfrm>
            <a:off x="6377222" y="2565557"/>
            <a:ext cx="417414" cy="89194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1270000" contourW="12700">
            <a:bevelT w="635000" h="190500" prst="angle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4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48DB601-19C5-948C-E061-527179A524E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8074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48DB601-19C5-948C-E061-527179A524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A0F64EF5-4CC3-57CD-4EAD-35B0E278ED8D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-5813425"/>
          <a:ext cx="9944092" cy="310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7412">
                  <a:extLst>
                    <a:ext uri="{9D8B030D-6E8A-4147-A177-3AD203B41FA5}">
                      <a16:colId xmlns:a16="http://schemas.microsoft.com/office/drawing/2014/main" val="3418820136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2348179409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1935569120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1334458755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865888270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261160790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837060501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006978925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97407456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019752702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722474206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986911752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952461132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817533035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4177082505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2329092685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1018463888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104356946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281692821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4005149690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844091048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531238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79736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757728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Direct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47%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78762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Mail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10624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Referral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747887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Organic Search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27%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18%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27%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01928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Organic Social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40500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HQ Traffic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98%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93%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86%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94%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96%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96%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96%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93%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92%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92%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93%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99%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98%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97%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97%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98%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97%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98%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97%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89544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Paid Search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23859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Paid Social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29193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Display Ad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49725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Other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62321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Total Traffic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100% </a:t>
                      </a:r>
                      <a:endParaRPr lang="en-US" sz="800" b="0" i="0" u="none" strike="noStrike" dirty="0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7909439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81BB5BF-A9A2-4A94-AB21-B907D76FBE94}"/>
              </a:ext>
            </a:extLst>
          </p:cNvPr>
          <p:cNvSpPr/>
          <p:nvPr/>
        </p:nvSpPr>
        <p:spPr>
          <a:xfrm>
            <a:off x="2557463" y="12469813"/>
            <a:ext cx="1655762" cy="201612"/>
          </a:xfrm>
          <a:prstGeom prst="roundRect">
            <a:avLst/>
          </a:prstGeom>
          <a:solidFill>
            <a:srgbClr val="EFF1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>
                <a:solidFill>
                  <a:schemeClr val="tx1">
                    <a:lumMod val="65000"/>
                    <a:lumOff val="35000"/>
                  </a:schemeClr>
                </a:solidFill>
                <a:latin typeface="Inter Semi Bold" panose="020B0702030000000004" pitchFamily="34" charset="0"/>
                <a:ea typeface="Inter Semi Bold" panose="020B0702030000000004" pitchFamily="34" charset="0"/>
                <a:cs typeface="Segoe UI Semibold" panose="020B0702040204020203" pitchFamily="34" charset="0"/>
              </a:rPr>
              <a:t>2019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58E2012-37A1-4C48-A992-912A36EA0DCB}"/>
              </a:ext>
            </a:extLst>
          </p:cNvPr>
          <p:cNvSpPr/>
          <p:nvPr/>
        </p:nvSpPr>
        <p:spPr>
          <a:xfrm>
            <a:off x="4346575" y="12469813"/>
            <a:ext cx="1657350" cy="201612"/>
          </a:xfrm>
          <a:prstGeom prst="roundRect">
            <a:avLst/>
          </a:prstGeom>
          <a:solidFill>
            <a:srgbClr val="EFF1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>
                <a:solidFill>
                  <a:schemeClr val="tx1">
                    <a:lumMod val="65000"/>
                    <a:lumOff val="35000"/>
                  </a:schemeClr>
                </a:solidFill>
                <a:latin typeface="Inter Semi Bold" panose="020B0702030000000004" pitchFamily="34" charset="0"/>
                <a:ea typeface="Inter Semi Bold" panose="020B0702030000000004" pitchFamily="34" charset="0"/>
                <a:cs typeface="Segoe UI Semibold" panose="020B0702040204020203" pitchFamily="34" charset="0"/>
              </a:rPr>
              <a:t>2020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53EA079-0E34-482C-A2B5-2849CA6C11AD}"/>
              </a:ext>
            </a:extLst>
          </p:cNvPr>
          <p:cNvSpPr/>
          <p:nvPr/>
        </p:nvSpPr>
        <p:spPr>
          <a:xfrm>
            <a:off x="6137275" y="12469813"/>
            <a:ext cx="1657350" cy="201612"/>
          </a:xfrm>
          <a:prstGeom prst="roundRect">
            <a:avLst/>
          </a:prstGeom>
          <a:solidFill>
            <a:srgbClr val="EFF1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>
                <a:solidFill>
                  <a:schemeClr val="tx1">
                    <a:lumMod val="65000"/>
                    <a:lumOff val="35000"/>
                  </a:schemeClr>
                </a:solidFill>
                <a:latin typeface="Inter Semi Bold" panose="020B0702030000000004" pitchFamily="34" charset="0"/>
                <a:ea typeface="Inter Semi Bold" panose="020B0702030000000004" pitchFamily="34" charset="0"/>
                <a:cs typeface="Segoe UI Semibold" panose="020B0702040204020203" pitchFamily="34" charset="0"/>
              </a:rPr>
              <a:t>2021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F603559-C458-4B6E-B89D-038CEDD1F976}"/>
              </a:ext>
            </a:extLst>
          </p:cNvPr>
          <p:cNvSpPr/>
          <p:nvPr/>
        </p:nvSpPr>
        <p:spPr>
          <a:xfrm>
            <a:off x="7927975" y="12469813"/>
            <a:ext cx="1655763" cy="201612"/>
          </a:xfrm>
          <a:prstGeom prst="roundRect">
            <a:avLst/>
          </a:prstGeom>
          <a:solidFill>
            <a:srgbClr val="EFF1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>
                <a:solidFill>
                  <a:schemeClr val="tx1">
                    <a:lumMod val="65000"/>
                    <a:lumOff val="35000"/>
                  </a:schemeClr>
                </a:solidFill>
                <a:latin typeface="Inter Semi Bold" panose="020B0702030000000004" pitchFamily="34" charset="0"/>
                <a:ea typeface="Inter Semi Bold" panose="020B0702030000000004" pitchFamily="34" charset="0"/>
                <a:cs typeface="Segoe UI Semibold" panose="020B0702040204020203" pitchFamily="34" charset="0"/>
              </a:rPr>
              <a:t>2022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983CAB-B085-4F33-827C-4DB66568B089}"/>
              </a:ext>
            </a:extLst>
          </p:cNvPr>
          <p:cNvSpPr/>
          <p:nvPr/>
        </p:nvSpPr>
        <p:spPr>
          <a:xfrm>
            <a:off x="9717088" y="12469813"/>
            <a:ext cx="1657350" cy="200025"/>
          </a:xfrm>
          <a:prstGeom prst="roundRect">
            <a:avLst/>
          </a:prstGeom>
          <a:solidFill>
            <a:srgbClr val="EFF1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>
                <a:solidFill>
                  <a:schemeClr val="tx1">
                    <a:lumMod val="65000"/>
                    <a:lumOff val="35000"/>
                  </a:schemeClr>
                </a:solidFill>
                <a:latin typeface="Inter Semi Bold" panose="020B0702030000000004" pitchFamily="34" charset="0"/>
                <a:ea typeface="Inter Semi Bold" panose="020B0702030000000004" pitchFamily="34" charset="0"/>
                <a:cs typeface="Segoe UI Semibold" panose="020B0702040204020203" pitchFamily="34" charset="0"/>
              </a:rPr>
              <a:t>2023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48ED877-4397-26A6-2C25-631EDEA53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5530" y="1959428"/>
            <a:ext cx="2809875" cy="27432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DF2DA94-1101-5B64-565D-2B2D27804D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57903" y="1959428"/>
            <a:ext cx="2809875" cy="2743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ABEEA04-125D-F874-047F-19F9A7D725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0277" y="1959428"/>
            <a:ext cx="2819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48DB601-19C5-948C-E061-527179A524E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9655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48DB601-19C5-948C-E061-527179A524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55F780AB-6945-2800-8D1B-C9D5D4DF0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119" y="2955487"/>
            <a:ext cx="3774110" cy="21851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29B54C8-9C6D-0E45-7CEF-D85E45F29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180" y="1414999"/>
            <a:ext cx="2760797" cy="21851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7F54768-1666-353F-0CE0-04DDB413B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433" y="1396361"/>
            <a:ext cx="3884747" cy="93430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20842D0-6C27-4134-F1DD-DD1C174235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6377" y="1248607"/>
            <a:ext cx="3884747" cy="8391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FF8487D-2D33-7866-C0F1-77652E436D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7079" y="2414343"/>
            <a:ext cx="2653219" cy="21851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FAC01F5-E274-FE37-023C-079DA13699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6102" y="4983961"/>
            <a:ext cx="3884747" cy="8143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2AADB79-CF4D-F6A7-E95E-F7818FD133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802" y="3805168"/>
            <a:ext cx="3784594" cy="210626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71F3839-8B71-158E-63AC-0DAA9AB0F5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9819" y="829665"/>
            <a:ext cx="3772454" cy="14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9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48DB601-19C5-948C-E061-527179A524E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48DB601-19C5-948C-E061-527179A524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4600712-82ED-9BA1-A9A8-F0C76517B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6" y="-656844"/>
            <a:ext cx="12202210" cy="76192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DEDC0BF-F762-61BF-0546-E5B86F4450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82" b="1"/>
          <a:stretch/>
        </p:blipFill>
        <p:spPr>
          <a:xfrm>
            <a:off x="4567263" y="3304096"/>
            <a:ext cx="6793833" cy="3553904"/>
          </a:xfrm>
          <a:prstGeom prst="roundRect">
            <a:avLst>
              <a:gd name="adj" fmla="val 343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ED4B46-AC4B-B388-427B-84D6069A5A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8942" y="4204804"/>
            <a:ext cx="2653219" cy="2185169"/>
          </a:xfrm>
          <a:prstGeom prst="roundRect">
            <a:avLst>
              <a:gd name="adj" fmla="val 343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FB908D-F2C1-02C1-DF3B-0B3C58D273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2229" y="2815252"/>
            <a:ext cx="4663770" cy="977687"/>
          </a:xfrm>
          <a:prstGeom prst="roundRect">
            <a:avLst>
              <a:gd name="adj" fmla="val 343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BEA9CD-ECD2-7A5B-6B17-6E44122B34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726" y="4071940"/>
            <a:ext cx="3772454" cy="1417325"/>
          </a:xfrm>
          <a:prstGeom prst="roundRect">
            <a:avLst>
              <a:gd name="adj" fmla="val 343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7F3945-38EE-BD66-A52E-F3B66DFEB4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7326" y="1171214"/>
            <a:ext cx="3774110" cy="21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48DB601-19C5-948C-E061-527179A524E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48DB601-19C5-948C-E061-527179A524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8DA9147-461F-94C9-7260-DCB5F59146A3}"/>
              </a:ext>
            </a:extLst>
          </p:cNvPr>
          <p:cNvSpPr/>
          <p:nvPr/>
        </p:nvSpPr>
        <p:spPr>
          <a:xfrm>
            <a:off x="276224" y="641640"/>
            <a:ext cx="8255001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bg1"/>
                </a:solidFill>
              </a:rPr>
              <a:t>Quarterly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0CF132-EE52-EE56-AC9D-3F8EA8CF5026}"/>
              </a:ext>
            </a:extLst>
          </p:cNvPr>
          <p:cNvSpPr/>
          <p:nvPr/>
        </p:nvSpPr>
        <p:spPr>
          <a:xfrm>
            <a:off x="276223" y="89188"/>
            <a:ext cx="2038351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Inter Light BETA" panose="020B0402030000000004" pitchFamily="34" charset="0"/>
                <a:ea typeface="Inter Light BETA" panose="020B0402030000000004" pitchFamily="34" charset="0"/>
              </a:rPr>
              <a:t>Visits Breakdown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5D2DF7-64FA-CD6A-E23F-A36369D1AE01}"/>
              </a:ext>
            </a:extLst>
          </p:cNvPr>
          <p:cNvSpPr/>
          <p:nvPr/>
        </p:nvSpPr>
        <p:spPr>
          <a:xfrm>
            <a:off x="8753475" y="641640"/>
            <a:ext cx="3014034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bg1"/>
                </a:solidFill>
              </a:rPr>
              <a:t>Annual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10379F-DBDF-3981-0C9C-F6A58AB2BA51}"/>
              </a:ext>
            </a:extLst>
          </p:cNvPr>
          <p:cNvGrpSpPr/>
          <p:nvPr/>
        </p:nvGrpSpPr>
        <p:grpSpPr>
          <a:xfrm>
            <a:off x="2535597" y="225460"/>
            <a:ext cx="7120805" cy="125815"/>
            <a:chOff x="2777675" y="242876"/>
            <a:chExt cx="7120805" cy="12581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266603-260E-33DF-A648-AA81E5B5B14D}"/>
                </a:ext>
              </a:extLst>
            </p:cNvPr>
            <p:cNvSpPr/>
            <p:nvPr/>
          </p:nvSpPr>
          <p:spPr>
            <a:xfrm>
              <a:off x="2777675" y="242876"/>
              <a:ext cx="125815" cy="125815"/>
            </a:xfrm>
            <a:prstGeom prst="ellipse">
              <a:avLst/>
            </a:prstGeom>
            <a:solidFill>
              <a:srgbClr val="36A2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Direct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48CC9AE-3623-E38F-8291-57EC7589AC77}"/>
                </a:ext>
              </a:extLst>
            </p:cNvPr>
            <p:cNvSpPr/>
            <p:nvPr/>
          </p:nvSpPr>
          <p:spPr>
            <a:xfrm>
              <a:off x="3465566" y="242876"/>
              <a:ext cx="125815" cy="125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Mail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E77C981-D9E5-8ABD-06AF-92C3DF4772D5}"/>
                </a:ext>
              </a:extLst>
            </p:cNvPr>
            <p:cNvSpPr/>
            <p:nvPr/>
          </p:nvSpPr>
          <p:spPr>
            <a:xfrm>
              <a:off x="4019650" y="242876"/>
              <a:ext cx="125815" cy="1258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Referral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B709770-80A3-91D8-5AAA-36BF5E973A72}"/>
                </a:ext>
              </a:extLst>
            </p:cNvPr>
            <p:cNvSpPr/>
            <p:nvPr/>
          </p:nvSpPr>
          <p:spPr>
            <a:xfrm>
              <a:off x="4783868" y="242876"/>
              <a:ext cx="125815" cy="12581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Organic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Search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1573A79-EA4F-463C-6C37-64AF29D29676}"/>
                </a:ext>
              </a:extLst>
            </p:cNvPr>
            <p:cNvSpPr/>
            <p:nvPr/>
          </p:nvSpPr>
          <p:spPr>
            <a:xfrm>
              <a:off x="5900026" y="242876"/>
              <a:ext cx="125815" cy="12581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Organic Social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62047D2-6FA3-26B1-C9F6-6095CDA50883}"/>
                </a:ext>
              </a:extLst>
            </p:cNvPr>
            <p:cNvSpPr/>
            <p:nvPr/>
          </p:nvSpPr>
          <p:spPr>
            <a:xfrm>
              <a:off x="7016184" y="242876"/>
              <a:ext cx="125815" cy="12581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Paid Search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DD3FE38-43CC-29BE-A55C-362A6BFDB0BD}"/>
                </a:ext>
              </a:extLst>
            </p:cNvPr>
            <p:cNvSpPr/>
            <p:nvPr/>
          </p:nvSpPr>
          <p:spPr>
            <a:xfrm>
              <a:off x="7979685" y="242876"/>
              <a:ext cx="125815" cy="125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Paid Social</a:t>
              </a: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 BETA" panose="020B0402030000000004" pitchFamily="34" charset="0"/>
                <a:ea typeface="Inter Light BETA" panose="020B04020300000000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4153C16-F9D9-4BA5-529A-51513C0360DC}"/>
                </a:ext>
              </a:extLst>
            </p:cNvPr>
            <p:cNvSpPr/>
            <p:nvPr/>
          </p:nvSpPr>
          <p:spPr>
            <a:xfrm>
              <a:off x="8895078" y="242876"/>
              <a:ext cx="125815" cy="12581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Display Ad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B021EBF-BF5E-8592-A668-967D8A8D1083}"/>
                </a:ext>
              </a:extLst>
            </p:cNvPr>
            <p:cNvSpPr/>
            <p:nvPr/>
          </p:nvSpPr>
          <p:spPr>
            <a:xfrm>
              <a:off x="9772665" y="242876"/>
              <a:ext cx="125815" cy="125815"/>
            </a:xfrm>
            <a:prstGeom prst="ellipse">
              <a:avLst/>
            </a:prstGeom>
            <a:solidFill>
              <a:srgbClr val="B38C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Other</a:t>
              </a:r>
            </a:p>
          </p:txBody>
        </p:sp>
      </p:grp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A0F64EF5-4CC3-57CD-4EAD-35B0E278ED8D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-5813425"/>
          <a:ext cx="9944092" cy="310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7412">
                  <a:extLst>
                    <a:ext uri="{9D8B030D-6E8A-4147-A177-3AD203B41FA5}">
                      <a16:colId xmlns:a16="http://schemas.microsoft.com/office/drawing/2014/main" val="3418820136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2348179409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1935569120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1334458755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865888270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261160790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837060501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006978925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97407456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019752702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722474206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986911752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952461132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817533035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4177082505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2329092685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1018463888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104356946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281692821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4005149690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844091048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531238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79736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757728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Direct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47%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78762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Mail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10624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Referral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747887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Organic Search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27%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18%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27%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01928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Organic Social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40500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HQ Traffic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98%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93%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86%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94%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96%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96%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96%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93%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92%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92%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93%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99%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98%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97%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97%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98%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97%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98%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97%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89544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Paid Search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23859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Paid Social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29193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Display Ad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49725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Other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62321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Total Traffic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100% </a:t>
                      </a:r>
                      <a:endParaRPr lang="en-US" sz="800" b="0" i="0" u="none" strike="noStrike" dirty="0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7909439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81BB5BF-A9A2-4A94-AB21-B907D76FBE94}"/>
              </a:ext>
            </a:extLst>
          </p:cNvPr>
          <p:cNvSpPr/>
          <p:nvPr/>
        </p:nvSpPr>
        <p:spPr>
          <a:xfrm>
            <a:off x="2557463" y="12469813"/>
            <a:ext cx="1655762" cy="201612"/>
          </a:xfrm>
          <a:prstGeom prst="roundRect">
            <a:avLst/>
          </a:prstGeom>
          <a:solidFill>
            <a:srgbClr val="EFF1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>
                <a:solidFill>
                  <a:schemeClr val="tx1">
                    <a:lumMod val="65000"/>
                    <a:lumOff val="35000"/>
                  </a:schemeClr>
                </a:solidFill>
                <a:latin typeface="Inter Semi Bold" panose="020B0702030000000004" pitchFamily="34" charset="0"/>
                <a:ea typeface="Inter Semi Bold" panose="020B0702030000000004" pitchFamily="34" charset="0"/>
                <a:cs typeface="Segoe UI Semibold" panose="020B0702040204020203" pitchFamily="34" charset="0"/>
              </a:rPr>
              <a:t>2019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58E2012-37A1-4C48-A992-912A36EA0DCB}"/>
              </a:ext>
            </a:extLst>
          </p:cNvPr>
          <p:cNvSpPr/>
          <p:nvPr/>
        </p:nvSpPr>
        <p:spPr>
          <a:xfrm>
            <a:off x="4346575" y="12469813"/>
            <a:ext cx="1657350" cy="201612"/>
          </a:xfrm>
          <a:prstGeom prst="roundRect">
            <a:avLst/>
          </a:prstGeom>
          <a:solidFill>
            <a:srgbClr val="EFF1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>
                <a:solidFill>
                  <a:schemeClr val="tx1">
                    <a:lumMod val="65000"/>
                    <a:lumOff val="35000"/>
                  </a:schemeClr>
                </a:solidFill>
                <a:latin typeface="Inter Semi Bold" panose="020B0702030000000004" pitchFamily="34" charset="0"/>
                <a:ea typeface="Inter Semi Bold" panose="020B0702030000000004" pitchFamily="34" charset="0"/>
                <a:cs typeface="Segoe UI Semibold" panose="020B0702040204020203" pitchFamily="34" charset="0"/>
              </a:rPr>
              <a:t>2020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53EA079-0E34-482C-A2B5-2849CA6C11AD}"/>
              </a:ext>
            </a:extLst>
          </p:cNvPr>
          <p:cNvSpPr/>
          <p:nvPr/>
        </p:nvSpPr>
        <p:spPr>
          <a:xfrm>
            <a:off x="6137275" y="12469813"/>
            <a:ext cx="1657350" cy="201612"/>
          </a:xfrm>
          <a:prstGeom prst="roundRect">
            <a:avLst/>
          </a:prstGeom>
          <a:solidFill>
            <a:srgbClr val="EFF1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>
                <a:solidFill>
                  <a:schemeClr val="tx1">
                    <a:lumMod val="65000"/>
                    <a:lumOff val="35000"/>
                  </a:schemeClr>
                </a:solidFill>
                <a:latin typeface="Inter Semi Bold" panose="020B0702030000000004" pitchFamily="34" charset="0"/>
                <a:ea typeface="Inter Semi Bold" panose="020B0702030000000004" pitchFamily="34" charset="0"/>
                <a:cs typeface="Segoe UI Semibold" panose="020B0702040204020203" pitchFamily="34" charset="0"/>
              </a:rPr>
              <a:t>2021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F603559-C458-4B6E-B89D-038CEDD1F976}"/>
              </a:ext>
            </a:extLst>
          </p:cNvPr>
          <p:cNvSpPr/>
          <p:nvPr/>
        </p:nvSpPr>
        <p:spPr>
          <a:xfrm>
            <a:off x="7927975" y="12469813"/>
            <a:ext cx="1655763" cy="201612"/>
          </a:xfrm>
          <a:prstGeom prst="roundRect">
            <a:avLst/>
          </a:prstGeom>
          <a:solidFill>
            <a:srgbClr val="EFF1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>
                <a:solidFill>
                  <a:schemeClr val="tx1">
                    <a:lumMod val="65000"/>
                    <a:lumOff val="35000"/>
                  </a:schemeClr>
                </a:solidFill>
                <a:latin typeface="Inter Semi Bold" panose="020B0702030000000004" pitchFamily="34" charset="0"/>
                <a:ea typeface="Inter Semi Bold" panose="020B0702030000000004" pitchFamily="34" charset="0"/>
                <a:cs typeface="Segoe UI Semibold" panose="020B0702040204020203" pitchFamily="34" charset="0"/>
              </a:rPr>
              <a:t>2022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983CAB-B085-4F33-827C-4DB66568B089}"/>
              </a:ext>
            </a:extLst>
          </p:cNvPr>
          <p:cNvSpPr/>
          <p:nvPr/>
        </p:nvSpPr>
        <p:spPr>
          <a:xfrm>
            <a:off x="9717088" y="12469813"/>
            <a:ext cx="1657350" cy="200025"/>
          </a:xfrm>
          <a:prstGeom prst="roundRect">
            <a:avLst/>
          </a:prstGeom>
          <a:solidFill>
            <a:srgbClr val="EFF1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>
                <a:solidFill>
                  <a:schemeClr val="tx1">
                    <a:lumMod val="65000"/>
                    <a:lumOff val="35000"/>
                  </a:schemeClr>
                </a:solidFill>
                <a:latin typeface="Inter Semi Bold" panose="020B0702030000000004" pitchFamily="34" charset="0"/>
                <a:ea typeface="Inter Semi Bold" panose="020B0702030000000004" pitchFamily="34" charset="0"/>
                <a:cs typeface="Segoe UI Semibold" panose="020B0702040204020203" pitchFamily="34" charset="0"/>
              </a:rPr>
              <a:t>2023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E7F44AED-6B15-602A-2A99-9E8EE9C06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10" y="3707002"/>
            <a:ext cx="8212975" cy="254508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5E68D53-6C05-166F-F49D-9617359B1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602" y="1239272"/>
            <a:ext cx="8067563" cy="227685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028F334C-BF33-100B-B1DC-BF436A76D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1893" y="1239272"/>
            <a:ext cx="2567128" cy="226771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19CCE55-EECA-4A2E-6F4E-6CA080294B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6584" y="3754033"/>
            <a:ext cx="2637327" cy="254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1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48DB601-19C5-948C-E061-527179A524E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48DB601-19C5-948C-E061-527179A524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8DA9147-461F-94C9-7260-DCB5F59146A3}"/>
              </a:ext>
            </a:extLst>
          </p:cNvPr>
          <p:cNvSpPr/>
          <p:nvPr/>
        </p:nvSpPr>
        <p:spPr>
          <a:xfrm>
            <a:off x="276224" y="641640"/>
            <a:ext cx="8255001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bg1"/>
                </a:solidFill>
              </a:rPr>
              <a:t>Quarterly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0CF132-EE52-EE56-AC9D-3F8EA8CF5026}"/>
              </a:ext>
            </a:extLst>
          </p:cNvPr>
          <p:cNvSpPr/>
          <p:nvPr/>
        </p:nvSpPr>
        <p:spPr>
          <a:xfrm>
            <a:off x="276223" y="89188"/>
            <a:ext cx="2038351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Inter Light BETA" panose="020B0402030000000004" pitchFamily="34" charset="0"/>
                <a:ea typeface="Inter Light BETA" panose="020B0402030000000004" pitchFamily="34" charset="0"/>
              </a:rPr>
              <a:t>Visits Breakdown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5D2DF7-64FA-CD6A-E23F-A36369D1AE01}"/>
              </a:ext>
            </a:extLst>
          </p:cNvPr>
          <p:cNvSpPr/>
          <p:nvPr/>
        </p:nvSpPr>
        <p:spPr>
          <a:xfrm>
            <a:off x="8753475" y="641640"/>
            <a:ext cx="3014034" cy="400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bg1"/>
                </a:solidFill>
              </a:rPr>
              <a:t>Annual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10379F-DBDF-3981-0C9C-F6A58AB2BA51}"/>
              </a:ext>
            </a:extLst>
          </p:cNvPr>
          <p:cNvGrpSpPr/>
          <p:nvPr/>
        </p:nvGrpSpPr>
        <p:grpSpPr>
          <a:xfrm>
            <a:off x="2535597" y="225460"/>
            <a:ext cx="7120805" cy="125815"/>
            <a:chOff x="2777675" y="242876"/>
            <a:chExt cx="7120805" cy="12581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266603-260E-33DF-A648-AA81E5B5B14D}"/>
                </a:ext>
              </a:extLst>
            </p:cNvPr>
            <p:cNvSpPr/>
            <p:nvPr/>
          </p:nvSpPr>
          <p:spPr>
            <a:xfrm>
              <a:off x="2777675" y="242876"/>
              <a:ext cx="125815" cy="125815"/>
            </a:xfrm>
            <a:prstGeom prst="ellipse">
              <a:avLst/>
            </a:prstGeom>
            <a:solidFill>
              <a:srgbClr val="36A2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Direct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48CC9AE-3623-E38F-8291-57EC7589AC77}"/>
                </a:ext>
              </a:extLst>
            </p:cNvPr>
            <p:cNvSpPr/>
            <p:nvPr/>
          </p:nvSpPr>
          <p:spPr>
            <a:xfrm>
              <a:off x="3465566" y="242876"/>
              <a:ext cx="125815" cy="125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Mail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E77C981-D9E5-8ABD-06AF-92C3DF4772D5}"/>
                </a:ext>
              </a:extLst>
            </p:cNvPr>
            <p:cNvSpPr/>
            <p:nvPr/>
          </p:nvSpPr>
          <p:spPr>
            <a:xfrm>
              <a:off x="4019650" y="242876"/>
              <a:ext cx="125815" cy="1258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Referral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B709770-80A3-91D8-5AAA-36BF5E973A72}"/>
                </a:ext>
              </a:extLst>
            </p:cNvPr>
            <p:cNvSpPr/>
            <p:nvPr/>
          </p:nvSpPr>
          <p:spPr>
            <a:xfrm>
              <a:off x="4783868" y="242876"/>
              <a:ext cx="125815" cy="12581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Organic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Search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1573A79-EA4F-463C-6C37-64AF29D29676}"/>
                </a:ext>
              </a:extLst>
            </p:cNvPr>
            <p:cNvSpPr/>
            <p:nvPr/>
          </p:nvSpPr>
          <p:spPr>
            <a:xfrm>
              <a:off x="5900026" y="242876"/>
              <a:ext cx="125815" cy="12581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Organic Social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62047D2-6FA3-26B1-C9F6-6095CDA50883}"/>
                </a:ext>
              </a:extLst>
            </p:cNvPr>
            <p:cNvSpPr/>
            <p:nvPr/>
          </p:nvSpPr>
          <p:spPr>
            <a:xfrm>
              <a:off x="7016184" y="242876"/>
              <a:ext cx="125815" cy="12581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Paid Search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DD3FE38-43CC-29BE-A55C-362A6BFDB0BD}"/>
                </a:ext>
              </a:extLst>
            </p:cNvPr>
            <p:cNvSpPr/>
            <p:nvPr/>
          </p:nvSpPr>
          <p:spPr>
            <a:xfrm>
              <a:off x="7979685" y="242876"/>
              <a:ext cx="125815" cy="125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Paid Social</a:t>
              </a: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 BETA" panose="020B0402030000000004" pitchFamily="34" charset="0"/>
                <a:ea typeface="Inter Light BETA" panose="020B04020300000000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4153C16-F9D9-4BA5-529A-51513C0360DC}"/>
                </a:ext>
              </a:extLst>
            </p:cNvPr>
            <p:cNvSpPr/>
            <p:nvPr/>
          </p:nvSpPr>
          <p:spPr>
            <a:xfrm>
              <a:off x="8895078" y="242876"/>
              <a:ext cx="125815" cy="12581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Display Ad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B021EBF-BF5E-8592-A668-967D8A8D1083}"/>
                </a:ext>
              </a:extLst>
            </p:cNvPr>
            <p:cNvSpPr/>
            <p:nvPr/>
          </p:nvSpPr>
          <p:spPr>
            <a:xfrm>
              <a:off x="9772665" y="242876"/>
              <a:ext cx="125815" cy="125815"/>
            </a:xfrm>
            <a:prstGeom prst="ellipse">
              <a:avLst/>
            </a:prstGeom>
            <a:solidFill>
              <a:srgbClr val="B38C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    </a:t>
              </a: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ter Light BETA" panose="020B0402030000000004" pitchFamily="34" charset="0"/>
                  <a:ea typeface="Inter Light BETA" panose="020B0402030000000004" pitchFamily="34" charset="0"/>
                </a:rPr>
                <a:t>Other</a:t>
              </a:r>
            </a:p>
          </p:txBody>
        </p:sp>
      </p:grp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A0F64EF5-4CC3-57CD-4EAD-35B0E278ED8D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-5813425"/>
          <a:ext cx="9944092" cy="310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7412">
                  <a:extLst>
                    <a:ext uri="{9D8B030D-6E8A-4147-A177-3AD203B41FA5}">
                      <a16:colId xmlns:a16="http://schemas.microsoft.com/office/drawing/2014/main" val="3418820136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2348179409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1935569120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1334458755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865888270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261160790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837060501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006978925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97407456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019752702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722474206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986911752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952461132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817533035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4177082505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2329092685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1018463888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3104356946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281692821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4005149690"/>
                    </a:ext>
                  </a:extLst>
                </a:gridCol>
                <a:gridCol w="444834">
                  <a:extLst>
                    <a:ext uri="{9D8B030D-6E8A-4147-A177-3AD203B41FA5}">
                      <a16:colId xmlns:a16="http://schemas.microsoft.com/office/drawing/2014/main" val="844091048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531238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79736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4Q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757728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Direct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47%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78762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Mail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10624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Referral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747887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Organic Search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27%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18%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39%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27%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01928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Organic Social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40500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HQ Traffic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98%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93%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86%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94%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96%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96%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96%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93%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92%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92%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93%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99%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98%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97%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97%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98%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97%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98%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97%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" panose="020B05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89544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Paid Search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23859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Paid Social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29193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Display Ad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0%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49725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Other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-- </a:t>
                      </a:r>
                      <a:endParaRPr lang="en-US" sz="800" b="0" i="0" u="none" strike="noStrike">
                        <a:solidFill>
                          <a:srgbClr val="BFBFBF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62321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Total Traffic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100% </a:t>
                      </a:r>
                      <a:endParaRPr lang="en-US" sz="800" b="0" i="0" u="none" strike="noStrike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100% </a:t>
                      </a:r>
                      <a:endParaRPr lang="en-US" sz="800" b="0" i="0" u="none" strike="noStrike" dirty="0">
                        <a:solidFill>
                          <a:srgbClr val="808080"/>
                        </a:solidFill>
                        <a:effectLst/>
                        <a:latin typeface="Inter Light BETA" panose="020B040203000000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7909439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81BB5BF-A9A2-4A94-AB21-B907D76FBE94}"/>
              </a:ext>
            </a:extLst>
          </p:cNvPr>
          <p:cNvSpPr/>
          <p:nvPr/>
        </p:nvSpPr>
        <p:spPr>
          <a:xfrm>
            <a:off x="2557463" y="12469813"/>
            <a:ext cx="1655762" cy="201612"/>
          </a:xfrm>
          <a:prstGeom prst="roundRect">
            <a:avLst/>
          </a:prstGeom>
          <a:solidFill>
            <a:srgbClr val="EFF1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>
                <a:solidFill>
                  <a:schemeClr val="tx1">
                    <a:lumMod val="65000"/>
                    <a:lumOff val="35000"/>
                  </a:schemeClr>
                </a:solidFill>
                <a:latin typeface="Inter Semi Bold" panose="020B0702030000000004" pitchFamily="34" charset="0"/>
                <a:ea typeface="Inter Semi Bold" panose="020B0702030000000004" pitchFamily="34" charset="0"/>
                <a:cs typeface="Segoe UI Semibold" panose="020B0702040204020203" pitchFamily="34" charset="0"/>
              </a:rPr>
              <a:t>2019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58E2012-37A1-4C48-A992-912A36EA0DCB}"/>
              </a:ext>
            </a:extLst>
          </p:cNvPr>
          <p:cNvSpPr/>
          <p:nvPr/>
        </p:nvSpPr>
        <p:spPr>
          <a:xfrm>
            <a:off x="4346575" y="12469813"/>
            <a:ext cx="1657350" cy="201612"/>
          </a:xfrm>
          <a:prstGeom prst="roundRect">
            <a:avLst/>
          </a:prstGeom>
          <a:solidFill>
            <a:srgbClr val="EFF1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>
                <a:solidFill>
                  <a:schemeClr val="tx1">
                    <a:lumMod val="65000"/>
                    <a:lumOff val="35000"/>
                  </a:schemeClr>
                </a:solidFill>
                <a:latin typeface="Inter Semi Bold" panose="020B0702030000000004" pitchFamily="34" charset="0"/>
                <a:ea typeface="Inter Semi Bold" panose="020B0702030000000004" pitchFamily="34" charset="0"/>
                <a:cs typeface="Segoe UI Semibold" panose="020B0702040204020203" pitchFamily="34" charset="0"/>
              </a:rPr>
              <a:t>2020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53EA079-0E34-482C-A2B5-2849CA6C11AD}"/>
              </a:ext>
            </a:extLst>
          </p:cNvPr>
          <p:cNvSpPr/>
          <p:nvPr/>
        </p:nvSpPr>
        <p:spPr>
          <a:xfrm>
            <a:off x="6137275" y="12469813"/>
            <a:ext cx="1657350" cy="201612"/>
          </a:xfrm>
          <a:prstGeom prst="roundRect">
            <a:avLst/>
          </a:prstGeom>
          <a:solidFill>
            <a:srgbClr val="EFF1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>
                <a:solidFill>
                  <a:schemeClr val="tx1">
                    <a:lumMod val="65000"/>
                    <a:lumOff val="35000"/>
                  </a:schemeClr>
                </a:solidFill>
                <a:latin typeface="Inter Semi Bold" panose="020B0702030000000004" pitchFamily="34" charset="0"/>
                <a:ea typeface="Inter Semi Bold" panose="020B0702030000000004" pitchFamily="34" charset="0"/>
                <a:cs typeface="Segoe UI Semibold" panose="020B0702040204020203" pitchFamily="34" charset="0"/>
              </a:rPr>
              <a:t>2021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F603559-C458-4B6E-B89D-038CEDD1F976}"/>
              </a:ext>
            </a:extLst>
          </p:cNvPr>
          <p:cNvSpPr/>
          <p:nvPr/>
        </p:nvSpPr>
        <p:spPr>
          <a:xfrm>
            <a:off x="7927975" y="12469813"/>
            <a:ext cx="1655763" cy="201612"/>
          </a:xfrm>
          <a:prstGeom prst="roundRect">
            <a:avLst/>
          </a:prstGeom>
          <a:solidFill>
            <a:srgbClr val="EFF1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>
                <a:solidFill>
                  <a:schemeClr val="tx1">
                    <a:lumMod val="65000"/>
                    <a:lumOff val="35000"/>
                  </a:schemeClr>
                </a:solidFill>
                <a:latin typeface="Inter Semi Bold" panose="020B0702030000000004" pitchFamily="34" charset="0"/>
                <a:ea typeface="Inter Semi Bold" panose="020B0702030000000004" pitchFamily="34" charset="0"/>
                <a:cs typeface="Segoe UI Semibold" panose="020B0702040204020203" pitchFamily="34" charset="0"/>
              </a:rPr>
              <a:t>2022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983CAB-B085-4F33-827C-4DB66568B089}"/>
              </a:ext>
            </a:extLst>
          </p:cNvPr>
          <p:cNvSpPr/>
          <p:nvPr/>
        </p:nvSpPr>
        <p:spPr>
          <a:xfrm>
            <a:off x="9717088" y="12469813"/>
            <a:ext cx="1657350" cy="200025"/>
          </a:xfrm>
          <a:prstGeom prst="roundRect">
            <a:avLst/>
          </a:prstGeom>
          <a:solidFill>
            <a:srgbClr val="EFF1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>
                <a:solidFill>
                  <a:schemeClr val="tx1">
                    <a:lumMod val="65000"/>
                    <a:lumOff val="35000"/>
                  </a:schemeClr>
                </a:solidFill>
                <a:latin typeface="Inter Semi Bold" panose="020B0702030000000004" pitchFamily="34" charset="0"/>
                <a:ea typeface="Inter Semi Bold" panose="020B0702030000000004" pitchFamily="34" charset="0"/>
                <a:cs typeface="Segoe UI Semibold" panose="020B0702040204020203" pitchFamily="34" charset="0"/>
              </a:rPr>
              <a:t>2023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5E68D53-6C05-166F-F49D-9617359B1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02" y="1239272"/>
            <a:ext cx="8067563" cy="227685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028F334C-BF33-100B-B1DC-BF436A76D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1893" y="1239272"/>
            <a:ext cx="2567128" cy="226771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19CCE55-EECA-4A2E-6F4E-6CA080294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6584" y="3754033"/>
            <a:ext cx="2637327" cy="25436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83D93D-C673-95CA-3117-F0DE746BA0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552" y="3713710"/>
            <a:ext cx="885229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79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MSOFTTAG" val="&lt;Data vendor=&quot;FactSet&quot; application=&quot;PresLink&quot; version=&quot;2013.1&quot; XMLVersion=&quot;C591227E-C126-49DE-B816-0EB840665770&quot; iXMLVersion=&quot;1&quot;&gt;&#10;  &lt;Main FileType=&quot;2&quot; FileUID=&quot;https://permira-my.sharepoint.com/personal/robert_hou_permira_com/Documents/Gaming Shared Folder/Benchmarks/2. Summary Benchmarks/Archive/Archive/Product Tracker/PS Figma Charts.xlsx&quot; FileName=&quot;PS Figma Charts.xlsx&quot; Path=&quot;https://permira-my.sharepoint.com/personal/robert_hou_permira_com/Documents/Gaming Shared Folder/Benchmarks/2. Summary Benchmarks/Archive/Archive/Product Tracker&quot; Landmark=&quot;Chart 1 (1) (2)&quot; LMFriendly=&quot;Chart 1 (1) (2) (Raw Data Snapshot)&quot; SheetSlideName=&quot;_bdm.02e2dbe0d99a4d36aea0d9415d2196d3.edm&quot; Address=&quot;Raw Data Snapshot!Chart 1 (1) (2)&quot; AddrAdjusted=&quot;Raw Data Snapshot!Chart 1 (1) (2)&quot; LastUpdate=&quot;2024.01.22:02.47.10&quot; FileDesc=&quot;&quot; Text=&quot;&quot; Value=&quot;&quot; Inst=&quot;0&quot; SBR=&quot;False&quot; SBC=&quot;False&quot; DestType=&quot;1&quot; HeaderRows=&quot;0&quot; TableRowIndex=&quot;0&quot; TableColIndex=&quot;0&quot; ChartType=&quot;53&quot; ChartAlignFixedStartRate=&quot;0.9814815&quot; ChartAlignPositionRates=&quot;0.1721985 0.3860837 0.5999687&quot; /&gt;&#10;&lt;/Data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MSOFTTAG" val="&lt;Data vendor=&quot;FactSet&quot; application=&quot;PresLink&quot; version=&quot;2013.1&quot; XMLVersion=&quot;C591227E-C126-49DE-B816-0EB840665770&quot; iXMLVersion=&quot;1&quot;&gt;&#10;  &lt;Main FileType=&quot;2&quot; FileUID=&quot;https://permira-my.sharepoint.com/personal/robert_hou_permira_com/Documents/Gaming Shared Folder/Benchmarks/2. Summary Benchmarks/Archive/Archive/Product Tracker/PS Figma Charts.xlsx&quot; FileName=&quot;PS Figma Charts.xlsx&quot; Path=&quot;https://permira-my.sharepoint.com/personal/robert_hou_permira_com/Documents/Gaming Shared Folder/Benchmarks/2. Summary Benchmarks/Archive/Archive/Product Tracker&quot; Landmark=&quot;Chart 1 (1) (2) (1)&quot; LMFriendly=&quot;Chart 1 (1) (2) (1) (Raw Data Snapshot)&quot; SheetSlideName=&quot;_bdm.02e2dbe0d99a4d36aea0d9415d2196d3.edm&quot; Address=&quot;Raw Data Snapshot!Chart 1 (1) (2) (1)&quot; AddrAdjusted=&quot;Raw Data Snapshot!Chart 1 (1) (2) (1)&quot; LastUpdate=&quot;2024.01.22:02.46.50&quot; FileDesc=&quot;&quot; Text=&quot;&quot; Value=&quot;&quot; Inst=&quot;0&quot; SBR=&quot;False&quot; SBC=&quot;False&quot; DestType=&quot;1&quot; HeaderRows=&quot;0&quot; TableRowIndex=&quot;0&quot; TableColIndex=&quot;0&quot; ChartType=&quot;53&quot; ChartAlignFixedStartRate=&quot;0.9814815&quot; ChartAlignPositionRates=&quot;0.1721985 0.3860836 0.5999688&quot; /&gt;&#10;&lt;/Data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MSOFTTAG" val="&lt;Data vendor=&quot;FactSet&quot; application=&quot;PresLink&quot; version=&quot;2013.1&quot; XMLVersion=&quot;C591227E-C126-49DE-B816-0EB840665770&quot; iXMLVersion=&quot;1&quot;&gt;&#10;  &lt;Main FileType=&quot;2&quot; FileUID=&quot;https://permira-my.sharepoint.com/personal/robert_hou_permira_com/Documents/Gaming Shared Folder/Benchmarks/2. Summary Benchmarks/Archive/Archive/Product Tracker/PS Figma Charts.xlsx&quot; FileName=&quot;PS Figma Charts.xlsx&quot; Path=&quot;https://permira-my.sharepoint.com/personal/robert_hou_permira_com/Documents/Gaming Shared Folder/Benchmarks/2. Summary Benchmarks/Archive/Archive/Product Tracker&quot; Landmark=&quot;Chart 1 (1)&quot; LMFriendly=&quot;Chart 1 (1) (Raw Data Snapshot)&quot; SheetSlideName=&quot;_bdm.02e2dbe0d99a4d36aea0d9415d2196d3.edm&quot; Address=&quot;Raw Data Snapshot!Chart 1 (1)&quot; AddrAdjusted=&quot;Raw Data Snapshot!Chart 1 (1)&quot; LastUpdate=&quot;2024.01.22:02.46.06&quot; FileDesc=&quot;&quot; Text=&quot;&quot; Value=&quot;&quot; Inst=&quot;0&quot; SBR=&quot;False&quot; SBC=&quot;False&quot; DestType=&quot;1&quot; HeaderRows=&quot;0&quot; TableRowIndex=&quot;0&quot; TableColIndex=&quot;0&quot; ChartType=&quot;53&quot; ChartAlignFixedStartRate=&quot;0.9814815&quot; ChartAlignPositionRates=&quot;0.1701538 0.3853896 0.6006253&quot; /&gt;&#10;&lt;/Data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MSOFTTAG" val="&lt;Data vendor=&quot;FactSet&quot; application=&quot;PresLink&quot; version=&quot;2013.1&quot; XMLVersion=&quot;C591227E-C126-49DE-B816-0EB840665770&quot; iXMLVersion=&quot;1&quot;&gt;&#10;  &lt;Main FileType=&quot;2&quot; FileUID=&quot;https://permira-my.sharepoint.com/personal/robert_hou_permira_com/Documents/Gaming Shared Folder/Benchmarks/2. Summary Benchmarks/Archive/Archive/Product Tracker/PS Figma Charts.xlsx&quot; FileName=&quot;PS Figma Charts.xlsx&quot; Path=&quot;https://permira-my.sharepoint.com/personal/robert_hou_permira_com/Documents/Gaming Shared Folder/Benchmarks/2. Summary Benchmarks/Archive/Archive/Product Tracker&quot; Landmark=&quot;Chart 1 (1) (1)&quot; LMFriendly=&quot;Chart 1 (1) (1) (Raw Data Snapshot)&quot; SheetSlideName=&quot;_bdm.02e2dbe0d99a4d36aea0d9415d2196d3.edm&quot; Address=&quot;Raw Data Snapshot!Chart 1 (1) (1)&quot; AddrAdjusted=&quot;Raw Data Snapshot!Chart 1 (1) (1)&quot; LastUpdate=&quot;2024.01.22:02.38.03&quot; FileDesc=&quot;&quot; Text=&quot;&quot; Value=&quot;&quot; Inst=&quot;0&quot; SBR=&quot;False&quot; SBC=&quot;False&quot; DestType=&quot;1&quot; HeaderRows=&quot;0&quot; TableRowIndex=&quot;0&quot; TableColIndex=&quot;0&quot; ChartType=&quot;53&quot; ChartAlignFixedStartRate=&quot;0.9814815&quot; ChartAlignPositionRates=&quot;0.1725315 0.3862157 0.5999&quot; /&gt;&#10;&lt;/Data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MSOFTTAG" val="&lt;Data vendor=&quot;FactSet&quot; application=&quot;PresLink&quot; version=&quot;2013.1&quot; XMLVersion=&quot;C591227E-C126-49DE-B816-0EB840665770&quot; iXMLVersion=&quot;1&quot;&gt;&#10;  &lt;Main FileType=&quot;2&quot; FileUID=&quot;https://permira-my.sharepoint.com/personal/robert_hou_permira_com/Documents/Gaming Shared Folder/Benchmarks/2. Summary Benchmarks/Archive/Archive/Product Tracker/PS Figma Charts.xlsx&quot; FileName=&quot;PS Figma Charts.xlsx&quot; Path=&quot;https://permira-my.sharepoint.com/personal/robert_hou_permira_com/Documents/Gaming Shared Folder/Benchmarks/2. Summary Benchmarks/Archive/Archive/Product Tracker&quot; Landmark=&quot;Chart 15&quot; LMFriendly=&quot;Chart 15 (Charts)&quot; SheetSlideName=&quot;_bdm.4b4a12ae49e44b96b2b2dc7b23afb99c.edm&quot; Address=&quot;Charts!Chart 15&quot; AddrAdjusted=&quot;Charts!Chart 15&quot; LastUpdate=&quot;2024.01.22:03.01.36&quot; FileDesc=&quot;PS Figma Charts.xlsx&quot; Text=&quot;&quot; Value=&quot;&quot; Inst=&quot;0&quot; SBR=&quot;False&quot; SBC=&quot;False&quot; DestType=&quot;1&quot; HeaderRows=&quot;0&quot; TableRowIndex=&quot;0&quot; TableColIndex=&quot;0&quot; ChartType=&quot;4&quot; ChartAlignFixedStartRate=&quot;0&quot; /&gt;&#10;&lt;/Data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RETCHHEIGHT" val="False"/>
  <p:tag name="DMSOFTTAG" val="&lt;Data vendor=&quot;FactSet&quot; application=&quot;PresLink&quot; version=&quot;2013.1&quot; XMLVersion=&quot;C591227E-C126-49DE-B816-0EB840665770&quot; iXMLVersion=&quot;1&quot;&gt;&#10;  &lt;Main FileType=&quot;1&quot; FileUID=&quot;https://permira-my.sharepoint.com/personal/robert_hou_permira_com/Documents/Gaming Shared Folder/Benchmarks/2. Summary Benchmarks/Archive/Archive/Product Tracker/PS Figma Charts.xlsx&quot; FileName=&quot;PS Figma Charts.xlsx&quot; Path=&quot;https://permira-my.sharepoint.com/personal/robert_hou_permira_com/Documents/Gaming Shared Folder/Benchmarks/2. Summary Benchmarks/Archive/Archive/Product Tracker&quot; Landmark=&quot;_bdm.a941312df2a74170b1f60a13dbce8a6c.edm&quot; LMFriendly=&quot;Auto-generated range name&quot; SheetSlideName=&quot;_bdm.4b4a12ae49e44b96b2b2dc7b23afb99c.edm&quot; Address=&quot;'Charts'!B61:Z66&quot; AddrAdjusted=&quot;'Charts'!B61&quot; LastUpdate=&quot;2024.01.22:03.01.37&quot; FileDesc=&quot;PS Figma Charts.xlsx&quot; Text=&quot;&quot; Value=&quot;&quot; Inst=&quot;0&quot; SBR=&quot;False&quot; SBC=&quot;False&quot; DestType=&quot;1&quot; HeaderRows=&quot;0&quot; TableRowIndex=&quot;0&quot; TableColIndex=&quot;0&quot; ChartType=&quot;0&quot; ChartAlignFixedStartRate=&quot;0&quot; /&gt;&#10;&lt;/Dat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MSOFTTAG" val="&lt;Data vendor=&quot;FactSet&quot; application=&quot;PresLink&quot; version=&quot;2013.1&quot; XMLVersion=&quot;C591227E-C126-49DE-B816-0EB840665770&quot; iXMLVersion=&quot;1&quot;&gt;&#10;  &lt;Main FileType=&quot;2&quot; FileUID=&quot;https://permira-my.sharepoint.com/personal/robert_hou_permira_com/Documents/Gaming Shared Folder/Benchmarks/2. Summary Benchmarks/Archive/Archive/Product Tracker/PS Figma Charts.xlsx&quot; FileName=&quot;PS Figma Charts.xlsx&quot; Path=&quot;https://permira-my.sharepoint.com/personal/robert_hou_permira_com/Documents/Gaming Shared Folder/Benchmarks/2. Summary Benchmarks/Archive/Archive/Product Tracker&quot; Landmark=&quot;Chart 2&quot; LMFriendly=&quot;Chart 2 (Charts)&quot; SheetSlideName=&quot;_bdm.4b4a12ae49e44b96b2b2dc7b23afb99c.edm&quot; Address=&quot;Charts!Chart 2&quot; AddrAdjusted=&quot;Charts!Chart 2&quot; LastUpdate=&quot;2024.01.22:03.01.40&quot; FileDesc=&quot;PS Figma Charts.xlsx&quot; Text=&quot;&quot; Value=&quot;&quot; Inst=&quot;0&quot; SBR=&quot;False&quot; SBC=&quot;False&quot; DestType=&quot;1&quot; HeaderRows=&quot;0&quot; TableRowIndex=&quot;0&quot; TableColIndex=&quot;0&quot; ChartType=&quot;4&quot; ChartAlignFixedStartRate=&quot;0&quot; /&gt;&#10;&lt;/Data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RETCHHEIGHT" val="False"/>
  <p:tag name="DMSOFTTAG" val="&lt;Data vendor=&quot;FactSet&quot; application=&quot;PresLink&quot; version=&quot;2013.1&quot; XMLVersion=&quot;C591227E-C126-49DE-B816-0EB840665770&quot; iXMLVersion=&quot;1&quot;&gt;&#10;  &lt;Main FileType=&quot;1&quot; FileUID=&quot;https://permira-my.sharepoint.com/personal/robert_hou_permira_com/Documents/Gaming Shared Folder/Benchmarks/2. Summary Benchmarks/Archive/Archive/Product Tracker/PS Figma Charts.xlsx&quot; FileName=&quot;PS Figma Charts.xlsx&quot; Path=&quot;https://permira-my.sharepoint.com/personal/robert_hou_permira_com/Documents/Gaming Shared Folder/Benchmarks/2. Summary Benchmarks/Archive/Archive/Product Tracker&quot; Landmark=&quot;_bdm.9c7c856082374be795cd9a2ec6fb5621.edm&quot; LMFriendly=&quot;Auto-generated range name&quot; SheetSlideName=&quot;_bdm.4b4a12ae49e44b96b2b2dc7b23afb99c.edm&quot; Address=&quot;'Charts'!AB61:AH66&quot; AddrAdjusted=&quot;'Charts'!AB61&quot; LastUpdate=&quot;2024.01.22:03.01.38&quot; FileDesc=&quot;PS Figma Charts.xlsx&quot; Text=&quot;&quot; Value=&quot;&quot; Inst=&quot;0&quot; SBR=&quot;False&quot; SBC=&quot;False&quot; DestType=&quot;1&quot; HeaderRows=&quot;0&quot; TableRowIndex=&quot;0&quot; TableColIndex=&quot;0&quot; ChartType=&quot;0&quot; ChartAlignFixedStartRate=&quot;0&quot; /&gt;&#10;&lt;/Data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MSOFTTAG" val="&lt;Data vendor=&quot;FactSet&quot; application=&quot;PresLink&quot; version=&quot;2013.1&quot; XMLVersion=&quot;C591227E-C126-49DE-B816-0EB840665770&quot; iXMLVersion=&quot;1&quot;&gt;&#10;  &lt;Main FileType=&quot;2&quot; FileUID=&quot;https://permira-my.sharepoint.com/personal/robert_hou_permira_com/Documents/Gaming Shared Folder/Benchmarks/2. Summary Benchmarks/Archive/Archive/Product Tracker/PS Figma Charts.xlsx&quot; FileName=&quot;PS Figma Charts.xlsx&quot; Path=&quot;https://permira-my.sharepoint.com/personal/robert_hou_permira_com/Documents/Gaming Shared Folder/Benchmarks/2. Summary Benchmarks/Archive/Archive/Product Tracker&quot; Landmark=&quot;Chart 3&quot; LMFriendly=&quot;Chart 3 (Charts)&quot; SheetSlideName=&quot;_bdm.4b4a12ae49e44b96b2b2dc7b23afb99c.edm&quot; Address=&quot;Charts!Chart 3&quot; AddrAdjusted=&quot;Charts!Chart 3&quot; LastUpdate=&quot;2024.01.22:03.03.36&quot; FileDesc=&quot;PS Figma Charts.xlsx&quot; Text=&quot;&quot; Value=&quot;&quot; Inst=&quot;0&quot; SBR=&quot;False&quot; SBC=&quot;False&quot; DestType=&quot;1&quot; HeaderRows=&quot;0&quot; TableRowIndex=&quot;0&quot; TableColIndex=&quot;0&quot; ChartType=&quot;53&quot; ChartAlignFixedStartRate=&quot;0.9583333&quot; ChartAlignPositionRates=&quot;0.06473678 0.1118842 0.1590317 0.2061791 0.2533265 0.300474 0.3476214 0.3947689 0.4419163 0.4890637 0.5362112 0.5833586 0.630506 0.6776535 0.7248009 0.7719484 0.8190958 0.8662432 0.9133907 0.9605381&quot; /&gt;&#10;&lt;/Data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MSOFTTAG" val="&lt;Data vendor=&quot;FactSet&quot; application=&quot;PresLink&quot; version=&quot;2013.1&quot; XMLVersion=&quot;C591227E-C126-49DE-B816-0EB840665770&quot; iXMLVersion=&quot;1&quot;&gt;&#10;  &lt;Main FileType=&quot;2&quot; FileUID=&quot;https://permira-my.sharepoint.com/personal/robert_hou_permira_com/Documents/Gaming Shared Folder/Benchmarks/2. Summary Benchmarks/Archive/Archive/Product Tracker/PS Figma Charts.xlsx&quot; FileName=&quot;PS Figma Charts.xlsx&quot; Path=&quot;https://permira-my.sharepoint.com/personal/robert_hou_permira_com/Documents/Gaming Shared Folder/Benchmarks/2. Summary Benchmarks/Archive/Archive/Product Tracker&quot; Landmark=&quot;Chart 34&quot; LMFriendly=&quot;Chart 34 (Charts)&quot; SheetSlideName=&quot;_bdm.4b4a12ae49e44b96b2b2dc7b23afb99c.edm&quot; Address=&quot;Charts!Chart 34&quot; AddrAdjusted=&quot;Charts!Chart 34&quot; LastUpdate=&quot;2024.01.22:03.03.37&quot; FileDesc=&quot;PS Figma Charts.xlsx&quot; Text=&quot;&quot; Value=&quot;&quot; Inst=&quot;0&quot; SBR=&quot;False&quot; SBC=&quot;False&quot; DestType=&quot;1&quot; HeaderRows=&quot;0&quot; TableRowIndex=&quot;0&quot; TableColIndex=&quot;0&quot; ChartType=&quot;53&quot; ChartAlignFixedStartRate=&quot;0.958333&quot; ChartAlignPositionRates=&quot;0.2108079 0.3751503 0.5394927 0.7038351 0.8681775&quot; /&gt;&#10;&lt;/Data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RETCHHEIGHT" val="False"/>
  <p:tag name="DMSOFTTAG" val="&lt;Data vendor=&quot;FactSet&quot; application=&quot;PresLink&quot; version=&quot;2013.1&quot; XMLVersion=&quot;C591227E-C126-49DE-B816-0EB840665770&quot; iXMLVersion=&quot;1&quot;&gt;&#10;  &lt;Main FileType=&quot;1&quot; FileUID=&quot;https://permira-my.sharepoint.com/personal/robert_hou_permira_com/Documents/Gaming Shared Folder/Benchmarks/2. Summary Benchmarks/Archive/Archive/Product Tracker/PS Figma Charts.xlsx&quot; FileName=&quot;PS Figma Charts.xlsx&quot; Path=&quot;https://permira-my.sharepoint.com/personal/robert_hou_permira_com/Documents/Gaming Shared Folder/Benchmarks/2. Summary Benchmarks/Archive/Archive/Product Tracker&quot; Landmark=&quot;_bdm.7bb4d00276ae4f31b6e60c5e4d134818.edm&quot; LMFriendly=&quot;Auto-generated range name&quot; SheetSlideName=&quot;_bdm.4b4a12ae49e44b96b2b2dc7b23afb99c.edm&quot; Address=&quot;'Charts'!B93:Z98&quot; AddrAdjusted=&quot;'Charts'!B93&quot; LastUpdate=&quot;2024.01.22:03.03.39&quot; FileDesc=&quot;PS Figma Charts.xlsx&quot; Text=&quot;&quot; Value=&quot;&quot; Inst=&quot;0&quot; SBR=&quot;False&quot; SBC=&quot;False&quot; DestType=&quot;1&quot; HeaderRows=&quot;0&quot; TableRowIndex=&quot;0&quot; TableColIndex=&quot;0&quot; ChartType=&quot;0&quot; ChartAlignFixedStartRate=&quot;0&quot; /&gt;&#10;&lt;/Data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RETCHHEIGHT" val="False"/>
  <p:tag name="DMSOFTTAG" val="&lt;Data vendor=&quot;FactSet&quot; application=&quot;PresLink&quot; version=&quot;2013.1&quot; XMLVersion=&quot;C591227E-C126-49DE-B816-0EB840665770&quot; iXMLVersion=&quot;1&quot;&gt;&#10;  &lt;Main FileType=&quot;1&quot; FileUID=&quot;https://permira-my.sharepoint.com/personal/robert_hou_permira_com/Documents/Gaming Shared Folder/Benchmarks/2. Summary Benchmarks/Archive/Archive/Product Tracker/PS Figma Charts.xlsx&quot; FileName=&quot;PS Figma Charts.xlsx&quot; Path=&quot;https://permira-my.sharepoint.com/personal/robert_hou_permira_com/Documents/Gaming Shared Folder/Benchmarks/2. Summary Benchmarks/Archive/Archive/Product Tracker&quot; Landmark=&quot;_bdm.345efb1f81824e538deccefa01124550.edm&quot; LMFriendly=&quot;Auto-generated range name&quot; SheetSlideName=&quot;_bdm.4b4a12ae49e44b96b2b2dc7b23afb99c.edm&quot; Address=&quot;'Charts'!AB93:AH98&quot; AddrAdjusted=&quot;'Charts'!AB93&quot; LastUpdate=&quot;2024.01.22:03.03.41&quot; FileDesc=&quot;PS Figma Charts.xlsx&quot; Text=&quot;&quot; Value=&quot;&quot; Inst=&quot;0&quot; SBR=&quot;False&quot; SBC=&quot;False&quot; DestType=&quot;1&quot; HeaderRows=&quot;0&quot; TableRowIndex=&quot;0&quot; TableColIndex=&quot;0&quot; ChartType=&quot;0&quot; ChartAlignFixedStartRate=&quot;0&quot; /&gt;&#10;&lt;/Data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MSOFTTAG" val="&lt;Data vendor=&quot;FactSet&quot; application=&quot;PresLink&quot; version=&quot;2013.1&quot; XMLVersion=&quot;C591227E-C126-49DE-B816-0EB840665770&quot; iXMLVersion=&quot;1&quot;&gt;&#10;  &lt;Main FileType=&quot;2&quot; FileUID=&quot;https://permira-my.sharepoint.com/personal/robert_hou_permira_com/Documents/Gaming Shared Folder/Benchmarks/2. Summary Benchmarks/Archive/Archive/Product Tracker/PS Figma Charts.xlsx&quot; FileName=&quot;PS Figma Charts.xlsx&quot; Path=&quot;https://permira-my.sharepoint.com/personal/robert_hou_permira_com/Documents/Gaming Shared Folder/Benchmarks/2. Summary Benchmarks/Archive/Archive/Product Tracker&quot; Landmark=&quot;Chart 1&quot; LMFriendly=&quot;Chart 1 (Charts)&quot; SheetSlideName=&quot;_bdm.4b4a12ae49e44b96b2b2dc7b23afb99c.edm&quot; Address=&quot;Charts!Chart 1&quot; AddrAdjusted=&quot;Charts!Chart 1&quot; LastUpdate=&quot;2024.01.21:19.19.32&quot; FileDesc=&quot;PS Figma Charts.xlsx&quot; Text=&quot;&quot; Value=&quot;&quot; Inst=&quot;0&quot; SBR=&quot;False&quot; SBC=&quot;False&quot; DestType=&quot;1&quot; HeaderRows=&quot;0&quot; TableRowIndex=&quot;0&quot; TableColIndex=&quot;0&quot; ChartType=&quot;51&quot; ChartAlignFixedStartRate=&quot;0.9552239&quot; ChartAlignPositionRates=&quot;0.03647436 0.08506411 0.1336538 0.1822436 0.2308333 0.2794231 0.3280128 0.3766026 0.4251923 0.4737821 0.5223718 0.5709615 0.6195513 0.668141 0.7167308 0.7653205 0.8139102 0.8625 0.9110897 0.9596795&quot; /&gt;&#10;&lt;/Data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MSOFTTAG" val="&lt;Data vendor=&quot;FactSet&quot; application=&quot;PresLink&quot; version=&quot;2013.1&quot; XMLVersion=&quot;C591227E-C126-49DE-B816-0EB840665770&quot; iXMLVersion=&quot;1&quot;&gt;&#10;  &lt;Main FileType=&quot;2&quot; FileUID=&quot;https://permira-my.sharepoint.com/personal/robert_hou_permira_com/Documents/Gaming Shared Folder/Benchmarks/2. Summary Benchmarks/Archive/Archive/Product Tracker/PS Figma Charts.xlsx&quot; FileName=&quot;PS Figma Charts.xlsx&quot; Path=&quot;https://permira-my.sharepoint.com/personal/robert_hou_permira_com/Documents/Gaming Shared Folder/Benchmarks/2. Summary Benchmarks/Archive/Archive/Product Tracker&quot; Landmark=&quot;Chart 4&quot; LMFriendly=&quot;Chart 4 (Charts)&quot; SheetSlideName=&quot;_bdm.4b4a12ae49e44b96b2b2dc7b23afb99c.edm&quot; Address=&quot;Charts!Chart 4&quot; AddrAdjusted=&quot;Charts!Chart 4&quot; LastUpdate=&quot;2024.01.21:19.19.43&quot; FileDesc=&quot;&quot; Text=&quot;&quot; Value=&quot;&quot; Inst=&quot;0&quot; SBR=&quot;False&quot; SBC=&quot;False&quot; DestType=&quot;1&quot; HeaderRows=&quot;0&quot; TableRowIndex=&quot;0&quot; TableColIndex=&quot;0&quot; ChartType=&quot;51&quot; ChartAlignFixedStartRate=&quot;0.946609&quot; ChartAlignPositionRates=&quot;0.1289683 0.3115079 0.4940476 0.6765873 0.859127&quot; /&gt;&#10;&lt;/Data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MSOFTTAG" val="&lt;Data vendor=&quot;FactSet&quot; application=&quot;PresLink&quot; version=&quot;2013.1&quot; XMLVersion=&quot;C591227E-C126-49DE-B816-0EB840665770&quot; iXMLVersion=&quot;1&quot;&gt;&#10;  &lt;Main FileType=&quot;1&quot; FileUID=&quot;https://permira-my.sharepoint.com/personal/robert_hou_permira_com/Documents/Gaming Shared Folder/Benchmarks/2. Summary Benchmarks/Archive/Archive/Product Tracker/PS Figma Charts.xlsx&quot; FileName=&quot;PS Figma Charts.xlsx&quot; Path=&quot;https://permira-my.sharepoint.com/personal/robert_hou_permira_com/Documents/Gaming Shared Folder/Benchmarks/2. Summary Benchmarks/Archive/Archive/Product Tracker&quot; Landmark=&quot;_bdm.cdfb456f2612412abf6f18d260eb42e4.edm&quot; LMFriendly=&quot;Auto-generated range name&quot; SheetSlideName=&quot;_bdm.4b4a12ae49e44b96b2b2dc7b23afb99c.edm&quot; Address=&quot;'Charts'!B28:Z32&quot; AddrAdjusted=&quot;'Charts'!B28&quot; LastUpdate=&quot;2024.01.21:19.20.03&quot; FileDesc=&quot;&quot; Text=&quot;&quot; Value=&quot;&quot; Inst=&quot;0&quot; SBR=&quot;False&quot; SBC=&quot;False&quot; DestType=&quot;1&quot; HeaderRows=&quot;0&quot; TableRowIndex=&quot;0&quot; TableColIndex=&quot;0&quot; ChartType=&quot;0&quot; ChartAlignFixedStartRate=&quot;0&quot; /&gt;&#10;&lt;/Data&gt;"/>
  <p:tag name="STRETCHHEIGHT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MSOFTTAG" val="&lt;Data vendor=&quot;FactSet&quot; application=&quot;PresLink&quot; version=&quot;2013.1&quot; XMLVersion=&quot;C591227E-C126-49DE-B816-0EB840665770&quot; iXMLVersion=&quot;1&quot;&gt;&#10;  &lt;Main FileType=&quot;1&quot; FileUID=&quot;https://permira-my.sharepoint.com/personal/robert_hou_permira_com/Documents/Gaming Shared Folder/Benchmarks/2. Summary Benchmarks/Archive/Archive/Product Tracker/PS Figma Charts.xlsx&quot; FileName=&quot;PS Figma Charts.xlsx&quot; Path=&quot;https://permira-my.sharepoint.com/personal/robert_hou_permira_com/Documents/Gaming Shared Folder/Benchmarks/2. Summary Benchmarks/Archive/Archive/Product Tracker&quot; Landmark=&quot;_bdm.e3fec04fbb704f81bf1e8211fd12417b.edm&quot; LMFriendly=&quot;Auto-generated range name&quot; SheetSlideName=&quot;_bdm.4b4a12ae49e44b96b2b2dc7b23afb99c.edm&quot; Address=&quot;'Charts'!AB28:AH32&quot; AddrAdjusted=&quot;'Charts'!AB28&quot; LastUpdate=&quot;2024.01.21:19.20.14&quot; FileDesc=&quot;&quot; Text=&quot;&quot; Value=&quot;&quot; Inst=&quot;0&quot; SBR=&quot;False&quot; SBC=&quot;False&quot; DestType=&quot;1&quot; HeaderRows=&quot;0&quot; TableRowIndex=&quot;0&quot; TableColIndex=&quot;0&quot; ChartType=&quot;0&quot; ChartAlignFixedStartRate=&quot;0&quot; /&gt;&#10;&lt;/Data&gt;"/>
  <p:tag name="STRETCHHEIGHT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PS Theme">
      <a:dk1>
        <a:sysClr val="windowText" lastClr="000000"/>
      </a:dk1>
      <a:lt1>
        <a:sysClr val="window" lastClr="FFFFFF"/>
      </a:lt1>
      <a:dk2>
        <a:srgbClr val="FFFFFF"/>
      </a:dk2>
      <a:lt2>
        <a:srgbClr val="001E62"/>
      </a:lt2>
      <a:accent1>
        <a:srgbClr val="36A2EB"/>
      </a:accent1>
      <a:accent2>
        <a:srgbClr val="FF6384"/>
      </a:accent2>
      <a:accent3>
        <a:srgbClr val="FF9F40"/>
      </a:accent3>
      <a:accent4>
        <a:srgbClr val="FFCD56"/>
      </a:accent4>
      <a:accent5>
        <a:srgbClr val="4BC0C0"/>
      </a:accent5>
      <a:accent6>
        <a:srgbClr val="9966FF"/>
      </a:accent6>
      <a:hlink>
        <a:srgbClr val="FF66CC"/>
      </a:hlink>
      <a:folHlink>
        <a:srgbClr val="99FF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5777</TotalTime>
  <Words>1616</Words>
  <Application>Microsoft Office PowerPoint</Application>
  <PresentationFormat>Widescreen</PresentationFormat>
  <Paragraphs>858</Paragraphs>
  <Slides>14</Slides>
  <Notes>0</Notes>
  <HiddenSlides>10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Avenir Next LT Pro</vt:lpstr>
      <vt:lpstr>Avenir Next LT Pro Demi</vt:lpstr>
      <vt:lpstr>Calibri</vt:lpstr>
      <vt:lpstr>Calibri Light</vt:lpstr>
      <vt:lpstr>Inter</vt:lpstr>
      <vt:lpstr>Inter Light BETA</vt:lpstr>
      <vt:lpstr>Inter Medium</vt:lpstr>
      <vt:lpstr>Inter Semi Bold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Justin</dc:creator>
  <cp:lastModifiedBy>Justin Wu</cp:lastModifiedBy>
  <cp:revision>20</cp:revision>
  <dcterms:created xsi:type="dcterms:W3CDTF">2024-01-21T22:57:23Z</dcterms:created>
  <dcterms:modified xsi:type="dcterms:W3CDTF">2024-02-16T08:28:02Z</dcterms:modified>
</cp:coreProperties>
</file>