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60" r:id="rId2"/>
    <p:sldId id="268" r:id="rId3"/>
    <p:sldId id="269" r:id="rId4"/>
    <p:sldId id="296" r:id="rId5"/>
    <p:sldId id="293" r:id="rId6"/>
    <p:sldId id="291" r:id="rId7"/>
    <p:sldId id="294" r:id="rId8"/>
    <p:sldId id="295" r:id="rId9"/>
    <p:sldId id="286" r:id="rId10"/>
    <p:sldId id="292" r:id="rId11"/>
    <p:sldId id="289" r:id="rId12"/>
    <p:sldId id="288" r:id="rId13"/>
    <p:sldId id="297" r:id="rId14"/>
    <p:sldId id="290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9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9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189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93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189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80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1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83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86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1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4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0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5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7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62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6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5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603287" y="4288290"/>
            <a:ext cx="11262822" cy="1646302"/>
          </a:xfrm>
        </p:spPr>
        <p:txBody>
          <a:bodyPr/>
          <a:lstStyle/>
          <a:p>
            <a:pPr algn="ctr"/>
            <a:r>
              <a:rPr lang="es-PE" sz="2400" dirty="0">
                <a:solidFill>
                  <a:srgbClr val="FF0000"/>
                </a:solidFill>
              </a:rPr>
              <a:t>Nombre del curso</a:t>
            </a:r>
            <a:r>
              <a:rPr lang="es-PE" sz="2400" dirty="0">
                <a:solidFill>
                  <a:schemeClr val="tx1"/>
                </a:solidFill>
              </a:rPr>
              <a:t>: Curso Integrador I: Sistemas Software</a:t>
            </a:r>
            <a:br>
              <a:rPr lang="es-PE" sz="2400" dirty="0">
                <a:solidFill>
                  <a:schemeClr val="tx1"/>
                </a:solidFill>
              </a:rPr>
            </a:br>
            <a:r>
              <a:rPr lang="es-PE" sz="2400" dirty="0">
                <a:solidFill>
                  <a:schemeClr val="tx1"/>
                </a:solidFill>
              </a:rPr>
              <a:t/>
            </a:r>
            <a:br>
              <a:rPr lang="es-PE" sz="2400" dirty="0">
                <a:solidFill>
                  <a:schemeClr val="tx1"/>
                </a:solidFill>
              </a:rPr>
            </a:br>
            <a:r>
              <a:rPr lang="es-PE" sz="2400" dirty="0">
                <a:solidFill>
                  <a:srgbClr val="FF0000"/>
                </a:solidFill>
              </a:rPr>
              <a:t>Sección</a:t>
            </a:r>
            <a:r>
              <a:rPr lang="es-PE" sz="2400" dirty="0">
                <a:solidFill>
                  <a:schemeClr val="tx1"/>
                </a:solidFill>
              </a:rPr>
              <a:t>: Sección 55009</a:t>
            </a:r>
            <a:br>
              <a:rPr lang="es-PE" sz="2400" dirty="0">
                <a:solidFill>
                  <a:schemeClr val="tx1"/>
                </a:solidFill>
              </a:rPr>
            </a:br>
            <a:r>
              <a:rPr lang="es-PE" sz="2400" dirty="0">
                <a:solidFill>
                  <a:schemeClr val="tx1"/>
                </a:solidFill>
              </a:rPr>
              <a:t/>
            </a:r>
            <a:br>
              <a:rPr lang="es-PE" sz="2400" dirty="0">
                <a:solidFill>
                  <a:schemeClr val="tx1"/>
                </a:solidFill>
              </a:rPr>
            </a:br>
            <a:r>
              <a:rPr lang="es-PE" sz="2400" dirty="0">
                <a:solidFill>
                  <a:srgbClr val="FF0000"/>
                </a:solidFill>
              </a:rPr>
              <a:t>Grupo </a:t>
            </a:r>
            <a:r>
              <a:rPr lang="es-PE" sz="2400" dirty="0" smtClean="0">
                <a:solidFill>
                  <a:srgbClr val="FF0000"/>
                </a:solidFill>
              </a:rPr>
              <a:t>n°9</a:t>
            </a:r>
            <a:r>
              <a:rPr lang="es-PE" sz="2400" dirty="0" smtClean="0">
                <a:solidFill>
                  <a:schemeClr val="tx1"/>
                </a:solidFill>
              </a:rPr>
              <a:t>: Fabián Alfaro Lopez</a:t>
            </a:r>
            <a:r>
              <a:rPr lang="es-PE" sz="2400" dirty="0">
                <a:solidFill>
                  <a:schemeClr val="tx1"/>
                </a:solidFill>
              </a:rPr>
              <a:t/>
            </a:r>
            <a:br>
              <a:rPr lang="es-PE" sz="2400" dirty="0">
                <a:solidFill>
                  <a:schemeClr val="tx1"/>
                </a:solidFill>
              </a:rPr>
            </a:br>
            <a:r>
              <a:rPr lang="es-PE" sz="2400" dirty="0">
                <a:solidFill>
                  <a:schemeClr val="tx1"/>
                </a:solidFill>
              </a:rPr>
              <a:t/>
            </a:r>
            <a:br>
              <a:rPr lang="es-PE" sz="2400" dirty="0">
                <a:solidFill>
                  <a:schemeClr val="tx1"/>
                </a:solidFill>
              </a:rPr>
            </a:br>
            <a:r>
              <a:rPr lang="es-PE" sz="2400" dirty="0">
                <a:solidFill>
                  <a:srgbClr val="FF0000"/>
                </a:solidFill>
              </a:rPr>
              <a:t>Tema: </a:t>
            </a:r>
            <a:r>
              <a:rPr lang="es-PE" sz="2400" dirty="0">
                <a:solidFill>
                  <a:schemeClr val="tx1"/>
                </a:solidFill>
              </a:rPr>
              <a:t>Informe de Avance de Proyecto </a:t>
            </a:r>
            <a:r>
              <a:rPr lang="es-PE" sz="2400" dirty="0" smtClean="0">
                <a:solidFill>
                  <a:schemeClr val="tx1"/>
                </a:solidFill>
              </a:rPr>
              <a:t>Final </a:t>
            </a:r>
            <a:r>
              <a:rPr lang="es-PE" sz="2400" dirty="0" smtClean="0">
                <a:solidFill>
                  <a:schemeClr val="tx1"/>
                </a:solidFill>
              </a:rPr>
              <a:t>III</a:t>
            </a:r>
            <a:r>
              <a:rPr lang="es-PE" sz="2400" dirty="0" smtClean="0">
                <a:solidFill>
                  <a:schemeClr val="tx1"/>
                </a:solidFill>
              </a:rPr>
              <a:t/>
            </a:r>
            <a:br>
              <a:rPr lang="es-PE" sz="2400" dirty="0" smtClean="0">
                <a:solidFill>
                  <a:schemeClr val="tx1"/>
                </a:solidFill>
              </a:rPr>
            </a:br>
            <a:r>
              <a:rPr lang="es-PE" sz="2400" dirty="0" smtClean="0">
                <a:solidFill>
                  <a:schemeClr val="tx1"/>
                </a:solidFill>
              </a:rPr>
              <a:t>Sistema asistencial docente Enrique </a:t>
            </a:r>
            <a:r>
              <a:rPr lang="es-PE" sz="2400" dirty="0" err="1" smtClean="0">
                <a:solidFill>
                  <a:schemeClr val="tx1"/>
                </a:solidFill>
              </a:rPr>
              <a:t>Pallardelli</a:t>
            </a:r>
            <a:r>
              <a:rPr lang="es-PE" sz="2400" dirty="0">
                <a:solidFill>
                  <a:srgbClr val="FF0000"/>
                </a:solidFill>
              </a:rPr>
              <a:t/>
            </a:r>
            <a:br>
              <a:rPr lang="es-PE" sz="2400" dirty="0">
                <a:solidFill>
                  <a:srgbClr val="FF0000"/>
                </a:solidFill>
              </a:rPr>
            </a:br>
            <a:r>
              <a:rPr lang="es-PE" sz="2400" dirty="0"/>
              <a:t/>
            </a:r>
            <a:br>
              <a:rPr lang="es-PE" sz="2400" dirty="0"/>
            </a:br>
            <a:endParaRPr lang="es-PE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pic>
        <p:nvPicPr>
          <p:cNvPr id="1025" name="imag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523" y="793288"/>
            <a:ext cx="47815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63550" y="1485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85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495" y="483437"/>
            <a:ext cx="4677089" cy="2001794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590204" y="1306407"/>
            <a:ext cx="43891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DAO</a:t>
            </a:r>
            <a:r>
              <a:rPr lang="es-PE" dirty="0"/>
              <a:t> está implementado en </a:t>
            </a:r>
            <a:r>
              <a:rPr lang="es-PE" dirty="0" smtClean="0"/>
              <a:t>el </a:t>
            </a:r>
            <a:r>
              <a:rPr lang="es-PE" dirty="0"/>
              <a:t>proyecto mediante el paquete </a:t>
            </a:r>
            <a:r>
              <a:rPr lang="es-PE" dirty="0" err="1"/>
              <a:t>repository</a:t>
            </a:r>
            <a:r>
              <a:rPr lang="es-PE" dirty="0" smtClean="0"/>
              <a:t>:</a:t>
            </a:r>
          </a:p>
          <a:p>
            <a:r>
              <a:rPr lang="es-PE" dirty="0" smtClean="0"/>
              <a:t>Interfaces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AsistenciaRepository.java</a:t>
            </a:r>
            <a:r>
              <a:rPr lang="es-PE" dirty="0"/>
              <a:t>,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DocenteRepository.java</a:t>
            </a:r>
            <a:r>
              <a:rPr lang="es-PE" dirty="0"/>
              <a:t>,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UserRepository.java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rolRepository.java </a:t>
            </a:r>
          </a:p>
          <a:p>
            <a:r>
              <a:rPr lang="es-PE" dirty="0" smtClean="0"/>
              <a:t>son </a:t>
            </a:r>
            <a:r>
              <a:rPr lang="es-PE" dirty="0" err="1"/>
              <a:t>DAOs</a:t>
            </a:r>
            <a:r>
              <a:rPr lang="es-PE" dirty="0"/>
              <a:t>, ya que encapsulan la lógica de acceso a datos usando Spring Data JPA</a:t>
            </a:r>
            <a:r>
              <a:rPr lang="es-PE" dirty="0" smtClean="0"/>
              <a:t>.</a:t>
            </a:r>
          </a:p>
          <a:p>
            <a:endParaRPr lang="es-PE" dirty="0" smtClean="0"/>
          </a:p>
          <a:p>
            <a:r>
              <a:rPr lang="es-PE" dirty="0" smtClean="0"/>
              <a:t>Estas </a:t>
            </a:r>
            <a:r>
              <a:rPr lang="es-PE" dirty="0"/>
              <a:t>interfaces permiten consultar, guardar, actualizar o eliminar entidades sin tener que escribir SQL manualmente.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-539" t="19937" r="38125" b="716"/>
          <a:stretch/>
        </p:blipFill>
        <p:spPr>
          <a:xfrm>
            <a:off x="5480468" y="2594941"/>
            <a:ext cx="5833153" cy="41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4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8745" y="32828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PE" sz="4400" dirty="0"/>
              <a:t>SOLID</a:t>
            </a:r>
            <a:br>
              <a:rPr lang="es-PE" sz="4400" dirty="0"/>
            </a:br>
            <a:r>
              <a:rPr lang="es-PE" sz="4400" dirty="0"/>
              <a:t>(Principios de diseño orientado a objetos)</a:t>
            </a:r>
            <a:r>
              <a:rPr lang="es-PE" sz="4400" dirty="0"/>
              <a:t/>
            </a:r>
            <a:br>
              <a:rPr lang="es-PE" sz="4400" dirty="0"/>
            </a:br>
            <a:endParaRPr lang="es-PE" sz="4400" dirty="0"/>
          </a:p>
        </p:txBody>
      </p:sp>
      <p:sp>
        <p:nvSpPr>
          <p:cNvPr id="4" name="AutoShape 2" descr="Ejemplo de flujo de proceso BPMN | Creately"/>
          <p:cNvSpPr>
            <a:spLocks noChangeAspect="1" noChangeArrowheads="1"/>
          </p:cNvSpPr>
          <p:nvPr/>
        </p:nvSpPr>
        <p:spPr bwMode="auto">
          <a:xfrm>
            <a:off x="155574" y="-144463"/>
            <a:ext cx="3587085" cy="35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7170" name="Picture 2" descr="Demonstrating S.O.L.I.D Principles with JavaScript Examples | by Cameron J.  Leverett | JavaScript in Plain Englis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446" y="2593306"/>
            <a:ext cx="5137265" cy="363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1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89214" y="399737"/>
            <a:ext cx="9929321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ha</a:t>
            </a:r>
            <a:r>
              <a:rPr kumimoji="0" lang="es-PE" altLang="es-PE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aplicado los principios SOLID de la siguiente forma: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 - Single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(Responsabilidad Única)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Cada clase tiene una sola responsabilidad.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E" altLang="es-P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ejemplo,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AsistenciaController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solo controla las rutas relacionadas a asistencias.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AsistenciaRepository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encarga únicamente del acceso a datos de asistencia.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- Open/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Closed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(Abierto para extensión, cerrado para modificación)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PE" alt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 puede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añadir nuevas funcionalidades creando nuevos métodos en servicios sin modificar las clases existentes.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PE" altLang="es-PE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Por ejemplo, puede uno extender la lógica en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DocenteService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sin tocar el controlador.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 -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Liskov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Substitution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cumple </a:t>
            </a:r>
            <a:r>
              <a:rPr lang="es-PE" alt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ya que hemos trabajado 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 interfaces de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JpaRepository</a:t>
            </a:r>
            <a:r>
              <a:rPr lang="es-PE" altLang="es-P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 programación orientada a interfaces.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- Interface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Segregation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Separamos interfaces por funcionalidad. Cada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Repository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solo maneja un tipo de entidad.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 -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Inversion</a:t>
            </a:r>
            <a:r>
              <a:rPr kumimoji="0" lang="es-PE" altLang="es-PE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PE" altLang="es-PE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Principle</a:t>
            </a: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controllers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dependen de interfaces (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kumimoji="0" lang="es-PE" altLang="es-P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no de implementaciones concretas. Spring inyecta las dependencias mediante @</a:t>
            </a:r>
            <a:r>
              <a:rPr kumimoji="0" lang="es-PE" altLang="es-PE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Autowired</a:t>
            </a:r>
            <a:r>
              <a:rPr kumimoji="0" lang="es-PE" altLang="es-PE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71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30597" y="1871319"/>
            <a:ext cx="79528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DTOs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FiltroAsistenciaDTO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LoginRequest</a:t>
            </a: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separan la capa de presentación de la de dominio, cumpliendo buenas prácticas.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 de carpeta</a:t>
            </a:r>
            <a:r>
              <a:rPr kumimoji="0" lang="es-PE" altLang="es-PE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configuraciones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Posee diversas</a:t>
            </a:r>
            <a:r>
              <a:rPr kumimoji="0" lang="es-PE" altLang="es-PE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configuraciones para el funcionamiento optimo del sistema, sobretodo enfocado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PE" altLang="es-PE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En la configuración del servidor siendo otra buena practica ya que mejora la independencia de los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Otros paquetes de información irrelevante.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17694" y="793851"/>
            <a:ext cx="37240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Otros añadidos</a:t>
            </a:r>
            <a:r>
              <a:rPr kumimoji="0" lang="es-PE" altLang="es-PE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67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5494" y="753730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Capitulo IV</a:t>
            </a:r>
            <a:b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7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7200" b="1" dirty="0"/>
              <a:t>Prototipos UX</a:t>
            </a:r>
            <a:r>
              <a:rPr lang="es-PE" sz="4400" dirty="0"/>
              <a:t/>
            </a:r>
            <a:br>
              <a:rPr lang="es-PE" sz="4400" dirty="0"/>
            </a:br>
            <a:endParaRPr lang="es-PE" sz="4400" dirty="0"/>
          </a:p>
        </p:txBody>
      </p:sp>
      <p:sp>
        <p:nvSpPr>
          <p:cNvPr id="4" name="AutoShape 2" descr="Ejemplo de flujo de proceso BPMN | Creately"/>
          <p:cNvSpPr>
            <a:spLocks noChangeAspect="1" noChangeArrowheads="1"/>
          </p:cNvSpPr>
          <p:nvPr/>
        </p:nvSpPr>
        <p:spPr bwMode="auto">
          <a:xfrm>
            <a:off x="155574" y="-144463"/>
            <a:ext cx="3587085" cy="35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9945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2637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382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2287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7167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03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7427" y="396949"/>
            <a:ext cx="8596668" cy="1320800"/>
          </a:xfrm>
        </p:spPr>
        <p:txBody>
          <a:bodyPr/>
          <a:lstStyle/>
          <a:p>
            <a:pPr algn="ctr"/>
            <a:r>
              <a:rPr lang="es-PE" dirty="0" smtClean="0"/>
              <a:t>INTRODUCCION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3702" y="1483586"/>
            <a:ext cx="9760394" cy="4878164"/>
          </a:xfrm>
        </p:spPr>
        <p:txBody>
          <a:bodyPr>
            <a:normAutofit fontScale="62500" lnSpcReduction="20000"/>
          </a:bodyPr>
          <a:lstStyle/>
          <a:p>
            <a:r>
              <a:rPr lang="es-PE" sz="2400" dirty="0">
                <a:solidFill>
                  <a:schemeClr val="tx1"/>
                </a:solidFill>
              </a:rPr>
              <a:t>En el marco del desarrollo del trabajo final para el curso Integrador de Sistemas de Software, se presenta el segundo avance del proyecto titulado "Sistema Asistencial Docente del Colegio Enrique </a:t>
            </a:r>
            <a:r>
              <a:rPr lang="es-PE" sz="2400" dirty="0" err="1">
                <a:solidFill>
                  <a:schemeClr val="tx1"/>
                </a:solidFill>
              </a:rPr>
              <a:t>Pallardelli</a:t>
            </a:r>
            <a:r>
              <a:rPr lang="es-PE" sz="2400" dirty="0">
                <a:solidFill>
                  <a:schemeClr val="tx1"/>
                </a:solidFill>
              </a:rPr>
              <a:t>". Esta iniciativa tiene como objetivo central modernizar y optimizar el control de asistencia del personal docente mediante una plataforma web robusta y segura, diseñada bajo principios de arquitectura moderna.</a:t>
            </a:r>
          </a:p>
          <a:p>
            <a:r>
              <a:rPr lang="es-PE" sz="2400" dirty="0">
                <a:solidFill>
                  <a:schemeClr val="tx1"/>
                </a:solidFill>
              </a:rPr>
              <a:t>Durante esta fase inicial del proyecto, se ha construido la arquitectura base utilizando el patrón Modelo-Vista-Controlador (MVC), aplicando además principios fundamentales como DAO, TDD y SOLID para garantizar una estructura </a:t>
            </a:r>
            <a:r>
              <a:rPr lang="es-PE" sz="2400" dirty="0" err="1">
                <a:solidFill>
                  <a:schemeClr val="tx1"/>
                </a:solidFill>
              </a:rPr>
              <a:t>mantenible</a:t>
            </a:r>
            <a:r>
              <a:rPr lang="es-PE" sz="2400" dirty="0">
                <a:solidFill>
                  <a:schemeClr val="tx1"/>
                </a:solidFill>
              </a:rPr>
              <a:t>, escalable y orientada a buenas prácticas de desarrollo. Se han considerado aspectos críticos de seguridad para proteger la integridad de los datos sensibles, especialmente en procesos como la validación de identidad por DNI y la gestión de usuarios.</a:t>
            </a:r>
          </a:p>
          <a:p>
            <a:r>
              <a:rPr lang="es-PE" sz="2400" dirty="0">
                <a:solidFill>
                  <a:schemeClr val="tx1"/>
                </a:solidFill>
              </a:rPr>
              <a:t>Para mejorar la funcionalidad y eficiencia del sistema, se han integrado librerías de apoyo ampliamente utilizadas en el ecosistema Java, tales como Apache </a:t>
            </a:r>
            <a:r>
              <a:rPr lang="es-PE" sz="2400" dirty="0" err="1">
                <a:solidFill>
                  <a:schemeClr val="tx1"/>
                </a:solidFill>
              </a:rPr>
              <a:t>Commons</a:t>
            </a:r>
            <a:r>
              <a:rPr lang="es-PE" sz="2400" dirty="0">
                <a:solidFill>
                  <a:schemeClr val="tx1"/>
                </a:solidFill>
              </a:rPr>
              <a:t>, </a:t>
            </a:r>
            <a:r>
              <a:rPr lang="es-PE" sz="2400" dirty="0" smtClean="0">
                <a:solidFill>
                  <a:schemeClr val="tx1"/>
                </a:solidFill>
              </a:rPr>
              <a:t>y </a:t>
            </a:r>
            <a:r>
              <a:rPr lang="es-PE" sz="2400" dirty="0" err="1" smtClean="0">
                <a:solidFill>
                  <a:schemeClr val="tx1"/>
                </a:solidFill>
              </a:rPr>
              <a:t>Logback</a:t>
            </a:r>
            <a:r>
              <a:rPr lang="es-PE" sz="2400" dirty="0" smtClean="0">
                <a:solidFill>
                  <a:schemeClr val="tx1"/>
                </a:solidFill>
              </a:rPr>
              <a:t>.</a:t>
            </a:r>
            <a:endParaRPr lang="es-PE" sz="2400" dirty="0">
              <a:solidFill>
                <a:schemeClr val="tx1"/>
              </a:solidFill>
            </a:endParaRPr>
          </a:p>
          <a:p>
            <a:r>
              <a:rPr lang="es-PE" sz="2400" dirty="0">
                <a:solidFill>
                  <a:schemeClr val="tx1"/>
                </a:solidFill>
              </a:rPr>
              <a:t>El avance presentado cubre aproximadamente un 30% de las funcionalidades del sistema, incluyendo la modelación BPM de los procesos principales, el diseño lógico y físico de la base de datos, el modelo de clases orientado a objetos, y un primer prototipo de interfaces de usuario. Adicionalmente, el proyecto ha sido integrado a un sistema de control de versiones utilizando </a:t>
            </a:r>
            <a:r>
              <a:rPr lang="es-PE" sz="2400" dirty="0" err="1">
                <a:solidFill>
                  <a:schemeClr val="tx1"/>
                </a:solidFill>
              </a:rPr>
              <a:t>Git</a:t>
            </a:r>
            <a:r>
              <a:rPr lang="es-PE" sz="2400" dirty="0">
                <a:solidFill>
                  <a:schemeClr val="tx1"/>
                </a:solidFill>
              </a:rPr>
              <a:t> y GitHub, permitiendo una trazabilidad efectiva y colaboración entre los miembros del equipo.</a:t>
            </a:r>
          </a:p>
          <a:p>
            <a:r>
              <a:rPr lang="es-PE" sz="2400" dirty="0">
                <a:solidFill>
                  <a:schemeClr val="tx1"/>
                </a:solidFill>
              </a:rPr>
              <a:t>Este conjunto de entregables refleja un progreso significativo hacia la implementación de una solución funcional, segura y centrada en las necesidades administrativas del colegio, marcando una base sólida para las etapas posteriores del desarrollo.</a:t>
            </a:r>
          </a:p>
          <a:p>
            <a:endParaRPr lang="es-PE" dirty="0"/>
          </a:p>
        </p:txBody>
      </p:sp>
      <p:pic>
        <p:nvPicPr>
          <p:cNvPr id="1026" name="Picture 2" descr="Perfil de IE Enrique Paillardel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46" y="208486"/>
            <a:ext cx="927239" cy="9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36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559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0670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424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5687" y="681462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Capitulo </a:t>
            </a:r>
            <a: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PE" sz="7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Uso de </a:t>
            </a:r>
            <a: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arquitectura</a:t>
            </a:r>
            <a:r>
              <a:rPr lang="pt-BR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7200" b="1" dirty="0">
                <a:latin typeface="Arial" panose="020B0604020202020204" pitchFamily="34" charset="0"/>
                <a:cs typeface="Arial" panose="020B0604020202020204" pitchFamily="34" charset="0"/>
              </a:rPr>
              <a:t>MVC, TDD, DAO, SOLID,</a:t>
            </a:r>
            <a:endParaRPr lang="es-PE" sz="4400" dirty="0"/>
          </a:p>
        </p:txBody>
      </p:sp>
      <p:sp>
        <p:nvSpPr>
          <p:cNvPr id="4" name="AutoShape 2" descr="Ejemplo de flujo de proceso BPMN | Creately"/>
          <p:cNvSpPr>
            <a:spLocks noChangeAspect="1" noChangeArrowheads="1"/>
          </p:cNvSpPr>
          <p:nvPr/>
        </p:nvSpPr>
        <p:spPr bwMode="auto">
          <a:xfrm>
            <a:off x="155574" y="-144463"/>
            <a:ext cx="3587085" cy="35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72" y="2002262"/>
            <a:ext cx="3119936" cy="246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6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Ejemplo de flujo de proceso BPMN | Creately"/>
          <p:cNvSpPr>
            <a:spLocks noChangeAspect="1" noChangeArrowheads="1"/>
          </p:cNvSpPr>
          <p:nvPr/>
        </p:nvSpPr>
        <p:spPr bwMode="auto">
          <a:xfrm>
            <a:off x="155574" y="-144463"/>
            <a:ext cx="3587085" cy="35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sp>
        <p:nvSpPr>
          <p:cNvPr id="7" name="CuadroTexto 6"/>
          <p:cNvSpPr txBox="1"/>
          <p:nvPr/>
        </p:nvSpPr>
        <p:spPr>
          <a:xfrm>
            <a:off x="3391439" y="543897"/>
            <a:ext cx="4262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TECNOLOGIAS USADAS</a:t>
            </a:r>
            <a:endParaRPr lang="es-PE" sz="3200" dirty="0"/>
          </a:p>
        </p:txBody>
      </p:sp>
      <p:pic>
        <p:nvPicPr>
          <p:cNvPr id="4098" name="Picture 2" descr="Hello, Angular 19. What's New in Angular 19: Key Features… | by Sehban Alam 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50" y="1359527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Bootstrap (framework) - Wikipedia, la enciclopedia lib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394" y="4130994"/>
            <a:ext cx="23907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ómo integramos los lenguajes HTML, CSS, y JavaScript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169" y="1445252"/>
            <a:ext cx="30099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Java 24 llega con mejoras en rendimiento y novedades varia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019" y="4183885"/>
            <a:ext cx="276225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Spring Boot Tutorial for Beginners and Professional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4509" y="1445252"/>
            <a:ext cx="2952750" cy="155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06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22" y="1414014"/>
            <a:ext cx="2648320" cy="50013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25772" y="75667"/>
            <a:ext cx="47802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200" dirty="0" smtClean="0"/>
              <a:t>ARQUITECTURA GENERAL</a:t>
            </a:r>
          </a:p>
          <a:p>
            <a:r>
              <a:rPr lang="es-PE" sz="3200" dirty="0" smtClean="0"/>
              <a:t> DEL PROYECTO</a:t>
            </a:r>
            <a:endParaRPr lang="es-PE" sz="32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56" y="1094881"/>
            <a:ext cx="2638793" cy="563958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27968" y="2008818"/>
            <a:ext cx="49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smtClean="0"/>
              <a:t>BACKEND</a:t>
            </a:r>
            <a:endParaRPr lang="es-PE" sz="3200" dirty="0"/>
          </a:p>
        </p:txBody>
      </p:sp>
      <p:sp>
        <p:nvSpPr>
          <p:cNvPr id="9" name="CuadroTexto 8"/>
          <p:cNvSpPr txBox="1"/>
          <p:nvPr/>
        </p:nvSpPr>
        <p:spPr>
          <a:xfrm>
            <a:off x="9130145" y="1955184"/>
            <a:ext cx="4987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800" dirty="0" smtClean="0"/>
              <a:t>FRONTEND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7910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76850" y="363398"/>
            <a:ext cx="8596668" cy="1320800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MVC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6316134" y="1218794"/>
            <a:ext cx="397933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smtClean="0">
                <a:solidFill>
                  <a:srgbClr val="FF0000"/>
                </a:solidFill>
              </a:rPr>
              <a:t>Modelo </a:t>
            </a:r>
            <a:r>
              <a:rPr lang="es-PE" sz="2400" dirty="0">
                <a:solidFill>
                  <a:srgbClr val="FF0000"/>
                </a:solidFill>
              </a:rPr>
              <a:t>(</a:t>
            </a:r>
            <a:r>
              <a:rPr lang="es-PE" sz="2400" dirty="0" err="1">
                <a:solidFill>
                  <a:srgbClr val="FF0000"/>
                </a:solidFill>
              </a:rPr>
              <a:t>Model</a:t>
            </a:r>
            <a:r>
              <a:rPr lang="es-PE" sz="2400" dirty="0">
                <a:solidFill>
                  <a:srgbClr val="FF0000"/>
                </a:solidFill>
              </a:rPr>
              <a:t>)Representado por el paquete </a:t>
            </a:r>
            <a:r>
              <a:rPr lang="es-PE" sz="2400" dirty="0" err="1">
                <a:solidFill>
                  <a:srgbClr val="FF0000"/>
                </a:solidFill>
              </a:rPr>
              <a:t>entities</a:t>
            </a:r>
            <a:r>
              <a:rPr lang="es-PE" sz="2400" dirty="0" smtClean="0">
                <a:solidFill>
                  <a:srgbClr val="FF0000"/>
                </a:solidFill>
              </a:rPr>
              <a:t>:</a:t>
            </a:r>
          </a:p>
          <a:p>
            <a:pPr algn="ctr"/>
            <a:endParaRPr lang="es-PE" sz="2400" dirty="0">
              <a:solidFill>
                <a:srgbClr val="FF0000"/>
              </a:solidFill>
            </a:endParaRPr>
          </a:p>
          <a:p>
            <a:pPr algn="ctr"/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Clases </a:t>
            </a:r>
            <a:r>
              <a:rPr lang="es-PE" dirty="0"/>
              <a:t>como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Asistencia.java,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 </a:t>
            </a:r>
            <a:r>
              <a:rPr lang="es-PE" dirty="0"/>
              <a:t>Docente.java</a:t>
            </a:r>
            <a:r>
              <a:rPr lang="es-PE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User.java</a:t>
            </a:r>
            <a:r>
              <a:rPr lang="es-PE" dirty="0"/>
              <a:t>,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rol.java </a:t>
            </a:r>
          </a:p>
          <a:p>
            <a:r>
              <a:rPr lang="es-PE" dirty="0" smtClean="0"/>
              <a:t>definen </a:t>
            </a:r>
            <a:r>
              <a:rPr lang="es-PE" dirty="0"/>
              <a:t>la estructura de los datos del </a:t>
            </a:r>
            <a:r>
              <a:rPr lang="es-PE" dirty="0" smtClean="0"/>
              <a:t>sistema. Estas </a:t>
            </a:r>
            <a:r>
              <a:rPr lang="es-PE" dirty="0"/>
              <a:t>clases se anotan como entidades JPA y están directamente vinculadas a la base de datos.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64" y="363398"/>
            <a:ext cx="3223498" cy="140613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86" y="1981635"/>
            <a:ext cx="4727230" cy="457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8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26686" y="289456"/>
            <a:ext cx="8596668" cy="1320800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CONTROLADOR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14868" y="1610256"/>
            <a:ext cx="397933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>
                <a:solidFill>
                  <a:srgbClr val="FF0000"/>
                </a:solidFill>
              </a:rPr>
              <a:t>Controlador (</a:t>
            </a:r>
            <a:r>
              <a:rPr lang="es-PE" sz="2400" dirty="0" err="1">
                <a:solidFill>
                  <a:srgbClr val="FF0000"/>
                </a:solidFill>
              </a:rPr>
              <a:t>Controller</a:t>
            </a:r>
            <a:r>
              <a:rPr lang="es-PE" sz="2400" dirty="0">
                <a:solidFill>
                  <a:srgbClr val="FF0000"/>
                </a:solidFill>
              </a:rPr>
              <a:t>)Representado por el paquete </a:t>
            </a:r>
            <a:r>
              <a:rPr lang="es-PE" sz="2400" dirty="0" err="1">
                <a:solidFill>
                  <a:srgbClr val="FF0000"/>
                </a:solidFill>
              </a:rPr>
              <a:t>controllers</a:t>
            </a:r>
            <a:r>
              <a:rPr lang="es-PE" sz="2400" dirty="0" smtClean="0">
                <a:solidFill>
                  <a:srgbClr val="FF0000"/>
                </a:solidFill>
              </a:rPr>
              <a:t>:</a:t>
            </a:r>
          </a:p>
          <a:p>
            <a:r>
              <a:rPr lang="es-PE" dirty="0" smtClean="0"/>
              <a:t>Archivos </a:t>
            </a:r>
            <a:r>
              <a:rPr lang="es-PE" dirty="0"/>
              <a:t>como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AsistenciaController.java</a:t>
            </a:r>
            <a:r>
              <a:rPr lang="es-PE" dirty="0"/>
              <a:t>, </a:t>
            </a:r>
            <a:endParaRPr lang="es-P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DocenteController.java,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 smtClean="0"/>
              <a:t>UsuarioController.java </a:t>
            </a:r>
          </a:p>
          <a:p>
            <a:r>
              <a:rPr lang="es-PE" dirty="0" smtClean="0"/>
              <a:t>manejan </a:t>
            </a:r>
            <a:r>
              <a:rPr lang="es-PE" dirty="0"/>
              <a:t>las peticiones HTTP </a:t>
            </a:r>
            <a:r>
              <a:rPr lang="es-PE" dirty="0" err="1"/>
              <a:t>entrantes.Coordinan</a:t>
            </a:r>
            <a:r>
              <a:rPr lang="es-PE" dirty="0"/>
              <a:t> la lógica de negocio a través de los servicios y devuelven respuestas adecuadas al cliente.</a:t>
            </a:r>
            <a:endParaRPr lang="es-PE" sz="1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051" y="724307"/>
            <a:ext cx="2133898" cy="88594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399" y="1892366"/>
            <a:ext cx="4484407" cy="44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5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15686" y="289456"/>
            <a:ext cx="8596668" cy="1320800"/>
          </a:xfrm>
        </p:spPr>
        <p:txBody>
          <a:bodyPr/>
          <a:lstStyle/>
          <a:p>
            <a:r>
              <a:rPr lang="es-PE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VISTA</a:t>
            </a:r>
            <a:endParaRPr lang="es-P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668" y="1711856"/>
            <a:ext cx="3979333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2400" dirty="0" smtClean="0">
                <a:solidFill>
                  <a:srgbClr val="FF0000"/>
                </a:solidFill>
              </a:rPr>
              <a:t>VISTA (View)Representado </a:t>
            </a:r>
            <a:r>
              <a:rPr lang="es-PE" sz="2400" dirty="0">
                <a:solidFill>
                  <a:srgbClr val="FF0000"/>
                </a:solidFill>
              </a:rPr>
              <a:t>por </a:t>
            </a:r>
            <a:r>
              <a:rPr lang="es-PE" sz="2400" dirty="0" smtClean="0">
                <a:solidFill>
                  <a:srgbClr val="FF0000"/>
                </a:solidFill>
              </a:rPr>
              <a:t>la arquitectura </a:t>
            </a:r>
            <a:r>
              <a:rPr lang="es-PE" sz="2400" dirty="0" err="1" smtClean="0">
                <a:solidFill>
                  <a:srgbClr val="FF0000"/>
                </a:solidFill>
              </a:rPr>
              <a:t>frontend</a:t>
            </a:r>
            <a:r>
              <a:rPr lang="es-PE" sz="2400" dirty="0" smtClean="0">
                <a:solidFill>
                  <a:srgbClr val="FF0000"/>
                </a:solidFill>
              </a:rPr>
              <a:t> en angular</a:t>
            </a:r>
          </a:p>
          <a:p>
            <a:pPr algn="ctr"/>
            <a:endParaRPr lang="es-PE" sz="2400" dirty="0" smtClean="0">
              <a:solidFill>
                <a:srgbClr val="FF0000"/>
              </a:solidFill>
            </a:endParaRPr>
          </a:p>
          <a:p>
            <a:r>
              <a:rPr lang="es-PE" dirty="0" smtClean="0"/>
              <a:t>Estructurado de tal forma que separamos y ordenamos los componentes de cada modulo necesario para el funcionamiento idóneo del </a:t>
            </a:r>
            <a:r>
              <a:rPr lang="es-PE" dirty="0" err="1" smtClean="0"/>
              <a:t>frontend</a:t>
            </a:r>
            <a:r>
              <a:rPr lang="es-PE" dirty="0"/>
              <a:t>.</a:t>
            </a:r>
            <a:endParaRPr lang="es-PE" sz="1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096" y="1519967"/>
            <a:ext cx="280074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4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142" y="328285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s-PE" sz="7200" dirty="0"/>
              <a:t>DAO (Data Access </a:t>
            </a:r>
            <a:r>
              <a:rPr lang="es-PE" sz="7200" dirty="0" err="1"/>
              <a:t>Object</a:t>
            </a:r>
            <a:r>
              <a:rPr lang="es-PE" sz="7200" dirty="0"/>
              <a:t>)</a:t>
            </a:r>
            <a: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7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7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PE" sz="7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4400" dirty="0"/>
              <a:t/>
            </a:r>
            <a:br>
              <a:rPr lang="es-PE" sz="4400" dirty="0"/>
            </a:br>
            <a:endParaRPr lang="es-PE" sz="4400" dirty="0"/>
          </a:p>
        </p:txBody>
      </p:sp>
      <p:sp>
        <p:nvSpPr>
          <p:cNvPr id="4" name="AutoShape 2" descr="Ejemplo de flujo de proceso BPMN | Creately"/>
          <p:cNvSpPr>
            <a:spLocks noChangeAspect="1" noChangeArrowheads="1"/>
          </p:cNvSpPr>
          <p:nvPr/>
        </p:nvSpPr>
        <p:spPr bwMode="auto">
          <a:xfrm>
            <a:off x="155574" y="-144463"/>
            <a:ext cx="3587085" cy="358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47" y="3077786"/>
            <a:ext cx="5043302" cy="28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70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851</TotalTime>
  <Words>719</Words>
  <Application>Microsoft Office PowerPoint</Application>
  <PresentationFormat>Panorámica</PresentationFormat>
  <Paragraphs>81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Arial</vt:lpstr>
      <vt:lpstr>Trebuchet MS</vt:lpstr>
      <vt:lpstr>Wingdings 3</vt:lpstr>
      <vt:lpstr>Faceta</vt:lpstr>
      <vt:lpstr>Nombre del curso: Curso Integrador I: Sistemas Software  Sección: Sección 55009  Grupo n°9: Fabián Alfaro Lopez  Tema: Informe de Avance de Proyecto Final III Sistema asistencial docente Enrique Pallardelli  </vt:lpstr>
      <vt:lpstr>INTRODUCCION</vt:lpstr>
      <vt:lpstr>Capitulo I Uso de arquitectura MVC, TDD, DAO, SOLID,</vt:lpstr>
      <vt:lpstr>Presentación de PowerPoint</vt:lpstr>
      <vt:lpstr>Presentación de PowerPoint</vt:lpstr>
      <vt:lpstr>MVC</vt:lpstr>
      <vt:lpstr>CONTROLADOR</vt:lpstr>
      <vt:lpstr>VISTA</vt:lpstr>
      <vt:lpstr>DAO (Data Access Object)   </vt:lpstr>
      <vt:lpstr>Presentación de PowerPoint</vt:lpstr>
      <vt:lpstr>SOLID (Principios de diseño orientado a objetos) </vt:lpstr>
      <vt:lpstr>Presentación de PowerPoint</vt:lpstr>
      <vt:lpstr>Presentación de PowerPoint</vt:lpstr>
      <vt:lpstr>Capitulo IV  Prototipos UX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Fabio Alfaro lopez</dc:creator>
  <cp:lastModifiedBy>Fabio Alfaro lopez</cp:lastModifiedBy>
  <cp:revision>34</cp:revision>
  <dcterms:created xsi:type="dcterms:W3CDTF">2025-04-15T00:46:32Z</dcterms:created>
  <dcterms:modified xsi:type="dcterms:W3CDTF">2025-06-12T23:22:14Z</dcterms:modified>
</cp:coreProperties>
</file>