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8" r:id="rId2"/>
  </p:sldMasterIdLst>
  <p:notesMasterIdLst>
    <p:notesMasterId r:id="rId12"/>
  </p:notesMasterIdLst>
  <p:sldIdLst>
    <p:sldId id="256" r:id="rId3"/>
    <p:sldId id="267" r:id="rId4"/>
    <p:sldId id="260" r:id="rId5"/>
    <p:sldId id="262" r:id="rId6"/>
    <p:sldId id="263" r:id="rId7"/>
    <p:sldId id="261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67" autoAdjust="0"/>
  </p:normalViewPr>
  <p:slideViewPr>
    <p:cSldViewPr>
      <p:cViewPr varScale="1">
        <p:scale>
          <a:sx n="88" d="100"/>
          <a:sy n="88" d="100"/>
        </p:scale>
        <p:origin x="1793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8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6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2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3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8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1/16/2018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3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3002915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04528" y="5488632"/>
            <a:ext cx="7772400" cy="1828800"/>
          </a:xfrm>
        </p:spPr>
        <p:txBody>
          <a:bodyPr lIns="45720" rIns="45720" bIns="45720" anchor="t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11075" y="620688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7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1/16/2018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1BC102A9-C1B1-4354-89E4-F43472216A4F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1/16/2018</a:t>
            </a:fld>
            <a:endParaRPr lang="en-US" dirty="0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US" dirty="0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8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>
            <a:spLocks/>
          </p:cNvSpPr>
          <p:nvPr/>
        </p:nvSpPr>
        <p:spPr>
          <a:xfrm>
            <a:off x="418595" y="434162"/>
            <a:ext cx="8321040" cy="3108960"/>
          </a:xfrm>
          <a:prstGeom prst="roundRect">
            <a:avLst>
              <a:gd name="adj" fmla="val 4578"/>
            </a:avLst>
          </a:prstGeom>
          <a:blipFill dpi="0" rotWithShape="1">
            <a:blip r:embed="rId3">
              <a:alphaModFix amt="29000"/>
            </a:blip>
            <a:srcRect/>
            <a:stretch>
              <a:fillRect t="-14000"/>
            </a:stretch>
          </a:blip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b="1" kern="1200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rPr>
              <a:t>Workshop part 2: </a:t>
            </a:r>
            <a:br>
              <a:rPr lang="en-US" sz="4500" b="1" kern="1200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dirty="0" smtClean="0"/>
              <a:t>photo density</a:t>
            </a:r>
            <a:endParaRPr lang="en-US" noProof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722376" y="3933056"/>
            <a:ext cx="7772400" cy="914400"/>
          </a:xfrm>
        </p:spPr>
        <p:txBody>
          <a:bodyPr>
            <a:normAutofit lnSpcReduction="10000"/>
          </a:bodyPr>
          <a:lstStyle/>
          <a:p>
            <a:pPr marL="379476" indent="-342900">
              <a:buFontTx/>
              <a:buChar char="-"/>
            </a:pPr>
            <a:r>
              <a:rPr lang="en-US" dirty="0" smtClean="0"/>
              <a:t>Hot Spot Analysis for visualizing spatial distribution of photos</a:t>
            </a:r>
            <a:endParaRPr lang="en-US" sz="2000" kern="1200" noProof="0" dirty="0" smtClean="0">
              <a:solidFill>
                <a:schemeClr val="bg2">
                  <a:shade val="25000"/>
                </a:schemeClr>
              </a:solidFill>
              <a:effectLst/>
            </a:endParaRPr>
          </a:p>
          <a:p>
            <a:pPr marL="379476" indent="-342900">
              <a:buFontTx/>
              <a:buChar char="-"/>
            </a:pPr>
            <a:r>
              <a:rPr lang="en-US" dirty="0" smtClean="0"/>
              <a:t>Mapping </a:t>
            </a:r>
            <a:r>
              <a:rPr lang="en-US" dirty="0" smtClean="0"/>
              <a:t>and Symbolization</a:t>
            </a:r>
          </a:p>
          <a:p>
            <a:pPr marL="379476" indent="-342900">
              <a:buFontTx/>
              <a:buChar char="-"/>
            </a:pP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87" y="543409"/>
            <a:ext cx="3200400" cy="1676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85" y="850148"/>
            <a:ext cx="2390775" cy="19050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results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048224"/>
          </a:xfrm>
        </p:spPr>
        <p:txBody>
          <a:bodyPr>
            <a:normAutofit lnSpcReduction="10000"/>
          </a:bodyPr>
          <a:lstStyle/>
          <a:p>
            <a:pPr marL="379476" indent="-342900">
              <a:buFontTx/>
              <a:buChar char="-"/>
            </a:pPr>
            <a:r>
              <a:rPr lang="en-US" sz="2200" dirty="0" smtClean="0"/>
              <a:t>Open ArcGIS (</a:t>
            </a:r>
            <a:r>
              <a:rPr lang="en-US" sz="2400" b="1" dirty="0" err="1" smtClean="0"/>
              <a:t>BasemapLayout.mxd</a:t>
            </a:r>
            <a:r>
              <a:rPr lang="en-US" sz="2400" b="1" dirty="0" smtClean="0"/>
              <a:t>)</a:t>
            </a:r>
          </a:p>
          <a:p>
            <a:pPr marL="379476" indent="-342900">
              <a:buFontTx/>
              <a:buChar char="-"/>
            </a:pPr>
            <a:r>
              <a:rPr lang="en-US" sz="2400" dirty="0" smtClean="0"/>
              <a:t>Open </a:t>
            </a:r>
            <a:r>
              <a:rPr lang="en-US" sz="2400" dirty="0" err="1" smtClean="0"/>
              <a:t>ArcToolbox</a:t>
            </a:r>
            <a:r>
              <a:rPr lang="en-US" sz="2400" dirty="0" smtClean="0"/>
              <a:t> (1)</a:t>
            </a:r>
          </a:p>
          <a:p>
            <a:pPr marL="379476" indent="-342900">
              <a:buFontTx/>
              <a:buChar char="-"/>
            </a:pPr>
            <a:r>
              <a:rPr lang="en-US" sz="2400" dirty="0" smtClean="0"/>
              <a:t>Go to Data Management Tools/ Projections/ Project (2)</a:t>
            </a:r>
          </a:p>
          <a:p>
            <a:pPr marL="379476" indent="-342900">
              <a:buFontTx/>
              <a:buChar char="-"/>
            </a:pPr>
            <a:r>
              <a:rPr lang="en-US" sz="2400" dirty="0" smtClean="0"/>
              <a:t>Project both output files to a suitable </a:t>
            </a:r>
            <a:r>
              <a:rPr lang="en-US" sz="2400" b="1" dirty="0" smtClean="0"/>
              <a:t>Projected Coordinate System</a:t>
            </a:r>
          </a:p>
          <a:p>
            <a:pPr marL="379476" indent="-342900">
              <a:buFontTx/>
              <a:buChar char="-"/>
            </a:pPr>
            <a:endParaRPr lang="en-US" sz="2400" b="1" dirty="0"/>
          </a:p>
          <a:p>
            <a:pPr marL="379476" indent="-342900">
              <a:buFontTx/>
              <a:buChar char="-"/>
            </a:pPr>
            <a:endParaRPr lang="en-US" sz="2200" dirty="0" smtClean="0"/>
          </a:p>
        </p:txBody>
      </p:sp>
      <p:cxnSp>
        <p:nvCxnSpPr>
          <p:cNvPr id="11" name="Gewinkelte Verbindung 10"/>
          <p:cNvCxnSpPr/>
          <p:nvPr/>
        </p:nvCxnSpPr>
        <p:spPr>
          <a:xfrm>
            <a:off x="1403648" y="1037846"/>
            <a:ext cx="2592288" cy="816674"/>
          </a:xfrm>
          <a:prstGeom prst="bent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192240"/>
          </a:xfrm>
        </p:spPr>
        <p:txBody>
          <a:bodyPr>
            <a:normAutofit/>
          </a:bodyPr>
          <a:lstStyle/>
          <a:p>
            <a:pPr marL="379476" indent="-342900">
              <a:buFontTx/>
              <a:buChar char="-"/>
            </a:pPr>
            <a:r>
              <a:rPr lang="en-US" dirty="0"/>
              <a:t>Open ArcGIS (</a:t>
            </a:r>
            <a:r>
              <a:rPr lang="en-US" b="1" dirty="0" err="1"/>
              <a:t>BasemapLayout.mxd</a:t>
            </a:r>
            <a:r>
              <a:rPr lang="en-US" b="1" dirty="0"/>
              <a:t>)</a:t>
            </a:r>
          </a:p>
          <a:p>
            <a:pPr marL="379476" indent="-342900">
              <a:buFontTx/>
              <a:buChar char="-"/>
            </a:pPr>
            <a:r>
              <a:rPr lang="en-US" dirty="0"/>
              <a:t>Open </a:t>
            </a:r>
            <a:r>
              <a:rPr lang="en-US" dirty="0" err="1"/>
              <a:t>ArcToolbox</a:t>
            </a:r>
            <a:r>
              <a:rPr lang="en-US" dirty="0"/>
              <a:t> (1)</a:t>
            </a:r>
          </a:p>
          <a:p>
            <a:pPr marL="379476" indent="-342900">
              <a:buFontTx/>
              <a:buChar char="-"/>
            </a:pPr>
            <a:r>
              <a:rPr lang="en-US" dirty="0"/>
              <a:t>Go to Data Management Tools/ Projections/ Project (2)</a:t>
            </a:r>
          </a:p>
          <a:p>
            <a:pPr marL="379476" indent="-342900">
              <a:buFontTx/>
              <a:buChar char="-"/>
            </a:pPr>
            <a:r>
              <a:rPr lang="en-US" dirty="0"/>
              <a:t>Project </a:t>
            </a:r>
            <a:r>
              <a:rPr lang="en-US" dirty="0" smtClean="0"/>
              <a:t>photo </a:t>
            </a:r>
            <a:r>
              <a:rPr lang="en-US" dirty="0"/>
              <a:t>clusters (</a:t>
            </a:r>
            <a:r>
              <a:rPr lang="en-US" b="1" dirty="0" err="1" smtClean="0"/>
              <a:t>allPhotoClusters.shp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 </a:t>
            </a:r>
            <a:r>
              <a:rPr lang="en-US" dirty="0" smtClean="0"/>
              <a:t>suitable </a:t>
            </a:r>
            <a:r>
              <a:rPr lang="en-US" b="1" dirty="0" smtClean="0"/>
              <a:t>Projected </a:t>
            </a:r>
            <a:r>
              <a:rPr lang="en-US" b="1" dirty="0"/>
              <a:t>Coordinate System</a:t>
            </a:r>
          </a:p>
          <a:p>
            <a:pPr marL="379476" indent="-342900">
              <a:buFontTx/>
              <a:buChar char="-"/>
            </a:pPr>
            <a:endParaRPr lang="en-US" b="1" dirty="0"/>
          </a:p>
          <a:p>
            <a:pPr marL="379476" indent="-342900">
              <a:buFontTx/>
              <a:buChar char="-"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Photo Clusters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387" y="543409"/>
            <a:ext cx="3200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85" y="850148"/>
            <a:ext cx="2390775" cy="1905000"/>
          </a:xfrm>
          <a:prstGeom prst="rect">
            <a:avLst/>
          </a:prstGeom>
        </p:spPr>
      </p:pic>
      <p:cxnSp>
        <p:nvCxnSpPr>
          <p:cNvPr id="10" name="Gewinkelte Verbindung 10"/>
          <p:cNvCxnSpPr/>
          <p:nvPr/>
        </p:nvCxnSpPr>
        <p:spPr>
          <a:xfrm>
            <a:off x="1403648" y="1037846"/>
            <a:ext cx="2592288" cy="816674"/>
          </a:xfrm>
          <a:prstGeom prst="bent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548680"/>
            <a:ext cx="2749628" cy="381642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408264"/>
          </a:xfrm>
        </p:spPr>
        <p:txBody>
          <a:bodyPr>
            <a:normAutofit fontScale="92500" lnSpcReduction="20000"/>
          </a:bodyPr>
          <a:lstStyle/>
          <a:p>
            <a:pPr marL="379476" indent="-342900">
              <a:buFontTx/>
              <a:buChar char="-"/>
            </a:pPr>
            <a:r>
              <a:rPr lang="en-US" dirty="0" smtClean="0"/>
              <a:t>Optionally, to detect the Distance </a:t>
            </a:r>
            <a:br>
              <a:rPr lang="en-US" dirty="0" smtClean="0"/>
            </a:br>
            <a:r>
              <a:rPr lang="en-US" dirty="0" smtClean="0"/>
              <a:t>where Clustering is most pronounced: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Incremental </a:t>
            </a:r>
            <a:r>
              <a:rPr lang="en-US" b="1" dirty="0"/>
              <a:t>Spatial </a:t>
            </a:r>
            <a:r>
              <a:rPr lang="en-US" b="1" dirty="0" smtClean="0"/>
              <a:t>Autocorrelation</a:t>
            </a:r>
          </a:p>
          <a:p>
            <a:pPr marL="379476" indent="-342900">
              <a:buFontTx/>
              <a:buChar char="-"/>
            </a:pPr>
            <a:r>
              <a:rPr lang="en-US" dirty="0" smtClean="0"/>
              <a:t>(Spatial Statistic Tools </a:t>
            </a:r>
            <a:r>
              <a:rPr lang="en-US" dirty="0"/>
              <a:t>&gt; </a:t>
            </a:r>
            <a:r>
              <a:rPr lang="en-US" dirty="0" smtClean="0"/>
              <a:t>Analyzing Patterns)</a:t>
            </a:r>
          </a:p>
          <a:p>
            <a:pPr marL="379476" indent="-342900">
              <a:buFontTx/>
              <a:buChar char="-"/>
            </a:pPr>
            <a:r>
              <a:rPr lang="en-US" dirty="0" smtClean="0"/>
              <a:t>The </a:t>
            </a:r>
            <a:r>
              <a:rPr lang="en-US" b="1" dirty="0" smtClean="0"/>
              <a:t>First</a:t>
            </a:r>
            <a:r>
              <a:rPr lang="en-US" dirty="0" smtClean="0"/>
              <a:t> </a:t>
            </a:r>
            <a:r>
              <a:rPr lang="en-US" b="1" dirty="0" smtClean="0"/>
              <a:t>Spike</a:t>
            </a:r>
            <a:r>
              <a:rPr lang="en-US" dirty="0" smtClean="0"/>
              <a:t> is usually indicating the </a:t>
            </a:r>
            <a:r>
              <a:rPr lang="en-US" b="1" dirty="0" smtClean="0"/>
              <a:t>distance</a:t>
            </a:r>
            <a:r>
              <a:rPr lang="en-US" dirty="0" smtClean="0"/>
              <a:t> where clustering is most pronounced</a:t>
            </a:r>
            <a:br>
              <a:rPr lang="en-US" dirty="0" smtClean="0"/>
            </a:br>
            <a:r>
              <a:rPr lang="en-US" dirty="0" smtClean="0"/>
              <a:t>(Example: at about 370 m)</a:t>
            </a:r>
          </a:p>
          <a:p>
            <a:pPr marL="379476" indent="-342900">
              <a:buFontTx/>
              <a:buChar char="-"/>
            </a:pPr>
            <a:r>
              <a:rPr lang="en-US" dirty="0" smtClean="0"/>
              <a:t>Use this value for</a:t>
            </a:r>
            <a:br>
              <a:rPr lang="en-US" dirty="0" smtClean="0"/>
            </a:br>
            <a:r>
              <a:rPr lang="en-US" dirty="0" smtClean="0"/>
              <a:t>Hot Spot Analysis </a:t>
            </a:r>
            <a:r>
              <a:rPr lang="en-US" b="1" dirty="0" smtClean="0"/>
              <a:t>Distance Band Threshold</a:t>
            </a:r>
          </a:p>
          <a:p>
            <a:pPr marL="379476" indent="-342900">
              <a:buFontTx/>
              <a:buChar char="-"/>
            </a:pPr>
            <a:endParaRPr lang="en-US" b="1" dirty="0"/>
          </a:p>
          <a:p>
            <a:pPr marL="379476" indent="-342900">
              <a:buFontTx/>
              <a:buChar char="-"/>
            </a:pPr>
            <a:endParaRPr lang="en-US" b="1" dirty="0" smtClean="0"/>
          </a:p>
          <a:p>
            <a:pPr marL="379476" indent="-342900">
              <a:buFontTx/>
              <a:buChar char="-"/>
            </a:pPr>
            <a:endParaRPr lang="en-US" dirty="0"/>
          </a:p>
          <a:p>
            <a:pPr marL="379476" indent="-342900">
              <a:buFontTx/>
              <a:buChar char="-"/>
            </a:pP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498" y="650650"/>
            <a:ext cx="3479447" cy="2297993"/>
          </a:xfrm>
          <a:prstGeom prst="rect">
            <a:avLst/>
          </a:prstGeom>
        </p:spPr>
      </p:pic>
      <p:cxnSp>
        <p:nvCxnSpPr>
          <p:cNvPr id="9" name="Gewinkelte Verbindung 8"/>
          <p:cNvCxnSpPr/>
          <p:nvPr/>
        </p:nvCxnSpPr>
        <p:spPr>
          <a:xfrm flipV="1">
            <a:off x="3145012" y="1412776"/>
            <a:ext cx="2363092" cy="1044116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0" y="548680"/>
            <a:ext cx="4244727" cy="2757776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Getis-Ord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624288"/>
          </a:xfrm>
        </p:spPr>
        <p:txBody>
          <a:bodyPr>
            <a:normAutofit fontScale="70000" lnSpcReduction="20000"/>
          </a:bodyPr>
          <a:lstStyle/>
          <a:p>
            <a:pPr marL="379476" indent="-342900">
              <a:buFontTx/>
              <a:buChar char="-"/>
            </a:pPr>
            <a:r>
              <a:rPr lang="en-US" dirty="0" smtClean="0"/>
              <a:t>Run </a:t>
            </a:r>
            <a:r>
              <a:rPr lang="en-US" b="1" dirty="0" smtClean="0"/>
              <a:t>Hot Spot Analysis </a:t>
            </a:r>
            <a:r>
              <a:rPr lang="en-US" b="1" dirty="0"/>
              <a:t>with Rendering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for visualizing characteristic photo distribution patterns:</a:t>
            </a:r>
            <a:br>
              <a:rPr lang="en-US" dirty="0" smtClean="0"/>
            </a:br>
            <a:endParaRPr lang="en-US" dirty="0" smtClean="0"/>
          </a:p>
          <a:p>
            <a:pPr marL="379476" indent="-342900">
              <a:buFontTx/>
              <a:buChar char="-"/>
            </a:pPr>
            <a:r>
              <a:rPr lang="en-US" dirty="0" smtClean="0"/>
              <a:t>Hot Spot Analysis uses the </a:t>
            </a:r>
            <a:r>
              <a:rPr lang="en-US" dirty="0" err="1" smtClean="0"/>
              <a:t>Getis-Ord</a:t>
            </a:r>
            <a:r>
              <a:rPr lang="en-US" dirty="0" smtClean="0"/>
              <a:t> GI-Star Statistic &gt; evaluates number of photos at each location by comparing the local mean to the global mean and then determining, whether the difference is statistically significant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79476" indent="-342900">
              <a:buFontTx/>
              <a:buChar char="-"/>
            </a:pPr>
            <a:r>
              <a:rPr lang="en-US" dirty="0"/>
              <a:t>open Tool Hot Spot Analysis with Rendering (Spatial Statistic Tools &gt; </a:t>
            </a:r>
            <a:r>
              <a:rPr lang="en-US" dirty="0" smtClean="0"/>
              <a:t>Rendering)</a:t>
            </a:r>
          </a:p>
          <a:p>
            <a:pPr marL="379476" indent="-342900">
              <a:buFontTx/>
              <a:buChar char="-"/>
            </a:pPr>
            <a:r>
              <a:rPr lang="en-US" dirty="0" smtClean="0"/>
              <a:t>Input Field = </a:t>
            </a:r>
            <a:r>
              <a:rPr lang="en-US" b="1" dirty="0" err="1" smtClean="0"/>
              <a:t>Join_Count</a:t>
            </a:r>
            <a:r>
              <a:rPr lang="en-US" dirty="0" smtClean="0"/>
              <a:t> (Number of </a:t>
            </a:r>
            <a:r>
              <a:rPr lang="en-US" dirty="0" smtClean="0"/>
              <a:t>users </a:t>
            </a:r>
            <a:r>
              <a:rPr lang="en-US" dirty="0" smtClean="0"/>
              <a:t>per cluster)</a:t>
            </a:r>
          </a:p>
          <a:p>
            <a:pPr marL="379476" indent="-342900">
              <a:buFontTx/>
              <a:buChar char="-"/>
            </a:pPr>
            <a:r>
              <a:rPr lang="en-US" dirty="0" smtClean="0"/>
              <a:t>Enter Distance from previous Step (Example: 370 m) as</a:t>
            </a:r>
            <a:r>
              <a:rPr lang="en-US" b="1" dirty="0" smtClean="0"/>
              <a:t> Threshold Distance</a:t>
            </a:r>
            <a:br>
              <a:rPr lang="en-US" b="1" dirty="0" smtClean="0"/>
            </a:br>
            <a:r>
              <a:rPr lang="en-US" dirty="0" smtClean="0"/>
              <a:t>OR: choose Threshold Distance based on desired precision of information (Scale/Paper Size)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192240"/>
          </a:xfrm>
        </p:spPr>
        <p:txBody>
          <a:bodyPr>
            <a:normAutofit/>
          </a:bodyPr>
          <a:lstStyle/>
          <a:p>
            <a:pPr marL="379476" indent="-342900">
              <a:buFontTx/>
              <a:buChar char="-"/>
            </a:pPr>
            <a:r>
              <a:rPr lang="en-US" dirty="0" smtClean="0"/>
              <a:t>To prevent small Cluster Points from overlapping large Cluster Points, sort Cluster-File:</a:t>
            </a:r>
          </a:p>
          <a:p>
            <a:pPr marL="379476" indent="-342900">
              <a:buFontTx/>
              <a:buChar char="-"/>
            </a:pPr>
            <a:r>
              <a:rPr lang="en-US" dirty="0"/>
              <a:t>Use Tool </a:t>
            </a:r>
            <a:r>
              <a:rPr lang="en-US" b="1" dirty="0" smtClean="0"/>
              <a:t>Sort </a:t>
            </a:r>
            <a:br>
              <a:rPr lang="en-US" b="1" dirty="0" smtClean="0"/>
            </a:br>
            <a:r>
              <a:rPr lang="en-US" dirty="0" smtClean="0"/>
              <a:t>(Data </a:t>
            </a:r>
            <a:r>
              <a:rPr lang="en-US" dirty="0"/>
              <a:t>Management Tools &gt; </a:t>
            </a:r>
            <a:r>
              <a:rPr lang="en-US" dirty="0" smtClean="0"/>
              <a:t>General &gt; Sort)</a:t>
            </a:r>
          </a:p>
          <a:p>
            <a:pPr marL="379476" indent="-342900">
              <a:buFontTx/>
              <a:buChar char="-"/>
            </a:pPr>
            <a:r>
              <a:rPr lang="en-US" b="1" dirty="0" smtClean="0"/>
              <a:t>Sort ASCENDING </a:t>
            </a:r>
            <a:r>
              <a:rPr lang="en-US" dirty="0" smtClean="0"/>
              <a:t>based on Field </a:t>
            </a:r>
            <a:r>
              <a:rPr lang="en-US" b="1" dirty="0" smtClean="0"/>
              <a:t>[</a:t>
            </a:r>
            <a:r>
              <a:rPr lang="en-US" b="1" dirty="0" err="1" smtClean="0"/>
              <a:t>Join_Count</a:t>
            </a:r>
            <a:r>
              <a:rPr lang="en-US" b="1" dirty="0" smtClean="0"/>
              <a:t>]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 Cluster File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1" y="634405"/>
            <a:ext cx="1790700" cy="2609850"/>
          </a:xfrm>
          <a:prstGeom prst="rect">
            <a:avLst/>
          </a:prstGeom>
        </p:spPr>
      </p:pic>
      <p:cxnSp>
        <p:nvCxnSpPr>
          <p:cNvPr id="9" name="Gewinkelte Verbindung 8"/>
          <p:cNvCxnSpPr/>
          <p:nvPr/>
        </p:nvCxnSpPr>
        <p:spPr>
          <a:xfrm flipV="1">
            <a:off x="1537621" y="1556792"/>
            <a:ext cx="1388703" cy="1212984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324" y="476672"/>
            <a:ext cx="5262684" cy="25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3" y="2104684"/>
            <a:ext cx="3231089" cy="74825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778850"/>
            <a:ext cx="3476625" cy="628650"/>
          </a:xfrm>
          <a:prstGeom prst="rect">
            <a:avLst/>
          </a:prstGeom>
        </p:spPr>
      </p:pic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494842"/>
          </a:xfrm>
        </p:spPr>
        <p:txBody>
          <a:bodyPr>
            <a:normAutofit/>
          </a:bodyPr>
          <a:lstStyle/>
          <a:p>
            <a:pPr marL="379476" indent="-342900">
              <a:buFontTx/>
              <a:buChar char="-"/>
            </a:pPr>
            <a:r>
              <a:rPr lang="en-US" dirty="0"/>
              <a:t>Layer properties </a:t>
            </a:r>
            <a:r>
              <a:rPr lang="en-US" dirty="0" smtClean="0"/>
              <a:t>&gt; </a:t>
            </a:r>
            <a:r>
              <a:rPr lang="en-US" dirty="0" err="1" smtClean="0"/>
              <a:t>Symbology</a:t>
            </a:r>
            <a:r>
              <a:rPr lang="en-US" dirty="0" smtClean="0"/>
              <a:t> &gt; Import.. </a:t>
            </a:r>
          </a:p>
          <a:p>
            <a:pPr marL="379476" indent="-342900">
              <a:buFontTx/>
              <a:buChar char="-"/>
            </a:pPr>
            <a:r>
              <a:rPr lang="en-US" dirty="0" smtClean="0"/>
              <a:t>Import Layer Symbol Definition from existing Layer in </a:t>
            </a:r>
            <a:r>
              <a:rPr lang="en-US" dirty="0" err="1" smtClean="0"/>
              <a:t>BasemapLayout.mxd</a:t>
            </a:r>
            <a:r>
              <a:rPr lang="en-US" dirty="0" smtClean="0"/>
              <a:t>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“HS2500b”</a:t>
            </a:r>
          </a:p>
          <a:p>
            <a:pPr marL="379476" indent="-342900">
              <a:buFontTx/>
              <a:buChar char="-"/>
            </a:pPr>
            <a:r>
              <a:rPr lang="en-US" dirty="0" smtClean="0"/>
              <a:t>Choose</a:t>
            </a:r>
            <a:r>
              <a:rPr lang="en-US" b="1" dirty="0" smtClean="0"/>
              <a:t> </a:t>
            </a:r>
            <a:r>
              <a:rPr lang="en-US" b="1" dirty="0" err="1" smtClean="0"/>
              <a:t>GIScore</a:t>
            </a:r>
            <a:r>
              <a:rPr lang="en-US" dirty="0" smtClean="0"/>
              <a:t> –Field in next Window &amp; Click ok</a:t>
            </a:r>
          </a:p>
          <a:p>
            <a:pPr marL="379476" indent="-342900">
              <a:buFontTx/>
              <a:buChar char="-"/>
            </a:pPr>
            <a:r>
              <a:rPr lang="en-US" dirty="0" smtClean="0"/>
              <a:t>Click </a:t>
            </a:r>
            <a:r>
              <a:rPr lang="en-US" b="1" dirty="0" smtClean="0"/>
              <a:t>Classify</a:t>
            </a:r>
            <a:r>
              <a:rPr lang="en-US" dirty="0" smtClean="0"/>
              <a:t> &amp; Recalculate </a:t>
            </a:r>
            <a:br>
              <a:rPr lang="en-US" dirty="0" smtClean="0"/>
            </a:br>
            <a:r>
              <a:rPr lang="en-US" dirty="0" smtClean="0"/>
              <a:t>based on </a:t>
            </a:r>
            <a:r>
              <a:rPr lang="en-US" b="1" dirty="0" smtClean="0"/>
              <a:t>Geometric Interval </a:t>
            </a:r>
            <a:r>
              <a:rPr lang="en-US" dirty="0" smtClean="0"/>
              <a:t>or</a:t>
            </a:r>
            <a:br>
              <a:rPr lang="en-US" dirty="0" smtClean="0"/>
            </a:br>
            <a:r>
              <a:rPr lang="en-US" b="1" dirty="0" smtClean="0"/>
              <a:t>Natural Breaks</a:t>
            </a:r>
            <a:r>
              <a:rPr lang="en-US" dirty="0" smtClean="0"/>
              <a:t> Algorithm 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Symbolize Layer</a:t>
            </a:r>
            <a:endParaRPr lang="en-US" dirty="0"/>
          </a:p>
        </p:txBody>
      </p:sp>
      <p:cxnSp>
        <p:nvCxnSpPr>
          <p:cNvPr id="9" name="Gewinkelte Verbindung 8"/>
          <p:cNvCxnSpPr/>
          <p:nvPr/>
        </p:nvCxnSpPr>
        <p:spPr>
          <a:xfrm rot="5400000">
            <a:off x="575930" y="1521161"/>
            <a:ext cx="1079373" cy="432048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634405"/>
            <a:ext cx="3952875" cy="2438400"/>
          </a:xfrm>
          <a:prstGeom prst="rect">
            <a:avLst/>
          </a:prstGeom>
        </p:spPr>
      </p:pic>
      <p:cxnSp>
        <p:nvCxnSpPr>
          <p:cNvPr id="16" name="Gewinkelte Verbindung 15"/>
          <p:cNvCxnSpPr/>
          <p:nvPr/>
        </p:nvCxnSpPr>
        <p:spPr>
          <a:xfrm flipV="1">
            <a:off x="3635896" y="1737188"/>
            <a:ext cx="872226" cy="755708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61" y="5348634"/>
            <a:ext cx="2800350" cy="1057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2" name="Gewinkelte Verbindung 21"/>
          <p:cNvCxnSpPr/>
          <p:nvPr/>
        </p:nvCxnSpPr>
        <p:spPr>
          <a:xfrm flipV="1">
            <a:off x="3343799" y="5347778"/>
            <a:ext cx="1012177" cy="340383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500" y="683064"/>
            <a:ext cx="2383712" cy="25139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19" y="534148"/>
            <a:ext cx="3658677" cy="2637325"/>
          </a:xfrm>
          <a:prstGeom prst="rect">
            <a:avLst/>
          </a:prstGeom>
        </p:spPr>
      </p:pic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591720"/>
          </a:xfrm>
        </p:spPr>
        <p:txBody>
          <a:bodyPr>
            <a:normAutofit fontScale="85000" lnSpcReduction="20000"/>
          </a:bodyPr>
          <a:lstStyle/>
          <a:p>
            <a:pPr marL="379476" indent="-342900">
              <a:buFontTx/>
              <a:buChar char="-"/>
            </a:pPr>
            <a:r>
              <a:rPr lang="en-US" dirty="0"/>
              <a:t>Layer properties </a:t>
            </a:r>
            <a:r>
              <a:rPr lang="en-US" dirty="0" smtClean="0"/>
              <a:t>&gt; </a:t>
            </a:r>
            <a:r>
              <a:rPr lang="en-US" dirty="0" err="1" smtClean="0"/>
              <a:t>Symbology</a:t>
            </a:r>
            <a:r>
              <a:rPr lang="en-US" dirty="0" smtClean="0"/>
              <a:t> &gt; </a:t>
            </a:r>
            <a:r>
              <a:rPr lang="en-US" b="1" dirty="0" smtClean="0"/>
              <a:t>Advanced</a:t>
            </a:r>
            <a:r>
              <a:rPr lang="en-US" dirty="0" smtClean="0"/>
              <a:t> &gt; </a:t>
            </a:r>
            <a:r>
              <a:rPr lang="en-US" b="1" dirty="0" smtClean="0"/>
              <a:t>Size </a:t>
            </a:r>
          </a:p>
          <a:p>
            <a:pPr marL="379476" indent="-342900">
              <a:buFontTx/>
              <a:buChar char="-"/>
            </a:pPr>
            <a:r>
              <a:rPr lang="en-US" dirty="0" smtClean="0"/>
              <a:t>Click on </a:t>
            </a:r>
            <a:r>
              <a:rPr lang="en-US" b="1" dirty="0" smtClean="0"/>
              <a:t>Calculator</a:t>
            </a:r>
            <a:r>
              <a:rPr lang="en-US" dirty="0" smtClean="0"/>
              <a:t> (Expression </a:t>
            </a:r>
            <a:r>
              <a:rPr lang="en-US" dirty="0"/>
              <a:t>Builder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Formula: </a:t>
            </a:r>
            <a:r>
              <a:rPr lang="en-US" b="1" dirty="0" smtClean="0"/>
              <a:t>5</a:t>
            </a:r>
            <a:r>
              <a:rPr lang="en-US" b="1" dirty="0"/>
              <a:t>+ (</a:t>
            </a:r>
            <a:r>
              <a:rPr lang="en-US" b="1" dirty="0" err="1"/>
              <a:t>sqr</a:t>
            </a:r>
            <a:r>
              <a:rPr lang="en-US" b="1" dirty="0"/>
              <a:t>([</a:t>
            </a:r>
            <a:r>
              <a:rPr lang="en-US" b="1" dirty="0" err="1"/>
              <a:t>Join_Count</a:t>
            </a:r>
            <a:r>
              <a:rPr lang="en-US" b="1" dirty="0"/>
              <a:t>])*10</a:t>
            </a:r>
            <a:r>
              <a:rPr lang="en-US" b="1" dirty="0" smtClean="0"/>
              <a:t>)</a:t>
            </a:r>
            <a:br>
              <a:rPr lang="en-US" b="1" dirty="0" smtClean="0"/>
            </a:br>
            <a:endParaRPr lang="en-US" b="1" dirty="0" smtClean="0"/>
          </a:p>
          <a:p>
            <a:pPr marL="379476" indent="-342900">
              <a:buFontTx/>
              <a:buChar char="-"/>
            </a:pPr>
            <a:r>
              <a:rPr lang="en-US" b="1" dirty="0" smtClean="0"/>
              <a:t>5+</a:t>
            </a:r>
            <a:r>
              <a:rPr lang="en-US" dirty="0" smtClean="0"/>
              <a:t> &gt; Set Size of Smallest Points</a:t>
            </a:r>
            <a:br>
              <a:rPr lang="en-US" dirty="0" smtClean="0"/>
            </a:br>
            <a:endParaRPr lang="en-US" dirty="0" smtClean="0"/>
          </a:p>
          <a:p>
            <a:pPr marL="379476" indent="-342900">
              <a:buFontTx/>
              <a:buChar char="-"/>
            </a:pPr>
            <a:r>
              <a:rPr lang="en-US" b="1" dirty="0" err="1" smtClean="0"/>
              <a:t>Sqr</a:t>
            </a:r>
            <a:r>
              <a:rPr lang="en-US" b="1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&gt; Optional Point Size Curve flattening </a:t>
            </a:r>
            <a:br>
              <a:rPr lang="en-US" dirty="0" smtClean="0"/>
            </a:br>
            <a:r>
              <a:rPr lang="en-US" dirty="0" smtClean="0"/>
              <a:t>(reduce difference between largest and smallest points)</a:t>
            </a:r>
            <a:br>
              <a:rPr lang="en-US" dirty="0" smtClean="0"/>
            </a:br>
            <a:endParaRPr lang="en-US" dirty="0" smtClean="0"/>
          </a:p>
          <a:p>
            <a:pPr marL="379476" indent="-342900">
              <a:buFontTx/>
              <a:buChar char="-"/>
            </a:pPr>
            <a:r>
              <a:rPr lang="en-US" b="1" dirty="0" smtClean="0"/>
              <a:t>* 10 </a:t>
            </a:r>
            <a:r>
              <a:rPr lang="en-US" dirty="0" smtClean="0"/>
              <a:t>&gt; Set Size of Largest Points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 Size Formula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1" y="3611581"/>
            <a:ext cx="1395298" cy="1244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192" y="534148"/>
            <a:ext cx="1940829" cy="1405901"/>
          </a:xfrm>
          <a:prstGeom prst="rect">
            <a:avLst/>
          </a:prstGeom>
        </p:spPr>
      </p:pic>
      <p:cxnSp>
        <p:nvCxnSpPr>
          <p:cNvPr id="19" name="Gewinkelte Verbindung 18"/>
          <p:cNvCxnSpPr/>
          <p:nvPr/>
        </p:nvCxnSpPr>
        <p:spPr>
          <a:xfrm flipV="1">
            <a:off x="4300188" y="1052736"/>
            <a:ext cx="2000004" cy="1800200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rot="5400000">
            <a:off x="6947286" y="1196786"/>
            <a:ext cx="1238825" cy="950721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1" y="5009143"/>
            <a:ext cx="1395298" cy="1267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8" name="Gewinkelte Verbindung 27"/>
          <p:cNvCxnSpPr/>
          <p:nvPr/>
        </p:nvCxnSpPr>
        <p:spPr>
          <a:xfrm rot="16200000" flipH="1">
            <a:off x="1150592" y="4823538"/>
            <a:ext cx="440108" cy="266893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blipFill dpi="0" rotWithShape="1">
            <a:blip r:embed="rId3"/>
            <a:srcRect/>
            <a:tile tx="-1270000" ty="-7620000" sx="80000" sy="80000" flip="none" algn="tl"/>
          </a:blip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02920" y="5157192"/>
            <a:ext cx="8183880" cy="1051560"/>
          </a:xfrm>
        </p:spPr>
        <p:txBody>
          <a:bodyPr/>
          <a:lstStyle/>
          <a:p>
            <a:pPr algn="r"/>
            <a:r>
              <a:rPr lang="en-US" dirty="0" smtClean="0"/>
              <a:t>Final Map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nym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anym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0</TotalTime>
  <Words>166</Words>
  <Application>Microsoft Office PowerPoint</Application>
  <PresentationFormat>On-screen Show (4:3)</PresentationFormat>
  <Paragraphs>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Verdana</vt:lpstr>
      <vt:lpstr>Wingdings 2</vt:lpstr>
      <vt:lpstr>Ganymed</vt:lpstr>
      <vt:lpstr>1_Ganymed</vt:lpstr>
      <vt:lpstr>Workshop part 2:  photo density</vt:lpstr>
      <vt:lpstr>Project results</vt:lpstr>
      <vt:lpstr>Project Photo Clusters</vt:lpstr>
      <vt:lpstr>Spatial Autocorrelation</vt:lpstr>
      <vt:lpstr>Getis-Ord Gi*</vt:lpstr>
      <vt:lpstr>Sort Cluster File</vt:lpstr>
      <vt:lpstr>Symbolize Layer</vt:lpstr>
      <vt:lpstr>Point Size Formula</vt:lpstr>
      <vt:lpstr>Final Map 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2015-02-12T22:38:06Z</dcterms:created>
  <dcterms:modified xsi:type="dcterms:W3CDTF">2018-01-16T14:30:41Z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TC101671281031</vt:lpwstr>
  </property>
</Properties>
</file>