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5507"/>
  </p:normalViewPr>
  <p:slideViewPr>
    <p:cSldViewPr snapToGrid="0" snapToObjects="1">
      <p:cViewPr varScale="1">
        <p:scale>
          <a:sx n="109" d="100"/>
          <a:sy n="109" d="100"/>
        </p:scale>
        <p:origin x="5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2AFF-3BD9-7542-B447-F00CDFD3F3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5A4742A-B68A-164B-A530-DA4709774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8470E1-E9D6-D647-8D81-2C2062FBF89E}"/>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5" name="Footer Placeholder 4">
            <a:extLst>
              <a:ext uri="{FF2B5EF4-FFF2-40B4-BE49-F238E27FC236}">
                <a16:creationId xmlns:a16="http://schemas.microsoft.com/office/drawing/2014/main" id="{03182CC9-4328-D94F-B0FA-17DD3767E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B1748-50A7-D640-8D8C-259E056D63B8}"/>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3859108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B1B4-FE17-864F-BC77-CE60017FDE3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C1BA44-67E0-4D41-929B-A7403E93168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43C81E-CE2F-5D47-85E5-FA8BE9559994}"/>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5" name="Footer Placeholder 4">
            <a:extLst>
              <a:ext uri="{FF2B5EF4-FFF2-40B4-BE49-F238E27FC236}">
                <a16:creationId xmlns:a16="http://schemas.microsoft.com/office/drawing/2014/main" id="{F871A7E7-D409-D945-A66F-810B0C892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C4DFE-ACF9-0A4F-95BD-F7AB85523490}"/>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325511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4D5673-A551-F645-9CDA-0F51CE05CCD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5407E9-F900-394A-A432-970E0906769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F5E737-A540-1A41-8B7E-9B544BA1E60E}"/>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5" name="Footer Placeholder 4">
            <a:extLst>
              <a:ext uri="{FF2B5EF4-FFF2-40B4-BE49-F238E27FC236}">
                <a16:creationId xmlns:a16="http://schemas.microsoft.com/office/drawing/2014/main" id="{C3B9D17F-807B-AD4D-94A7-D4F5BA91B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67D9C-1BE1-3D4F-B163-3D6E60E93EC9}"/>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228904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1C8A-EC8F-7A4E-950F-6640B3C586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572749-F461-1A4E-AC77-320EAF2D881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0BE7AD-E68F-164C-ABE4-C685DDEA980F}"/>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5" name="Footer Placeholder 4">
            <a:extLst>
              <a:ext uri="{FF2B5EF4-FFF2-40B4-BE49-F238E27FC236}">
                <a16:creationId xmlns:a16="http://schemas.microsoft.com/office/drawing/2014/main" id="{A90A00E5-0639-8E41-BDEA-638A1D592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7815C-7D74-A544-81F6-896BE2053E59}"/>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241850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1050-731B-3B4A-A7F0-326E0F27C4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C661BDF-958A-BB47-98EA-0C846EFE6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9949B4-8A66-3244-A22D-C0FB06C1D111}"/>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5" name="Footer Placeholder 4">
            <a:extLst>
              <a:ext uri="{FF2B5EF4-FFF2-40B4-BE49-F238E27FC236}">
                <a16:creationId xmlns:a16="http://schemas.microsoft.com/office/drawing/2014/main" id="{C82D346E-EE70-7547-B5F2-A6CD317D3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F0722-B0FA-6F48-B9EB-1DFBE30BAEE7}"/>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188439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8AB6-6297-8B45-8D98-9AD6C4FCC07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F98B1C-B255-1840-9FCF-F406FFEA76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0AAEF7D-C83E-8B40-8E90-B06E74477A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56C977-744D-C143-908F-1CD6789A0363}"/>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6" name="Footer Placeholder 5">
            <a:extLst>
              <a:ext uri="{FF2B5EF4-FFF2-40B4-BE49-F238E27FC236}">
                <a16:creationId xmlns:a16="http://schemas.microsoft.com/office/drawing/2014/main" id="{BCC6D3CB-7659-7A42-9749-B5BF6C58D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13E7E-CB7D-BE4E-B10C-52CA5FC1BCAA}"/>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155619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6EC2-A7F3-9A40-B812-191DC21F52A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A71845-219F-3642-AF2D-EC620EED5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1ABFD57-DEF1-6447-9EDF-4C17FE0DC0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5EBBDD8-D521-F143-9AB6-57D60FBE4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45ADAD-3A1E-CD4E-8EB9-F5431BD05C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2B2F83B-F5FB-9F4F-87B2-216FEE904980}"/>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8" name="Footer Placeholder 7">
            <a:extLst>
              <a:ext uri="{FF2B5EF4-FFF2-40B4-BE49-F238E27FC236}">
                <a16:creationId xmlns:a16="http://schemas.microsoft.com/office/drawing/2014/main" id="{9E900F80-4750-3841-98CC-6285D2803F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A42779-C7D5-704E-B1B9-E425C95BE793}"/>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310916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5E04-F2E9-3D45-B713-CD559103F16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F88028-951A-1C4E-9C93-808313BA8DBB}"/>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4" name="Footer Placeholder 3">
            <a:extLst>
              <a:ext uri="{FF2B5EF4-FFF2-40B4-BE49-F238E27FC236}">
                <a16:creationId xmlns:a16="http://schemas.microsoft.com/office/drawing/2014/main" id="{BDE83601-5034-F14F-BAE2-88A039CA9D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A26F11-1B39-AD49-8896-B2B7BFD139CC}"/>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9265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574D0-8EBE-EF4F-B259-BBC599A1B90C}"/>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3" name="Footer Placeholder 2">
            <a:extLst>
              <a:ext uri="{FF2B5EF4-FFF2-40B4-BE49-F238E27FC236}">
                <a16:creationId xmlns:a16="http://schemas.microsoft.com/office/drawing/2014/main" id="{7EF7137B-9A7D-D04A-B974-2ACF8A4B48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04B911-7A5B-6D41-A7E0-F0BDED06308A}"/>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214634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1A1D-78E1-974B-8754-D02FA81381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9664ECF-27E6-4243-8E8F-367536DD6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B8A002B-D07C-764F-8A2D-789E7ACBE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E8AE1E-9C3A-7B4C-ABC2-08FF59AEF631}"/>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6" name="Footer Placeholder 5">
            <a:extLst>
              <a:ext uri="{FF2B5EF4-FFF2-40B4-BE49-F238E27FC236}">
                <a16:creationId xmlns:a16="http://schemas.microsoft.com/office/drawing/2014/main" id="{02402506-326A-384B-9F06-558E905A9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88F65-E991-4C46-890D-84A678B02B57}"/>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2457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F8BF-1FCA-B04C-9838-15BA08496A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B0D9103-3D44-0C48-855E-E241922AA8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0B87A-61DC-FA4D-9A39-F6A412721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BBD565-1024-104E-A1FF-D8DD21904195}"/>
              </a:ext>
            </a:extLst>
          </p:cNvPr>
          <p:cNvSpPr>
            <a:spLocks noGrp="1"/>
          </p:cNvSpPr>
          <p:nvPr>
            <p:ph type="dt" sz="half" idx="10"/>
          </p:nvPr>
        </p:nvSpPr>
        <p:spPr/>
        <p:txBody>
          <a:bodyPr/>
          <a:lstStyle/>
          <a:p>
            <a:fld id="{EC3AAAED-CB00-7847-A6E0-8F2C7BB42C8C}" type="datetimeFigureOut">
              <a:rPr lang="en-US" smtClean="0"/>
              <a:t>3/30/21</a:t>
            </a:fld>
            <a:endParaRPr lang="en-US"/>
          </a:p>
        </p:txBody>
      </p:sp>
      <p:sp>
        <p:nvSpPr>
          <p:cNvPr id="6" name="Footer Placeholder 5">
            <a:extLst>
              <a:ext uri="{FF2B5EF4-FFF2-40B4-BE49-F238E27FC236}">
                <a16:creationId xmlns:a16="http://schemas.microsoft.com/office/drawing/2014/main" id="{258C2EE2-314D-2C40-A7D0-D1B15FCB3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3DF16-F45F-3241-9EBB-239F107751DB}"/>
              </a:ext>
            </a:extLst>
          </p:cNvPr>
          <p:cNvSpPr>
            <a:spLocks noGrp="1"/>
          </p:cNvSpPr>
          <p:nvPr>
            <p:ph type="sldNum" sz="quarter" idx="12"/>
          </p:nvPr>
        </p:nvSpPr>
        <p:spPr/>
        <p:txBody>
          <a:bodyPr/>
          <a:lstStyle/>
          <a:p>
            <a:fld id="{AC651009-8D4C-CA43-8B90-3115CC404CE3}" type="slidenum">
              <a:rPr lang="en-US" smtClean="0"/>
              <a:t>‹#›</a:t>
            </a:fld>
            <a:endParaRPr lang="en-US"/>
          </a:p>
        </p:txBody>
      </p:sp>
    </p:spTree>
    <p:extLst>
      <p:ext uri="{BB962C8B-B14F-4D97-AF65-F5344CB8AC3E}">
        <p14:creationId xmlns:p14="http://schemas.microsoft.com/office/powerpoint/2010/main" val="26988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BFD83-4B6A-B947-B5ED-6623BF18A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2AC899-20DF-E84A-B883-3A6FD134F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200527-3AA9-7B40-AF20-A1749B4FD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AAAED-CB00-7847-A6E0-8F2C7BB42C8C}" type="datetimeFigureOut">
              <a:rPr lang="en-US" smtClean="0"/>
              <a:t>3/30/21</a:t>
            </a:fld>
            <a:endParaRPr lang="en-US"/>
          </a:p>
        </p:txBody>
      </p:sp>
      <p:sp>
        <p:nvSpPr>
          <p:cNvPr id="5" name="Footer Placeholder 4">
            <a:extLst>
              <a:ext uri="{FF2B5EF4-FFF2-40B4-BE49-F238E27FC236}">
                <a16:creationId xmlns:a16="http://schemas.microsoft.com/office/drawing/2014/main" id="{305B5AD5-8AF2-9041-B6BC-3081C6A43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A4E8E4-C3FE-0146-B8CC-4BF03F73F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51009-8D4C-CA43-8B90-3115CC404CE3}" type="slidenum">
              <a:rPr lang="en-US" smtClean="0"/>
              <a:t>‹#›</a:t>
            </a:fld>
            <a:endParaRPr lang="en-US"/>
          </a:p>
        </p:txBody>
      </p:sp>
    </p:spTree>
    <p:extLst>
      <p:ext uri="{BB962C8B-B14F-4D97-AF65-F5344CB8AC3E}">
        <p14:creationId xmlns:p14="http://schemas.microsoft.com/office/powerpoint/2010/main" val="3230999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application, Teams&#10;&#10;Description automatically generated">
            <a:extLst>
              <a:ext uri="{FF2B5EF4-FFF2-40B4-BE49-F238E27FC236}">
                <a16:creationId xmlns:a16="http://schemas.microsoft.com/office/drawing/2014/main" id="{A194A327-531A-A94A-B0EE-361887AF35D3}"/>
              </a:ext>
            </a:extLst>
          </p:cNvPr>
          <p:cNvPicPr>
            <a:picLocks noChangeAspect="1"/>
          </p:cNvPicPr>
          <p:nvPr/>
        </p:nvPicPr>
        <p:blipFill>
          <a:blip r:embed="rId2"/>
          <a:stretch>
            <a:fillRect/>
          </a:stretch>
        </p:blipFill>
        <p:spPr>
          <a:xfrm>
            <a:off x="100016" y="412197"/>
            <a:ext cx="6655648" cy="3143256"/>
          </a:xfrm>
          <a:prstGeom prst="rect">
            <a:avLst/>
          </a:prstGeom>
          <a:ln>
            <a:solidFill>
              <a:schemeClr val="tx1"/>
            </a:solidFill>
          </a:ln>
        </p:spPr>
      </p:pic>
      <p:pic>
        <p:nvPicPr>
          <p:cNvPr id="5" name="Picture 4" descr="Graphical user interface, application&#10;&#10;Description automatically generated">
            <a:extLst>
              <a:ext uri="{FF2B5EF4-FFF2-40B4-BE49-F238E27FC236}">
                <a16:creationId xmlns:a16="http://schemas.microsoft.com/office/drawing/2014/main" id="{2FE3C6C0-77D0-2B41-98D5-46D96D1EB39A}"/>
              </a:ext>
            </a:extLst>
          </p:cNvPr>
          <p:cNvPicPr>
            <a:picLocks noChangeAspect="1"/>
          </p:cNvPicPr>
          <p:nvPr/>
        </p:nvPicPr>
        <p:blipFill>
          <a:blip r:embed="rId3"/>
          <a:stretch>
            <a:fillRect/>
          </a:stretch>
        </p:blipFill>
        <p:spPr>
          <a:xfrm>
            <a:off x="5533292" y="3658451"/>
            <a:ext cx="6529432" cy="3092023"/>
          </a:xfrm>
          <a:prstGeom prst="rect">
            <a:avLst/>
          </a:prstGeom>
          <a:ln>
            <a:solidFill>
              <a:schemeClr val="tx1"/>
            </a:solidFill>
          </a:ln>
        </p:spPr>
      </p:pic>
      <p:sp>
        <p:nvSpPr>
          <p:cNvPr id="3" name="TextBox 2">
            <a:extLst>
              <a:ext uri="{FF2B5EF4-FFF2-40B4-BE49-F238E27FC236}">
                <a16:creationId xmlns:a16="http://schemas.microsoft.com/office/drawing/2014/main" id="{4D4BE714-A720-A545-8657-533C4840DEF0}"/>
              </a:ext>
            </a:extLst>
          </p:cNvPr>
          <p:cNvSpPr txBox="1"/>
          <p:nvPr/>
        </p:nvSpPr>
        <p:spPr>
          <a:xfrm>
            <a:off x="7315205" y="3186121"/>
            <a:ext cx="3429000" cy="369332"/>
          </a:xfrm>
          <a:prstGeom prst="rect">
            <a:avLst/>
          </a:prstGeom>
          <a:noFill/>
        </p:spPr>
        <p:txBody>
          <a:bodyPr wrap="square" rtlCol="0">
            <a:spAutoFit/>
          </a:bodyPr>
          <a:lstStyle/>
          <a:p>
            <a:pPr algn="ctr"/>
            <a:r>
              <a:rPr lang="en-US" b="1" dirty="0"/>
              <a:t>New version</a:t>
            </a:r>
          </a:p>
        </p:txBody>
      </p:sp>
      <p:sp>
        <p:nvSpPr>
          <p:cNvPr id="4" name="TextBox 3">
            <a:extLst>
              <a:ext uri="{FF2B5EF4-FFF2-40B4-BE49-F238E27FC236}">
                <a16:creationId xmlns:a16="http://schemas.microsoft.com/office/drawing/2014/main" id="{A9785A67-8125-8F47-8DF0-BA9F9EFA8BAC}"/>
              </a:ext>
            </a:extLst>
          </p:cNvPr>
          <p:cNvSpPr txBox="1"/>
          <p:nvPr/>
        </p:nvSpPr>
        <p:spPr>
          <a:xfrm>
            <a:off x="1385896" y="42864"/>
            <a:ext cx="3429000" cy="369332"/>
          </a:xfrm>
          <a:prstGeom prst="rect">
            <a:avLst/>
          </a:prstGeom>
          <a:noFill/>
        </p:spPr>
        <p:txBody>
          <a:bodyPr wrap="square" rtlCol="0">
            <a:spAutoFit/>
          </a:bodyPr>
          <a:lstStyle/>
          <a:p>
            <a:pPr algn="ctr"/>
            <a:r>
              <a:rPr lang="en-US" b="1" dirty="0"/>
              <a:t>Desktop: Old version</a:t>
            </a:r>
          </a:p>
        </p:txBody>
      </p:sp>
    </p:spTree>
    <p:extLst>
      <p:ext uri="{BB962C8B-B14F-4D97-AF65-F5344CB8AC3E}">
        <p14:creationId xmlns:p14="http://schemas.microsoft.com/office/powerpoint/2010/main" val="259240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B94B8CE-030E-C14D-A56B-DFF0C11902EB}"/>
              </a:ext>
            </a:extLst>
          </p:cNvPr>
          <p:cNvPicPr>
            <a:picLocks noChangeAspect="1"/>
          </p:cNvPicPr>
          <p:nvPr/>
        </p:nvPicPr>
        <p:blipFill>
          <a:blip r:embed="rId2"/>
          <a:stretch>
            <a:fillRect/>
          </a:stretch>
        </p:blipFill>
        <p:spPr>
          <a:xfrm>
            <a:off x="316702" y="1229534"/>
            <a:ext cx="9363782" cy="4434235"/>
          </a:xfrm>
          <a:prstGeom prst="rect">
            <a:avLst/>
          </a:prstGeom>
        </p:spPr>
      </p:pic>
      <p:sp>
        <p:nvSpPr>
          <p:cNvPr id="6" name="TextBox 5">
            <a:extLst>
              <a:ext uri="{FF2B5EF4-FFF2-40B4-BE49-F238E27FC236}">
                <a16:creationId xmlns:a16="http://schemas.microsoft.com/office/drawing/2014/main" id="{910D950D-4DBF-A24F-8F50-AE3940652D0F}"/>
              </a:ext>
            </a:extLst>
          </p:cNvPr>
          <p:cNvSpPr txBox="1"/>
          <p:nvPr/>
        </p:nvSpPr>
        <p:spPr>
          <a:xfrm>
            <a:off x="6507900" y="5679338"/>
            <a:ext cx="3143250" cy="923330"/>
          </a:xfrm>
          <a:prstGeom prst="rect">
            <a:avLst/>
          </a:prstGeom>
          <a:noFill/>
        </p:spPr>
        <p:txBody>
          <a:bodyPr wrap="square" rtlCol="0">
            <a:spAutoFit/>
          </a:bodyPr>
          <a:lstStyle/>
          <a:p>
            <a:r>
              <a:rPr lang="en-US" dirty="0"/>
              <a:t>Make the whole page background the same grey, instead of having the white. </a:t>
            </a:r>
          </a:p>
        </p:txBody>
      </p:sp>
      <p:sp>
        <p:nvSpPr>
          <p:cNvPr id="7" name="TextBox 6">
            <a:extLst>
              <a:ext uri="{FF2B5EF4-FFF2-40B4-BE49-F238E27FC236}">
                <a16:creationId xmlns:a16="http://schemas.microsoft.com/office/drawing/2014/main" id="{820F5E93-42FE-D447-956C-A365C102ADDE}"/>
              </a:ext>
            </a:extLst>
          </p:cNvPr>
          <p:cNvSpPr txBox="1"/>
          <p:nvPr/>
        </p:nvSpPr>
        <p:spPr>
          <a:xfrm>
            <a:off x="9674596" y="1213968"/>
            <a:ext cx="2178535" cy="1754326"/>
          </a:xfrm>
          <a:prstGeom prst="rect">
            <a:avLst/>
          </a:prstGeom>
          <a:noFill/>
        </p:spPr>
        <p:txBody>
          <a:bodyPr wrap="square" rtlCol="0">
            <a:spAutoFit/>
          </a:bodyPr>
          <a:lstStyle/>
          <a:p>
            <a:r>
              <a:rPr lang="en-US" dirty="0"/>
              <a:t>Put the “help pane” button on this side.</a:t>
            </a:r>
            <a:br>
              <a:rPr lang="en-US" dirty="0"/>
            </a:br>
            <a:r>
              <a:rPr lang="en-US" dirty="0" err="1"/>
              <a:t>Colour</a:t>
            </a:r>
            <a:r>
              <a:rPr lang="en-US" dirty="0"/>
              <a:t> of button: #8D9EBC</a:t>
            </a:r>
            <a:br>
              <a:rPr lang="en-US" dirty="0"/>
            </a:br>
            <a:r>
              <a:rPr lang="en-US" dirty="0"/>
              <a:t>Text: black, bold, 1rem. </a:t>
            </a:r>
          </a:p>
        </p:txBody>
      </p:sp>
      <p:sp>
        <p:nvSpPr>
          <p:cNvPr id="8" name="TextBox 7">
            <a:extLst>
              <a:ext uri="{FF2B5EF4-FFF2-40B4-BE49-F238E27FC236}">
                <a16:creationId xmlns:a16="http://schemas.microsoft.com/office/drawing/2014/main" id="{8202227B-AD4A-9540-BAE3-90EDDCDAADDD}"/>
              </a:ext>
            </a:extLst>
          </p:cNvPr>
          <p:cNvSpPr txBox="1"/>
          <p:nvPr/>
        </p:nvSpPr>
        <p:spPr>
          <a:xfrm>
            <a:off x="2546278" y="567637"/>
            <a:ext cx="3208733" cy="646331"/>
          </a:xfrm>
          <a:prstGeom prst="rect">
            <a:avLst/>
          </a:prstGeom>
          <a:noFill/>
        </p:spPr>
        <p:txBody>
          <a:bodyPr wrap="square" rtlCol="0">
            <a:spAutoFit/>
          </a:bodyPr>
          <a:lstStyle/>
          <a:p>
            <a:r>
              <a:rPr lang="en-US" dirty="0" err="1"/>
              <a:t>Colour</a:t>
            </a:r>
            <a:r>
              <a:rPr lang="en-US" dirty="0"/>
              <a:t> of this top bar: #0A2D50. Padding: 1rem</a:t>
            </a:r>
          </a:p>
        </p:txBody>
      </p:sp>
      <p:sp>
        <p:nvSpPr>
          <p:cNvPr id="14" name="TextBox 13">
            <a:extLst>
              <a:ext uri="{FF2B5EF4-FFF2-40B4-BE49-F238E27FC236}">
                <a16:creationId xmlns:a16="http://schemas.microsoft.com/office/drawing/2014/main" id="{6C6A82D1-0F5D-7C49-B126-F38753C00944}"/>
              </a:ext>
            </a:extLst>
          </p:cNvPr>
          <p:cNvSpPr txBox="1"/>
          <p:nvPr/>
        </p:nvSpPr>
        <p:spPr>
          <a:xfrm>
            <a:off x="9991963" y="4424022"/>
            <a:ext cx="1802553" cy="646331"/>
          </a:xfrm>
          <a:prstGeom prst="rect">
            <a:avLst/>
          </a:prstGeom>
          <a:noFill/>
        </p:spPr>
        <p:txBody>
          <a:bodyPr wrap="square" rtlCol="0">
            <a:spAutoFit/>
          </a:bodyPr>
          <a:lstStyle/>
          <a:p>
            <a:r>
              <a:rPr lang="en-US" dirty="0"/>
              <a:t>Color of “undo” button: #E2231A</a:t>
            </a:r>
          </a:p>
        </p:txBody>
      </p:sp>
      <p:sp>
        <p:nvSpPr>
          <p:cNvPr id="15" name="TextBox 14">
            <a:extLst>
              <a:ext uri="{FF2B5EF4-FFF2-40B4-BE49-F238E27FC236}">
                <a16:creationId xmlns:a16="http://schemas.microsoft.com/office/drawing/2014/main" id="{1D327D4C-BE2C-DC44-9CD3-F1C04E695E9D}"/>
              </a:ext>
            </a:extLst>
          </p:cNvPr>
          <p:cNvSpPr txBox="1"/>
          <p:nvPr/>
        </p:nvSpPr>
        <p:spPr>
          <a:xfrm>
            <a:off x="42864" y="42863"/>
            <a:ext cx="2675231" cy="461665"/>
          </a:xfrm>
          <a:prstGeom prst="rect">
            <a:avLst/>
          </a:prstGeom>
          <a:noFill/>
        </p:spPr>
        <p:txBody>
          <a:bodyPr wrap="square" rtlCol="0">
            <a:spAutoFit/>
          </a:bodyPr>
          <a:lstStyle/>
          <a:p>
            <a:r>
              <a:rPr lang="en-US" sz="2400" b="1" dirty="0"/>
              <a:t>Desktop</a:t>
            </a:r>
          </a:p>
        </p:txBody>
      </p:sp>
      <p:cxnSp>
        <p:nvCxnSpPr>
          <p:cNvPr id="12" name="Straight Arrow Connector 11">
            <a:extLst>
              <a:ext uri="{FF2B5EF4-FFF2-40B4-BE49-F238E27FC236}">
                <a16:creationId xmlns:a16="http://schemas.microsoft.com/office/drawing/2014/main" id="{903EEEED-DA64-C240-AED5-9A28570B1DC8}"/>
              </a:ext>
            </a:extLst>
          </p:cNvPr>
          <p:cNvCxnSpPr>
            <a:cxnSpLocks/>
          </p:cNvCxnSpPr>
          <p:nvPr/>
        </p:nvCxnSpPr>
        <p:spPr>
          <a:xfrm flipH="1" flipV="1">
            <a:off x="6460357" y="3900724"/>
            <a:ext cx="3497665" cy="816166"/>
          </a:xfrm>
          <a:prstGeom prst="straightConnector1">
            <a:avLst/>
          </a:prstGeom>
          <a:ln w="19050">
            <a:solidFill>
              <a:schemeClr val="tx1"/>
            </a:solidFill>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485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3602B71F-7BE0-9D4B-BAE1-4CA1E24D8538}"/>
              </a:ext>
            </a:extLst>
          </p:cNvPr>
          <p:cNvPicPr>
            <a:picLocks noChangeAspect="1"/>
          </p:cNvPicPr>
          <p:nvPr/>
        </p:nvPicPr>
        <p:blipFill>
          <a:blip r:embed="rId2"/>
          <a:stretch>
            <a:fillRect/>
          </a:stretch>
        </p:blipFill>
        <p:spPr>
          <a:xfrm>
            <a:off x="274804" y="738554"/>
            <a:ext cx="3601272" cy="5789512"/>
          </a:xfrm>
          <a:prstGeom prst="rect">
            <a:avLst/>
          </a:prstGeom>
        </p:spPr>
      </p:pic>
      <p:sp>
        <p:nvSpPr>
          <p:cNvPr id="4" name="TextBox 3">
            <a:extLst>
              <a:ext uri="{FF2B5EF4-FFF2-40B4-BE49-F238E27FC236}">
                <a16:creationId xmlns:a16="http://schemas.microsoft.com/office/drawing/2014/main" id="{6B015A06-9285-2249-84B4-CF8AB22D7D6F}"/>
              </a:ext>
            </a:extLst>
          </p:cNvPr>
          <p:cNvSpPr txBox="1"/>
          <p:nvPr/>
        </p:nvSpPr>
        <p:spPr>
          <a:xfrm>
            <a:off x="42864" y="42863"/>
            <a:ext cx="2675231" cy="461665"/>
          </a:xfrm>
          <a:prstGeom prst="rect">
            <a:avLst/>
          </a:prstGeom>
          <a:noFill/>
        </p:spPr>
        <p:txBody>
          <a:bodyPr wrap="square" rtlCol="0">
            <a:spAutoFit/>
          </a:bodyPr>
          <a:lstStyle/>
          <a:p>
            <a:r>
              <a:rPr lang="en-US" sz="2400" b="1" dirty="0"/>
              <a:t>Mobile</a:t>
            </a:r>
          </a:p>
        </p:txBody>
      </p:sp>
      <p:sp>
        <p:nvSpPr>
          <p:cNvPr id="7" name="TextBox 6">
            <a:extLst>
              <a:ext uri="{FF2B5EF4-FFF2-40B4-BE49-F238E27FC236}">
                <a16:creationId xmlns:a16="http://schemas.microsoft.com/office/drawing/2014/main" id="{D749A069-0852-D444-99B7-5534FE8B1E40}"/>
              </a:ext>
            </a:extLst>
          </p:cNvPr>
          <p:cNvSpPr txBox="1"/>
          <p:nvPr/>
        </p:nvSpPr>
        <p:spPr>
          <a:xfrm>
            <a:off x="4237405" y="4481098"/>
            <a:ext cx="2849215" cy="646331"/>
          </a:xfrm>
          <a:prstGeom prst="rect">
            <a:avLst/>
          </a:prstGeom>
          <a:noFill/>
        </p:spPr>
        <p:txBody>
          <a:bodyPr wrap="square" rtlCol="0">
            <a:spAutoFit/>
          </a:bodyPr>
          <a:lstStyle/>
          <a:p>
            <a:r>
              <a:rPr lang="en-US" dirty="0"/>
              <a:t>Space between these buttons: 0.75rem</a:t>
            </a:r>
          </a:p>
        </p:txBody>
      </p:sp>
      <p:sp>
        <p:nvSpPr>
          <p:cNvPr id="11" name="TextBox 10">
            <a:extLst>
              <a:ext uri="{FF2B5EF4-FFF2-40B4-BE49-F238E27FC236}">
                <a16:creationId xmlns:a16="http://schemas.microsoft.com/office/drawing/2014/main" id="{2AF4D1CD-E814-504B-A626-2AF0994646E9}"/>
              </a:ext>
            </a:extLst>
          </p:cNvPr>
          <p:cNvSpPr txBox="1"/>
          <p:nvPr/>
        </p:nvSpPr>
        <p:spPr>
          <a:xfrm>
            <a:off x="7447949" y="3605035"/>
            <a:ext cx="2849215" cy="2585323"/>
          </a:xfrm>
          <a:prstGeom prst="rect">
            <a:avLst/>
          </a:prstGeom>
          <a:noFill/>
        </p:spPr>
        <p:txBody>
          <a:bodyPr wrap="square" rtlCol="0">
            <a:spAutoFit/>
          </a:bodyPr>
          <a:lstStyle/>
          <a:p>
            <a:r>
              <a:rPr lang="en-US" b="1" dirty="0"/>
              <a:t>Note for Product Managers (</a:t>
            </a:r>
            <a:r>
              <a:rPr lang="en-US" b="1" dirty="0" err="1"/>
              <a:t>devs</a:t>
            </a:r>
            <a:r>
              <a:rPr lang="en-US" b="1" dirty="0"/>
              <a:t>, do not implement):</a:t>
            </a:r>
            <a:br>
              <a:rPr lang="en-US" dirty="0"/>
            </a:br>
            <a:r>
              <a:rPr lang="en-US" dirty="0"/>
              <a:t>The contact form this link takes us to is really annoying for the user on mobile. Could we look into making it so that if they’re on mobile, this link makes them send us an email instead?</a:t>
            </a:r>
          </a:p>
        </p:txBody>
      </p:sp>
      <p:cxnSp>
        <p:nvCxnSpPr>
          <p:cNvPr id="5" name="Straight Arrow Connector 4">
            <a:extLst>
              <a:ext uri="{FF2B5EF4-FFF2-40B4-BE49-F238E27FC236}">
                <a16:creationId xmlns:a16="http://schemas.microsoft.com/office/drawing/2014/main" id="{6C513B67-8C10-6B47-8D0E-BCAD78667600}"/>
              </a:ext>
            </a:extLst>
          </p:cNvPr>
          <p:cNvCxnSpPr>
            <a:cxnSpLocks/>
          </p:cNvCxnSpPr>
          <p:nvPr/>
        </p:nvCxnSpPr>
        <p:spPr>
          <a:xfrm flipH="1" flipV="1">
            <a:off x="3059723" y="4578467"/>
            <a:ext cx="1155090" cy="225797"/>
          </a:xfrm>
          <a:prstGeom prst="straightConnector1">
            <a:avLst/>
          </a:prstGeom>
          <a:ln w="19050">
            <a:solidFill>
              <a:schemeClr val="tx1"/>
            </a:solidFill>
            <a:tailEnd type="oval"/>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C6F6109-F6C6-4348-B374-0B3177F31462}"/>
              </a:ext>
            </a:extLst>
          </p:cNvPr>
          <p:cNvCxnSpPr>
            <a:cxnSpLocks/>
          </p:cNvCxnSpPr>
          <p:nvPr/>
        </p:nvCxnSpPr>
        <p:spPr>
          <a:xfrm flipH="1">
            <a:off x="3151580" y="3928201"/>
            <a:ext cx="4296369" cy="0"/>
          </a:xfrm>
          <a:prstGeom prst="straightConnector1">
            <a:avLst/>
          </a:prstGeom>
          <a:ln w="19050">
            <a:solidFill>
              <a:schemeClr val="tx1"/>
            </a:solidFill>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3698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2988</TotalTime>
  <Words>129</Words>
  <Application>Microsoft Macintosh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Johnstone, Danielle</dc:creator>
  <cp:lastModifiedBy>Johnstone, Danielle</cp:lastModifiedBy>
  <cp:revision>12</cp:revision>
  <dcterms:created xsi:type="dcterms:W3CDTF">2021-03-26T15:10:19Z</dcterms:created>
  <dcterms:modified xsi:type="dcterms:W3CDTF">2021-03-30T15:25:27Z</dcterms:modified>
</cp:coreProperties>
</file>