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72" r:id="rId6"/>
    <p:sldId id="273" r:id="rId7"/>
    <p:sldId id="262" r:id="rId8"/>
    <p:sldId id="263" r:id="rId9"/>
    <p:sldId id="264" r:id="rId10"/>
    <p:sldId id="265" r:id="rId11"/>
    <p:sldId id="266" r:id="rId12"/>
    <p:sldId id="267" r:id="rId13"/>
    <p:sldId id="268" r:id="rId14"/>
    <p:sldId id="269" r:id="rId15"/>
    <p:sldId id="270"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19" autoAdjust="0"/>
  </p:normalViewPr>
  <p:slideViewPr>
    <p:cSldViewPr snapToGrid="0">
      <p:cViewPr varScale="1">
        <p:scale>
          <a:sx n="68" d="100"/>
          <a:sy n="68" d="100"/>
        </p:scale>
        <p:origin x="8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BC8C37-C4D9-4215-AC02-380457F72002}" type="doc">
      <dgm:prSet loTypeId="urn:microsoft.com/office/officeart/2005/8/layout/default" loCatId="list" qsTypeId="urn:microsoft.com/office/officeart/2005/8/quickstyle/simple2" qsCatId="simple" csTypeId="urn:microsoft.com/office/officeart/2005/8/colors/accent2_2" csCatId="accent2" phldr="1"/>
      <dgm:spPr/>
      <dgm:t>
        <a:bodyPr/>
        <a:lstStyle/>
        <a:p>
          <a:endParaRPr lang="en-US"/>
        </a:p>
      </dgm:t>
    </dgm:pt>
    <dgm:pt modelId="{16925725-10D8-4979-8FE7-0F6033514A2E}">
      <dgm:prSet/>
      <dgm:spPr/>
      <dgm:t>
        <a:bodyPr/>
        <a:lstStyle/>
        <a:p>
          <a:r>
            <a:rPr lang="en-GB"/>
            <a:t>More blacks are shot than any race</a:t>
          </a:r>
          <a:endParaRPr lang="en-US"/>
        </a:p>
      </dgm:t>
    </dgm:pt>
    <dgm:pt modelId="{52BD9636-A04A-4FD6-ADCE-BCBA3D305CFF}" type="parTrans" cxnId="{2456E931-7035-492E-916A-2F0919B62198}">
      <dgm:prSet/>
      <dgm:spPr/>
      <dgm:t>
        <a:bodyPr/>
        <a:lstStyle/>
        <a:p>
          <a:endParaRPr lang="en-US"/>
        </a:p>
      </dgm:t>
    </dgm:pt>
    <dgm:pt modelId="{F1898230-A163-4A93-9736-5D0A52774891}" type="sibTrans" cxnId="{2456E931-7035-492E-916A-2F0919B62198}">
      <dgm:prSet/>
      <dgm:spPr/>
      <dgm:t>
        <a:bodyPr/>
        <a:lstStyle/>
        <a:p>
          <a:endParaRPr lang="en-US"/>
        </a:p>
      </dgm:t>
    </dgm:pt>
    <dgm:pt modelId="{CA43766D-A4E5-427E-BFDB-C857B57C1E0C}">
      <dgm:prSet/>
      <dgm:spPr/>
      <dgm:t>
        <a:bodyPr/>
        <a:lstStyle/>
        <a:p>
          <a:r>
            <a:rPr lang="en-GB"/>
            <a:t>Youth are more likely to be shot than the older people</a:t>
          </a:r>
          <a:endParaRPr lang="en-US"/>
        </a:p>
      </dgm:t>
    </dgm:pt>
    <dgm:pt modelId="{17EE3D86-F34C-4008-A25B-D289833DA8D4}" type="parTrans" cxnId="{53A6D909-8199-4513-8B12-7E7D5B36144E}">
      <dgm:prSet/>
      <dgm:spPr/>
      <dgm:t>
        <a:bodyPr/>
        <a:lstStyle/>
        <a:p>
          <a:endParaRPr lang="en-US"/>
        </a:p>
      </dgm:t>
    </dgm:pt>
    <dgm:pt modelId="{444795C0-1901-4A5E-B9EC-C4115CC94A0E}" type="sibTrans" cxnId="{53A6D909-8199-4513-8B12-7E7D5B36144E}">
      <dgm:prSet/>
      <dgm:spPr/>
      <dgm:t>
        <a:bodyPr/>
        <a:lstStyle/>
        <a:p>
          <a:endParaRPr lang="en-US"/>
        </a:p>
      </dgm:t>
    </dgm:pt>
    <dgm:pt modelId="{212714E4-F61D-4211-A144-FF7432CC7307}">
      <dgm:prSet/>
      <dgm:spPr/>
      <dgm:t>
        <a:bodyPr/>
        <a:lstStyle/>
        <a:p>
          <a:r>
            <a:rPr lang="en-US" dirty="0"/>
            <a:t>People are more likely to be shot when they are armed</a:t>
          </a:r>
        </a:p>
      </dgm:t>
    </dgm:pt>
    <dgm:pt modelId="{3D950ABF-E85B-427A-B6C8-9099ABC598C8}" type="parTrans" cxnId="{BD367146-A14F-4DAB-B496-189AB4B086DF}">
      <dgm:prSet/>
      <dgm:spPr/>
      <dgm:t>
        <a:bodyPr/>
        <a:lstStyle/>
        <a:p>
          <a:endParaRPr lang="en-US"/>
        </a:p>
      </dgm:t>
    </dgm:pt>
    <dgm:pt modelId="{EF6A4BA5-D740-44FC-A663-BECCC84D47F2}" type="sibTrans" cxnId="{BD367146-A14F-4DAB-B496-189AB4B086DF}">
      <dgm:prSet/>
      <dgm:spPr/>
      <dgm:t>
        <a:bodyPr/>
        <a:lstStyle/>
        <a:p>
          <a:endParaRPr lang="en-US"/>
        </a:p>
      </dgm:t>
    </dgm:pt>
    <dgm:pt modelId="{3B74DC50-436A-402C-9AAA-99DD3B98074B}">
      <dgm:prSet/>
      <dgm:spPr/>
      <dgm:t>
        <a:bodyPr/>
        <a:lstStyle/>
        <a:p>
          <a:r>
            <a:rPr lang="en-US" dirty="0"/>
            <a:t>Those who were shot showed sign of mental illness</a:t>
          </a:r>
        </a:p>
      </dgm:t>
    </dgm:pt>
    <dgm:pt modelId="{45392BDF-980B-413F-B04B-D418E5998DF3}" type="parTrans" cxnId="{C72612FB-4A78-475C-931F-09855D64B7A1}">
      <dgm:prSet/>
      <dgm:spPr/>
      <dgm:t>
        <a:bodyPr/>
        <a:lstStyle/>
        <a:p>
          <a:endParaRPr lang="en-US"/>
        </a:p>
      </dgm:t>
    </dgm:pt>
    <dgm:pt modelId="{6DDE1680-C439-480E-A6C6-121EB2A34D76}" type="sibTrans" cxnId="{C72612FB-4A78-475C-931F-09855D64B7A1}">
      <dgm:prSet/>
      <dgm:spPr/>
      <dgm:t>
        <a:bodyPr/>
        <a:lstStyle/>
        <a:p>
          <a:endParaRPr lang="en-US"/>
        </a:p>
      </dgm:t>
    </dgm:pt>
    <dgm:pt modelId="{142C126D-78BC-47CA-9DFC-2CECDA085CDD}">
      <dgm:prSet/>
      <dgm:spPr/>
      <dgm:t>
        <a:bodyPr/>
        <a:lstStyle/>
        <a:p>
          <a:r>
            <a:rPr lang="en-US" dirty="0"/>
            <a:t>Victims are most likely shot because they attacked the policeman</a:t>
          </a:r>
        </a:p>
      </dgm:t>
    </dgm:pt>
    <dgm:pt modelId="{54EB9DE2-BA25-4FEA-999E-254129A21BA6}" type="parTrans" cxnId="{C31795B5-B2D0-4075-B75E-13B086ABFFFC}">
      <dgm:prSet/>
      <dgm:spPr/>
      <dgm:t>
        <a:bodyPr/>
        <a:lstStyle/>
        <a:p>
          <a:endParaRPr lang="en-US"/>
        </a:p>
      </dgm:t>
    </dgm:pt>
    <dgm:pt modelId="{29FA6F1A-472A-47FB-87D5-ACF179FBB084}" type="sibTrans" cxnId="{C31795B5-B2D0-4075-B75E-13B086ABFFFC}">
      <dgm:prSet/>
      <dgm:spPr/>
      <dgm:t>
        <a:bodyPr/>
        <a:lstStyle/>
        <a:p>
          <a:endParaRPr lang="en-US"/>
        </a:p>
      </dgm:t>
    </dgm:pt>
    <dgm:pt modelId="{A0CD6F7B-A54C-4BAE-85A9-8CC166425D6E}">
      <dgm:prSet/>
      <dgm:spPr/>
      <dgm:t>
        <a:bodyPr/>
        <a:lstStyle/>
        <a:p>
          <a:r>
            <a:rPr lang="en-US"/>
            <a:t>Victims that were fleeing were more likely to be shot</a:t>
          </a:r>
        </a:p>
      </dgm:t>
    </dgm:pt>
    <dgm:pt modelId="{1B419D44-DD48-42A6-AB14-EAD225CDC22C}" type="parTrans" cxnId="{DF8C9FEF-1BA1-433D-AEB3-44BF5C378259}">
      <dgm:prSet/>
      <dgm:spPr/>
      <dgm:t>
        <a:bodyPr/>
        <a:lstStyle/>
        <a:p>
          <a:endParaRPr lang="en-US"/>
        </a:p>
      </dgm:t>
    </dgm:pt>
    <dgm:pt modelId="{EB8FB445-1C3F-4EFA-983D-B7BC3D0B4547}" type="sibTrans" cxnId="{DF8C9FEF-1BA1-433D-AEB3-44BF5C378259}">
      <dgm:prSet/>
      <dgm:spPr/>
      <dgm:t>
        <a:bodyPr/>
        <a:lstStyle/>
        <a:p>
          <a:endParaRPr lang="en-US"/>
        </a:p>
      </dgm:t>
    </dgm:pt>
    <dgm:pt modelId="{28EECBB5-1089-45B7-AA0E-AB11526C125C}">
      <dgm:prSet/>
      <dgm:spPr/>
      <dgm:t>
        <a:bodyPr/>
        <a:lstStyle/>
        <a:p>
          <a:r>
            <a:rPr lang="en-US"/>
            <a:t>Policemen with body camera were less likely to shoot their victims</a:t>
          </a:r>
        </a:p>
      </dgm:t>
    </dgm:pt>
    <dgm:pt modelId="{8446CDD9-B795-4F8C-9269-0B9B5A2ECEB9}" type="parTrans" cxnId="{C32E88F6-C8CF-4FB6-A1BA-FD78D81C297D}">
      <dgm:prSet/>
      <dgm:spPr/>
      <dgm:t>
        <a:bodyPr/>
        <a:lstStyle/>
        <a:p>
          <a:endParaRPr lang="en-US"/>
        </a:p>
      </dgm:t>
    </dgm:pt>
    <dgm:pt modelId="{EEB1D9EA-AF80-498D-8F4A-C164057E9F22}" type="sibTrans" cxnId="{C32E88F6-C8CF-4FB6-A1BA-FD78D81C297D}">
      <dgm:prSet/>
      <dgm:spPr/>
      <dgm:t>
        <a:bodyPr/>
        <a:lstStyle/>
        <a:p>
          <a:endParaRPr lang="en-US"/>
        </a:p>
      </dgm:t>
    </dgm:pt>
    <dgm:pt modelId="{9F967972-ED77-495B-A335-01F1D261EB73}" type="pres">
      <dgm:prSet presAssocID="{55BC8C37-C4D9-4215-AC02-380457F72002}" presName="diagram" presStyleCnt="0">
        <dgm:presLayoutVars>
          <dgm:dir/>
          <dgm:resizeHandles val="exact"/>
        </dgm:presLayoutVars>
      </dgm:prSet>
      <dgm:spPr/>
    </dgm:pt>
    <dgm:pt modelId="{6B7E2318-3E82-423B-B9A1-C175FF6EC6D3}" type="pres">
      <dgm:prSet presAssocID="{16925725-10D8-4979-8FE7-0F6033514A2E}" presName="node" presStyleLbl="node1" presStyleIdx="0" presStyleCnt="7">
        <dgm:presLayoutVars>
          <dgm:bulletEnabled val="1"/>
        </dgm:presLayoutVars>
      </dgm:prSet>
      <dgm:spPr/>
    </dgm:pt>
    <dgm:pt modelId="{DF8EAE72-6862-4FB1-819E-507F282750C1}" type="pres">
      <dgm:prSet presAssocID="{F1898230-A163-4A93-9736-5D0A52774891}" presName="sibTrans" presStyleCnt="0"/>
      <dgm:spPr/>
    </dgm:pt>
    <dgm:pt modelId="{3FD66A82-B494-406C-8011-4818F7EEB630}" type="pres">
      <dgm:prSet presAssocID="{CA43766D-A4E5-427E-BFDB-C857B57C1E0C}" presName="node" presStyleLbl="node1" presStyleIdx="1" presStyleCnt="7">
        <dgm:presLayoutVars>
          <dgm:bulletEnabled val="1"/>
        </dgm:presLayoutVars>
      </dgm:prSet>
      <dgm:spPr/>
    </dgm:pt>
    <dgm:pt modelId="{452F9AB9-B118-43C9-85F0-F0BE4B7C6B06}" type="pres">
      <dgm:prSet presAssocID="{444795C0-1901-4A5E-B9EC-C4115CC94A0E}" presName="sibTrans" presStyleCnt="0"/>
      <dgm:spPr/>
    </dgm:pt>
    <dgm:pt modelId="{0499017B-00C2-41E5-914F-076ACBDD934A}" type="pres">
      <dgm:prSet presAssocID="{212714E4-F61D-4211-A144-FF7432CC7307}" presName="node" presStyleLbl="node1" presStyleIdx="2" presStyleCnt="7">
        <dgm:presLayoutVars>
          <dgm:bulletEnabled val="1"/>
        </dgm:presLayoutVars>
      </dgm:prSet>
      <dgm:spPr/>
    </dgm:pt>
    <dgm:pt modelId="{4ED45A40-62A2-4EEB-B389-D0A9899D83E1}" type="pres">
      <dgm:prSet presAssocID="{EF6A4BA5-D740-44FC-A663-BECCC84D47F2}" presName="sibTrans" presStyleCnt="0"/>
      <dgm:spPr/>
    </dgm:pt>
    <dgm:pt modelId="{25F83892-CBF6-44F3-8421-B85F91E4DDF8}" type="pres">
      <dgm:prSet presAssocID="{3B74DC50-436A-402C-9AAA-99DD3B98074B}" presName="node" presStyleLbl="node1" presStyleIdx="3" presStyleCnt="7">
        <dgm:presLayoutVars>
          <dgm:bulletEnabled val="1"/>
        </dgm:presLayoutVars>
      </dgm:prSet>
      <dgm:spPr/>
    </dgm:pt>
    <dgm:pt modelId="{1DE78C22-43E6-4D79-BF52-9901543AA452}" type="pres">
      <dgm:prSet presAssocID="{6DDE1680-C439-480E-A6C6-121EB2A34D76}" presName="sibTrans" presStyleCnt="0"/>
      <dgm:spPr/>
    </dgm:pt>
    <dgm:pt modelId="{4E6FC933-0E63-4A2F-B4A8-046E5064400B}" type="pres">
      <dgm:prSet presAssocID="{142C126D-78BC-47CA-9DFC-2CECDA085CDD}" presName="node" presStyleLbl="node1" presStyleIdx="4" presStyleCnt="7">
        <dgm:presLayoutVars>
          <dgm:bulletEnabled val="1"/>
        </dgm:presLayoutVars>
      </dgm:prSet>
      <dgm:spPr/>
    </dgm:pt>
    <dgm:pt modelId="{0E6E6EC7-8892-4A83-B761-4CD0BA3FA15C}" type="pres">
      <dgm:prSet presAssocID="{29FA6F1A-472A-47FB-87D5-ACF179FBB084}" presName="sibTrans" presStyleCnt="0"/>
      <dgm:spPr/>
    </dgm:pt>
    <dgm:pt modelId="{EFD41A18-A2C6-4C9C-890A-A89B9F64786A}" type="pres">
      <dgm:prSet presAssocID="{A0CD6F7B-A54C-4BAE-85A9-8CC166425D6E}" presName="node" presStyleLbl="node1" presStyleIdx="5" presStyleCnt="7">
        <dgm:presLayoutVars>
          <dgm:bulletEnabled val="1"/>
        </dgm:presLayoutVars>
      </dgm:prSet>
      <dgm:spPr/>
    </dgm:pt>
    <dgm:pt modelId="{47BD54FA-C0B0-4E0E-B175-FB0948748EEC}" type="pres">
      <dgm:prSet presAssocID="{EB8FB445-1C3F-4EFA-983D-B7BC3D0B4547}" presName="sibTrans" presStyleCnt="0"/>
      <dgm:spPr/>
    </dgm:pt>
    <dgm:pt modelId="{E8E0A40E-BD7F-45AF-AC3C-3C022BBC5D0F}" type="pres">
      <dgm:prSet presAssocID="{28EECBB5-1089-45B7-AA0E-AB11526C125C}" presName="node" presStyleLbl="node1" presStyleIdx="6" presStyleCnt="7">
        <dgm:presLayoutVars>
          <dgm:bulletEnabled val="1"/>
        </dgm:presLayoutVars>
      </dgm:prSet>
      <dgm:spPr/>
    </dgm:pt>
  </dgm:ptLst>
  <dgm:cxnLst>
    <dgm:cxn modelId="{807DC901-1EA8-44C6-B3F2-9B79CE41EFA5}" type="presOf" srcId="{55BC8C37-C4D9-4215-AC02-380457F72002}" destId="{9F967972-ED77-495B-A335-01F1D261EB73}" srcOrd="0" destOrd="0" presId="urn:microsoft.com/office/officeart/2005/8/layout/default"/>
    <dgm:cxn modelId="{53A6D909-8199-4513-8B12-7E7D5B36144E}" srcId="{55BC8C37-C4D9-4215-AC02-380457F72002}" destId="{CA43766D-A4E5-427E-BFDB-C857B57C1E0C}" srcOrd="1" destOrd="0" parTransId="{17EE3D86-F34C-4008-A25B-D289833DA8D4}" sibTransId="{444795C0-1901-4A5E-B9EC-C4115CC94A0E}"/>
    <dgm:cxn modelId="{F1D6AC17-2CB4-44ED-B74B-E049EBC260E1}" type="presOf" srcId="{28EECBB5-1089-45B7-AA0E-AB11526C125C}" destId="{E8E0A40E-BD7F-45AF-AC3C-3C022BBC5D0F}" srcOrd="0" destOrd="0" presId="urn:microsoft.com/office/officeart/2005/8/layout/default"/>
    <dgm:cxn modelId="{113B842D-8B6F-4DB3-B344-F8C02E3473F3}" type="presOf" srcId="{3B74DC50-436A-402C-9AAA-99DD3B98074B}" destId="{25F83892-CBF6-44F3-8421-B85F91E4DDF8}" srcOrd="0" destOrd="0" presId="urn:microsoft.com/office/officeart/2005/8/layout/default"/>
    <dgm:cxn modelId="{2456E931-7035-492E-916A-2F0919B62198}" srcId="{55BC8C37-C4D9-4215-AC02-380457F72002}" destId="{16925725-10D8-4979-8FE7-0F6033514A2E}" srcOrd="0" destOrd="0" parTransId="{52BD9636-A04A-4FD6-ADCE-BCBA3D305CFF}" sibTransId="{F1898230-A163-4A93-9736-5D0A52774891}"/>
    <dgm:cxn modelId="{6B2CCE5D-626F-4D88-B516-BE3F07152CEF}" type="presOf" srcId="{A0CD6F7B-A54C-4BAE-85A9-8CC166425D6E}" destId="{EFD41A18-A2C6-4C9C-890A-A89B9F64786A}" srcOrd="0" destOrd="0" presId="urn:microsoft.com/office/officeart/2005/8/layout/default"/>
    <dgm:cxn modelId="{BD367146-A14F-4DAB-B496-189AB4B086DF}" srcId="{55BC8C37-C4D9-4215-AC02-380457F72002}" destId="{212714E4-F61D-4211-A144-FF7432CC7307}" srcOrd="2" destOrd="0" parTransId="{3D950ABF-E85B-427A-B6C8-9099ABC598C8}" sibTransId="{EF6A4BA5-D740-44FC-A663-BECCC84D47F2}"/>
    <dgm:cxn modelId="{C31795B5-B2D0-4075-B75E-13B086ABFFFC}" srcId="{55BC8C37-C4D9-4215-AC02-380457F72002}" destId="{142C126D-78BC-47CA-9DFC-2CECDA085CDD}" srcOrd="4" destOrd="0" parTransId="{54EB9DE2-BA25-4FEA-999E-254129A21BA6}" sibTransId="{29FA6F1A-472A-47FB-87D5-ACF179FBB084}"/>
    <dgm:cxn modelId="{64ED23CD-C472-4A3A-9D58-27E2773411CE}" type="presOf" srcId="{212714E4-F61D-4211-A144-FF7432CC7307}" destId="{0499017B-00C2-41E5-914F-076ACBDD934A}" srcOrd="0" destOrd="0" presId="urn:microsoft.com/office/officeart/2005/8/layout/default"/>
    <dgm:cxn modelId="{711F14E5-F506-4EEE-9C85-57FA8E9653CA}" type="presOf" srcId="{16925725-10D8-4979-8FE7-0F6033514A2E}" destId="{6B7E2318-3E82-423B-B9A1-C175FF6EC6D3}" srcOrd="0" destOrd="0" presId="urn:microsoft.com/office/officeart/2005/8/layout/default"/>
    <dgm:cxn modelId="{DF8C9FEF-1BA1-433D-AEB3-44BF5C378259}" srcId="{55BC8C37-C4D9-4215-AC02-380457F72002}" destId="{A0CD6F7B-A54C-4BAE-85A9-8CC166425D6E}" srcOrd="5" destOrd="0" parTransId="{1B419D44-DD48-42A6-AB14-EAD225CDC22C}" sibTransId="{EB8FB445-1C3F-4EFA-983D-B7BC3D0B4547}"/>
    <dgm:cxn modelId="{06836CF4-C47F-46CB-BD60-D28E661947A4}" type="presOf" srcId="{CA43766D-A4E5-427E-BFDB-C857B57C1E0C}" destId="{3FD66A82-B494-406C-8011-4818F7EEB630}" srcOrd="0" destOrd="0" presId="urn:microsoft.com/office/officeart/2005/8/layout/default"/>
    <dgm:cxn modelId="{C32E88F6-C8CF-4FB6-A1BA-FD78D81C297D}" srcId="{55BC8C37-C4D9-4215-AC02-380457F72002}" destId="{28EECBB5-1089-45B7-AA0E-AB11526C125C}" srcOrd="6" destOrd="0" parTransId="{8446CDD9-B795-4F8C-9269-0B9B5A2ECEB9}" sibTransId="{EEB1D9EA-AF80-498D-8F4A-C164057E9F22}"/>
    <dgm:cxn modelId="{8E231DF9-9285-431F-9A00-09B6B27467FA}" type="presOf" srcId="{142C126D-78BC-47CA-9DFC-2CECDA085CDD}" destId="{4E6FC933-0E63-4A2F-B4A8-046E5064400B}" srcOrd="0" destOrd="0" presId="urn:microsoft.com/office/officeart/2005/8/layout/default"/>
    <dgm:cxn modelId="{C72612FB-4A78-475C-931F-09855D64B7A1}" srcId="{55BC8C37-C4D9-4215-AC02-380457F72002}" destId="{3B74DC50-436A-402C-9AAA-99DD3B98074B}" srcOrd="3" destOrd="0" parTransId="{45392BDF-980B-413F-B04B-D418E5998DF3}" sibTransId="{6DDE1680-C439-480E-A6C6-121EB2A34D76}"/>
    <dgm:cxn modelId="{92271493-0410-4660-B7C8-AB2905E979D3}" type="presParOf" srcId="{9F967972-ED77-495B-A335-01F1D261EB73}" destId="{6B7E2318-3E82-423B-B9A1-C175FF6EC6D3}" srcOrd="0" destOrd="0" presId="urn:microsoft.com/office/officeart/2005/8/layout/default"/>
    <dgm:cxn modelId="{C129302A-1130-480A-B7BE-8777038FDF93}" type="presParOf" srcId="{9F967972-ED77-495B-A335-01F1D261EB73}" destId="{DF8EAE72-6862-4FB1-819E-507F282750C1}" srcOrd="1" destOrd="0" presId="urn:microsoft.com/office/officeart/2005/8/layout/default"/>
    <dgm:cxn modelId="{FAA9B8EB-0754-40BE-9E91-18E795588BAC}" type="presParOf" srcId="{9F967972-ED77-495B-A335-01F1D261EB73}" destId="{3FD66A82-B494-406C-8011-4818F7EEB630}" srcOrd="2" destOrd="0" presId="urn:microsoft.com/office/officeart/2005/8/layout/default"/>
    <dgm:cxn modelId="{8CAAA6F1-D2F2-4A55-97A3-4C963757162F}" type="presParOf" srcId="{9F967972-ED77-495B-A335-01F1D261EB73}" destId="{452F9AB9-B118-43C9-85F0-F0BE4B7C6B06}" srcOrd="3" destOrd="0" presId="urn:microsoft.com/office/officeart/2005/8/layout/default"/>
    <dgm:cxn modelId="{B240DF17-AD7C-4364-85B8-CDC94A3C6461}" type="presParOf" srcId="{9F967972-ED77-495B-A335-01F1D261EB73}" destId="{0499017B-00C2-41E5-914F-076ACBDD934A}" srcOrd="4" destOrd="0" presId="urn:microsoft.com/office/officeart/2005/8/layout/default"/>
    <dgm:cxn modelId="{B5FEA7F9-2CF2-43D2-BDE2-BD0CB15091F6}" type="presParOf" srcId="{9F967972-ED77-495B-A335-01F1D261EB73}" destId="{4ED45A40-62A2-4EEB-B389-D0A9899D83E1}" srcOrd="5" destOrd="0" presId="urn:microsoft.com/office/officeart/2005/8/layout/default"/>
    <dgm:cxn modelId="{ECF9967F-F9A1-4F70-8B92-41FDEB3253F4}" type="presParOf" srcId="{9F967972-ED77-495B-A335-01F1D261EB73}" destId="{25F83892-CBF6-44F3-8421-B85F91E4DDF8}" srcOrd="6" destOrd="0" presId="urn:microsoft.com/office/officeart/2005/8/layout/default"/>
    <dgm:cxn modelId="{4D3DAAE5-841B-4A9E-AEED-54E9F4953BE6}" type="presParOf" srcId="{9F967972-ED77-495B-A335-01F1D261EB73}" destId="{1DE78C22-43E6-4D79-BF52-9901543AA452}" srcOrd="7" destOrd="0" presId="urn:microsoft.com/office/officeart/2005/8/layout/default"/>
    <dgm:cxn modelId="{70AF14D9-07E7-4EA2-A183-489BBC550C32}" type="presParOf" srcId="{9F967972-ED77-495B-A335-01F1D261EB73}" destId="{4E6FC933-0E63-4A2F-B4A8-046E5064400B}" srcOrd="8" destOrd="0" presId="urn:microsoft.com/office/officeart/2005/8/layout/default"/>
    <dgm:cxn modelId="{C54044E8-A9D5-4AB1-B9A9-9665D556B86A}" type="presParOf" srcId="{9F967972-ED77-495B-A335-01F1D261EB73}" destId="{0E6E6EC7-8892-4A83-B761-4CD0BA3FA15C}" srcOrd="9" destOrd="0" presId="urn:microsoft.com/office/officeart/2005/8/layout/default"/>
    <dgm:cxn modelId="{6E1818A4-949D-4366-8122-DBE21921FD21}" type="presParOf" srcId="{9F967972-ED77-495B-A335-01F1D261EB73}" destId="{EFD41A18-A2C6-4C9C-890A-A89B9F64786A}" srcOrd="10" destOrd="0" presId="urn:microsoft.com/office/officeart/2005/8/layout/default"/>
    <dgm:cxn modelId="{10D0EDAC-A657-4232-89E5-DB65EB0F6A34}" type="presParOf" srcId="{9F967972-ED77-495B-A335-01F1D261EB73}" destId="{47BD54FA-C0B0-4E0E-B175-FB0948748EEC}" srcOrd="11" destOrd="0" presId="urn:microsoft.com/office/officeart/2005/8/layout/default"/>
    <dgm:cxn modelId="{20052989-ED38-471C-BCF2-BF0E4CF066F3}" type="presParOf" srcId="{9F967972-ED77-495B-A335-01F1D261EB73}" destId="{E8E0A40E-BD7F-45AF-AC3C-3C022BBC5D0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BB5ED9-EED6-497C-BEE1-EB36F4751ABF}" type="doc">
      <dgm:prSet loTypeId="urn:microsoft.com/office/officeart/2005/8/layout/default" loCatId="list" qsTypeId="urn:microsoft.com/office/officeart/2005/8/quickstyle/simple5" qsCatId="simple" csTypeId="urn:microsoft.com/office/officeart/2005/8/colors/accent2_2" csCatId="accent2" phldr="1"/>
      <dgm:spPr/>
      <dgm:t>
        <a:bodyPr/>
        <a:lstStyle/>
        <a:p>
          <a:endParaRPr lang="en-US"/>
        </a:p>
      </dgm:t>
    </dgm:pt>
    <dgm:pt modelId="{FE9C4F3F-B190-43C0-BF36-857221C60266}">
      <dgm:prSet/>
      <dgm:spPr/>
      <dgm:t>
        <a:bodyPr/>
        <a:lstStyle/>
        <a:p>
          <a:r>
            <a:rPr lang="en-GB"/>
            <a:t>Are blacks more likely to be shot than any other race?</a:t>
          </a:r>
          <a:endParaRPr lang="en-US"/>
        </a:p>
      </dgm:t>
    </dgm:pt>
    <dgm:pt modelId="{96B6D923-E961-426D-9D9C-112589D22009}" type="parTrans" cxnId="{B1ABDD82-CAD9-4B0A-9D33-F8DC553A7D88}">
      <dgm:prSet/>
      <dgm:spPr/>
      <dgm:t>
        <a:bodyPr/>
        <a:lstStyle/>
        <a:p>
          <a:endParaRPr lang="en-US"/>
        </a:p>
      </dgm:t>
    </dgm:pt>
    <dgm:pt modelId="{6DBF0306-82DE-4F0B-ACF6-3BA1051B2363}" type="sibTrans" cxnId="{B1ABDD82-CAD9-4B0A-9D33-F8DC553A7D88}">
      <dgm:prSet/>
      <dgm:spPr/>
      <dgm:t>
        <a:bodyPr/>
        <a:lstStyle/>
        <a:p>
          <a:endParaRPr lang="en-US"/>
        </a:p>
      </dgm:t>
    </dgm:pt>
    <dgm:pt modelId="{29B575FE-CE31-4ED1-852D-B068220AA192}">
      <dgm:prSet/>
      <dgm:spPr/>
      <dgm:t>
        <a:bodyPr/>
        <a:lstStyle/>
        <a:p>
          <a:r>
            <a:rPr lang="en-GB"/>
            <a:t>Are youths more likely to be shot than the older people?</a:t>
          </a:r>
          <a:endParaRPr lang="en-US"/>
        </a:p>
      </dgm:t>
    </dgm:pt>
    <dgm:pt modelId="{67824672-1F18-430D-8697-1173CA80C251}" type="parTrans" cxnId="{7C2E47BB-653D-4885-8FF2-8BC9174AC9F7}">
      <dgm:prSet/>
      <dgm:spPr/>
      <dgm:t>
        <a:bodyPr/>
        <a:lstStyle/>
        <a:p>
          <a:endParaRPr lang="en-US"/>
        </a:p>
      </dgm:t>
    </dgm:pt>
    <dgm:pt modelId="{1CA72B84-B5F8-40EA-9EC3-ADA59B92D711}" type="sibTrans" cxnId="{7C2E47BB-653D-4885-8FF2-8BC9174AC9F7}">
      <dgm:prSet/>
      <dgm:spPr/>
      <dgm:t>
        <a:bodyPr/>
        <a:lstStyle/>
        <a:p>
          <a:endParaRPr lang="en-US"/>
        </a:p>
      </dgm:t>
    </dgm:pt>
    <dgm:pt modelId="{1F93C0E5-6A8E-4792-9F9A-E523AB5CF032}">
      <dgm:prSet/>
      <dgm:spPr/>
      <dgm:t>
        <a:bodyPr/>
        <a:lstStyle/>
        <a:p>
          <a:r>
            <a:rPr lang="en-US" dirty="0"/>
            <a:t>What is the possibility that people are more likely to be shot when they are armed?</a:t>
          </a:r>
        </a:p>
      </dgm:t>
    </dgm:pt>
    <dgm:pt modelId="{EFE021A8-AE52-4C45-9CD0-B5824F5DA714}" type="parTrans" cxnId="{3F100AD8-559E-4672-BB0B-AD81CDB2B3D9}">
      <dgm:prSet/>
      <dgm:spPr/>
      <dgm:t>
        <a:bodyPr/>
        <a:lstStyle/>
        <a:p>
          <a:endParaRPr lang="en-US"/>
        </a:p>
      </dgm:t>
    </dgm:pt>
    <dgm:pt modelId="{6FF18425-CB27-45FB-BEB8-3F2DC6ED1206}" type="sibTrans" cxnId="{3F100AD8-559E-4672-BB0B-AD81CDB2B3D9}">
      <dgm:prSet/>
      <dgm:spPr/>
      <dgm:t>
        <a:bodyPr/>
        <a:lstStyle/>
        <a:p>
          <a:endParaRPr lang="en-US"/>
        </a:p>
      </dgm:t>
    </dgm:pt>
    <dgm:pt modelId="{95FDABA5-97F5-4803-9D83-784A28581034}">
      <dgm:prSet/>
      <dgm:spPr/>
      <dgm:t>
        <a:bodyPr/>
        <a:lstStyle/>
        <a:p>
          <a:r>
            <a:rPr lang="en-US" dirty="0"/>
            <a:t>Do the police still shot victims who show signs of mental illness?</a:t>
          </a:r>
        </a:p>
      </dgm:t>
    </dgm:pt>
    <dgm:pt modelId="{701AEE1F-7A20-468D-8890-A236597C188B}" type="parTrans" cxnId="{3B9F914B-79B0-43E1-8C2A-818D6FF9675E}">
      <dgm:prSet/>
      <dgm:spPr/>
      <dgm:t>
        <a:bodyPr/>
        <a:lstStyle/>
        <a:p>
          <a:endParaRPr lang="en-US"/>
        </a:p>
      </dgm:t>
    </dgm:pt>
    <dgm:pt modelId="{3CAD7CB2-5B3B-44FB-8D6B-6DF126B6DAE5}" type="sibTrans" cxnId="{3B9F914B-79B0-43E1-8C2A-818D6FF9675E}">
      <dgm:prSet/>
      <dgm:spPr/>
      <dgm:t>
        <a:bodyPr/>
        <a:lstStyle/>
        <a:p>
          <a:endParaRPr lang="en-US"/>
        </a:p>
      </dgm:t>
    </dgm:pt>
    <dgm:pt modelId="{468ED530-BAB1-4143-B882-3E8BFFEC69B6}">
      <dgm:prSet/>
      <dgm:spPr/>
      <dgm:t>
        <a:bodyPr/>
        <a:lstStyle/>
        <a:p>
          <a:r>
            <a:rPr lang="en-US" dirty="0"/>
            <a:t>Were victims shot because they were attacked the policeman?</a:t>
          </a:r>
        </a:p>
      </dgm:t>
    </dgm:pt>
    <dgm:pt modelId="{89B2A244-5F35-46D1-AF18-96867C0D5DDC}" type="parTrans" cxnId="{712BA874-EEED-43B7-BF0C-7CDBBA0FC149}">
      <dgm:prSet/>
      <dgm:spPr/>
      <dgm:t>
        <a:bodyPr/>
        <a:lstStyle/>
        <a:p>
          <a:endParaRPr lang="en-US"/>
        </a:p>
      </dgm:t>
    </dgm:pt>
    <dgm:pt modelId="{EF68881E-7C4F-46BB-BB9D-7C62E61123ED}" type="sibTrans" cxnId="{712BA874-EEED-43B7-BF0C-7CDBBA0FC149}">
      <dgm:prSet/>
      <dgm:spPr/>
      <dgm:t>
        <a:bodyPr/>
        <a:lstStyle/>
        <a:p>
          <a:endParaRPr lang="en-US"/>
        </a:p>
      </dgm:t>
    </dgm:pt>
    <dgm:pt modelId="{CCB5E5A3-E6F6-4559-9298-3F389C25F851}">
      <dgm:prSet/>
      <dgm:spPr/>
      <dgm:t>
        <a:bodyPr/>
        <a:lstStyle/>
        <a:p>
          <a:r>
            <a:rPr lang="en-US"/>
            <a:t>Were victims shot because they were fleeing?</a:t>
          </a:r>
        </a:p>
      </dgm:t>
    </dgm:pt>
    <dgm:pt modelId="{36D1F7A3-5C6B-458A-BED8-28A1C1BFAB47}" type="parTrans" cxnId="{1D9EAA4E-410C-4835-A0B5-DE86D7F58C6C}">
      <dgm:prSet/>
      <dgm:spPr/>
      <dgm:t>
        <a:bodyPr/>
        <a:lstStyle/>
        <a:p>
          <a:endParaRPr lang="en-US"/>
        </a:p>
      </dgm:t>
    </dgm:pt>
    <dgm:pt modelId="{2DD70E04-6B2D-49CE-8F17-26AB66C6887F}" type="sibTrans" cxnId="{1D9EAA4E-410C-4835-A0B5-DE86D7F58C6C}">
      <dgm:prSet/>
      <dgm:spPr/>
      <dgm:t>
        <a:bodyPr/>
        <a:lstStyle/>
        <a:p>
          <a:endParaRPr lang="en-US"/>
        </a:p>
      </dgm:t>
    </dgm:pt>
    <dgm:pt modelId="{0780BAFF-3633-4A67-BCC7-F8747091A0C2}">
      <dgm:prSet/>
      <dgm:spPr/>
      <dgm:t>
        <a:bodyPr/>
        <a:lstStyle/>
        <a:p>
          <a:r>
            <a:rPr lang="en-US"/>
            <a:t>Are the policemen less likely to shoot when he wears body camera?</a:t>
          </a:r>
        </a:p>
      </dgm:t>
    </dgm:pt>
    <dgm:pt modelId="{6D6D751E-A7E8-488C-B209-E692FAF2F714}" type="parTrans" cxnId="{45CC5BBB-4D0A-43F2-A228-5374FB98483F}">
      <dgm:prSet/>
      <dgm:spPr/>
      <dgm:t>
        <a:bodyPr/>
        <a:lstStyle/>
        <a:p>
          <a:endParaRPr lang="en-US"/>
        </a:p>
      </dgm:t>
    </dgm:pt>
    <dgm:pt modelId="{48543DCE-1E84-40DE-BE7D-D7ED04BB8B9A}" type="sibTrans" cxnId="{45CC5BBB-4D0A-43F2-A228-5374FB98483F}">
      <dgm:prSet/>
      <dgm:spPr/>
      <dgm:t>
        <a:bodyPr/>
        <a:lstStyle/>
        <a:p>
          <a:endParaRPr lang="en-US"/>
        </a:p>
      </dgm:t>
    </dgm:pt>
    <dgm:pt modelId="{216C430C-BDBD-46F8-87C5-5EA033EABBBC}" type="pres">
      <dgm:prSet presAssocID="{64BB5ED9-EED6-497C-BEE1-EB36F4751ABF}" presName="diagram" presStyleCnt="0">
        <dgm:presLayoutVars>
          <dgm:dir/>
          <dgm:resizeHandles val="exact"/>
        </dgm:presLayoutVars>
      </dgm:prSet>
      <dgm:spPr/>
    </dgm:pt>
    <dgm:pt modelId="{27A6356B-F89F-4B63-98B2-67BFF275DF2E}" type="pres">
      <dgm:prSet presAssocID="{FE9C4F3F-B190-43C0-BF36-857221C60266}" presName="node" presStyleLbl="node1" presStyleIdx="0" presStyleCnt="7">
        <dgm:presLayoutVars>
          <dgm:bulletEnabled val="1"/>
        </dgm:presLayoutVars>
      </dgm:prSet>
      <dgm:spPr/>
    </dgm:pt>
    <dgm:pt modelId="{20A8F940-0DEF-41CD-B1AD-6AA31C471BDB}" type="pres">
      <dgm:prSet presAssocID="{6DBF0306-82DE-4F0B-ACF6-3BA1051B2363}" presName="sibTrans" presStyleCnt="0"/>
      <dgm:spPr/>
    </dgm:pt>
    <dgm:pt modelId="{D935E24E-782A-436F-A478-2B4C89928485}" type="pres">
      <dgm:prSet presAssocID="{29B575FE-CE31-4ED1-852D-B068220AA192}" presName="node" presStyleLbl="node1" presStyleIdx="1" presStyleCnt="7">
        <dgm:presLayoutVars>
          <dgm:bulletEnabled val="1"/>
        </dgm:presLayoutVars>
      </dgm:prSet>
      <dgm:spPr/>
    </dgm:pt>
    <dgm:pt modelId="{D159C5D0-331C-4A3C-8B2C-E49A342F129C}" type="pres">
      <dgm:prSet presAssocID="{1CA72B84-B5F8-40EA-9EC3-ADA59B92D711}" presName="sibTrans" presStyleCnt="0"/>
      <dgm:spPr/>
    </dgm:pt>
    <dgm:pt modelId="{8D610B40-A624-4942-9C8F-C98AC8615CF7}" type="pres">
      <dgm:prSet presAssocID="{1F93C0E5-6A8E-4792-9F9A-E523AB5CF032}" presName="node" presStyleLbl="node1" presStyleIdx="2" presStyleCnt="7">
        <dgm:presLayoutVars>
          <dgm:bulletEnabled val="1"/>
        </dgm:presLayoutVars>
      </dgm:prSet>
      <dgm:spPr/>
    </dgm:pt>
    <dgm:pt modelId="{E360BF79-B529-435B-B58E-5BE18C95062C}" type="pres">
      <dgm:prSet presAssocID="{6FF18425-CB27-45FB-BEB8-3F2DC6ED1206}" presName="sibTrans" presStyleCnt="0"/>
      <dgm:spPr/>
    </dgm:pt>
    <dgm:pt modelId="{D24BA719-680E-439B-A622-EDD13AB0922B}" type="pres">
      <dgm:prSet presAssocID="{95FDABA5-97F5-4803-9D83-784A28581034}" presName="node" presStyleLbl="node1" presStyleIdx="3" presStyleCnt="7">
        <dgm:presLayoutVars>
          <dgm:bulletEnabled val="1"/>
        </dgm:presLayoutVars>
      </dgm:prSet>
      <dgm:spPr/>
    </dgm:pt>
    <dgm:pt modelId="{46515260-5143-4ACB-82B9-55D0997520FD}" type="pres">
      <dgm:prSet presAssocID="{3CAD7CB2-5B3B-44FB-8D6B-6DF126B6DAE5}" presName="sibTrans" presStyleCnt="0"/>
      <dgm:spPr/>
    </dgm:pt>
    <dgm:pt modelId="{CE80C692-03F2-48E9-B75C-58E0B6E999BB}" type="pres">
      <dgm:prSet presAssocID="{468ED530-BAB1-4143-B882-3E8BFFEC69B6}" presName="node" presStyleLbl="node1" presStyleIdx="4" presStyleCnt="7">
        <dgm:presLayoutVars>
          <dgm:bulletEnabled val="1"/>
        </dgm:presLayoutVars>
      </dgm:prSet>
      <dgm:spPr/>
    </dgm:pt>
    <dgm:pt modelId="{B657CED0-6B59-482A-BD98-A1BAE599D10A}" type="pres">
      <dgm:prSet presAssocID="{EF68881E-7C4F-46BB-BB9D-7C62E61123ED}" presName="sibTrans" presStyleCnt="0"/>
      <dgm:spPr/>
    </dgm:pt>
    <dgm:pt modelId="{1758DECB-399E-462E-8F53-DF6C43746CC2}" type="pres">
      <dgm:prSet presAssocID="{CCB5E5A3-E6F6-4559-9298-3F389C25F851}" presName="node" presStyleLbl="node1" presStyleIdx="5" presStyleCnt="7">
        <dgm:presLayoutVars>
          <dgm:bulletEnabled val="1"/>
        </dgm:presLayoutVars>
      </dgm:prSet>
      <dgm:spPr/>
    </dgm:pt>
    <dgm:pt modelId="{2E27B24C-05D4-49DB-A05C-6E6B5A55CA26}" type="pres">
      <dgm:prSet presAssocID="{2DD70E04-6B2D-49CE-8F17-26AB66C6887F}" presName="sibTrans" presStyleCnt="0"/>
      <dgm:spPr/>
    </dgm:pt>
    <dgm:pt modelId="{D693EBC3-A1A8-473F-825A-47BC4F5E518C}" type="pres">
      <dgm:prSet presAssocID="{0780BAFF-3633-4A67-BCC7-F8747091A0C2}" presName="node" presStyleLbl="node1" presStyleIdx="6" presStyleCnt="7">
        <dgm:presLayoutVars>
          <dgm:bulletEnabled val="1"/>
        </dgm:presLayoutVars>
      </dgm:prSet>
      <dgm:spPr/>
    </dgm:pt>
  </dgm:ptLst>
  <dgm:cxnLst>
    <dgm:cxn modelId="{3CDB6D0B-E620-4E24-85FC-23AFEE0DD3D8}" type="presOf" srcId="{95FDABA5-97F5-4803-9D83-784A28581034}" destId="{D24BA719-680E-439B-A622-EDD13AB0922B}" srcOrd="0" destOrd="0" presId="urn:microsoft.com/office/officeart/2005/8/layout/default"/>
    <dgm:cxn modelId="{56533D15-2C39-4F59-9E9A-0C7F73C818A9}" type="presOf" srcId="{0780BAFF-3633-4A67-BCC7-F8747091A0C2}" destId="{D693EBC3-A1A8-473F-825A-47BC4F5E518C}" srcOrd="0" destOrd="0" presId="urn:microsoft.com/office/officeart/2005/8/layout/default"/>
    <dgm:cxn modelId="{301D486A-CC72-489C-BE81-3F697D4F07F6}" type="presOf" srcId="{64BB5ED9-EED6-497C-BEE1-EB36F4751ABF}" destId="{216C430C-BDBD-46F8-87C5-5EA033EABBBC}" srcOrd="0" destOrd="0" presId="urn:microsoft.com/office/officeart/2005/8/layout/default"/>
    <dgm:cxn modelId="{3B9F914B-79B0-43E1-8C2A-818D6FF9675E}" srcId="{64BB5ED9-EED6-497C-BEE1-EB36F4751ABF}" destId="{95FDABA5-97F5-4803-9D83-784A28581034}" srcOrd="3" destOrd="0" parTransId="{701AEE1F-7A20-468D-8890-A236597C188B}" sibTransId="{3CAD7CB2-5B3B-44FB-8D6B-6DF126B6DAE5}"/>
    <dgm:cxn modelId="{3D43386C-4B56-42A2-86B2-EFA2F229FD4D}" type="presOf" srcId="{CCB5E5A3-E6F6-4559-9298-3F389C25F851}" destId="{1758DECB-399E-462E-8F53-DF6C43746CC2}" srcOrd="0" destOrd="0" presId="urn:microsoft.com/office/officeart/2005/8/layout/default"/>
    <dgm:cxn modelId="{1D9EAA4E-410C-4835-A0B5-DE86D7F58C6C}" srcId="{64BB5ED9-EED6-497C-BEE1-EB36F4751ABF}" destId="{CCB5E5A3-E6F6-4559-9298-3F389C25F851}" srcOrd="5" destOrd="0" parTransId="{36D1F7A3-5C6B-458A-BED8-28A1C1BFAB47}" sibTransId="{2DD70E04-6B2D-49CE-8F17-26AB66C6887F}"/>
    <dgm:cxn modelId="{712BA874-EEED-43B7-BF0C-7CDBBA0FC149}" srcId="{64BB5ED9-EED6-497C-BEE1-EB36F4751ABF}" destId="{468ED530-BAB1-4143-B882-3E8BFFEC69B6}" srcOrd="4" destOrd="0" parTransId="{89B2A244-5F35-46D1-AF18-96867C0D5DDC}" sibTransId="{EF68881E-7C4F-46BB-BB9D-7C62E61123ED}"/>
    <dgm:cxn modelId="{B1ABDD82-CAD9-4B0A-9D33-F8DC553A7D88}" srcId="{64BB5ED9-EED6-497C-BEE1-EB36F4751ABF}" destId="{FE9C4F3F-B190-43C0-BF36-857221C60266}" srcOrd="0" destOrd="0" parTransId="{96B6D923-E961-426D-9D9C-112589D22009}" sibTransId="{6DBF0306-82DE-4F0B-ACF6-3BA1051B2363}"/>
    <dgm:cxn modelId="{FB3C4683-6D2C-43E0-B66F-639A049D3554}" type="presOf" srcId="{468ED530-BAB1-4143-B882-3E8BFFEC69B6}" destId="{CE80C692-03F2-48E9-B75C-58E0B6E999BB}" srcOrd="0" destOrd="0" presId="urn:microsoft.com/office/officeart/2005/8/layout/default"/>
    <dgm:cxn modelId="{EE3BB39C-03CD-43A0-BCA4-12C0464A3382}" type="presOf" srcId="{FE9C4F3F-B190-43C0-BF36-857221C60266}" destId="{27A6356B-F89F-4B63-98B2-67BFF275DF2E}" srcOrd="0" destOrd="0" presId="urn:microsoft.com/office/officeart/2005/8/layout/default"/>
    <dgm:cxn modelId="{45CC5BBB-4D0A-43F2-A228-5374FB98483F}" srcId="{64BB5ED9-EED6-497C-BEE1-EB36F4751ABF}" destId="{0780BAFF-3633-4A67-BCC7-F8747091A0C2}" srcOrd="6" destOrd="0" parTransId="{6D6D751E-A7E8-488C-B209-E692FAF2F714}" sibTransId="{48543DCE-1E84-40DE-BE7D-D7ED04BB8B9A}"/>
    <dgm:cxn modelId="{7C2E47BB-653D-4885-8FF2-8BC9174AC9F7}" srcId="{64BB5ED9-EED6-497C-BEE1-EB36F4751ABF}" destId="{29B575FE-CE31-4ED1-852D-B068220AA192}" srcOrd="1" destOrd="0" parTransId="{67824672-1F18-430D-8697-1173CA80C251}" sibTransId="{1CA72B84-B5F8-40EA-9EC3-ADA59B92D711}"/>
    <dgm:cxn modelId="{7542F6BE-4933-48FF-AE0B-B02FD5870356}" type="presOf" srcId="{29B575FE-CE31-4ED1-852D-B068220AA192}" destId="{D935E24E-782A-436F-A478-2B4C89928485}" srcOrd="0" destOrd="0" presId="urn:microsoft.com/office/officeart/2005/8/layout/default"/>
    <dgm:cxn modelId="{3F100AD8-559E-4672-BB0B-AD81CDB2B3D9}" srcId="{64BB5ED9-EED6-497C-BEE1-EB36F4751ABF}" destId="{1F93C0E5-6A8E-4792-9F9A-E523AB5CF032}" srcOrd="2" destOrd="0" parTransId="{EFE021A8-AE52-4C45-9CD0-B5824F5DA714}" sibTransId="{6FF18425-CB27-45FB-BEB8-3F2DC6ED1206}"/>
    <dgm:cxn modelId="{548AE0EF-6F7B-419A-BD44-5AB021A00000}" type="presOf" srcId="{1F93C0E5-6A8E-4792-9F9A-E523AB5CF032}" destId="{8D610B40-A624-4942-9C8F-C98AC8615CF7}" srcOrd="0" destOrd="0" presId="urn:microsoft.com/office/officeart/2005/8/layout/default"/>
    <dgm:cxn modelId="{9D1282CE-AE12-4408-AFDF-D02D71E092F7}" type="presParOf" srcId="{216C430C-BDBD-46F8-87C5-5EA033EABBBC}" destId="{27A6356B-F89F-4B63-98B2-67BFF275DF2E}" srcOrd="0" destOrd="0" presId="urn:microsoft.com/office/officeart/2005/8/layout/default"/>
    <dgm:cxn modelId="{BE38AB2E-D7CC-4F7E-9CA2-4D74E7C68902}" type="presParOf" srcId="{216C430C-BDBD-46F8-87C5-5EA033EABBBC}" destId="{20A8F940-0DEF-41CD-B1AD-6AA31C471BDB}" srcOrd="1" destOrd="0" presId="urn:microsoft.com/office/officeart/2005/8/layout/default"/>
    <dgm:cxn modelId="{C88791DB-A708-46DE-9032-F4EFBFB1E2EF}" type="presParOf" srcId="{216C430C-BDBD-46F8-87C5-5EA033EABBBC}" destId="{D935E24E-782A-436F-A478-2B4C89928485}" srcOrd="2" destOrd="0" presId="urn:microsoft.com/office/officeart/2005/8/layout/default"/>
    <dgm:cxn modelId="{0A492B68-3E22-4A88-8AB2-C1BD67582FA3}" type="presParOf" srcId="{216C430C-BDBD-46F8-87C5-5EA033EABBBC}" destId="{D159C5D0-331C-4A3C-8B2C-E49A342F129C}" srcOrd="3" destOrd="0" presId="urn:microsoft.com/office/officeart/2005/8/layout/default"/>
    <dgm:cxn modelId="{42ED7F5E-666D-4A2F-91B5-3CA7E633EBEB}" type="presParOf" srcId="{216C430C-BDBD-46F8-87C5-5EA033EABBBC}" destId="{8D610B40-A624-4942-9C8F-C98AC8615CF7}" srcOrd="4" destOrd="0" presId="urn:microsoft.com/office/officeart/2005/8/layout/default"/>
    <dgm:cxn modelId="{30C53DEF-C9C2-44AA-BD0E-A917F8CB3F54}" type="presParOf" srcId="{216C430C-BDBD-46F8-87C5-5EA033EABBBC}" destId="{E360BF79-B529-435B-B58E-5BE18C95062C}" srcOrd="5" destOrd="0" presId="urn:microsoft.com/office/officeart/2005/8/layout/default"/>
    <dgm:cxn modelId="{4A65D620-2A0A-4E85-BF80-4B1C1AF50274}" type="presParOf" srcId="{216C430C-BDBD-46F8-87C5-5EA033EABBBC}" destId="{D24BA719-680E-439B-A622-EDD13AB0922B}" srcOrd="6" destOrd="0" presId="urn:microsoft.com/office/officeart/2005/8/layout/default"/>
    <dgm:cxn modelId="{D22F1ACD-92C4-4D83-88D0-2ECAE6604E75}" type="presParOf" srcId="{216C430C-BDBD-46F8-87C5-5EA033EABBBC}" destId="{46515260-5143-4ACB-82B9-55D0997520FD}" srcOrd="7" destOrd="0" presId="urn:microsoft.com/office/officeart/2005/8/layout/default"/>
    <dgm:cxn modelId="{9F588EC1-220E-4B0B-88C6-63CAAF78316D}" type="presParOf" srcId="{216C430C-BDBD-46F8-87C5-5EA033EABBBC}" destId="{CE80C692-03F2-48E9-B75C-58E0B6E999BB}" srcOrd="8" destOrd="0" presId="urn:microsoft.com/office/officeart/2005/8/layout/default"/>
    <dgm:cxn modelId="{D047B3D9-40EC-4521-98D3-E4B4300E8E58}" type="presParOf" srcId="{216C430C-BDBD-46F8-87C5-5EA033EABBBC}" destId="{B657CED0-6B59-482A-BD98-A1BAE599D10A}" srcOrd="9" destOrd="0" presId="urn:microsoft.com/office/officeart/2005/8/layout/default"/>
    <dgm:cxn modelId="{15A35F2A-525E-4E26-90A4-B122ADA7721E}" type="presParOf" srcId="{216C430C-BDBD-46F8-87C5-5EA033EABBBC}" destId="{1758DECB-399E-462E-8F53-DF6C43746CC2}" srcOrd="10" destOrd="0" presId="urn:microsoft.com/office/officeart/2005/8/layout/default"/>
    <dgm:cxn modelId="{901BCA8D-AE97-45BA-9A47-2B954407DB3B}" type="presParOf" srcId="{216C430C-BDBD-46F8-87C5-5EA033EABBBC}" destId="{2E27B24C-05D4-49DB-A05C-6E6B5A55CA26}" srcOrd="11" destOrd="0" presId="urn:microsoft.com/office/officeart/2005/8/layout/default"/>
    <dgm:cxn modelId="{ACFDC154-31CE-48CF-8B9C-998ED858DB70}" type="presParOf" srcId="{216C430C-BDBD-46F8-87C5-5EA033EABBBC}" destId="{D693EBC3-A1A8-473F-825A-47BC4F5E518C}"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F62921-063C-49AC-BDC4-9D0839218ED2}" type="doc">
      <dgm:prSet loTypeId="urn:microsoft.com/office/officeart/2005/8/layout/vList2" loCatId="list" qsTypeId="urn:microsoft.com/office/officeart/2005/8/quickstyle/simple2" qsCatId="simple" csTypeId="urn:microsoft.com/office/officeart/2005/8/colors/accent2_2" csCatId="accent2"/>
      <dgm:spPr/>
      <dgm:t>
        <a:bodyPr/>
        <a:lstStyle/>
        <a:p>
          <a:endParaRPr lang="en-US"/>
        </a:p>
      </dgm:t>
    </dgm:pt>
    <dgm:pt modelId="{C08CA7A5-D4A2-480E-B36A-69E65E24CA2B}">
      <dgm:prSet/>
      <dgm:spPr/>
      <dgm:t>
        <a:bodyPr/>
        <a:lstStyle/>
        <a:p>
          <a:r>
            <a:rPr lang="en-US" dirty="0"/>
            <a:t>Despite the popular opinion, more whites are the victims of police shootings.</a:t>
          </a:r>
        </a:p>
      </dgm:t>
    </dgm:pt>
    <dgm:pt modelId="{9804AC6F-97FF-4D11-A200-2F6A0365B7D4}" type="parTrans" cxnId="{5FCCAF81-4C21-4280-AD8B-3E1F4142200F}">
      <dgm:prSet/>
      <dgm:spPr/>
      <dgm:t>
        <a:bodyPr/>
        <a:lstStyle/>
        <a:p>
          <a:endParaRPr lang="en-US"/>
        </a:p>
      </dgm:t>
    </dgm:pt>
    <dgm:pt modelId="{E5876608-1228-42B9-B5FC-FB27B99EA959}" type="sibTrans" cxnId="{5FCCAF81-4C21-4280-AD8B-3E1F4142200F}">
      <dgm:prSet/>
      <dgm:spPr/>
      <dgm:t>
        <a:bodyPr/>
        <a:lstStyle/>
        <a:p>
          <a:endParaRPr lang="en-US"/>
        </a:p>
      </dgm:t>
    </dgm:pt>
    <dgm:pt modelId="{831D860A-EF2D-4A7C-90A4-49938548F38F}">
      <dgm:prSet/>
      <dgm:spPr/>
      <dgm:t>
        <a:bodyPr/>
        <a:lstStyle/>
        <a:p>
          <a:r>
            <a:rPr lang="en-US" dirty="0"/>
            <a:t>The youth are the greatest victims of police shooting.</a:t>
          </a:r>
        </a:p>
      </dgm:t>
    </dgm:pt>
    <dgm:pt modelId="{CDF1CEBB-B5BD-4F14-94CB-AB9B81FE74BA}" type="parTrans" cxnId="{46D4F1E7-DFB3-414F-9AE9-6771CD06933D}">
      <dgm:prSet/>
      <dgm:spPr/>
      <dgm:t>
        <a:bodyPr/>
        <a:lstStyle/>
        <a:p>
          <a:endParaRPr lang="en-US"/>
        </a:p>
      </dgm:t>
    </dgm:pt>
    <dgm:pt modelId="{79429380-7B41-423B-9105-AC0B0A5F0CCB}" type="sibTrans" cxnId="{46D4F1E7-DFB3-414F-9AE9-6771CD06933D}">
      <dgm:prSet/>
      <dgm:spPr/>
      <dgm:t>
        <a:bodyPr/>
        <a:lstStyle/>
        <a:p>
          <a:endParaRPr lang="en-US"/>
        </a:p>
      </dgm:t>
    </dgm:pt>
    <dgm:pt modelId="{7DE5AC71-6298-410D-A77A-BEFA37704B2E}">
      <dgm:prSet/>
      <dgm:spPr/>
      <dgm:t>
        <a:bodyPr/>
        <a:lstStyle/>
        <a:p>
          <a:r>
            <a:rPr lang="en-US"/>
            <a:t>Majority of those shot were armed and allegedly attacked the policeman.</a:t>
          </a:r>
        </a:p>
      </dgm:t>
    </dgm:pt>
    <dgm:pt modelId="{8FBB8001-4B29-478B-886D-0FFDA31F5065}" type="parTrans" cxnId="{5FAF2944-5FBD-4F46-861B-600A00271095}">
      <dgm:prSet/>
      <dgm:spPr/>
      <dgm:t>
        <a:bodyPr/>
        <a:lstStyle/>
        <a:p>
          <a:endParaRPr lang="en-US"/>
        </a:p>
      </dgm:t>
    </dgm:pt>
    <dgm:pt modelId="{96D38B94-C3AC-4751-8308-CC468AD1E1D8}" type="sibTrans" cxnId="{5FAF2944-5FBD-4F46-861B-600A00271095}">
      <dgm:prSet/>
      <dgm:spPr/>
      <dgm:t>
        <a:bodyPr/>
        <a:lstStyle/>
        <a:p>
          <a:endParaRPr lang="en-US"/>
        </a:p>
      </dgm:t>
    </dgm:pt>
    <dgm:pt modelId="{691098AC-E848-4294-8EF0-5EE5164F8FD2}">
      <dgm:prSet/>
      <dgm:spPr/>
      <dgm:t>
        <a:bodyPr/>
        <a:lstStyle/>
        <a:p>
          <a:r>
            <a:rPr lang="en-US" dirty="0"/>
            <a:t>Majority of victims were shot while fleeing</a:t>
          </a:r>
        </a:p>
      </dgm:t>
    </dgm:pt>
    <dgm:pt modelId="{D3F6B01C-3891-4C4F-A558-6227936540CA}" type="parTrans" cxnId="{D0A29292-45C3-4601-959C-80C87ABCB1C7}">
      <dgm:prSet/>
      <dgm:spPr/>
      <dgm:t>
        <a:bodyPr/>
        <a:lstStyle/>
        <a:p>
          <a:endParaRPr lang="en-US"/>
        </a:p>
      </dgm:t>
    </dgm:pt>
    <dgm:pt modelId="{68071680-761C-4000-9634-F9C3CC3FFA3F}" type="sibTrans" cxnId="{D0A29292-45C3-4601-959C-80C87ABCB1C7}">
      <dgm:prSet/>
      <dgm:spPr/>
      <dgm:t>
        <a:bodyPr/>
        <a:lstStyle/>
        <a:p>
          <a:endParaRPr lang="en-US"/>
        </a:p>
      </dgm:t>
    </dgm:pt>
    <dgm:pt modelId="{76439015-9C33-44FA-A9C5-B2991A70C3AA}">
      <dgm:prSet/>
      <dgm:spPr/>
      <dgm:t>
        <a:bodyPr/>
        <a:lstStyle/>
        <a:p>
          <a:r>
            <a:rPr lang="en-US"/>
            <a:t>Most victims showed no sign of mental illness</a:t>
          </a:r>
        </a:p>
      </dgm:t>
    </dgm:pt>
    <dgm:pt modelId="{3104FE93-D13E-4A48-BD9F-934D2AC37FB9}" type="parTrans" cxnId="{E830402B-29F7-4784-A168-AC8A3B456A78}">
      <dgm:prSet/>
      <dgm:spPr/>
      <dgm:t>
        <a:bodyPr/>
        <a:lstStyle/>
        <a:p>
          <a:endParaRPr lang="en-US"/>
        </a:p>
      </dgm:t>
    </dgm:pt>
    <dgm:pt modelId="{E9D22E0C-E26D-4463-8C1D-3AD322D0111A}" type="sibTrans" cxnId="{E830402B-29F7-4784-A168-AC8A3B456A78}">
      <dgm:prSet/>
      <dgm:spPr/>
      <dgm:t>
        <a:bodyPr/>
        <a:lstStyle/>
        <a:p>
          <a:endParaRPr lang="en-US"/>
        </a:p>
      </dgm:t>
    </dgm:pt>
    <dgm:pt modelId="{2F075229-5674-4C1F-A668-CE0DCB7412FA}">
      <dgm:prSet/>
      <dgm:spPr/>
      <dgm:t>
        <a:bodyPr/>
        <a:lstStyle/>
        <a:p>
          <a:r>
            <a:rPr lang="en-US" dirty="0"/>
            <a:t>Policemen with body camera were less likely to shoot their victims.</a:t>
          </a:r>
        </a:p>
      </dgm:t>
    </dgm:pt>
    <dgm:pt modelId="{09F68F80-B44B-4A6A-BEF7-E93A2306ABE8}" type="parTrans" cxnId="{BCD3BD43-C21C-48E0-A09B-C850F1EF9F42}">
      <dgm:prSet/>
      <dgm:spPr/>
      <dgm:t>
        <a:bodyPr/>
        <a:lstStyle/>
        <a:p>
          <a:endParaRPr lang="en-US"/>
        </a:p>
      </dgm:t>
    </dgm:pt>
    <dgm:pt modelId="{C3E749BB-77F4-45D2-912A-D26E0EED37D9}" type="sibTrans" cxnId="{BCD3BD43-C21C-48E0-A09B-C850F1EF9F42}">
      <dgm:prSet/>
      <dgm:spPr/>
      <dgm:t>
        <a:bodyPr/>
        <a:lstStyle/>
        <a:p>
          <a:endParaRPr lang="en-US"/>
        </a:p>
      </dgm:t>
    </dgm:pt>
    <dgm:pt modelId="{1760D23A-421A-482D-8EC9-8EA14B9563EB}" type="pres">
      <dgm:prSet presAssocID="{FFF62921-063C-49AC-BDC4-9D0839218ED2}" presName="linear" presStyleCnt="0">
        <dgm:presLayoutVars>
          <dgm:animLvl val="lvl"/>
          <dgm:resizeHandles val="exact"/>
        </dgm:presLayoutVars>
      </dgm:prSet>
      <dgm:spPr/>
    </dgm:pt>
    <dgm:pt modelId="{C5034774-7E9A-45DE-B58F-52BE86251077}" type="pres">
      <dgm:prSet presAssocID="{C08CA7A5-D4A2-480E-B36A-69E65E24CA2B}" presName="parentText" presStyleLbl="node1" presStyleIdx="0" presStyleCnt="6">
        <dgm:presLayoutVars>
          <dgm:chMax val="0"/>
          <dgm:bulletEnabled val="1"/>
        </dgm:presLayoutVars>
      </dgm:prSet>
      <dgm:spPr/>
    </dgm:pt>
    <dgm:pt modelId="{117FB49E-DBF0-4E97-897A-2CE6357DF305}" type="pres">
      <dgm:prSet presAssocID="{E5876608-1228-42B9-B5FC-FB27B99EA959}" presName="spacer" presStyleCnt="0"/>
      <dgm:spPr/>
    </dgm:pt>
    <dgm:pt modelId="{9D030E2F-1808-4DC6-845A-6453C5B4C5C2}" type="pres">
      <dgm:prSet presAssocID="{831D860A-EF2D-4A7C-90A4-49938548F38F}" presName="parentText" presStyleLbl="node1" presStyleIdx="1" presStyleCnt="6">
        <dgm:presLayoutVars>
          <dgm:chMax val="0"/>
          <dgm:bulletEnabled val="1"/>
        </dgm:presLayoutVars>
      </dgm:prSet>
      <dgm:spPr/>
    </dgm:pt>
    <dgm:pt modelId="{21A7ADD0-B2B7-4369-9EF7-A30DDD961E2E}" type="pres">
      <dgm:prSet presAssocID="{79429380-7B41-423B-9105-AC0B0A5F0CCB}" presName="spacer" presStyleCnt="0"/>
      <dgm:spPr/>
    </dgm:pt>
    <dgm:pt modelId="{849B31B1-ADDB-45DF-BBB3-0554624D015A}" type="pres">
      <dgm:prSet presAssocID="{7DE5AC71-6298-410D-A77A-BEFA37704B2E}" presName="parentText" presStyleLbl="node1" presStyleIdx="2" presStyleCnt="6">
        <dgm:presLayoutVars>
          <dgm:chMax val="0"/>
          <dgm:bulletEnabled val="1"/>
        </dgm:presLayoutVars>
      </dgm:prSet>
      <dgm:spPr/>
    </dgm:pt>
    <dgm:pt modelId="{2BCB97A3-243A-4F09-B676-5DDEE51A8983}" type="pres">
      <dgm:prSet presAssocID="{96D38B94-C3AC-4751-8308-CC468AD1E1D8}" presName="spacer" presStyleCnt="0"/>
      <dgm:spPr/>
    </dgm:pt>
    <dgm:pt modelId="{4E97496C-546F-4414-8961-070ACAC565BC}" type="pres">
      <dgm:prSet presAssocID="{691098AC-E848-4294-8EF0-5EE5164F8FD2}" presName="parentText" presStyleLbl="node1" presStyleIdx="3" presStyleCnt="6">
        <dgm:presLayoutVars>
          <dgm:chMax val="0"/>
          <dgm:bulletEnabled val="1"/>
        </dgm:presLayoutVars>
      </dgm:prSet>
      <dgm:spPr/>
    </dgm:pt>
    <dgm:pt modelId="{C354971A-1896-464E-BD1F-80444090BEA5}" type="pres">
      <dgm:prSet presAssocID="{68071680-761C-4000-9634-F9C3CC3FFA3F}" presName="spacer" presStyleCnt="0"/>
      <dgm:spPr/>
    </dgm:pt>
    <dgm:pt modelId="{A28838DB-5642-410A-AE41-B5CC90DF7F4C}" type="pres">
      <dgm:prSet presAssocID="{76439015-9C33-44FA-A9C5-B2991A70C3AA}" presName="parentText" presStyleLbl="node1" presStyleIdx="4" presStyleCnt="6">
        <dgm:presLayoutVars>
          <dgm:chMax val="0"/>
          <dgm:bulletEnabled val="1"/>
        </dgm:presLayoutVars>
      </dgm:prSet>
      <dgm:spPr/>
    </dgm:pt>
    <dgm:pt modelId="{C6442CA5-E103-4A2D-8C39-ECE3B583B136}" type="pres">
      <dgm:prSet presAssocID="{E9D22E0C-E26D-4463-8C1D-3AD322D0111A}" presName="spacer" presStyleCnt="0"/>
      <dgm:spPr/>
    </dgm:pt>
    <dgm:pt modelId="{BC7DF971-EA68-42E7-A7CA-ECAA36777427}" type="pres">
      <dgm:prSet presAssocID="{2F075229-5674-4C1F-A668-CE0DCB7412FA}" presName="parentText" presStyleLbl="node1" presStyleIdx="5" presStyleCnt="6">
        <dgm:presLayoutVars>
          <dgm:chMax val="0"/>
          <dgm:bulletEnabled val="1"/>
        </dgm:presLayoutVars>
      </dgm:prSet>
      <dgm:spPr/>
    </dgm:pt>
  </dgm:ptLst>
  <dgm:cxnLst>
    <dgm:cxn modelId="{57A2E11D-EBC7-44EB-886E-C3C28B7293AB}" type="presOf" srcId="{2F075229-5674-4C1F-A668-CE0DCB7412FA}" destId="{BC7DF971-EA68-42E7-A7CA-ECAA36777427}" srcOrd="0" destOrd="0" presId="urn:microsoft.com/office/officeart/2005/8/layout/vList2"/>
    <dgm:cxn modelId="{E830402B-29F7-4784-A168-AC8A3B456A78}" srcId="{FFF62921-063C-49AC-BDC4-9D0839218ED2}" destId="{76439015-9C33-44FA-A9C5-B2991A70C3AA}" srcOrd="4" destOrd="0" parTransId="{3104FE93-D13E-4A48-BD9F-934D2AC37FB9}" sibTransId="{E9D22E0C-E26D-4463-8C1D-3AD322D0111A}"/>
    <dgm:cxn modelId="{BCD3BD43-C21C-48E0-A09B-C850F1EF9F42}" srcId="{FFF62921-063C-49AC-BDC4-9D0839218ED2}" destId="{2F075229-5674-4C1F-A668-CE0DCB7412FA}" srcOrd="5" destOrd="0" parTransId="{09F68F80-B44B-4A6A-BEF7-E93A2306ABE8}" sibTransId="{C3E749BB-77F4-45D2-912A-D26E0EED37D9}"/>
    <dgm:cxn modelId="{5FAF2944-5FBD-4F46-861B-600A00271095}" srcId="{FFF62921-063C-49AC-BDC4-9D0839218ED2}" destId="{7DE5AC71-6298-410D-A77A-BEFA37704B2E}" srcOrd="2" destOrd="0" parTransId="{8FBB8001-4B29-478B-886D-0FFDA31F5065}" sibTransId="{96D38B94-C3AC-4751-8308-CC468AD1E1D8}"/>
    <dgm:cxn modelId="{6D863B65-450A-4367-9DBE-B1CAB5D9F00A}" type="presOf" srcId="{831D860A-EF2D-4A7C-90A4-49938548F38F}" destId="{9D030E2F-1808-4DC6-845A-6453C5B4C5C2}" srcOrd="0" destOrd="0" presId="urn:microsoft.com/office/officeart/2005/8/layout/vList2"/>
    <dgm:cxn modelId="{288CAA77-DB8F-4117-AC30-7F73E77BA889}" type="presOf" srcId="{76439015-9C33-44FA-A9C5-B2991A70C3AA}" destId="{A28838DB-5642-410A-AE41-B5CC90DF7F4C}" srcOrd="0" destOrd="0" presId="urn:microsoft.com/office/officeart/2005/8/layout/vList2"/>
    <dgm:cxn modelId="{52608159-1144-4E3F-B31C-5CB3C5B66E5C}" type="presOf" srcId="{C08CA7A5-D4A2-480E-B36A-69E65E24CA2B}" destId="{C5034774-7E9A-45DE-B58F-52BE86251077}" srcOrd="0" destOrd="0" presId="urn:microsoft.com/office/officeart/2005/8/layout/vList2"/>
    <dgm:cxn modelId="{F1DF697E-B06D-4210-9B8C-FEBB0B692381}" type="presOf" srcId="{7DE5AC71-6298-410D-A77A-BEFA37704B2E}" destId="{849B31B1-ADDB-45DF-BBB3-0554624D015A}" srcOrd="0" destOrd="0" presId="urn:microsoft.com/office/officeart/2005/8/layout/vList2"/>
    <dgm:cxn modelId="{5FCCAF81-4C21-4280-AD8B-3E1F4142200F}" srcId="{FFF62921-063C-49AC-BDC4-9D0839218ED2}" destId="{C08CA7A5-D4A2-480E-B36A-69E65E24CA2B}" srcOrd="0" destOrd="0" parTransId="{9804AC6F-97FF-4D11-A200-2F6A0365B7D4}" sibTransId="{E5876608-1228-42B9-B5FC-FB27B99EA959}"/>
    <dgm:cxn modelId="{D0A29292-45C3-4601-959C-80C87ABCB1C7}" srcId="{FFF62921-063C-49AC-BDC4-9D0839218ED2}" destId="{691098AC-E848-4294-8EF0-5EE5164F8FD2}" srcOrd="3" destOrd="0" parTransId="{D3F6B01C-3891-4C4F-A558-6227936540CA}" sibTransId="{68071680-761C-4000-9634-F9C3CC3FFA3F}"/>
    <dgm:cxn modelId="{D32B82C4-EC54-4DF8-AE21-DCA05FCA6FE9}" type="presOf" srcId="{691098AC-E848-4294-8EF0-5EE5164F8FD2}" destId="{4E97496C-546F-4414-8961-070ACAC565BC}" srcOrd="0" destOrd="0" presId="urn:microsoft.com/office/officeart/2005/8/layout/vList2"/>
    <dgm:cxn modelId="{260C6FC7-FEF0-4498-81AF-3FA611572164}" type="presOf" srcId="{FFF62921-063C-49AC-BDC4-9D0839218ED2}" destId="{1760D23A-421A-482D-8EC9-8EA14B9563EB}" srcOrd="0" destOrd="0" presId="urn:microsoft.com/office/officeart/2005/8/layout/vList2"/>
    <dgm:cxn modelId="{46D4F1E7-DFB3-414F-9AE9-6771CD06933D}" srcId="{FFF62921-063C-49AC-BDC4-9D0839218ED2}" destId="{831D860A-EF2D-4A7C-90A4-49938548F38F}" srcOrd="1" destOrd="0" parTransId="{CDF1CEBB-B5BD-4F14-94CB-AB9B81FE74BA}" sibTransId="{79429380-7B41-423B-9105-AC0B0A5F0CCB}"/>
    <dgm:cxn modelId="{DF37E92B-DFBB-4B7C-B23E-A5656C013B34}" type="presParOf" srcId="{1760D23A-421A-482D-8EC9-8EA14B9563EB}" destId="{C5034774-7E9A-45DE-B58F-52BE86251077}" srcOrd="0" destOrd="0" presId="urn:microsoft.com/office/officeart/2005/8/layout/vList2"/>
    <dgm:cxn modelId="{FB1B2BE8-A2D5-4C1C-86AA-601156D2B4A2}" type="presParOf" srcId="{1760D23A-421A-482D-8EC9-8EA14B9563EB}" destId="{117FB49E-DBF0-4E97-897A-2CE6357DF305}" srcOrd="1" destOrd="0" presId="urn:microsoft.com/office/officeart/2005/8/layout/vList2"/>
    <dgm:cxn modelId="{5F11887D-BBB1-499C-9401-2AFD4339B95B}" type="presParOf" srcId="{1760D23A-421A-482D-8EC9-8EA14B9563EB}" destId="{9D030E2F-1808-4DC6-845A-6453C5B4C5C2}" srcOrd="2" destOrd="0" presId="urn:microsoft.com/office/officeart/2005/8/layout/vList2"/>
    <dgm:cxn modelId="{B9618AFA-F6C3-46B7-ADF2-D81F87B5AFC5}" type="presParOf" srcId="{1760D23A-421A-482D-8EC9-8EA14B9563EB}" destId="{21A7ADD0-B2B7-4369-9EF7-A30DDD961E2E}" srcOrd="3" destOrd="0" presId="urn:microsoft.com/office/officeart/2005/8/layout/vList2"/>
    <dgm:cxn modelId="{D4D83155-ACD9-44FC-805D-B88AC43C080C}" type="presParOf" srcId="{1760D23A-421A-482D-8EC9-8EA14B9563EB}" destId="{849B31B1-ADDB-45DF-BBB3-0554624D015A}" srcOrd="4" destOrd="0" presId="urn:microsoft.com/office/officeart/2005/8/layout/vList2"/>
    <dgm:cxn modelId="{8DAA8ACB-FAC1-49C1-96CC-1C456FA92784}" type="presParOf" srcId="{1760D23A-421A-482D-8EC9-8EA14B9563EB}" destId="{2BCB97A3-243A-4F09-B676-5DDEE51A8983}" srcOrd="5" destOrd="0" presId="urn:microsoft.com/office/officeart/2005/8/layout/vList2"/>
    <dgm:cxn modelId="{1E41C501-9EE3-4523-BA5D-EA743D488482}" type="presParOf" srcId="{1760D23A-421A-482D-8EC9-8EA14B9563EB}" destId="{4E97496C-546F-4414-8961-070ACAC565BC}" srcOrd="6" destOrd="0" presId="urn:microsoft.com/office/officeart/2005/8/layout/vList2"/>
    <dgm:cxn modelId="{F398B2D1-A8C9-4889-989F-BFF4113F691B}" type="presParOf" srcId="{1760D23A-421A-482D-8EC9-8EA14B9563EB}" destId="{C354971A-1896-464E-BD1F-80444090BEA5}" srcOrd="7" destOrd="0" presId="urn:microsoft.com/office/officeart/2005/8/layout/vList2"/>
    <dgm:cxn modelId="{553DE1F7-F1BD-4485-804F-747CC9893A00}" type="presParOf" srcId="{1760D23A-421A-482D-8EC9-8EA14B9563EB}" destId="{A28838DB-5642-410A-AE41-B5CC90DF7F4C}" srcOrd="8" destOrd="0" presId="urn:microsoft.com/office/officeart/2005/8/layout/vList2"/>
    <dgm:cxn modelId="{3334D6C1-587B-4CF2-930A-F08412580F4C}" type="presParOf" srcId="{1760D23A-421A-482D-8EC9-8EA14B9563EB}" destId="{C6442CA5-E103-4A2D-8C39-ECE3B583B136}" srcOrd="9" destOrd="0" presId="urn:microsoft.com/office/officeart/2005/8/layout/vList2"/>
    <dgm:cxn modelId="{CA029C5F-0565-45AA-9BCD-998590384E3B}" type="presParOf" srcId="{1760D23A-421A-482D-8EC9-8EA14B9563EB}" destId="{BC7DF971-EA68-42E7-A7CA-ECAA3677742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7E2318-3E82-423B-B9A1-C175FF6EC6D3}">
      <dsp:nvSpPr>
        <dsp:cNvPr id="0" name=""/>
        <dsp:cNvSpPr/>
      </dsp:nvSpPr>
      <dsp:spPr>
        <a:xfrm>
          <a:off x="2946" y="405247"/>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More blacks are shot than any race</a:t>
          </a:r>
          <a:endParaRPr lang="en-US" sz="1800" kern="1200"/>
        </a:p>
      </dsp:txBody>
      <dsp:txXfrm>
        <a:off x="2946" y="405247"/>
        <a:ext cx="2337792" cy="1402675"/>
      </dsp:txXfrm>
    </dsp:sp>
    <dsp:sp modelId="{3FD66A82-B494-406C-8011-4818F7EEB630}">
      <dsp:nvSpPr>
        <dsp:cNvPr id="0" name=""/>
        <dsp:cNvSpPr/>
      </dsp:nvSpPr>
      <dsp:spPr>
        <a:xfrm>
          <a:off x="2574518" y="405247"/>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a:t>Youth are more likely to be shot than the older people</a:t>
          </a:r>
          <a:endParaRPr lang="en-US" sz="1800" kern="1200"/>
        </a:p>
      </dsp:txBody>
      <dsp:txXfrm>
        <a:off x="2574518" y="405247"/>
        <a:ext cx="2337792" cy="1402675"/>
      </dsp:txXfrm>
    </dsp:sp>
    <dsp:sp modelId="{0499017B-00C2-41E5-914F-076ACBDD934A}">
      <dsp:nvSpPr>
        <dsp:cNvPr id="0" name=""/>
        <dsp:cNvSpPr/>
      </dsp:nvSpPr>
      <dsp:spPr>
        <a:xfrm>
          <a:off x="5146089" y="405247"/>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People are more likely to be shot when they are armed</a:t>
          </a:r>
        </a:p>
      </dsp:txBody>
      <dsp:txXfrm>
        <a:off x="5146089" y="405247"/>
        <a:ext cx="2337792" cy="1402675"/>
      </dsp:txXfrm>
    </dsp:sp>
    <dsp:sp modelId="{25F83892-CBF6-44F3-8421-B85F91E4DDF8}">
      <dsp:nvSpPr>
        <dsp:cNvPr id="0" name=""/>
        <dsp:cNvSpPr/>
      </dsp:nvSpPr>
      <dsp:spPr>
        <a:xfrm>
          <a:off x="7717661" y="405247"/>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Those who were shot showed sign of mental illness</a:t>
          </a:r>
        </a:p>
      </dsp:txBody>
      <dsp:txXfrm>
        <a:off x="7717661" y="405247"/>
        <a:ext cx="2337792" cy="1402675"/>
      </dsp:txXfrm>
    </dsp:sp>
    <dsp:sp modelId="{4E6FC933-0E63-4A2F-B4A8-046E5064400B}">
      <dsp:nvSpPr>
        <dsp:cNvPr id="0" name=""/>
        <dsp:cNvSpPr/>
      </dsp:nvSpPr>
      <dsp:spPr>
        <a:xfrm>
          <a:off x="1288732" y="2041701"/>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Victims are most likely shot because they attacked the policeman</a:t>
          </a:r>
        </a:p>
      </dsp:txBody>
      <dsp:txXfrm>
        <a:off x="1288732" y="2041701"/>
        <a:ext cx="2337792" cy="1402675"/>
      </dsp:txXfrm>
    </dsp:sp>
    <dsp:sp modelId="{EFD41A18-A2C6-4C9C-890A-A89B9F64786A}">
      <dsp:nvSpPr>
        <dsp:cNvPr id="0" name=""/>
        <dsp:cNvSpPr/>
      </dsp:nvSpPr>
      <dsp:spPr>
        <a:xfrm>
          <a:off x="3860303" y="2041701"/>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Victims that were fleeing were more likely to be shot</a:t>
          </a:r>
        </a:p>
      </dsp:txBody>
      <dsp:txXfrm>
        <a:off x="3860303" y="2041701"/>
        <a:ext cx="2337792" cy="1402675"/>
      </dsp:txXfrm>
    </dsp:sp>
    <dsp:sp modelId="{E8E0A40E-BD7F-45AF-AC3C-3C022BBC5D0F}">
      <dsp:nvSpPr>
        <dsp:cNvPr id="0" name=""/>
        <dsp:cNvSpPr/>
      </dsp:nvSpPr>
      <dsp:spPr>
        <a:xfrm>
          <a:off x="6431875" y="2041701"/>
          <a:ext cx="2337792" cy="14026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Policemen with body camera were less likely to shoot their victims</a:t>
          </a:r>
        </a:p>
      </dsp:txBody>
      <dsp:txXfrm>
        <a:off x="6431875" y="2041701"/>
        <a:ext cx="2337792" cy="1402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6356B-F89F-4B63-98B2-67BFF275DF2E}">
      <dsp:nvSpPr>
        <dsp:cNvPr id="0" name=""/>
        <dsp:cNvSpPr/>
      </dsp:nvSpPr>
      <dsp:spPr>
        <a:xfrm>
          <a:off x="2946" y="405247"/>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Are blacks more likely to be shot than any other race?</a:t>
          </a:r>
          <a:endParaRPr lang="en-US" sz="1700" kern="1200"/>
        </a:p>
      </dsp:txBody>
      <dsp:txXfrm>
        <a:off x="2946" y="405247"/>
        <a:ext cx="2337792" cy="1402675"/>
      </dsp:txXfrm>
    </dsp:sp>
    <dsp:sp modelId="{D935E24E-782A-436F-A478-2B4C89928485}">
      <dsp:nvSpPr>
        <dsp:cNvPr id="0" name=""/>
        <dsp:cNvSpPr/>
      </dsp:nvSpPr>
      <dsp:spPr>
        <a:xfrm>
          <a:off x="2574518" y="405247"/>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Are youths more likely to be shot than the older people?</a:t>
          </a:r>
          <a:endParaRPr lang="en-US" sz="1700" kern="1200"/>
        </a:p>
      </dsp:txBody>
      <dsp:txXfrm>
        <a:off x="2574518" y="405247"/>
        <a:ext cx="2337792" cy="1402675"/>
      </dsp:txXfrm>
    </dsp:sp>
    <dsp:sp modelId="{8D610B40-A624-4942-9C8F-C98AC8615CF7}">
      <dsp:nvSpPr>
        <dsp:cNvPr id="0" name=""/>
        <dsp:cNvSpPr/>
      </dsp:nvSpPr>
      <dsp:spPr>
        <a:xfrm>
          <a:off x="5146089" y="405247"/>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the possibility that people are more likely to be shot when they are armed?</a:t>
          </a:r>
        </a:p>
      </dsp:txBody>
      <dsp:txXfrm>
        <a:off x="5146089" y="405247"/>
        <a:ext cx="2337792" cy="1402675"/>
      </dsp:txXfrm>
    </dsp:sp>
    <dsp:sp modelId="{D24BA719-680E-439B-A622-EDD13AB0922B}">
      <dsp:nvSpPr>
        <dsp:cNvPr id="0" name=""/>
        <dsp:cNvSpPr/>
      </dsp:nvSpPr>
      <dsp:spPr>
        <a:xfrm>
          <a:off x="7717661" y="405247"/>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Do the police still shot victims who show signs of mental illness?</a:t>
          </a:r>
        </a:p>
      </dsp:txBody>
      <dsp:txXfrm>
        <a:off x="7717661" y="405247"/>
        <a:ext cx="2337792" cy="1402675"/>
      </dsp:txXfrm>
    </dsp:sp>
    <dsp:sp modelId="{CE80C692-03F2-48E9-B75C-58E0B6E999BB}">
      <dsp:nvSpPr>
        <dsp:cNvPr id="0" name=""/>
        <dsp:cNvSpPr/>
      </dsp:nvSpPr>
      <dsp:spPr>
        <a:xfrm>
          <a:off x="1288732" y="2041701"/>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Were victims shot because they were attacked the policeman?</a:t>
          </a:r>
        </a:p>
      </dsp:txBody>
      <dsp:txXfrm>
        <a:off x="1288732" y="2041701"/>
        <a:ext cx="2337792" cy="1402675"/>
      </dsp:txXfrm>
    </dsp:sp>
    <dsp:sp modelId="{1758DECB-399E-462E-8F53-DF6C43746CC2}">
      <dsp:nvSpPr>
        <dsp:cNvPr id="0" name=""/>
        <dsp:cNvSpPr/>
      </dsp:nvSpPr>
      <dsp:spPr>
        <a:xfrm>
          <a:off x="3860303" y="2041701"/>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Were victims shot because they were fleeing?</a:t>
          </a:r>
        </a:p>
      </dsp:txBody>
      <dsp:txXfrm>
        <a:off x="3860303" y="2041701"/>
        <a:ext cx="2337792" cy="1402675"/>
      </dsp:txXfrm>
    </dsp:sp>
    <dsp:sp modelId="{D693EBC3-A1A8-473F-825A-47BC4F5E518C}">
      <dsp:nvSpPr>
        <dsp:cNvPr id="0" name=""/>
        <dsp:cNvSpPr/>
      </dsp:nvSpPr>
      <dsp:spPr>
        <a:xfrm>
          <a:off x="6431875" y="2041701"/>
          <a:ext cx="2337792" cy="1402675"/>
        </a:xfrm>
        <a:prstGeom prst="rect">
          <a:avLst/>
        </a:prstGeom>
        <a:gradFill rotWithShape="0">
          <a:gsLst>
            <a:gs pos="0">
              <a:schemeClr val="accent2">
                <a:hueOff val="0"/>
                <a:satOff val="0"/>
                <a:lumOff val="0"/>
                <a:alphaOff val="0"/>
                <a:satMod val="100000"/>
                <a:lumMod val="100000"/>
              </a:schemeClr>
            </a:gs>
            <a:gs pos="50000">
              <a:schemeClr val="accent2">
                <a:hueOff val="0"/>
                <a:satOff val="0"/>
                <a:lumOff val="0"/>
                <a:alphaOff val="0"/>
                <a:shade val="99000"/>
                <a:satMod val="105000"/>
                <a:lumMod val="100000"/>
              </a:schemeClr>
            </a:gs>
            <a:gs pos="100000">
              <a:schemeClr val="accent2">
                <a:hueOff val="0"/>
                <a:satOff val="0"/>
                <a:lumOff val="0"/>
                <a:alphaOff val="0"/>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Are the policemen less likely to shoot when he wears body camera?</a:t>
          </a:r>
        </a:p>
      </dsp:txBody>
      <dsp:txXfrm>
        <a:off x="6431875" y="2041701"/>
        <a:ext cx="2337792" cy="1402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34774-7E9A-45DE-B58F-52BE86251077}">
      <dsp:nvSpPr>
        <dsp:cNvPr id="0" name=""/>
        <dsp:cNvSpPr/>
      </dsp:nvSpPr>
      <dsp:spPr>
        <a:xfrm>
          <a:off x="0" y="341711"/>
          <a:ext cx="10058399" cy="479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Despite the popular opinion, more whites are the victims of police shootings.</a:t>
          </a:r>
        </a:p>
      </dsp:txBody>
      <dsp:txXfrm>
        <a:off x="23417" y="365128"/>
        <a:ext cx="10011565" cy="432866"/>
      </dsp:txXfrm>
    </dsp:sp>
    <dsp:sp modelId="{9D030E2F-1808-4DC6-845A-6453C5B4C5C2}">
      <dsp:nvSpPr>
        <dsp:cNvPr id="0" name=""/>
        <dsp:cNvSpPr/>
      </dsp:nvSpPr>
      <dsp:spPr>
        <a:xfrm>
          <a:off x="0" y="879011"/>
          <a:ext cx="10058399" cy="479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youth are the greatest victims of police shooting.</a:t>
          </a:r>
        </a:p>
      </dsp:txBody>
      <dsp:txXfrm>
        <a:off x="23417" y="902428"/>
        <a:ext cx="10011565" cy="432866"/>
      </dsp:txXfrm>
    </dsp:sp>
    <dsp:sp modelId="{849B31B1-ADDB-45DF-BBB3-0554624D015A}">
      <dsp:nvSpPr>
        <dsp:cNvPr id="0" name=""/>
        <dsp:cNvSpPr/>
      </dsp:nvSpPr>
      <dsp:spPr>
        <a:xfrm>
          <a:off x="0" y="1416312"/>
          <a:ext cx="10058399" cy="479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Majority of those shot were armed and allegedly attacked the policeman.</a:t>
          </a:r>
        </a:p>
      </dsp:txBody>
      <dsp:txXfrm>
        <a:off x="23417" y="1439729"/>
        <a:ext cx="10011565" cy="432866"/>
      </dsp:txXfrm>
    </dsp:sp>
    <dsp:sp modelId="{4E97496C-546F-4414-8961-070ACAC565BC}">
      <dsp:nvSpPr>
        <dsp:cNvPr id="0" name=""/>
        <dsp:cNvSpPr/>
      </dsp:nvSpPr>
      <dsp:spPr>
        <a:xfrm>
          <a:off x="0" y="1953612"/>
          <a:ext cx="10058399" cy="479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Majority of victims were shot while fleeing</a:t>
          </a:r>
        </a:p>
      </dsp:txBody>
      <dsp:txXfrm>
        <a:off x="23417" y="1977029"/>
        <a:ext cx="10011565" cy="432866"/>
      </dsp:txXfrm>
    </dsp:sp>
    <dsp:sp modelId="{A28838DB-5642-410A-AE41-B5CC90DF7F4C}">
      <dsp:nvSpPr>
        <dsp:cNvPr id="0" name=""/>
        <dsp:cNvSpPr/>
      </dsp:nvSpPr>
      <dsp:spPr>
        <a:xfrm>
          <a:off x="0" y="2490912"/>
          <a:ext cx="10058399" cy="479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Most victims showed no sign of mental illness</a:t>
          </a:r>
        </a:p>
      </dsp:txBody>
      <dsp:txXfrm>
        <a:off x="23417" y="2514329"/>
        <a:ext cx="10011565" cy="432866"/>
      </dsp:txXfrm>
    </dsp:sp>
    <dsp:sp modelId="{BC7DF971-EA68-42E7-A7CA-ECAA36777427}">
      <dsp:nvSpPr>
        <dsp:cNvPr id="0" name=""/>
        <dsp:cNvSpPr/>
      </dsp:nvSpPr>
      <dsp:spPr>
        <a:xfrm>
          <a:off x="0" y="3028212"/>
          <a:ext cx="10058399" cy="4797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Policemen with body camera were less likely to shoot their victims.</a:t>
          </a:r>
        </a:p>
      </dsp:txBody>
      <dsp:txXfrm>
        <a:off x="23417" y="3051629"/>
        <a:ext cx="10011565"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5/31/2021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5/31/2021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5/31/2021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5/31/2021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5/31/2021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Autofit/>
          </a:bodyPr>
          <a:lstStyle/>
          <a:p>
            <a:r>
              <a:rPr lang="en-US" sz="3200" dirty="0">
                <a:solidFill>
                  <a:schemeClr val="tx1"/>
                </a:solidFill>
              </a:rPr>
              <a:t>Exploratory Data Analysis presentation on the US Shootings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Joshua Sebu, Akua </a:t>
            </a:r>
            <a:r>
              <a:rPr lang="en-US" dirty="0" err="1">
                <a:solidFill>
                  <a:schemeClr val="tx1"/>
                </a:solidFill>
              </a:rPr>
              <a:t>Gyanba</a:t>
            </a:r>
            <a:r>
              <a:rPr lang="en-US" dirty="0">
                <a:solidFill>
                  <a:schemeClr val="tx1"/>
                </a:solidFill>
              </a:rPr>
              <a:t>  Morgan Acquah &amp; Gabriel </a:t>
            </a:r>
            <a:r>
              <a:rPr lang="en-US" dirty="0" err="1">
                <a:solidFill>
                  <a:schemeClr val="tx1"/>
                </a:solidFill>
              </a:rPr>
              <a:t>Assamah</a:t>
            </a: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2671EB-C73B-45F6-BD59-6D102A3AB4B2}"/>
              </a:ext>
            </a:extLst>
          </p:cNvPr>
          <p:cNvPicPr>
            <a:picLocks noGrp="1" noChangeAspect="1"/>
          </p:cNvPicPr>
          <p:nvPr>
            <p:ph type="pic" idx="1"/>
          </p:nvPr>
        </p:nvPicPr>
        <p:blipFill rotWithShape="1">
          <a:blip r:embed="rId2"/>
          <a:stretch/>
        </p:blipFill>
        <p:spPr>
          <a:xfrm>
            <a:off x="254836" y="237744"/>
            <a:ext cx="7643727" cy="6382512"/>
          </a:xfrm>
          <a:prstGeom prst="rect">
            <a:avLst/>
          </a:prstGeom>
          <a:noFill/>
        </p:spPr>
      </p:pic>
      <p:sp>
        <p:nvSpPr>
          <p:cNvPr id="10" name="Title 2">
            <a:extLst>
              <a:ext uri="{FF2B5EF4-FFF2-40B4-BE49-F238E27FC236}">
                <a16:creationId xmlns:a16="http://schemas.microsoft.com/office/drawing/2014/main" id="{E930756A-201E-4CE7-B968-E5E1EDC3C855}"/>
              </a:ext>
            </a:extLst>
          </p:cNvPr>
          <p:cNvSpPr>
            <a:spLocks noGrp="1"/>
          </p:cNvSpPr>
          <p:nvPr>
            <p:ph type="title"/>
          </p:nvPr>
        </p:nvSpPr>
        <p:spPr>
          <a:xfrm>
            <a:off x="8477250" y="603504"/>
            <a:ext cx="3144774" cy="1645920"/>
          </a:xfrm>
        </p:spPr>
        <p:txBody>
          <a:bodyPr/>
          <a:lstStyle/>
          <a:p>
            <a:r>
              <a:rPr lang="en-US" sz="2400" b="1" dirty="0"/>
              <a:t>Figure 7: Distribution of sanity of victims by their threat level</a:t>
            </a:r>
          </a:p>
        </p:txBody>
      </p:sp>
      <p:sp>
        <p:nvSpPr>
          <p:cNvPr id="12" name="Text Placeholder 3">
            <a:extLst>
              <a:ext uri="{FF2B5EF4-FFF2-40B4-BE49-F238E27FC236}">
                <a16:creationId xmlns:a16="http://schemas.microsoft.com/office/drawing/2014/main" id="{9C77D566-22CE-4813-88A8-170C371B4055}"/>
              </a:ext>
            </a:extLst>
          </p:cNvPr>
          <p:cNvSpPr>
            <a:spLocks noGrp="1"/>
          </p:cNvSpPr>
          <p:nvPr>
            <p:ph type="body" sz="half" idx="2"/>
          </p:nvPr>
        </p:nvSpPr>
        <p:spPr>
          <a:xfrm>
            <a:off x="8477250" y="2386584"/>
            <a:ext cx="3144774" cy="3511296"/>
          </a:xfrm>
        </p:spPr>
        <p:txBody>
          <a:bodyPr/>
          <a:lstStyle/>
          <a:p>
            <a:r>
              <a:rPr lang="en-US" dirty="0"/>
              <a:t>Figure 7 shows that most victims whether showing signs of sanity or not tried attacking the policeman who shot and killed them.</a:t>
            </a:r>
          </a:p>
        </p:txBody>
      </p:sp>
    </p:spTree>
    <p:extLst>
      <p:ext uri="{BB962C8B-B14F-4D97-AF65-F5344CB8AC3E}">
        <p14:creationId xmlns:p14="http://schemas.microsoft.com/office/powerpoint/2010/main" val="310361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99C979F-66FE-4977-BACE-B87969D69BDE}"/>
              </a:ext>
            </a:extLst>
          </p:cNvPr>
          <p:cNvPicPr>
            <a:picLocks noGrp="1" noChangeAspect="1"/>
          </p:cNvPicPr>
          <p:nvPr>
            <p:ph type="pic" idx="1"/>
          </p:nvPr>
        </p:nvPicPr>
        <p:blipFill rotWithShape="1">
          <a:blip r:embed="rId2"/>
          <a:stretch/>
        </p:blipFill>
        <p:spPr>
          <a:xfrm>
            <a:off x="228599" y="533304"/>
            <a:ext cx="7696201" cy="5791391"/>
          </a:xfrm>
          <a:prstGeom prst="rect">
            <a:avLst/>
          </a:prstGeom>
          <a:noFill/>
        </p:spPr>
      </p:pic>
      <p:sp>
        <p:nvSpPr>
          <p:cNvPr id="14" name="Title 1">
            <a:extLst>
              <a:ext uri="{FF2B5EF4-FFF2-40B4-BE49-F238E27FC236}">
                <a16:creationId xmlns:a16="http://schemas.microsoft.com/office/drawing/2014/main" id="{E447C53A-5B89-4123-99F3-CD32026213E1}"/>
              </a:ext>
            </a:extLst>
          </p:cNvPr>
          <p:cNvSpPr>
            <a:spLocks noGrp="1"/>
          </p:cNvSpPr>
          <p:nvPr>
            <p:ph type="title"/>
          </p:nvPr>
        </p:nvSpPr>
        <p:spPr>
          <a:xfrm>
            <a:off x="8477250" y="603504"/>
            <a:ext cx="3144774" cy="1645920"/>
          </a:xfrm>
        </p:spPr>
        <p:txBody>
          <a:bodyPr anchor="b">
            <a:normAutofit/>
          </a:bodyPr>
          <a:lstStyle/>
          <a:p>
            <a:pPr>
              <a:lnSpc>
                <a:spcPct val="90000"/>
              </a:lnSpc>
            </a:pPr>
            <a:r>
              <a:rPr lang="en-US" sz="2200" b="1"/>
              <a:t>Figure 8: Distribution of sanity of victims by whether they were armed or not </a:t>
            </a:r>
          </a:p>
        </p:txBody>
      </p:sp>
      <p:sp>
        <p:nvSpPr>
          <p:cNvPr id="15" name="Text Placeholder 3">
            <a:extLst>
              <a:ext uri="{FF2B5EF4-FFF2-40B4-BE49-F238E27FC236}">
                <a16:creationId xmlns:a16="http://schemas.microsoft.com/office/drawing/2014/main" id="{D14FF926-A951-4990-95F9-3CD752C0BD0F}"/>
              </a:ext>
            </a:extLst>
          </p:cNvPr>
          <p:cNvSpPr>
            <a:spLocks noGrp="1"/>
          </p:cNvSpPr>
          <p:nvPr>
            <p:ph type="body" sz="half" idx="2"/>
          </p:nvPr>
        </p:nvSpPr>
        <p:spPr>
          <a:xfrm>
            <a:off x="8477250" y="2386584"/>
            <a:ext cx="3144774" cy="3511296"/>
          </a:xfrm>
        </p:spPr>
        <p:txBody>
          <a:bodyPr>
            <a:normAutofit/>
          </a:bodyPr>
          <a:lstStyle/>
          <a:p>
            <a:r>
              <a:rPr lang="en-US" dirty="0"/>
              <a:t>Findings show that majority of both sane and mentally unstable victims who were shot were armed</a:t>
            </a:r>
          </a:p>
        </p:txBody>
      </p:sp>
    </p:spTree>
    <p:extLst>
      <p:ext uri="{BB962C8B-B14F-4D97-AF65-F5344CB8AC3E}">
        <p14:creationId xmlns:p14="http://schemas.microsoft.com/office/powerpoint/2010/main" val="2568938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563610-701E-43A2-B880-CBBC4DB381A8}"/>
              </a:ext>
            </a:extLst>
          </p:cNvPr>
          <p:cNvPicPr>
            <a:picLocks noGrp="1" noChangeAspect="1"/>
          </p:cNvPicPr>
          <p:nvPr>
            <p:ph type="pic" idx="1"/>
          </p:nvPr>
        </p:nvPicPr>
        <p:blipFill rotWithShape="1">
          <a:blip r:embed="rId2"/>
          <a:stretch/>
        </p:blipFill>
        <p:spPr>
          <a:xfrm>
            <a:off x="228599" y="350519"/>
            <a:ext cx="7696201" cy="6156961"/>
          </a:xfrm>
          <a:prstGeom prst="rect">
            <a:avLst/>
          </a:prstGeom>
          <a:noFill/>
        </p:spPr>
      </p:pic>
      <p:sp>
        <p:nvSpPr>
          <p:cNvPr id="10" name="Title 2">
            <a:extLst>
              <a:ext uri="{FF2B5EF4-FFF2-40B4-BE49-F238E27FC236}">
                <a16:creationId xmlns:a16="http://schemas.microsoft.com/office/drawing/2014/main" id="{6A76FB24-5B62-4278-B947-2AD0AEB6B011}"/>
              </a:ext>
            </a:extLst>
          </p:cNvPr>
          <p:cNvSpPr>
            <a:spLocks noGrp="1"/>
          </p:cNvSpPr>
          <p:nvPr>
            <p:ph type="title"/>
          </p:nvPr>
        </p:nvSpPr>
        <p:spPr>
          <a:xfrm>
            <a:off x="8477250" y="603504"/>
            <a:ext cx="3144774" cy="1645920"/>
          </a:xfrm>
        </p:spPr>
        <p:txBody>
          <a:bodyPr/>
          <a:lstStyle/>
          <a:p>
            <a:r>
              <a:rPr lang="en-US" sz="2400" b="1" dirty="0"/>
              <a:t>Figure 9: Distribution of sanity of victims by whether they were fleeing or not </a:t>
            </a:r>
          </a:p>
        </p:txBody>
      </p:sp>
      <p:sp>
        <p:nvSpPr>
          <p:cNvPr id="12" name="Text Placeholder 3">
            <a:extLst>
              <a:ext uri="{FF2B5EF4-FFF2-40B4-BE49-F238E27FC236}">
                <a16:creationId xmlns:a16="http://schemas.microsoft.com/office/drawing/2014/main" id="{E457D614-1325-4A21-8DBD-76B80A133E04}"/>
              </a:ext>
            </a:extLst>
          </p:cNvPr>
          <p:cNvSpPr>
            <a:spLocks noGrp="1"/>
          </p:cNvSpPr>
          <p:nvPr>
            <p:ph type="body" sz="half" idx="2"/>
          </p:nvPr>
        </p:nvSpPr>
        <p:spPr>
          <a:xfrm>
            <a:off x="8477250" y="2386584"/>
            <a:ext cx="3144774" cy="3511296"/>
          </a:xfrm>
        </p:spPr>
        <p:txBody>
          <a:bodyPr/>
          <a:lstStyle/>
          <a:p>
            <a:r>
              <a:rPr lang="en-US" dirty="0"/>
              <a:t>Most of the shot victims were not fleeing. </a:t>
            </a:r>
          </a:p>
          <a:p>
            <a:r>
              <a:rPr lang="en-US" dirty="0"/>
              <a:t>Those who showed no sign of mental illness and tried fleeing, majority attempted fleeing by car followed by foot</a:t>
            </a:r>
          </a:p>
        </p:txBody>
      </p:sp>
    </p:spTree>
    <p:extLst>
      <p:ext uri="{BB962C8B-B14F-4D97-AF65-F5344CB8AC3E}">
        <p14:creationId xmlns:p14="http://schemas.microsoft.com/office/powerpoint/2010/main" val="178918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5A7DDBE-02B9-4003-9D79-61A91704BD74}"/>
              </a:ext>
            </a:extLst>
          </p:cNvPr>
          <p:cNvSpPr>
            <a:spLocks noGrp="1"/>
          </p:cNvSpPr>
          <p:nvPr>
            <p:ph type="title"/>
          </p:nvPr>
        </p:nvSpPr>
        <p:spPr>
          <a:xfrm>
            <a:off x="1066800" y="642594"/>
            <a:ext cx="10058400" cy="1371600"/>
          </a:xfrm>
        </p:spPr>
        <p:txBody>
          <a:bodyPr anchor="ctr">
            <a:normAutofit/>
          </a:bodyPr>
          <a:lstStyle/>
          <a:p>
            <a:r>
              <a:rPr lang="en-US" b="1"/>
              <a:t>Conclusion</a:t>
            </a:r>
          </a:p>
        </p:txBody>
      </p:sp>
      <p:graphicFrame>
        <p:nvGraphicFramePr>
          <p:cNvPr id="15" name="Content Placeholder 2">
            <a:extLst>
              <a:ext uri="{FF2B5EF4-FFF2-40B4-BE49-F238E27FC236}">
                <a16:creationId xmlns:a16="http://schemas.microsoft.com/office/drawing/2014/main" id="{C70B258C-DCA7-4441-89B0-E9760A7B84D7}"/>
              </a:ext>
            </a:extLst>
          </p:cNvPr>
          <p:cNvGraphicFramePr>
            <a:graphicFrameLocks noGrp="1"/>
          </p:cNvGraphicFramePr>
          <p:nvPr>
            <p:ph idx="1"/>
            <p:extLst>
              <p:ext uri="{D42A27DB-BD31-4B8C-83A1-F6EECF244321}">
                <p14:modId xmlns:p14="http://schemas.microsoft.com/office/powerpoint/2010/main" val="71591291"/>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4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02F1-22DA-4C6B-9BF0-E406EE9B3613}"/>
              </a:ext>
            </a:extLst>
          </p:cNvPr>
          <p:cNvSpPr>
            <a:spLocks noGrp="1"/>
          </p:cNvSpPr>
          <p:nvPr>
            <p:ph type="title"/>
          </p:nvPr>
        </p:nvSpPr>
        <p:spPr>
          <a:xfrm>
            <a:off x="1066800" y="642594"/>
            <a:ext cx="10058400" cy="1371600"/>
          </a:xfrm>
        </p:spPr>
        <p:txBody>
          <a:bodyPr anchor="ctr">
            <a:normAutofit/>
          </a:bodyPr>
          <a:lstStyle/>
          <a:p>
            <a:r>
              <a:rPr lang="en-GB" dirty="0"/>
              <a:t>Hypothesis</a:t>
            </a:r>
          </a:p>
        </p:txBody>
      </p:sp>
      <p:graphicFrame>
        <p:nvGraphicFramePr>
          <p:cNvPr id="5" name="Content Placeholder 2">
            <a:extLst>
              <a:ext uri="{FF2B5EF4-FFF2-40B4-BE49-F238E27FC236}">
                <a16:creationId xmlns:a16="http://schemas.microsoft.com/office/drawing/2014/main" id="{CBD0D422-2595-4BC6-A24F-CE3D5A55F6C9}"/>
              </a:ext>
            </a:extLst>
          </p:cNvPr>
          <p:cNvGraphicFramePr>
            <a:graphicFrameLocks noGrp="1"/>
          </p:cNvGraphicFramePr>
          <p:nvPr>
            <p:ph idx="1"/>
            <p:extLst>
              <p:ext uri="{D42A27DB-BD31-4B8C-83A1-F6EECF244321}">
                <p14:modId xmlns:p14="http://schemas.microsoft.com/office/powerpoint/2010/main" val="1030127674"/>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02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B768-36CA-4C02-AF73-CF8FB650724F}"/>
              </a:ext>
            </a:extLst>
          </p:cNvPr>
          <p:cNvSpPr>
            <a:spLocks noGrp="1"/>
          </p:cNvSpPr>
          <p:nvPr>
            <p:ph type="title"/>
          </p:nvPr>
        </p:nvSpPr>
        <p:spPr>
          <a:xfrm>
            <a:off x="1066800" y="642594"/>
            <a:ext cx="10058400" cy="1371600"/>
          </a:xfrm>
        </p:spPr>
        <p:txBody>
          <a:bodyPr anchor="ctr">
            <a:normAutofit/>
          </a:bodyPr>
          <a:lstStyle/>
          <a:p>
            <a:r>
              <a:rPr lang="en-GB" dirty="0"/>
              <a:t>Research Questions</a:t>
            </a:r>
          </a:p>
        </p:txBody>
      </p:sp>
      <p:graphicFrame>
        <p:nvGraphicFramePr>
          <p:cNvPr id="5" name="Content Placeholder 2">
            <a:extLst>
              <a:ext uri="{FF2B5EF4-FFF2-40B4-BE49-F238E27FC236}">
                <a16:creationId xmlns:a16="http://schemas.microsoft.com/office/drawing/2014/main" id="{7990B451-7EB4-4F81-8061-CECB1E642B26}"/>
              </a:ext>
            </a:extLst>
          </p:cNvPr>
          <p:cNvGraphicFramePr>
            <a:graphicFrameLocks noGrp="1"/>
          </p:cNvGraphicFramePr>
          <p:nvPr>
            <p:ph idx="1"/>
            <p:extLst>
              <p:ext uri="{D42A27DB-BD31-4B8C-83A1-F6EECF244321}">
                <p14:modId xmlns:p14="http://schemas.microsoft.com/office/powerpoint/2010/main" val="17283818"/>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615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589643E-09A4-4927-9E64-8E093C2FEEEE}"/>
              </a:ext>
            </a:extLst>
          </p:cNvPr>
          <p:cNvPicPr>
            <a:picLocks noGrp="1" noChangeAspect="1"/>
          </p:cNvPicPr>
          <p:nvPr>
            <p:ph type="pic" idx="1"/>
          </p:nvPr>
        </p:nvPicPr>
        <p:blipFill rotWithShape="1">
          <a:blip r:embed="rId2"/>
          <a:stretch/>
        </p:blipFill>
        <p:spPr>
          <a:xfrm>
            <a:off x="228599" y="437102"/>
            <a:ext cx="7696201" cy="5983796"/>
          </a:xfrm>
          <a:prstGeom prst="rect">
            <a:avLst/>
          </a:prstGeom>
          <a:noFill/>
        </p:spPr>
      </p:pic>
      <p:sp>
        <p:nvSpPr>
          <p:cNvPr id="9" name="Title 2">
            <a:extLst>
              <a:ext uri="{FF2B5EF4-FFF2-40B4-BE49-F238E27FC236}">
                <a16:creationId xmlns:a16="http://schemas.microsoft.com/office/drawing/2014/main" id="{081FB366-9D11-41E1-9F4A-459BDEED33D8}"/>
              </a:ext>
            </a:extLst>
          </p:cNvPr>
          <p:cNvSpPr>
            <a:spLocks noGrp="1"/>
          </p:cNvSpPr>
          <p:nvPr>
            <p:ph type="title"/>
          </p:nvPr>
        </p:nvSpPr>
        <p:spPr>
          <a:xfrm>
            <a:off x="8477250" y="603504"/>
            <a:ext cx="3144774" cy="1645920"/>
          </a:xfrm>
        </p:spPr>
        <p:txBody>
          <a:bodyPr/>
          <a:lstStyle/>
          <a:p>
            <a:r>
              <a:rPr lang="en-US" sz="2800" b="1" dirty="0">
                <a:effectLst/>
                <a:ea typeface="SimSun" panose="02010600030101010101" pitchFamily="2" charset="-122"/>
                <a:cs typeface="Times New Roman" panose="02020603050405020304" pitchFamily="18" charset="0"/>
              </a:rPr>
              <a:t>Figure 1: Distribution of race of victims of shooting</a:t>
            </a:r>
            <a:endParaRPr lang="en-US" sz="4400" dirty="0"/>
          </a:p>
        </p:txBody>
      </p:sp>
      <p:sp>
        <p:nvSpPr>
          <p:cNvPr id="11" name="Text Placeholder 3">
            <a:extLst>
              <a:ext uri="{FF2B5EF4-FFF2-40B4-BE49-F238E27FC236}">
                <a16:creationId xmlns:a16="http://schemas.microsoft.com/office/drawing/2014/main" id="{5E8E20E1-66D5-451F-B596-BC2AAE8D48AA}"/>
              </a:ext>
            </a:extLst>
          </p:cNvPr>
          <p:cNvSpPr>
            <a:spLocks noGrp="1"/>
          </p:cNvSpPr>
          <p:nvPr>
            <p:ph type="body" sz="half" idx="2"/>
          </p:nvPr>
        </p:nvSpPr>
        <p:spPr>
          <a:xfrm>
            <a:off x="8477250" y="2386584"/>
            <a:ext cx="3144774" cy="3511296"/>
          </a:xfrm>
        </p:spPr>
        <p:txBody>
          <a:bodyPr>
            <a:normAutofit/>
          </a:bodyPr>
          <a:lstStyle/>
          <a:p>
            <a:r>
              <a:rPr lang="en-US" sz="2400" dirty="0"/>
              <a:t>Whites were shot more than any other race.</a:t>
            </a:r>
          </a:p>
        </p:txBody>
      </p:sp>
    </p:spTree>
    <p:extLst>
      <p:ext uri="{BB962C8B-B14F-4D97-AF65-F5344CB8AC3E}">
        <p14:creationId xmlns:p14="http://schemas.microsoft.com/office/powerpoint/2010/main" val="1995428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9C5FC22-93C4-4438-8414-C32BF9D65316}"/>
              </a:ext>
            </a:extLst>
          </p:cNvPr>
          <p:cNvPicPr>
            <a:picLocks noGrp="1" noChangeAspect="1"/>
          </p:cNvPicPr>
          <p:nvPr>
            <p:ph type="pic" idx="1"/>
          </p:nvPr>
        </p:nvPicPr>
        <p:blipFill>
          <a:blip r:embed="rId2"/>
          <a:srcRect l="841" r="841"/>
          <a:stretch>
            <a:fillRect/>
          </a:stretch>
        </p:blipFill>
        <p:spPr>
          <a:prstGeom prst="rect">
            <a:avLst/>
          </a:prstGeom>
        </p:spPr>
      </p:pic>
      <p:sp>
        <p:nvSpPr>
          <p:cNvPr id="3" name="Title 2">
            <a:extLst>
              <a:ext uri="{FF2B5EF4-FFF2-40B4-BE49-F238E27FC236}">
                <a16:creationId xmlns:a16="http://schemas.microsoft.com/office/drawing/2014/main" id="{3AE439AA-79A1-4DC2-9DC7-375BC1ADB370}"/>
              </a:ext>
            </a:extLst>
          </p:cNvPr>
          <p:cNvSpPr>
            <a:spLocks noGrp="1"/>
          </p:cNvSpPr>
          <p:nvPr>
            <p:ph type="title"/>
          </p:nvPr>
        </p:nvSpPr>
        <p:spPr/>
        <p:txBody>
          <a:bodyPr/>
          <a:lstStyle/>
          <a:p>
            <a:r>
              <a:rPr lang="en-US" sz="2400" b="1" dirty="0">
                <a:effectLst/>
                <a:ea typeface="SimSun" panose="02010600030101010101" pitchFamily="2" charset="-122"/>
                <a:cs typeface="Times New Roman" panose="02020603050405020304" pitchFamily="18" charset="0"/>
              </a:rPr>
              <a:t>Figure 2: Distribution of age of shooting victims</a:t>
            </a:r>
            <a:endParaRPr lang="en-GB" sz="4000" dirty="0"/>
          </a:p>
        </p:txBody>
      </p:sp>
      <p:sp>
        <p:nvSpPr>
          <p:cNvPr id="4" name="Text Placeholder 3">
            <a:extLst>
              <a:ext uri="{FF2B5EF4-FFF2-40B4-BE49-F238E27FC236}">
                <a16:creationId xmlns:a16="http://schemas.microsoft.com/office/drawing/2014/main" id="{DD044789-6DB5-4824-A8D9-D516AE8B96C6}"/>
              </a:ext>
            </a:extLst>
          </p:cNvPr>
          <p:cNvSpPr>
            <a:spLocks noGrp="1"/>
          </p:cNvSpPr>
          <p:nvPr>
            <p:ph type="body" sz="half" idx="2"/>
          </p:nvPr>
        </p:nvSpPr>
        <p:spPr/>
        <p:txBody>
          <a:bodyPr/>
          <a:lstStyle/>
          <a:p>
            <a:r>
              <a:rPr lang="en-US" dirty="0"/>
              <a:t>The distribution shows a positive skewness of the data implying that more victims were in their youthful age. As shown majority of the victims were below 40 years.</a:t>
            </a:r>
            <a:endParaRPr lang="en-GB" dirty="0"/>
          </a:p>
        </p:txBody>
      </p:sp>
    </p:spTree>
    <p:extLst>
      <p:ext uri="{BB962C8B-B14F-4D97-AF65-F5344CB8AC3E}">
        <p14:creationId xmlns:p14="http://schemas.microsoft.com/office/powerpoint/2010/main" val="298401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5055E202-D8F3-40AD-B02F-4AFFF48210A2}"/>
              </a:ext>
            </a:extLst>
          </p:cNvPr>
          <p:cNvPicPr>
            <a:picLocks noGrp="1" noChangeAspect="1"/>
          </p:cNvPicPr>
          <p:nvPr>
            <p:ph type="pic" idx="1"/>
          </p:nvPr>
        </p:nvPicPr>
        <p:blipFill>
          <a:blip r:embed="rId2"/>
          <a:srcRect t="3229" b="3229"/>
          <a:stretch>
            <a:fillRect/>
          </a:stretch>
        </p:blipFill>
        <p:spPr>
          <a:prstGeom prst="rect">
            <a:avLst/>
          </a:prstGeom>
        </p:spPr>
      </p:pic>
      <p:sp>
        <p:nvSpPr>
          <p:cNvPr id="3" name="Title 2">
            <a:extLst>
              <a:ext uri="{FF2B5EF4-FFF2-40B4-BE49-F238E27FC236}">
                <a16:creationId xmlns:a16="http://schemas.microsoft.com/office/drawing/2014/main" id="{A3C7FD76-C5CF-4C91-8D40-BD6222E2C206}"/>
              </a:ext>
            </a:extLst>
          </p:cNvPr>
          <p:cNvSpPr>
            <a:spLocks noGrp="1"/>
          </p:cNvSpPr>
          <p:nvPr>
            <p:ph type="title"/>
          </p:nvPr>
        </p:nvSpPr>
        <p:spPr/>
        <p:txBody>
          <a:bodyPr/>
          <a:lstStyle/>
          <a:p>
            <a:r>
              <a:rPr lang="en-US" sz="2400" b="1" dirty="0"/>
              <a:t>Figure 3: Boxplot showing outliers of age of victims</a:t>
            </a:r>
            <a:endParaRPr lang="en-GB" sz="2400" b="1" dirty="0"/>
          </a:p>
        </p:txBody>
      </p:sp>
      <p:sp>
        <p:nvSpPr>
          <p:cNvPr id="4" name="Text Placeholder 3">
            <a:extLst>
              <a:ext uri="{FF2B5EF4-FFF2-40B4-BE49-F238E27FC236}">
                <a16:creationId xmlns:a16="http://schemas.microsoft.com/office/drawing/2014/main" id="{4E56A302-D702-47A1-AF4F-CF538078CC0C}"/>
              </a:ext>
            </a:extLst>
          </p:cNvPr>
          <p:cNvSpPr>
            <a:spLocks noGrp="1"/>
          </p:cNvSpPr>
          <p:nvPr>
            <p:ph type="body" sz="half" idx="2"/>
          </p:nvPr>
        </p:nvSpPr>
        <p:spPr/>
        <p:txBody>
          <a:bodyPr/>
          <a:lstStyle/>
          <a:p>
            <a:r>
              <a:rPr lang="en-US" dirty="0"/>
              <a:t>The figure shows clearly that there are outliers at older ages just above approximately 72 years.</a:t>
            </a:r>
            <a:endParaRPr lang="en-GB" dirty="0"/>
          </a:p>
        </p:txBody>
      </p:sp>
    </p:spTree>
    <p:extLst>
      <p:ext uri="{BB962C8B-B14F-4D97-AF65-F5344CB8AC3E}">
        <p14:creationId xmlns:p14="http://schemas.microsoft.com/office/powerpoint/2010/main" val="143134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73EF348-53E7-49A0-B886-4E6D4BD6AE53}"/>
              </a:ext>
            </a:extLst>
          </p:cNvPr>
          <p:cNvPicPr>
            <a:picLocks noGrp="1" noChangeAspect="1"/>
          </p:cNvPicPr>
          <p:nvPr>
            <p:ph type="pic" idx="1"/>
          </p:nvPr>
        </p:nvPicPr>
        <p:blipFill>
          <a:blip r:embed="rId2"/>
          <a:srcRect l="12495" r="12495"/>
          <a:stretch>
            <a:fillRect/>
          </a:stretch>
        </p:blipFill>
        <p:spPr>
          <a:prstGeom prst="rect">
            <a:avLst/>
          </a:prstGeom>
        </p:spPr>
      </p:pic>
      <p:sp>
        <p:nvSpPr>
          <p:cNvPr id="3" name="Title 2">
            <a:extLst>
              <a:ext uri="{FF2B5EF4-FFF2-40B4-BE49-F238E27FC236}">
                <a16:creationId xmlns:a16="http://schemas.microsoft.com/office/drawing/2014/main" id="{DE6CFEAE-FF0E-4D91-8690-59CE7B5F64DA}"/>
              </a:ext>
            </a:extLst>
          </p:cNvPr>
          <p:cNvSpPr>
            <a:spLocks noGrp="1"/>
          </p:cNvSpPr>
          <p:nvPr>
            <p:ph type="title"/>
          </p:nvPr>
        </p:nvSpPr>
        <p:spPr/>
        <p:txBody>
          <a:bodyPr/>
          <a:lstStyle/>
          <a:p>
            <a:r>
              <a:rPr lang="en-US" sz="2400" b="1" dirty="0"/>
              <a:t>Figure 4: Race of people shot and their ages, categorized by gender</a:t>
            </a:r>
            <a:endParaRPr lang="en-GB" sz="2400" b="1" dirty="0"/>
          </a:p>
        </p:txBody>
      </p:sp>
      <p:sp>
        <p:nvSpPr>
          <p:cNvPr id="4" name="Text Placeholder 3">
            <a:extLst>
              <a:ext uri="{FF2B5EF4-FFF2-40B4-BE49-F238E27FC236}">
                <a16:creationId xmlns:a16="http://schemas.microsoft.com/office/drawing/2014/main" id="{21FB5A2C-A432-4A31-88C8-66F355A92EB7}"/>
              </a:ext>
            </a:extLst>
          </p:cNvPr>
          <p:cNvSpPr>
            <a:spLocks noGrp="1"/>
          </p:cNvSpPr>
          <p:nvPr>
            <p:ph type="body" sz="half" idx="2"/>
          </p:nvPr>
        </p:nvSpPr>
        <p:spPr/>
        <p:txBody>
          <a:bodyPr/>
          <a:lstStyle/>
          <a:p>
            <a:r>
              <a:rPr lang="en-US" dirty="0"/>
              <a:t>More Males than females were shot, more whites were shot and outliers were discovered. Both the minimum and maximum ages were of the white race.</a:t>
            </a:r>
            <a:endParaRPr lang="en-GB" dirty="0"/>
          </a:p>
        </p:txBody>
      </p:sp>
    </p:spTree>
    <p:extLst>
      <p:ext uri="{BB962C8B-B14F-4D97-AF65-F5344CB8AC3E}">
        <p14:creationId xmlns:p14="http://schemas.microsoft.com/office/powerpoint/2010/main" val="159777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F15BB8A-A747-4087-8C2C-90050C429089}"/>
              </a:ext>
            </a:extLst>
          </p:cNvPr>
          <p:cNvSpPr>
            <a:spLocks noGrp="1"/>
          </p:cNvSpPr>
          <p:nvPr>
            <p:ph type="title"/>
          </p:nvPr>
        </p:nvSpPr>
        <p:spPr>
          <a:xfrm>
            <a:off x="1066800" y="642594"/>
            <a:ext cx="10058400" cy="1371600"/>
          </a:xfrm>
        </p:spPr>
        <p:txBody>
          <a:bodyPr anchor="ctr">
            <a:normAutofit/>
          </a:bodyPr>
          <a:lstStyle/>
          <a:p>
            <a:r>
              <a:rPr lang="en-US" b="1" dirty="0"/>
              <a:t>Figure 5: Proportional distribution of age of victims by sex</a:t>
            </a:r>
          </a:p>
        </p:txBody>
      </p:sp>
      <p:pic>
        <p:nvPicPr>
          <p:cNvPr id="6" name="Picture Placeholder 5" descr="Chart, line chart&#10;&#10;Description automatically generated">
            <a:extLst>
              <a:ext uri="{FF2B5EF4-FFF2-40B4-BE49-F238E27FC236}">
                <a16:creationId xmlns:a16="http://schemas.microsoft.com/office/drawing/2014/main" id="{2AC6CCBD-39E4-4C5C-B128-796BA40B8A5B}"/>
              </a:ext>
            </a:extLst>
          </p:cNvPr>
          <p:cNvPicPr>
            <a:picLocks noGrp="1" noChangeAspect="1"/>
          </p:cNvPicPr>
          <p:nvPr>
            <p:ph idx="1"/>
          </p:nvPr>
        </p:nvPicPr>
        <p:blipFill rotWithShape="1">
          <a:blip r:embed="rId2"/>
          <a:srcRect l="4152" r="23997" b="1"/>
          <a:stretch/>
        </p:blipFill>
        <p:spPr>
          <a:xfrm>
            <a:off x="1066800" y="2103120"/>
            <a:ext cx="10058400" cy="3849624"/>
          </a:xfrm>
          <a:prstGeom prst="rect">
            <a:avLst/>
          </a:prstGeom>
          <a:noFill/>
        </p:spPr>
      </p:pic>
      <p:sp>
        <p:nvSpPr>
          <p:cNvPr id="8" name="Speech Bubble: Oval 7">
            <a:extLst>
              <a:ext uri="{FF2B5EF4-FFF2-40B4-BE49-F238E27FC236}">
                <a16:creationId xmlns:a16="http://schemas.microsoft.com/office/drawing/2014/main" id="{E1939774-0BC1-45B3-BBF8-45ED00C82DE7}"/>
              </a:ext>
            </a:extLst>
          </p:cNvPr>
          <p:cNvSpPr/>
          <p:nvPr/>
        </p:nvSpPr>
        <p:spPr>
          <a:xfrm>
            <a:off x="8138160" y="1294227"/>
            <a:ext cx="3495822" cy="2567355"/>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rgbClr val="FF0000"/>
                </a:solidFill>
              </a:rPr>
              <a:t>The figure shows that more proportion of women below 18 years were killed compared to their male counterparts of the same age. This was also true for ages between 40 and 60 years.</a:t>
            </a:r>
            <a:endParaRPr lang="en-GB" sz="1400" b="1" dirty="0">
              <a:solidFill>
                <a:srgbClr val="FF0000"/>
              </a:solidFill>
            </a:endParaRPr>
          </a:p>
        </p:txBody>
      </p:sp>
    </p:spTree>
    <p:extLst>
      <p:ext uri="{BB962C8B-B14F-4D97-AF65-F5344CB8AC3E}">
        <p14:creationId xmlns:p14="http://schemas.microsoft.com/office/powerpoint/2010/main" val="69810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1111C1D4-35B2-4A24-A532-B442CB6C1AA4}"/>
              </a:ext>
            </a:extLst>
          </p:cNvPr>
          <p:cNvPicPr>
            <a:picLocks noGrp="1" noChangeAspect="1"/>
          </p:cNvPicPr>
          <p:nvPr>
            <p:ph type="pic" idx="1"/>
          </p:nvPr>
        </p:nvPicPr>
        <p:blipFill rotWithShape="1">
          <a:blip r:embed="rId2"/>
          <a:stretch/>
        </p:blipFill>
        <p:spPr>
          <a:xfrm>
            <a:off x="228599" y="687227"/>
            <a:ext cx="7696201" cy="5483545"/>
          </a:xfrm>
          <a:prstGeom prst="rect">
            <a:avLst/>
          </a:prstGeom>
          <a:noFill/>
        </p:spPr>
      </p:pic>
      <p:sp>
        <p:nvSpPr>
          <p:cNvPr id="25" name="Title 1">
            <a:extLst>
              <a:ext uri="{FF2B5EF4-FFF2-40B4-BE49-F238E27FC236}">
                <a16:creationId xmlns:a16="http://schemas.microsoft.com/office/drawing/2014/main" id="{9A384BBA-2363-4638-90E2-BA16982AC654}"/>
              </a:ext>
            </a:extLst>
          </p:cNvPr>
          <p:cNvSpPr>
            <a:spLocks noGrp="1"/>
          </p:cNvSpPr>
          <p:nvPr>
            <p:ph type="title"/>
          </p:nvPr>
        </p:nvSpPr>
        <p:spPr>
          <a:xfrm>
            <a:off x="8477250" y="603504"/>
            <a:ext cx="3144774" cy="1645920"/>
          </a:xfrm>
        </p:spPr>
        <p:txBody>
          <a:bodyPr anchor="b">
            <a:normAutofit/>
          </a:bodyPr>
          <a:lstStyle/>
          <a:p>
            <a:pPr>
              <a:lnSpc>
                <a:spcPct val="90000"/>
              </a:lnSpc>
            </a:pPr>
            <a:r>
              <a:rPr lang="en-US" sz="2200" b="1"/>
              <a:t>Figure 6: Police Shooting with and without body camera, by manner of death</a:t>
            </a:r>
          </a:p>
        </p:txBody>
      </p:sp>
      <p:sp>
        <p:nvSpPr>
          <p:cNvPr id="26" name="Text Placeholder 3">
            <a:extLst>
              <a:ext uri="{FF2B5EF4-FFF2-40B4-BE49-F238E27FC236}">
                <a16:creationId xmlns:a16="http://schemas.microsoft.com/office/drawing/2014/main" id="{BF99ECCA-97A4-4F19-82DD-BC426573B6D6}"/>
              </a:ext>
            </a:extLst>
          </p:cNvPr>
          <p:cNvSpPr>
            <a:spLocks noGrp="1"/>
          </p:cNvSpPr>
          <p:nvPr>
            <p:ph type="body" sz="half" idx="2"/>
          </p:nvPr>
        </p:nvSpPr>
        <p:spPr>
          <a:xfrm>
            <a:off x="8477250" y="2386584"/>
            <a:ext cx="3144774" cy="3511296"/>
          </a:xfrm>
        </p:spPr>
        <p:txBody>
          <a:bodyPr>
            <a:normAutofit/>
          </a:bodyPr>
          <a:lstStyle/>
          <a:p>
            <a:r>
              <a:rPr lang="en-US" dirty="0"/>
              <a:t>Most of the shooting were carried out by policemen who had no body camera on them compared with their counterparts who did have body camera on them.</a:t>
            </a:r>
          </a:p>
        </p:txBody>
      </p:sp>
    </p:spTree>
    <p:extLst>
      <p:ext uri="{BB962C8B-B14F-4D97-AF65-F5344CB8AC3E}">
        <p14:creationId xmlns:p14="http://schemas.microsoft.com/office/powerpoint/2010/main" val="849986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{6101F4F7-C9E3-48A4-8861-3534FDA462E3}tf78438558_win32</Template>
  <TotalTime>1261</TotalTime>
  <Words>565</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Garamond</vt:lpstr>
      <vt:lpstr>SavonVTI</vt:lpstr>
      <vt:lpstr>Exploratory Data Analysis presentation on the US Shootings</vt:lpstr>
      <vt:lpstr>Hypothesis</vt:lpstr>
      <vt:lpstr>Research Questions</vt:lpstr>
      <vt:lpstr>Figure 1: Distribution of race of victims of shooting</vt:lpstr>
      <vt:lpstr>Figure 2: Distribution of age of shooting victims</vt:lpstr>
      <vt:lpstr>Figure 3: Boxplot showing outliers of age of victims</vt:lpstr>
      <vt:lpstr>Figure 4: Race of people shot and their ages, categorized by gender</vt:lpstr>
      <vt:lpstr>Figure 5: Proportional distribution of age of victims by sex</vt:lpstr>
      <vt:lpstr>Figure 6: Police Shooting with and without body camera, by manner of death</vt:lpstr>
      <vt:lpstr>Figure 7: Distribution of sanity of victims by their threat level</vt:lpstr>
      <vt:lpstr>Figure 8: Distribution of sanity of victims by whether they were armed or not </vt:lpstr>
      <vt:lpstr>Figure 9: Distribution of sanity of victims by whether they were fleeing or not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Joshua Sebu</dc:creator>
  <cp:lastModifiedBy>Joshua Sebu</cp:lastModifiedBy>
  <cp:revision>12</cp:revision>
  <dcterms:created xsi:type="dcterms:W3CDTF">2021-05-31T17:36:11Z</dcterms:created>
  <dcterms:modified xsi:type="dcterms:W3CDTF">2021-06-01T14:38:10Z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