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4" r:id="rId6"/>
    <p:sldId id="260" r:id="rId7"/>
    <p:sldId id="261" r:id="rId8"/>
    <p:sldId id="262"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6B51C51-346C-4029-A4FC-95B0BED3B21A}" type="datetimeFigureOut">
              <a:rPr lang="en-US" smtClean="0"/>
              <a:pPr/>
              <a:t>10-Jun-21</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EB7B7440-C235-40FB-87F6-FEE000C4D979}"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6B51C51-346C-4029-A4FC-95B0BED3B21A}" type="datetimeFigureOut">
              <a:rPr lang="en-US" smtClean="0"/>
              <a:pPr/>
              <a:t>10-Jun-21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7B7440-C235-40FB-87F6-FEE000C4D97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EB7B7440-C235-40FB-87F6-FEE000C4D979}"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6B51C51-346C-4029-A4FC-95B0BED3B21A}" type="datetimeFigureOut">
              <a:rPr lang="en-US" smtClean="0"/>
              <a:pPr/>
              <a:t>10-Jun-21</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6B51C51-346C-4029-A4FC-95B0BED3B21A}" type="datetimeFigureOut">
              <a:rPr lang="en-US" smtClean="0"/>
              <a:pPr/>
              <a:t>10-Jun-21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EB7B7440-C235-40FB-87F6-FEE000C4D979}"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C6B51C51-346C-4029-A4FC-95B0BED3B21A}" type="datetimeFigureOut">
              <a:rPr lang="en-US" smtClean="0"/>
              <a:pPr/>
              <a:t>10-Jun-21</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EB7B7440-C235-40FB-87F6-FEE000C4D979}"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C6B51C51-346C-4029-A4FC-95B0BED3B21A}" type="datetimeFigureOut">
              <a:rPr lang="en-US" smtClean="0"/>
              <a:pPr/>
              <a:t>10-Jun-21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7B7440-C235-40FB-87F6-FEE000C4D979}"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C6B51C51-346C-4029-A4FC-95B0BED3B21A}" type="datetimeFigureOut">
              <a:rPr lang="en-US" smtClean="0"/>
              <a:pPr/>
              <a:t>10-Jun-21</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EB7B7440-C235-40FB-87F6-FEE000C4D979}"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6B51C51-346C-4029-A4FC-95B0BED3B21A}" type="datetimeFigureOut">
              <a:rPr lang="en-US" smtClean="0"/>
              <a:pPr/>
              <a:t>10-Jun-21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EB7B7440-C235-40FB-87F6-FEE000C4D9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C6B51C51-346C-4029-A4FC-95B0BED3B21A}" type="datetimeFigureOut">
              <a:rPr lang="en-US" smtClean="0"/>
              <a:pPr/>
              <a:t>10-Jun-21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EB7B7440-C235-40FB-87F6-FEE000C4D9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EB7B7440-C235-40FB-87F6-FEE000C4D979}"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C6B51C51-346C-4029-A4FC-95B0BED3B21A}" type="datetimeFigureOut">
              <a:rPr lang="en-US" smtClean="0"/>
              <a:pPr/>
              <a:t>10-Jun-21</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EB7B7440-C235-40FB-87F6-FEE000C4D979}"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C6B51C51-346C-4029-A4FC-95B0BED3B21A}" type="datetimeFigureOut">
              <a:rPr lang="en-US" smtClean="0"/>
              <a:pPr/>
              <a:t>10-Jun-21</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C6B51C51-346C-4029-A4FC-95B0BED3B21A}" type="datetimeFigureOut">
              <a:rPr lang="en-US" smtClean="0"/>
              <a:pPr/>
              <a:t>10-Jun-21</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EB7B7440-C235-40FB-87F6-FEE000C4D979}"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733800"/>
            <a:ext cx="6400800" cy="1752600"/>
          </a:xfrm>
        </p:spPr>
        <p:txBody>
          <a:bodyPr>
            <a:normAutofit/>
          </a:bodyPr>
          <a:lstStyle/>
          <a:p>
            <a:r>
              <a:rPr lang="en-US" dirty="0" err="1" smtClean="0"/>
              <a:t>Kingshuk</a:t>
            </a:r>
            <a:r>
              <a:rPr lang="en-US" dirty="0" smtClean="0"/>
              <a:t> </a:t>
            </a:r>
            <a:r>
              <a:rPr lang="en-US" dirty="0" err="1" smtClean="0"/>
              <a:t>Mukherjee</a:t>
            </a:r>
            <a:endParaRPr lang="en-US" dirty="0" smtClean="0"/>
          </a:p>
          <a:p>
            <a:r>
              <a:rPr lang="en-US" dirty="0" smtClean="0"/>
              <a:t>MCMS; Roll: 544</a:t>
            </a:r>
          </a:p>
          <a:p>
            <a:r>
              <a:rPr lang="en-US" dirty="0" smtClean="0"/>
              <a:t>Department of Computer Science</a:t>
            </a:r>
          </a:p>
          <a:p>
            <a:r>
              <a:rPr lang="en-US" dirty="0" smtClean="0"/>
              <a:t>St. Xavier’s College (Autonomous)</a:t>
            </a:r>
          </a:p>
          <a:p>
            <a:r>
              <a:rPr lang="en-US" dirty="0" smtClean="0"/>
              <a:t> Kolkata</a:t>
            </a:r>
            <a:endParaRPr lang="en-US" dirty="0"/>
          </a:p>
        </p:txBody>
      </p:sp>
      <p:sp>
        <p:nvSpPr>
          <p:cNvPr id="2" name="Title 1"/>
          <p:cNvSpPr>
            <a:spLocks noGrp="1"/>
          </p:cNvSpPr>
          <p:nvPr>
            <p:ph type="ctrTitle"/>
          </p:nvPr>
        </p:nvSpPr>
        <p:spPr>
          <a:xfrm>
            <a:off x="-152400" y="228600"/>
            <a:ext cx="9296400" cy="1470025"/>
          </a:xfrm>
        </p:spPr>
        <p:txBody>
          <a:bodyPr>
            <a:normAutofit/>
          </a:bodyPr>
          <a:lstStyle/>
          <a:p>
            <a:r>
              <a:rPr lang="en-US" dirty="0" smtClean="0"/>
              <a:t>An Overview of Sentiment Analysis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Aspect Identification</a:t>
            </a:r>
            <a:endParaRPr lang="en-US" b="1" dirty="0"/>
          </a:p>
        </p:txBody>
      </p:sp>
      <p:sp>
        <p:nvSpPr>
          <p:cNvPr id="4" name="Rectangle 3"/>
          <p:cNvSpPr/>
          <p:nvPr/>
        </p:nvSpPr>
        <p:spPr>
          <a:xfrm>
            <a:off x="3429000" y="2209800"/>
            <a:ext cx="2286000" cy="533400"/>
          </a:xfrm>
          <a:prstGeom prst="rect">
            <a:avLst/>
          </a:prstGeom>
          <a:solidFill>
            <a:schemeClr val="accent3">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solidFill>
                  <a:schemeClr val="accent5">
                    <a:lumMod val="50000"/>
                  </a:schemeClr>
                </a:solidFill>
              </a:rPr>
              <a:t>Aspect Identification</a:t>
            </a:r>
            <a:endParaRPr lang="en-US" i="1" dirty="0">
              <a:solidFill>
                <a:schemeClr val="accent5">
                  <a:lumMod val="50000"/>
                </a:schemeClr>
              </a:solidFill>
            </a:endParaRPr>
          </a:p>
        </p:txBody>
      </p:sp>
      <p:cxnSp>
        <p:nvCxnSpPr>
          <p:cNvPr id="6" name="Straight Arrow Connector 5"/>
          <p:cNvCxnSpPr>
            <a:stCxn id="4" idx="2"/>
          </p:cNvCxnSpPr>
          <p:nvPr/>
        </p:nvCxnSpPr>
        <p:spPr>
          <a:xfrm rot="5400000">
            <a:off x="2971800" y="2057400"/>
            <a:ext cx="914400" cy="2286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4" idx="2"/>
          </p:cNvCxnSpPr>
          <p:nvPr/>
        </p:nvCxnSpPr>
        <p:spPr>
          <a:xfrm rot="16200000" flipH="1">
            <a:off x="5334000" y="1981200"/>
            <a:ext cx="914400" cy="2438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90600" y="3733800"/>
            <a:ext cx="2286000" cy="533400"/>
          </a:xfrm>
          <a:prstGeom prst="rect">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solidFill>
                  <a:schemeClr val="accent5">
                    <a:lumMod val="50000"/>
                  </a:schemeClr>
                </a:solidFill>
              </a:rPr>
              <a:t>Automatic Extraction</a:t>
            </a:r>
            <a:endParaRPr lang="en-US" i="1" dirty="0">
              <a:solidFill>
                <a:schemeClr val="accent5">
                  <a:lumMod val="50000"/>
                </a:schemeClr>
              </a:solidFill>
            </a:endParaRPr>
          </a:p>
        </p:txBody>
      </p:sp>
      <p:sp>
        <p:nvSpPr>
          <p:cNvPr id="10" name="Rectangle 9"/>
          <p:cNvSpPr/>
          <p:nvPr/>
        </p:nvSpPr>
        <p:spPr>
          <a:xfrm>
            <a:off x="5943600" y="3733800"/>
            <a:ext cx="2286000" cy="533400"/>
          </a:xfrm>
          <a:prstGeom prst="rect">
            <a:avLst/>
          </a:prstGeom>
          <a:solidFill>
            <a:schemeClr val="accent4">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solidFill>
                  <a:schemeClr val="accent5">
                    <a:lumMod val="50000"/>
                  </a:schemeClr>
                </a:solidFill>
              </a:rPr>
              <a:t>Manual Extraction</a:t>
            </a:r>
            <a:endParaRPr lang="en-US" i="1" dirty="0">
              <a:solidFill>
                <a:schemeClr val="accent5">
                  <a:lumMod val="50000"/>
                </a:schemeClr>
              </a:solidFill>
            </a:endParaRPr>
          </a:p>
        </p:txBody>
      </p:sp>
      <p:cxnSp>
        <p:nvCxnSpPr>
          <p:cNvPr id="12" name="Straight Arrow Connector 11"/>
          <p:cNvCxnSpPr>
            <a:stCxn id="9" idx="2"/>
          </p:cNvCxnSpPr>
          <p:nvPr/>
        </p:nvCxnSpPr>
        <p:spPr>
          <a:xfrm rot="5400000">
            <a:off x="1409700" y="4229100"/>
            <a:ext cx="6858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9" idx="2"/>
          </p:cNvCxnSpPr>
          <p:nvPr/>
        </p:nvCxnSpPr>
        <p:spPr>
          <a:xfrm rot="16200000" flipH="1">
            <a:off x="2438400" y="3962400"/>
            <a:ext cx="685800" cy="1295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85800" y="5029200"/>
            <a:ext cx="1447800" cy="533400"/>
          </a:xfrm>
          <a:prstGeom prst="rect">
            <a:avLst/>
          </a:prstGeom>
          <a:solidFill>
            <a:schemeClr val="accent6">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solidFill>
                  <a:schemeClr val="accent5">
                    <a:lumMod val="50000"/>
                  </a:schemeClr>
                </a:solidFill>
              </a:rPr>
              <a:t>Supervised</a:t>
            </a:r>
            <a:endParaRPr lang="en-US" i="1" dirty="0">
              <a:solidFill>
                <a:schemeClr val="accent5">
                  <a:lumMod val="50000"/>
                </a:schemeClr>
              </a:solidFill>
            </a:endParaRPr>
          </a:p>
        </p:txBody>
      </p:sp>
      <p:sp>
        <p:nvSpPr>
          <p:cNvPr id="18" name="Rectangle 17"/>
          <p:cNvSpPr/>
          <p:nvPr/>
        </p:nvSpPr>
        <p:spPr>
          <a:xfrm>
            <a:off x="2514600" y="5029200"/>
            <a:ext cx="1676400" cy="533400"/>
          </a:xfrm>
          <a:prstGeom prst="rect">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solidFill>
                  <a:schemeClr val="accent5">
                    <a:lumMod val="50000"/>
                  </a:schemeClr>
                </a:solidFill>
              </a:rPr>
              <a:t>Unsupervised</a:t>
            </a:r>
            <a:endParaRPr lang="en-US" i="1" dirty="0">
              <a:solidFill>
                <a:schemeClr val="accent5">
                  <a:lumMod val="50000"/>
                </a:schemeClr>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Aspect Identification</a:t>
            </a:r>
            <a:endParaRPr lang="en-US" b="1" dirty="0"/>
          </a:p>
        </p:txBody>
      </p:sp>
      <p:sp>
        <p:nvSpPr>
          <p:cNvPr id="3" name="Content Placeholder 2"/>
          <p:cNvSpPr>
            <a:spLocks noGrp="1"/>
          </p:cNvSpPr>
          <p:nvPr>
            <p:ph sz="quarter" idx="1"/>
          </p:nvPr>
        </p:nvSpPr>
        <p:spPr/>
        <p:txBody>
          <a:bodyPr>
            <a:normAutofit fontScale="92500" lnSpcReduction="10000"/>
          </a:bodyPr>
          <a:lstStyle/>
          <a:p>
            <a:endParaRPr lang="en-US" dirty="0" smtClean="0"/>
          </a:p>
          <a:p>
            <a:r>
              <a:rPr lang="en-US" dirty="0" smtClean="0"/>
              <a:t>Basic Algorithm –</a:t>
            </a:r>
          </a:p>
          <a:p>
            <a:pPr>
              <a:buNone/>
            </a:pPr>
            <a:r>
              <a:rPr lang="en-US" b="1" dirty="0" smtClean="0">
                <a:solidFill>
                  <a:schemeClr val="accent5">
                    <a:lumMod val="50000"/>
                  </a:schemeClr>
                </a:solidFill>
              </a:rPr>
              <a:t>Step 1.</a:t>
            </a:r>
            <a:r>
              <a:rPr lang="en-US" dirty="0" smtClean="0"/>
              <a:t> Find the highly frequent nouns or noun phrases across reviews (e.g. food)</a:t>
            </a:r>
          </a:p>
          <a:p>
            <a:pPr>
              <a:buNone/>
            </a:pPr>
            <a:r>
              <a:rPr lang="en-US" b="1" dirty="0" smtClean="0">
                <a:solidFill>
                  <a:schemeClr val="accent5">
                    <a:lumMod val="50000"/>
                  </a:schemeClr>
                </a:solidFill>
              </a:rPr>
              <a:t>Step 2.</a:t>
            </a:r>
            <a:r>
              <a:rPr lang="en-US" dirty="0" smtClean="0"/>
              <a:t> Filter the phrases by a rule like: "occurs right </a:t>
            </a:r>
            <a:r>
              <a:rPr lang="en-US" dirty="0" smtClean="0"/>
              <a:t>after/before </a:t>
            </a:r>
            <a:r>
              <a:rPr lang="en-US" dirty="0" smtClean="0"/>
              <a:t>sentiment word" (e.g. </a:t>
            </a:r>
            <a:r>
              <a:rPr lang="en-US" i="1" dirty="0" smtClean="0"/>
              <a:t>great</a:t>
            </a:r>
            <a:r>
              <a:rPr lang="en-US" dirty="0" smtClean="0"/>
              <a:t> food)</a:t>
            </a:r>
          </a:p>
          <a:p>
            <a:pPr>
              <a:buNone/>
            </a:pPr>
            <a:r>
              <a:rPr lang="en-US" b="1" dirty="0" smtClean="0">
                <a:solidFill>
                  <a:schemeClr val="accent5">
                    <a:lumMod val="50000"/>
                  </a:schemeClr>
                </a:solidFill>
              </a:rPr>
              <a:t>Step 3.</a:t>
            </a:r>
            <a:r>
              <a:rPr lang="en-US" dirty="0" smtClean="0"/>
              <a:t> Repeat steps 1 and 2 until aspect words satisfactorily discovered</a:t>
            </a:r>
          </a:p>
          <a:p>
            <a:pPr>
              <a:buNone/>
            </a:pPr>
            <a:endParaRPr lang="en-US" dirty="0" smtClean="0"/>
          </a:p>
          <a:p>
            <a:r>
              <a:rPr lang="en-US" i="1" dirty="0" smtClean="0"/>
              <a:t>“The </a:t>
            </a:r>
            <a:r>
              <a:rPr lang="en-US" i="1" u="sng" dirty="0" smtClean="0"/>
              <a:t>food</a:t>
            </a:r>
            <a:r>
              <a:rPr lang="en-US" i="1" dirty="0" smtClean="0"/>
              <a:t> was </a:t>
            </a:r>
            <a:r>
              <a:rPr lang="en-US" b="1" i="1" dirty="0" smtClean="0">
                <a:solidFill>
                  <a:schemeClr val="accent5">
                    <a:lumMod val="50000"/>
                  </a:schemeClr>
                </a:solidFill>
              </a:rPr>
              <a:t>great</a:t>
            </a:r>
            <a:r>
              <a:rPr lang="en-US" i="1" dirty="0" smtClean="0"/>
              <a:t>, but the </a:t>
            </a:r>
            <a:r>
              <a:rPr lang="en-US" i="1" u="sng" dirty="0" smtClean="0"/>
              <a:t>service</a:t>
            </a:r>
            <a:r>
              <a:rPr lang="en-US" i="1" dirty="0" smtClean="0"/>
              <a:t> was </a:t>
            </a:r>
            <a:r>
              <a:rPr lang="en-US" b="1" i="1" dirty="0" smtClean="0">
                <a:solidFill>
                  <a:schemeClr val="accent5">
                    <a:lumMod val="50000"/>
                  </a:schemeClr>
                </a:solidFill>
              </a:rPr>
              <a:t>slow</a:t>
            </a:r>
            <a:r>
              <a:rPr lang="en-US" i="1" dirty="0" smtClean="0"/>
              <a:t>.”</a:t>
            </a:r>
          </a:p>
          <a:p>
            <a:pPr>
              <a:buNone/>
            </a:pPr>
            <a:r>
              <a:rPr lang="en-US" dirty="0" smtClean="0"/>
              <a:t>	- Aspects: food, service</a:t>
            </a:r>
          </a:p>
          <a:p>
            <a:pPr>
              <a:buNone/>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Sentiment Identification</a:t>
            </a:r>
            <a:endParaRPr lang="en-US" b="1" dirty="0"/>
          </a:p>
        </p:txBody>
      </p:sp>
      <p:sp>
        <p:nvSpPr>
          <p:cNvPr id="3" name="Content Placeholder 2"/>
          <p:cNvSpPr>
            <a:spLocks noGrp="1"/>
          </p:cNvSpPr>
          <p:nvPr>
            <p:ph sz="quarter" idx="1"/>
          </p:nvPr>
        </p:nvSpPr>
        <p:spPr/>
        <p:txBody>
          <a:bodyPr>
            <a:normAutofit lnSpcReduction="10000"/>
          </a:bodyPr>
          <a:lstStyle/>
          <a:p>
            <a:endParaRPr lang="en-US" dirty="0" smtClean="0"/>
          </a:p>
          <a:p>
            <a:r>
              <a:rPr lang="en-US" dirty="0" smtClean="0"/>
              <a:t>Consists of 2 successive steps – </a:t>
            </a:r>
            <a:r>
              <a:rPr lang="en-US" b="1" dirty="0" smtClean="0">
                <a:solidFill>
                  <a:schemeClr val="accent5">
                    <a:lumMod val="50000"/>
                  </a:schemeClr>
                </a:solidFill>
              </a:rPr>
              <a:t>opinion words generation</a:t>
            </a:r>
            <a:r>
              <a:rPr lang="en-US" dirty="0" smtClean="0"/>
              <a:t> and </a:t>
            </a:r>
            <a:r>
              <a:rPr lang="en-US" b="1" dirty="0" smtClean="0">
                <a:solidFill>
                  <a:schemeClr val="accent5">
                    <a:lumMod val="50000"/>
                  </a:schemeClr>
                </a:solidFill>
              </a:rPr>
              <a:t>sentiment orientation classification</a:t>
            </a:r>
          </a:p>
          <a:p>
            <a:r>
              <a:rPr lang="en-US" b="1" dirty="0" smtClean="0">
                <a:solidFill>
                  <a:schemeClr val="accent5">
                    <a:lumMod val="50000"/>
                  </a:schemeClr>
                </a:solidFill>
              </a:rPr>
              <a:t>Opinion words generation</a:t>
            </a:r>
            <a:r>
              <a:rPr lang="en-US" dirty="0" smtClean="0"/>
              <a:t> involves finding out the opinionated words, i.e., non-neutral words that express emotion</a:t>
            </a:r>
          </a:p>
          <a:p>
            <a:r>
              <a:rPr lang="en-US" b="1" dirty="0" smtClean="0">
                <a:solidFill>
                  <a:schemeClr val="accent5">
                    <a:lumMod val="50000"/>
                  </a:schemeClr>
                </a:solidFill>
              </a:rPr>
              <a:t>Sentiment orientation classification</a:t>
            </a:r>
            <a:r>
              <a:rPr lang="en-US" dirty="0" smtClean="0"/>
              <a:t> involves classifying the entire document into positive/negative/neutral based upon </a:t>
            </a:r>
            <a:r>
              <a:rPr lang="en-US" dirty="0" err="1" smtClean="0"/>
              <a:t>analysing</a:t>
            </a:r>
            <a:r>
              <a:rPr lang="en-US" dirty="0" smtClean="0"/>
              <a:t> opinion words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Sentiment Identification</a:t>
            </a:r>
            <a:endParaRPr lang="en-US" b="1" dirty="0"/>
          </a:p>
        </p:txBody>
      </p:sp>
      <p:sp>
        <p:nvSpPr>
          <p:cNvPr id="4" name="Rectangle 3"/>
          <p:cNvSpPr/>
          <p:nvPr/>
        </p:nvSpPr>
        <p:spPr>
          <a:xfrm>
            <a:off x="3276600" y="2590800"/>
            <a:ext cx="2286000" cy="533400"/>
          </a:xfrm>
          <a:prstGeom prst="rect">
            <a:avLst/>
          </a:prstGeom>
          <a:solidFill>
            <a:schemeClr val="bg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solidFill>
                  <a:schemeClr val="accent5">
                    <a:lumMod val="50000"/>
                  </a:schemeClr>
                </a:solidFill>
              </a:rPr>
              <a:t>Opinion Words Generation</a:t>
            </a:r>
            <a:endParaRPr lang="en-US" i="1" dirty="0">
              <a:solidFill>
                <a:schemeClr val="accent5">
                  <a:lumMod val="50000"/>
                </a:schemeClr>
              </a:solidFill>
            </a:endParaRPr>
          </a:p>
        </p:txBody>
      </p:sp>
      <p:cxnSp>
        <p:nvCxnSpPr>
          <p:cNvPr id="5" name="Straight Arrow Connector 4"/>
          <p:cNvCxnSpPr>
            <a:stCxn id="4" idx="2"/>
          </p:cNvCxnSpPr>
          <p:nvPr/>
        </p:nvCxnSpPr>
        <p:spPr>
          <a:xfrm rot="5400000">
            <a:off x="2819400" y="2438400"/>
            <a:ext cx="914400" cy="2286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stCxn id="4" idx="2"/>
          </p:cNvCxnSpPr>
          <p:nvPr/>
        </p:nvCxnSpPr>
        <p:spPr>
          <a:xfrm rot="16200000" flipH="1">
            <a:off x="5181600" y="2362200"/>
            <a:ext cx="914400" cy="2438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838200" y="4114800"/>
            <a:ext cx="2286000" cy="533400"/>
          </a:xfrm>
          <a:prstGeom prst="rect">
            <a:avLst/>
          </a:prstGeom>
          <a:solidFill>
            <a:schemeClr val="accent4">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solidFill>
                  <a:schemeClr val="accent5">
                    <a:lumMod val="50000"/>
                  </a:schemeClr>
                </a:solidFill>
              </a:rPr>
              <a:t>Manual</a:t>
            </a:r>
            <a:endParaRPr lang="en-US" i="1" dirty="0">
              <a:solidFill>
                <a:schemeClr val="accent5">
                  <a:lumMod val="50000"/>
                </a:schemeClr>
              </a:solidFill>
            </a:endParaRPr>
          </a:p>
        </p:txBody>
      </p:sp>
      <p:sp>
        <p:nvSpPr>
          <p:cNvPr id="8" name="Rectangle 7"/>
          <p:cNvSpPr/>
          <p:nvPr/>
        </p:nvSpPr>
        <p:spPr>
          <a:xfrm>
            <a:off x="5791200" y="4114800"/>
            <a:ext cx="2286000" cy="533400"/>
          </a:xfrm>
          <a:prstGeom prst="rect">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solidFill>
                  <a:schemeClr val="accent5">
                    <a:lumMod val="50000"/>
                  </a:schemeClr>
                </a:solidFill>
              </a:rPr>
              <a:t>Corpus Based</a:t>
            </a:r>
            <a:endParaRPr lang="en-US" i="1" dirty="0">
              <a:solidFill>
                <a:schemeClr val="accent5">
                  <a:lumMod val="50000"/>
                </a:schemeClr>
              </a:solidFill>
            </a:endParaRPr>
          </a:p>
        </p:txBody>
      </p:sp>
      <p:sp>
        <p:nvSpPr>
          <p:cNvPr id="13" name="Rectangle 12"/>
          <p:cNvSpPr/>
          <p:nvPr/>
        </p:nvSpPr>
        <p:spPr>
          <a:xfrm>
            <a:off x="3276600" y="4114800"/>
            <a:ext cx="2286000" cy="533400"/>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solidFill>
                  <a:schemeClr val="accent5">
                    <a:lumMod val="50000"/>
                  </a:schemeClr>
                </a:solidFill>
              </a:rPr>
              <a:t>Dictionary Based</a:t>
            </a:r>
            <a:endParaRPr lang="en-US" i="1" dirty="0">
              <a:solidFill>
                <a:schemeClr val="accent5">
                  <a:lumMod val="50000"/>
                </a:schemeClr>
              </a:solidFill>
            </a:endParaRPr>
          </a:p>
        </p:txBody>
      </p:sp>
      <p:cxnSp>
        <p:nvCxnSpPr>
          <p:cNvPr id="14" name="Straight Arrow Connector 13"/>
          <p:cNvCxnSpPr>
            <a:stCxn id="4" idx="2"/>
            <a:endCxn id="13" idx="0"/>
          </p:cNvCxnSpPr>
          <p:nvPr/>
        </p:nvCxnSpPr>
        <p:spPr>
          <a:xfrm rot="5400000">
            <a:off x="3924300" y="3619500"/>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Dictionary Based Opinion Words Generation</a:t>
            </a:r>
            <a:endParaRPr lang="en-US" sz="2800" b="1" dirty="0"/>
          </a:p>
        </p:txBody>
      </p:sp>
      <p:sp>
        <p:nvSpPr>
          <p:cNvPr id="3" name="Content Placeholder 2"/>
          <p:cNvSpPr>
            <a:spLocks noGrp="1"/>
          </p:cNvSpPr>
          <p:nvPr>
            <p:ph sz="quarter" idx="1"/>
          </p:nvPr>
        </p:nvSpPr>
        <p:spPr/>
        <p:txBody>
          <a:bodyPr>
            <a:normAutofit fontScale="77500" lnSpcReduction="20000"/>
          </a:bodyPr>
          <a:lstStyle/>
          <a:p>
            <a:endParaRPr lang="en-US" dirty="0" smtClean="0"/>
          </a:p>
          <a:p>
            <a:endParaRPr lang="en-US" b="1" dirty="0" smtClean="0">
              <a:solidFill>
                <a:schemeClr val="accent5">
                  <a:lumMod val="50000"/>
                </a:schemeClr>
              </a:solidFill>
            </a:endParaRPr>
          </a:p>
          <a:p>
            <a:r>
              <a:rPr lang="en-US" b="1" dirty="0" smtClean="0">
                <a:solidFill>
                  <a:schemeClr val="accent5">
                    <a:lumMod val="50000"/>
                  </a:schemeClr>
                </a:solidFill>
              </a:rPr>
              <a:t>Step 1.</a:t>
            </a:r>
            <a:r>
              <a:rPr lang="en-US" dirty="0" smtClean="0"/>
              <a:t> A small seed set of opinion words with known orientations is collected manually, e.g., {‘‘glad’’}, a set of a positive opinion word ‘‘glad’’.</a:t>
            </a:r>
          </a:p>
          <a:p>
            <a:r>
              <a:rPr lang="en-US" b="1" dirty="0" smtClean="0">
                <a:solidFill>
                  <a:schemeClr val="accent5">
                    <a:lumMod val="50000"/>
                  </a:schemeClr>
                </a:solidFill>
              </a:rPr>
              <a:t>Step 2.</a:t>
            </a:r>
            <a:r>
              <a:rPr lang="en-US" dirty="0" smtClean="0"/>
              <a:t> An online dictionary (e.g., </a:t>
            </a:r>
            <a:r>
              <a:rPr lang="en-US" dirty="0" err="1" smtClean="0"/>
              <a:t>WordNet</a:t>
            </a:r>
            <a:r>
              <a:rPr lang="en-US" dirty="0" smtClean="0"/>
              <a:t>) is then searched for their synonyms and antonyms to grow the seed set of opinion words, for example, after adding the synonyms of ‘‘glad’’, we obtain a set of more positive opinion words: {‘‘glad’’, ‘‘happy’’, ‘‘joyful’’, ‘‘delighted’’}; and after adding antonyms of ‘‘glad’’, we obtain a new set of negative opinion words: {‘‘sad’’, ‘‘unhappy’’, ‘‘sorry’’, ‘‘heart-broken’’}.</a:t>
            </a:r>
          </a:p>
          <a:p>
            <a:r>
              <a:rPr lang="en-US" b="1" dirty="0" smtClean="0">
                <a:solidFill>
                  <a:schemeClr val="accent5">
                    <a:lumMod val="50000"/>
                  </a:schemeClr>
                </a:solidFill>
              </a:rPr>
              <a:t>Step 3.</a:t>
            </a:r>
            <a:r>
              <a:rPr lang="en-US" dirty="0" smtClean="0"/>
              <a:t> The above two steps would be repeated until no more new opinion words can be found from the online reference dictionary.</a:t>
            </a:r>
          </a:p>
          <a:p>
            <a:r>
              <a:rPr lang="en-US" b="1" dirty="0" smtClean="0">
                <a:solidFill>
                  <a:schemeClr val="accent5">
                    <a:lumMod val="50000"/>
                  </a:schemeClr>
                </a:solidFill>
              </a:rPr>
              <a:t>Step 4.</a:t>
            </a:r>
            <a:r>
              <a:rPr lang="en-US" dirty="0" smtClean="0"/>
              <a:t> Finally, manual inspection may be done for correction.</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Dictionary Based Opinion Words Generation </a:t>
            </a:r>
            <a:endParaRPr lang="en-US" sz="2800" b="1" dirty="0"/>
          </a:p>
        </p:txBody>
      </p:sp>
      <p:sp>
        <p:nvSpPr>
          <p:cNvPr id="3" name="Content Placeholder 2"/>
          <p:cNvSpPr>
            <a:spLocks noGrp="1"/>
          </p:cNvSpPr>
          <p:nvPr>
            <p:ph sz="quarter" idx="1"/>
          </p:nvPr>
        </p:nvSpPr>
        <p:spPr/>
        <p:txBody>
          <a:bodyPr>
            <a:normAutofit fontScale="92500"/>
          </a:bodyPr>
          <a:lstStyle/>
          <a:p>
            <a:endParaRPr lang="en-US" b="1" dirty="0" smtClean="0">
              <a:solidFill>
                <a:schemeClr val="accent5">
                  <a:lumMod val="50000"/>
                </a:schemeClr>
              </a:solidFill>
            </a:endParaRPr>
          </a:p>
          <a:p>
            <a:r>
              <a:rPr lang="en-US" b="1" dirty="0" smtClean="0">
                <a:solidFill>
                  <a:schemeClr val="accent5">
                    <a:lumMod val="50000"/>
                  </a:schemeClr>
                </a:solidFill>
              </a:rPr>
              <a:t>Advantage</a:t>
            </a:r>
          </a:p>
          <a:p>
            <a:pPr>
              <a:buNone/>
            </a:pPr>
            <a:r>
              <a:rPr lang="en-US" dirty="0" smtClean="0"/>
              <a:t>	- Simple and easy to understand 		 implementation</a:t>
            </a:r>
          </a:p>
          <a:p>
            <a:r>
              <a:rPr lang="en-US" b="1" dirty="0" smtClean="0">
                <a:solidFill>
                  <a:schemeClr val="accent5">
                    <a:lumMod val="50000"/>
                  </a:schemeClr>
                </a:solidFill>
              </a:rPr>
              <a:t>Disadvantage</a:t>
            </a:r>
          </a:p>
          <a:p>
            <a:pPr>
              <a:buNone/>
            </a:pPr>
            <a:r>
              <a:rPr lang="en-US" dirty="0" smtClean="0"/>
              <a:t>	- Cannot identify </a:t>
            </a:r>
            <a:r>
              <a:rPr lang="en-US" b="1" dirty="0" smtClean="0">
                <a:solidFill>
                  <a:schemeClr val="accent5">
                    <a:lumMod val="50000"/>
                  </a:schemeClr>
                </a:solidFill>
              </a:rPr>
              <a:t>context-dependent</a:t>
            </a:r>
            <a:r>
              <a:rPr lang="en-US" dirty="0" smtClean="0"/>
              <a:t> opinion words</a:t>
            </a:r>
          </a:p>
          <a:p>
            <a:pPr>
              <a:buNone/>
            </a:pPr>
            <a:r>
              <a:rPr lang="en-US" dirty="0" smtClean="0"/>
              <a:t>	- </a:t>
            </a:r>
            <a:r>
              <a:rPr lang="en-US" i="1" dirty="0" smtClean="0"/>
              <a:t>“The LCD screen is too </a:t>
            </a:r>
            <a:r>
              <a:rPr lang="en-US" i="1" u="sng" dirty="0" smtClean="0"/>
              <a:t>small</a:t>
            </a:r>
            <a:r>
              <a:rPr lang="en-US" i="1" dirty="0" smtClean="0"/>
              <a:t>”</a:t>
            </a:r>
            <a:r>
              <a:rPr lang="en-US" dirty="0" smtClean="0"/>
              <a:t>; </a:t>
            </a:r>
            <a:r>
              <a:rPr lang="en-US" i="1" dirty="0" smtClean="0"/>
              <a:t>“The camera is </a:t>
            </a:r>
            <a:r>
              <a:rPr lang="en-US" i="1" u="sng" dirty="0" smtClean="0"/>
              <a:t>small</a:t>
            </a:r>
            <a:r>
              <a:rPr lang="en-US" i="1" dirty="0" smtClean="0"/>
              <a:t> and easy to carry”</a:t>
            </a:r>
          </a:p>
          <a:p>
            <a:pPr>
              <a:buNone/>
            </a:pPr>
            <a:r>
              <a:rPr lang="en-US" dirty="0" smtClean="0"/>
              <a:t>	- </a:t>
            </a:r>
            <a:r>
              <a:rPr lang="en-US" i="1" dirty="0" smtClean="0"/>
              <a:t>“It takes a </a:t>
            </a:r>
            <a:r>
              <a:rPr lang="en-US" i="1" u="sng" dirty="0" smtClean="0"/>
              <a:t>long</a:t>
            </a:r>
            <a:r>
              <a:rPr lang="en-US" i="1" dirty="0" smtClean="0"/>
              <a:t> time to focus”</a:t>
            </a:r>
            <a:r>
              <a:rPr lang="en-US" dirty="0" smtClean="0"/>
              <a:t>; </a:t>
            </a:r>
            <a:r>
              <a:rPr lang="en-US" i="1" dirty="0" smtClean="0"/>
              <a:t>“The battery life is </a:t>
            </a:r>
            <a:r>
              <a:rPr lang="en-US" i="1" u="sng" dirty="0" smtClean="0"/>
              <a:t>long</a:t>
            </a:r>
            <a:r>
              <a:rPr lang="en-US" i="1" dirty="0" smtClean="0"/>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Corpus Based Opinion Words Generation</a:t>
            </a:r>
            <a:endParaRPr lang="en-US" b="1" dirty="0"/>
          </a:p>
        </p:txBody>
      </p:sp>
      <p:sp>
        <p:nvSpPr>
          <p:cNvPr id="3" name="Content Placeholder 2"/>
          <p:cNvSpPr>
            <a:spLocks noGrp="1"/>
          </p:cNvSpPr>
          <p:nvPr>
            <p:ph sz="quarter" idx="1"/>
          </p:nvPr>
        </p:nvSpPr>
        <p:spPr/>
        <p:txBody>
          <a:bodyPr>
            <a:normAutofit fontScale="77500" lnSpcReduction="20000"/>
          </a:bodyPr>
          <a:lstStyle/>
          <a:p>
            <a:endParaRPr lang="en-US" b="1" dirty="0" smtClean="0"/>
          </a:p>
          <a:p>
            <a:endParaRPr lang="en-US" b="1" dirty="0" smtClean="0">
              <a:solidFill>
                <a:schemeClr val="accent5">
                  <a:lumMod val="50000"/>
                </a:schemeClr>
              </a:solidFill>
            </a:endParaRPr>
          </a:p>
          <a:p>
            <a:r>
              <a:rPr lang="en-US" b="1" dirty="0" smtClean="0">
                <a:solidFill>
                  <a:schemeClr val="accent5">
                    <a:lumMod val="50000"/>
                  </a:schemeClr>
                </a:solidFill>
              </a:rPr>
              <a:t>Step 1.</a:t>
            </a:r>
            <a:r>
              <a:rPr lang="en-US" dirty="0" smtClean="0"/>
              <a:t> Start with a list of seed opinion adjective words.</a:t>
            </a:r>
          </a:p>
          <a:p>
            <a:r>
              <a:rPr lang="en-US" b="1" dirty="0" smtClean="0">
                <a:solidFill>
                  <a:schemeClr val="accent5">
                    <a:lumMod val="50000"/>
                  </a:schemeClr>
                </a:solidFill>
              </a:rPr>
              <a:t>Step 2.</a:t>
            </a:r>
            <a:r>
              <a:rPr lang="en-US" dirty="0" smtClean="0"/>
              <a:t> Based on a chosen corpus, use linguistic constraints on connectives to identify additional adjective opinion words and their orientations, where the linguistic constraints include: (1) sentiment consistency, which is based on the observation that conjoined adjectives usually have the same orientations, e.g., given a sentence ‘‘This car is beautiful and spacious’’, if the word ‘‘beautiful’’ is positive, then ‘‘spacious’’ is positive too. (2) some rules can be designed for different connectives, e.g., AND, OR, BUT, EITHER-OR, NEITHER-NOR.</a:t>
            </a:r>
          </a:p>
          <a:p>
            <a:r>
              <a:rPr lang="en-US" b="1" dirty="0" smtClean="0">
                <a:solidFill>
                  <a:schemeClr val="accent5">
                    <a:lumMod val="50000"/>
                  </a:schemeClr>
                </a:solidFill>
              </a:rPr>
              <a:t>Step 3.</a:t>
            </a:r>
            <a:r>
              <a:rPr lang="en-US" dirty="0" smtClean="0"/>
              <a:t> Use </a:t>
            </a:r>
            <a:r>
              <a:rPr lang="en-US" dirty="0" smtClean="0"/>
              <a:t>statistical methods like </a:t>
            </a:r>
            <a:r>
              <a:rPr lang="en-US" dirty="0" smtClean="0"/>
              <a:t>log-linear </a:t>
            </a:r>
            <a:r>
              <a:rPr lang="en-US" dirty="0" smtClean="0"/>
              <a:t>model </a:t>
            </a:r>
            <a:r>
              <a:rPr lang="en-US" dirty="0" smtClean="0"/>
              <a:t>and clustering to produce </a:t>
            </a:r>
            <a:r>
              <a:rPr lang="en-US" dirty="0" smtClean="0"/>
              <a:t>two sets of opinion words, i.e., positive words and negative words.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Corpus Based Opinion Words Generation</a:t>
            </a:r>
            <a:endParaRPr lang="en-US" b="1" dirty="0"/>
          </a:p>
        </p:txBody>
      </p:sp>
      <p:sp>
        <p:nvSpPr>
          <p:cNvPr id="3" name="Content Placeholder 2"/>
          <p:cNvSpPr>
            <a:spLocks noGrp="1"/>
          </p:cNvSpPr>
          <p:nvPr>
            <p:ph sz="quarter" idx="1"/>
          </p:nvPr>
        </p:nvSpPr>
        <p:spPr/>
        <p:txBody>
          <a:bodyPr>
            <a:normAutofit fontScale="92500" lnSpcReduction="10000"/>
          </a:bodyPr>
          <a:lstStyle/>
          <a:p>
            <a:endParaRPr lang="en-US" b="1" dirty="0" smtClean="0">
              <a:solidFill>
                <a:schemeClr val="accent5">
                  <a:lumMod val="50000"/>
                </a:schemeClr>
              </a:solidFill>
            </a:endParaRPr>
          </a:p>
          <a:p>
            <a:r>
              <a:rPr lang="en-US" b="1" dirty="0" smtClean="0">
                <a:solidFill>
                  <a:schemeClr val="accent5">
                    <a:lumMod val="50000"/>
                  </a:schemeClr>
                </a:solidFill>
              </a:rPr>
              <a:t>Advantage</a:t>
            </a:r>
          </a:p>
          <a:p>
            <a:pPr>
              <a:buNone/>
            </a:pPr>
            <a:r>
              <a:rPr lang="en-US" dirty="0" smtClean="0"/>
              <a:t>	- Domain opinion words can be identified</a:t>
            </a:r>
          </a:p>
          <a:p>
            <a:pPr>
              <a:buNone/>
            </a:pPr>
            <a:r>
              <a:rPr lang="en-US" dirty="0" smtClean="0"/>
              <a:t>	- Context dependency is solved </a:t>
            </a:r>
            <a:r>
              <a:rPr lang="en-US" b="1" dirty="0" smtClean="0">
                <a:solidFill>
                  <a:schemeClr val="accent5">
                    <a:lumMod val="50000"/>
                  </a:schemeClr>
                </a:solidFill>
              </a:rPr>
              <a:t>to a certain extent</a:t>
            </a:r>
            <a:r>
              <a:rPr lang="en-US" b="1" dirty="0" smtClean="0"/>
              <a:t> </a:t>
            </a:r>
            <a:r>
              <a:rPr lang="en-US" dirty="0" smtClean="0"/>
              <a:t>but not fully, because </a:t>
            </a:r>
            <a:r>
              <a:rPr lang="en-US" b="1" dirty="0" smtClean="0">
                <a:solidFill>
                  <a:schemeClr val="accent5">
                    <a:lumMod val="50000"/>
                  </a:schemeClr>
                </a:solidFill>
              </a:rPr>
              <a:t>one opinion word may indicate different opinions in same domain</a:t>
            </a:r>
            <a:r>
              <a:rPr lang="en-US" b="1" dirty="0" smtClean="0"/>
              <a:t> </a:t>
            </a:r>
            <a:r>
              <a:rPr lang="en-US" dirty="0" smtClean="0"/>
              <a:t>(</a:t>
            </a:r>
            <a:r>
              <a:rPr lang="en-US" i="1" dirty="0" smtClean="0"/>
              <a:t>“The LCD screen is too </a:t>
            </a:r>
            <a:r>
              <a:rPr lang="en-US" i="1" u="sng" dirty="0" smtClean="0"/>
              <a:t>small</a:t>
            </a:r>
            <a:r>
              <a:rPr lang="en-US" i="1" dirty="0" smtClean="0"/>
              <a:t>”</a:t>
            </a:r>
            <a:r>
              <a:rPr lang="en-US" dirty="0" smtClean="0"/>
              <a:t>; </a:t>
            </a:r>
            <a:r>
              <a:rPr lang="en-US" i="1" dirty="0" smtClean="0"/>
              <a:t>“The camera is </a:t>
            </a:r>
            <a:r>
              <a:rPr lang="en-US" i="1" u="sng" dirty="0" smtClean="0"/>
              <a:t>small</a:t>
            </a:r>
            <a:r>
              <a:rPr lang="en-US" i="1" dirty="0" smtClean="0"/>
              <a:t> and easy to carry”)</a:t>
            </a:r>
            <a:endParaRPr lang="en-US" b="1" dirty="0" smtClean="0"/>
          </a:p>
          <a:p>
            <a:pPr>
              <a:buNone/>
            </a:pPr>
            <a:r>
              <a:rPr lang="en-US" b="1" dirty="0" smtClean="0"/>
              <a:t>	</a:t>
            </a:r>
            <a:r>
              <a:rPr lang="en-US" dirty="0" smtClean="0"/>
              <a:t>- </a:t>
            </a:r>
            <a:r>
              <a:rPr lang="en-US" b="1" dirty="0" smtClean="0">
                <a:solidFill>
                  <a:schemeClr val="accent5">
                    <a:lumMod val="50000"/>
                  </a:schemeClr>
                </a:solidFill>
              </a:rPr>
              <a:t>Solution</a:t>
            </a:r>
            <a:r>
              <a:rPr lang="en-US" dirty="0" smtClean="0"/>
              <a:t>: create pairs of object attribute and opinion word, i.e., &lt;object attribute, opinion word&gt;, and then determine opinion words and their orientations together with the object attributes.</a:t>
            </a:r>
            <a:endParaRPr lang="en-US" b="1"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Sentiment Identification</a:t>
            </a:r>
            <a:endParaRPr lang="en-US" b="1" dirty="0"/>
          </a:p>
        </p:txBody>
      </p:sp>
      <p:sp>
        <p:nvSpPr>
          <p:cNvPr id="4" name="Rectangle 3"/>
          <p:cNvSpPr/>
          <p:nvPr/>
        </p:nvSpPr>
        <p:spPr>
          <a:xfrm>
            <a:off x="3124200" y="2590800"/>
            <a:ext cx="2590800" cy="533400"/>
          </a:xfrm>
          <a:prstGeom prst="rect">
            <a:avLst/>
          </a:prstGeom>
          <a:solidFill>
            <a:schemeClr val="bg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solidFill>
                  <a:schemeClr val="accent5">
                    <a:lumMod val="50000"/>
                  </a:schemeClr>
                </a:solidFill>
              </a:rPr>
              <a:t>Sentiment Orientation Classification</a:t>
            </a:r>
            <a:endParaRPr lang="en-US" i="1" dirty="0">
              <a:solidFill>
                <a:schemeClr val="accent5">
                  <a:lumMod val="50000"/>
                </a:schemeClr>
              </a:solidFill>
            </a:endParaRPr>
          </a:p>
        </p:txBody>
      </p:sp>
      <p:cxnSp>
        <p:nvCxnSpPr>
          <p:cNvPr id="5" name="Straight Arrow Connector 4"/>
          <p:cNvCxnSpPr>
            <a:stCxn id="4" idx="2"/>
          </p:cNvCxnSpPr>
          <p:nvPr/>
        </p:nvCxnSpPr>
        <p:spPr>
          <a:xfrm rot="5400000">
            <a:off x="2628900" y="2247900"/>
            <a:ext cx="914400" cy="2667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stCxn id="4" idx="2"/>
          </p:cNvCxnSpPr>
          <p:nvPr/>
        </p:nvCxnSpPr>
        <p:spPr>
          <a:xfrm rot="16200000" flipH="1">
            <a:off x="5181600" y="2362200"/>
            <a:ext cx="914400" cy="2438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838200" y="4114800"/>
            <a:ext cx="2286000" cy="533400"/>
          </a:xfrm>
          <a:prstGeom prst="rect">
            <a:avLst/>
          </a:prstGeom>
          <a:solidFill>
            <a:schemeClr val="accent4">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solidFill>
                  <a:schemeClr val="accent5">
                    <a:lumMod val="50000"/>
                  </a:schemeClr>
                </a:solidFill>
              </a:rPr>
              <a:t>Counting Opinion Words</a:t>
            </a:r>
            <a:endParaRPr lang="en-US" i="1" dirty="0">
              <a:solidFill>
                <a:schemeClr val="accent5">
                  <a:lumMod val="50000"/>
                </a:schemeClr>
              </a:solidFill>
            </a:endParaRPr>
          </a:p>
        </p:txBody>
      </p:sp>
      <p:sp>
        <p:nvSpPr>
          <p:cNvPr id="8" name="Rectangle 7"/>
          <p:cNvSpPr/>
          <p:nvPr/>
        </p:nvSpPr>
        <p:spPr>
          <a:xfrm>
            <a:off x="5791200" y="4114800"/>
            <a:ext cx="2286000" cy="533400"/>
          </a:xfrm>
          <a:prstGeom prst="rect">
            <a:avLst/>
          </a:prstGeom>
          <a:solidFill>
            <a:schemeClr val="bg1">
              <a:lumMod val="9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solidFill>
                  <a:schemeClr val="accent5">
                    <a:lumMod val="50000"/>
                  </a:schemeClr>
                </a:solidFill>
              </a:rPr>
              <a:t>Supervised Learning Methods</a:t>
            </a:r>
            <a:endParaRPr lang="en-US" i="1" dirty="0">
              <a:solidFill>
                <a:schemeClr val="accent5">
                  <a:lumMod val="50000"/>
                </a:schemeClr>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Sentiment Orientation Classification</a:t>
            </a:r>
            <a:endParaRPr lang="en-US" b="1" dirty="0"/>
          </a:p>
        </p:txBody>
      </p:sp>
      <p:sp>
        <p:nvSpPr>
          <p:cNvPr id="3" name="Content Placeholder 2"/>
          <p:cNvSpPr>
            <a:spLocks noGrp="1"/>
          </p:cNvSpPr>
          <p:nvPr>
            <p:ph sz="quarter" idx="1"/>
          </p:nvPr>
        </p:nvSpPr>
        <p:spPr/>
        <p:txBody>
          <a:bodyPr>
            <a:normAutofit fontScale="92500" lnSpcReduction="20000"/>
          </a:bodyPr>
          <a:lstStyle/>
          <a:p>
            <a:endParaRPr lang="en-US" b="1" dirty="0" smtClean="0">
              <a:solidFill>
                <a:schemeClr val="accent5">
                  <a:lumMod val="50000"/>
                </a:schemeClr>
              </a:solidFill>
            </a:endParaRPr>
          </a:p>
          <a:p>
            <a:r>
              <a:rPr lang="en-US" b="1" dirty="0" smtClean="0">
                <a:solidFill>
                  <a:schemeClr val="accent5">
                    <a:lumMod val="50000"/>
                  </a:schemeClr>
                </a:solidFill>
              </a:rPr>
              <a:t>Counting opinion words</a:t>
            </a:r>
            <a:r>
              <a:rPr lang="en-US" b="1" dirty="0" smtClean="0"/>
              <a:t> –</a:t>
            </a:r>
          </a:p>
          <a:p>
            <a:pPr>
              <a:buNone/>
            </a:pPr>
            <a:r>
              <a:rPr lang="en-US" dirty="0" smtClean="0"/>
              <a:t>	- </a:t>
            </a:r>
            <a:r>
              <a:rPr lang="en-US" i="1" dirty="0" smtClean="0"/>
              <a:t>“I bought an </a:t>
            </a:r>
            <a:r>
              <a:rPr lang="en-US" i="1" dirty="0" err="1" smtClean="0">
                <a:solidFill>
                  <a:schemeClr val="accent1">
                    <a:lumMod val="75000"/>
                  </a:schemeClr>
                </a:solidFill>
              </a:rPr>
              <a:t>iPhone</a:t>
            </a:r>
            <a:r>
              <a:rPr lang="en-US" i="1" dirty="0" smtClean="0"/>
              <a:t> a few days ago. It was such a </a:t>
            </a:r>
            <a:r>
              <a:rPr lang="en-US" i="1" u="sng" dirty="0" smtClean="0"/>
              <a:t>nice</a:t>
            </a:r>
            <a:r>
              <a:rPr lang="en-US" i="1" dirty="0" smtClean="0"/>
              <a:t> phone. The </a:t>
            </a:r>
            <a:r>
              <a:rPr lang="en-US" i="1" dirty="0" smtClean="0">
                <a:solidFill>
                  <a:schemeClr val="accent1">
                    <a:lumMod val="75000"/>
                  </a:schemeClr>
                </a:solidFill>
              </a:rPr>
              <a:t>touch screen </a:t>
            </a:r>
            <a:r>
              <a:rPr lang="en-US" i="1" dirty="0" smtClean="0"/>
              <a:t>was really </a:t>
            </a:r>
            <a:r>
              <a:rPr lang="en-US" i="1" u="sng" dirty="0" smtClean="0"/>
              <a:t>cool</a:t>
            </a:r>
            <a:r>
              <a:rPr lang="en-US" i="1" dirty="0" smtClean="0"/>
              <a:t>. The </a:t>
            </a:r>
            <a:r>
              <a:rPr lang="en-US" i="1" dirty="0" smtClean="0">
                <a:solidFill>
                  <a:schemeClr val="accent1">
                    <a:lumMod val="75000"/>
                  </a:schemeClr>
                </a:solidFill>
              </a:rPr>
              <a:t>voice</a:t>
            </a:r>
            <a:r>
              <a:rPr lang="en-US" i="1" dirty="0" smtClean="0">
                <a:solidFill>
                  <a:schemeClr val="accent2"/>
                </a:solidFill>
              </a:rPr>
              <a:t> </a:t>
            </a:r>
            <a:r>
              <a:rPr lang="en-US" i="1" dirty="0" smtClean="0">
                <a:solidFill>
                  <a:schemeClr val="accent1">
                    <a:lumMod val="75000"/>
                  </a:schemeClr>
                </a:solidFill>
              </a:rPr>
              <a:t>quality</a:t>
            </a:r>
            <a:r>
              <a:rPr lang="en-US" i="1" dirty="0" smtClean="0"/>
              <a:t> was </a:t>
            </a:r>
            <a:r>
              <a:rPr lang="en-US" i="1" u="sng" dirty="0" smtClean="0"/>
              <a:t>clear</a:t>
            </a:r>
            <a:r>
              <a:rPr lang="en-US" i="1" dirty="0" smtClean="0"/>
              <a:t> too. Although the </a:t>
            </a:r>
            <a:r>
              <a:rPr lang="en-US" i="1" dirty="0" smtClean="0">
                <a:solidFill>
                  <a:schemeClr val="accent1">
                    <a:lumMod val="75000"/>
                  </a:schemeClr>
                </a:solidFill>
              </a:rPr>
              <a:t>battery life</a:t>
            </a:r>
            <a:r>
              <a:rPr lang="en-US" i="1" dirty="0" smtClean="0"/>
              <a:t> was not long, that is </a:t>
            </a:r>
            <a:r>
              <a:rPr lang="en-US" i="1" u="sng" dirty="0" smtClean="0"/>
              <a:t>ok</a:t>
            </a:r>
            <a:r>
              <a:rPr lang="en-US" i="1" dirty="0" smtClean="0"/>
              <a:t> for me. However, my mother was mad with me as I did not tell her before I bought it. She also thought the phone was too expensive, and wanted me to return it to the shop.”</a:t>
            </a:r>
          </a:p>
          <a:p>
            <a:pPr>
              <a:buNone/>
            </a:pPr>
            <a:r>
              <a:rPr lang="en-US" i="1" dirty="0" smtClean="0"/>
              <a:t>	</a:t>
            </a:r>
            <a:r>
              <a:rPr lang="en-US" dirty="0" smtClean="0"/>
              <a:t>- Assign +1 to positive words (</a:t>
            </a:r>
            <a:r>
              <a:rPr lang="en-US" i="1" dirty="0" smtClean="0"/>
              <a:t>‘nice’, ‘cool’, ‘clear’, ‘ok’</a:t>
            </a:r>
            <a:r>
              <a:rPr lang="en-US" dirty="0" smtClean="0"/>
              <a:t>)</a:t>
            </a:r>
          </a:p>
          <a:p>
            <a:pPr>
              <a:buNone/>
            </a:pPr>
            <a:r>
              <a:rPr lang="en-US" i="1" dirty="0" smtClean="0"/>
              <a:t>	- </a:t>
            </a:r>
            <a:r>
              <a:rPr lang="en-US" dirty="0" smtClean="0"/>
              <a:t>Assign -1 to negative words (</a:t>
            </a:r>
            <a:r>
              <a:rPr lang="en-US" i="1" dirty="0" smtClean="0"/>
              <a:t>‘expensive’</a:t>
            </a:r>
            <a:r>
              <a:rPr lang="en-US" dirty="0" smtClean="0"/>
              <a:t>)</a:t>
            </a:r>
          </a:p>
          <a:p>
            <a:pPr>
              <a:buNone/>
            </a:pPr>
            <a:r>
              <a:rPr lang="en-US" i="1" dirty="0" smtClean="0"/>
              <a:t>	- </a:t>
            </a:r>
            <a:r>
              <a:rPr lang="en-US" dirty="0" smtClean="0"/>
              <a:t>Positive - Negative = 4 – 1 = +3</a:t>
            </a:r>
          </a:p>
          <a:p>
            <a:pPr>
              <a:buNone/>
            </a:pPr>
            <a:r>
              <a:rPr lang="en-US" i="1" dirty="0" smtClean="0"/>
              <a:t>	- </a:t>
            </a:r>
            <a:r>
              <a:rPr lang="en-US" dirty="0" smtClean="0"/>
              <a:t>Overall Classification: </a:t>
            </a:r>
            <a:r>
              <a:rPr lang="en-US" b="1" dirty="0" smtClean="0">
                <a:solidFill>
                  <a:schemeClr val="accent5">
                    <a:lumMod val="50000"/>
                  </a:schemeClr>
                </a:solidFill>
              </a:rPr>
              <a:t>POSITIVE</a:t>
            </a:r>
            <a:endParaRPr lang="en-US" b="1" i="1" dirty="0">
              <a:solidFill>
                <a:schemeClr val="accent5">
                  <a:lumMod val="50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b="1" dirty="0"/>
          </a:p>
        </p:txBody>
      </p:sp>
      <p:sp>
        <p:nvSpPr>
          <p:cNvPr id="3" name="Content Placeholder 2"/>
          <p:cNvSpPr>
            <a:spLocks noGrp="1"/>
          </p:cNvSpPr>
          <p:nvPr>
            <p:ph sz="quarter" idx="1"/>
          </p:nvPr>
        </p:nvSpPr>
        <p:spPr/>
        <p:txBody>
          <a:bodyPr/>
          <a:lstStyle/>
          <a:p>
            <a:endParaRPr lang="en-US" dirty="0" smtClean="0"/>
          </a:p>
          <a:p>
            <a:r>
              <a:rPr lang="en-US" dirty="0" smtClean="0"/>
              <a:t>In sentiment analysis, or opinion mining, (SAOM), the goal is to discover people’s opinions expressed in written language (text)</a:t>
            </a:r>
          </a:p>
          <a:p>
            <a:r>
              <a:rPr lang="en-US" dirty="0" smtClean="0"/>
              <a:t>Sentiment can be defined as “what one feels about something”, “personal experience, one’s own feeling”, “an attitude toward something” or “an opinion”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Sentiment Orientation Classification</a:t>
            </a:r>
            <a:endParaRPr lang="en-US" b="1" dirty="0"/>
          </a:p>
        </p:txBody>
      </p:sp>
      <p:sp>
        <p:nvSpPr>
          <p:cNvPr id="3" name="Content Placeholder 2"/>
          <p:cNvSpPr>
            <a:spLocks noGrp="1"/>
          </p:cNvSpPr>
          <p:nvPr>
            <p:ph sz="quarter" idx="1"/>
          </p:nvPr>
        </p:nvSpPr>
        <p:spPr/>
        <p:txBody>
          <a:bodyPr>
            <a:normAutofit fontScale="85000" lnSpcReduction="10000"/>
          </a:bodyPr>
          <a:lstStyle/>
          <a:p>
            <a:endParaRPr lang="en-US" b="1" dirty="0" smtClean="0">
              <a:solidFill>
                <a:schemeClr val="accent5">
                  <a:lumMod val="50000"/>
                </a:schemeClr>
              </a:solidFill>
            </a:endParaRPr>
          </a:p>
          <a:p>
            <a:r>
              <a:rPr lang="en-US" b="1" dirty="0" smtClean="0">
                <a:solidFill>
                  <a:schemeClr val="accent5">
                    <a:lumMod val="50000"/>
                  </a:schemeClr>
                </a:solidFill>
              </a:rPr>
              <a:t>Supervised Learning Techniques</a:t>
            </a:r>
          </a:p>
          <a:p>
            <a:pPr>
              <a:buNone/>
            </a:pPr>
            <a:r>
              <a:rPr lang="en-US" dirty="0" smtClean="0"/>
              <a:t>	- Naïve </a:t>
            </a:r>
            <a:r>
              <a:rPr lang="en-US" dirty="0" err="1" smtClean="0"/>
              <a:t>Bayes</a:t>
            </a:r>
            <a:r>
              <a:rPr lang="en-US" dirty="0" smtClean="0"/>
              <a:t> (NB)</a:t>
            </a:r>
          </a:p>
          <a:p>
            <a:pPr>
              <a:buNone/>
            </a:pPr>
            <a:r>
              <a:rPr lang="en-US" dirty="0" smtClean="0"/>
              <a:t>	- Maximum Entropy (ME)</a:t>
            </a:r>
          </a:p>
          <a:p>
            <a:pPr>
              <a:buNone/>
            </a:pPr>
            <a:r>
              <a:rPr lang="en-US" dirty="0" smtClean="0"/>
              <a:t>	- Support Vector Machines (SVM)</a:t>
            </a:r>
          </a:p>
          <a:p>
            <a:pPr>
              <a:buNone/>
            </a:pPr>
            <a:r>
              <a:rPr lang="en-US" dirty="0" smtClean="0"/>
              <a:t>	- Logistic Regression (LR)</a:t>
            </a:r>
          </a:p>
          <a:p>
            <a:r>
              <a:rPr lang="en-US" b="1" dirty="0" smtClean="0">
                <a:solidFill>
                  <a:schemeClr val="accent5">
                    <a:lumMod val="50000"/>
                  </a:schemeClr>
                </a:solidFill>
              </a:rPr>
              <a:t>Domain Dependency</a:t>
            </a:r>
            <a:r>
              <a:rPr lang="en-US" dirty="0" smtClean="0"/>
              <a:t> – the classifier trained using opinionated documents from domain A often performs poorly when tested on documents from domain B</a:t>
            </a:r>
          </a:p>
          <a:p>
            <a:r>
              <a:rPr lang="en-US" b="1" dirty="0" smtClean="0">
                <a:solidFill>
                  <a:schemeClr val="accent5">
                    <a:lumMod val="50000"/>
                  </a:schemeClr>
                </a:solidFill>
              </a:rPr>
              <a:t>Example of Domain Dependency</a:t>
            </a:r>
            <a:r>
              <a:rPr lang="en-US" dirty="0" smtClean="0"/>
              <a:t> – in the domain of movie reviews, the word </a:t>
            </a:r>
            <a:r>
              <a:rPr lang="en-US" i="1" dirty="0" smtClean="0"/>
              <a:t>unpredictable </a:t>
            </a:r>
            <a:r>
              <a:rPr lang="en-US" dirty="0" smtClean="0"/>
              <a:t>might be positive, but in the domain of car reviews, the same word might be negative</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534400" cy="758952"/>
          </a:xfrm>
        </p:spPr>
        <p:txBody>
          <a:bodyPr>
            <a:normAutofit fontScale="90000"/>
          </a:bodyPr>
          <a:lstStyle/>
          <a:p>
            <a:r>
              <a:rPr lang="en-US" b="1" dirty="0" smtClean="0"/>
              <a:t>System Overview: Finding Sentiments for Aspects</a:t>
            </a:r>
            <a:endParaRPr lang="en-US" b="1" dirty="0"/>
          </a:p>
        </p:txBody>
      </p:sp>
      <p:pic>
        <p:nvPicPr>
          <p:cNvPr id="1028" name="Picture 4"/>
          <p:cNvPicPr>
            <a:picLocks noGrp="1" noChangeAspect="1" noChangeArrowheads="1"/>
          </p:cNvPicPr>
          <p:nvPr>
            <p:ph sz="quarter" idx="1"/>
          </p:nvPr>
        </p:nvPicPr>
        <p:blipFill>
          <a:blip r:embed="rId2"/>
          <a:stretch>
            <a:fillRect/>
          </a:stretch>
        </p:blipFill>
        <p:spPr bwMode="auto">
          <a:xfrm>
            <a:off x="326336" y="2583593"/>
            <a:ext cx="8504238" cy="247641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Challenges of Sentiment Analysis</a:t>
            </a:r>
            <a:endParaRPr lang="en-US" b="1" dirty="0"/>
          </a:p>
        </p:txBody>
      </p:sp>
      <p:sp>
        <p:nvSpPr>
          <p:cNvPr id="3" name="Content Placeholder 2"/>
          <p:cNvSpPr>
            <a:spLocks noGrp="1"/>
          </p:cNvSpPr>
          <p:nvPr>
            <p:ph sz="quarter" idx="1"/>
          </p:nvPr>
        </p:nvSpPr>
        <p:spPr/>
        <p:txBody>
          <a:bodyPr>
            <a:normAutofit/>
          </a:bodyPr>
          <a:lstStyle/>
          <a:p>
            <a:endParaRPr lang="en-US" b="1" dirty="0" smtClean="0">
              <a:solidFill>
                <a:schemeClr val="accent5">
                  <a:lumMod val="50000"/>
                </a:schemeClr>
              </a:solidFill>
            </a:endParaRPr>
          </a:p>
          <a:p>
            <a:r>
              <a:rPr lang="en-US" b="1" dirty="0" smtClean="0">
                <a:solidFill>
                  <a:schemeClr val="accent5">
                    <a:lumMod val="50000"/>
                  </a:schemeClr>
                </a:solidFill>
              </a:rPr>
              <a:t>Sarcasm</a:t>
            </a:r>
            <a:r>
              <a:rPr lang="en-US" dirty="0" smtClean="0"/>
              <a:t> – </a:t>
            </a:r>
            <a:r>
              <a:rPr lang="en-US" i="1" dirty="0" smtClean="0"/>
              <a:t>“The restaurant was great in that it will make all future meals seem more delicious”</a:t>
            </a:r>
          </a:p>
          <a:p>
            <a:r>
              <a:rPr lang="en-US" b="1" dirty="0" smtClean="0">
                <a:solidFill>
                  <a:schemeClr val="accent5">
                    <a:lumMod val="50000"/>
                  </a:schemeClr>
                </a:solidFill>
              </a:rPr>
              <a:t>Compound Sentences</a:t>
            </a:r>
            <a:r>
              <a:rPr lang="en-US" b="1" dirty="0" smtClean="0"/>
              <a:t> </a:t>
            </a:r>
            <a:r>
              <a:rPr lang="en-US" dirty="0" smtClean="0"/>
              <a:t>– </a:t>
            </a:r>
            <a:r>
              <a:rPr lang="en-US" i="1" dirty="0" smtClean="0"/>
              <a:t>“The kids enjoyed the beach but we did not”</a:t>
            </a:r>
            <a:r>
              <a:rPr lang="en-US" dirty="0" smtClean="0"/>
              <a:t>; </a:t>
            </a:r>
            <a:r>
              <a:rPr lang="en-US" i="1" dirty="0" smtClean="0"/>
              <a:t>“Despite a pleasant experience I cannot support the many reviews that it was a great restaurant”</a:t>
            </a:r>
          </a:p>
          <a:p>
            <a:r>
              <a:rPr lang="en-US" b="1" dirty="0" smtClean="0">
                <a:solidFill>
                  <a:schemeClr val="accent5">
                    <a:lumMod val="50000"/>
                  </a:schemeClr>
                </a:solidFill>
              </a:rPr>
              <a:t>Unstructured Data</a:t>
            </a:r>
            <a:r>
              <a:rPr lang="en-US" dirty="0" smtClean="0"/>
              <a:t> – The reviews that the contributors have written for each object are the input which are in the unstructured plain text format</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a:t>
            </a:r>
            <a:endParaRPr lang="en-US" b="1" dirty="0"/>
          </a:p>
        </p:txBody>
      </p:sp>
      <p:sp>
        <p:nvSpPr>
          <p:cNvPr id="3" name="Content Placeholder 2"/>
          <p:cNvSpPr>
            <a:spLocks noGrp="1"/>
          </p:cNvSpPr>
          <p:nvPr>
            <p:ph sz="quarter" idx="1"/>
          </p:nvPr>
        </p:nvSpPr>
        <p:spPr/>
        <p:txBody>
          <a:bodyPr/>
          <a:lstStyle/>
          <a:p>
            <a:endParaRPr lang="en-US" dirty="0" smtClean="0"/>
          </a:p>
          <a:p>
            <a:r>
              <a:rPr lang="en-US" dirty="0" smtClean="0"/>
              <a:t>A lot of work has been done, but there is much work to do in the short history of this field</a:t>
            </a:r>
          </a:p>
          <a:p>
            <a:r>
              <a:rPr lang="en-US" dirty="0" smtClean="0"/>
              <a:t>Can the methods be generalized across domains?</a:t>
            </a:r>
          </a:p>
          <a:p>
            <a:r>
              <a:rPr lang="en-US" dirty="0" smtClean="0"/>
              <a:t>What about non-textual data?</a:t>
            </a:r>
          </a:p>
          <a:p>
            <a:r>
              <a:rPr lang="en-US" dirty="0" smtClean="0"/>
              <a:t>Sentiments and opinions dynamic in nature, even the meaning of words can change over time</a:t>
            </a:r>
          </a:p>
          <a:p>
            <a:r>
              <a:rPr lang="en-US" dirty="0" smtClean="0"/>
              <a:t>Opportunities for continued research large due to such unanswered questions</a:t>
            </a:r>
          </a:p>
          <a:p>
            <a:endParaRPr lang="en-US" dirty="0" smtClean="0"/>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References</a:t>
            </a:r>
            <a:endParaRPr lang="en-US" b="1" dirty="0"/>
          </a:p>
        </p:txBody>
      </p:sp>
      <p:sp>
        <p:nvSpPr>
          <p:cNvPr id="3" name="Content Placeholder 2"/>
          <p:cNvSpPr>
            <a:spLocks noGrp="1"/>
          </p:cNvSpPr>
          <p:nvPr>
            <p:ph sz="quarter" idx="1"/>
          </p:nvPr>
        </p:nvSpPr>
        <p:spPr/>
        <p:txBody>
          <a:bodyPr/>
          <a:lstStyle/>
          <a:p>
            <a:endParaRPr lang="en-US" sz="2400" dirty="0" smtClean="0"/>
          </a:p>
          <a:p>
            <a:endParaRPr lang="en-US" sz="2400" dirty="0" smtClean="0"/>
          </a:p>
          <a:p>
            <a:r>
              <a:rPr lang="en-US" sz="2400" dirty="0" err="1" smtClean="0"/>
              <a:t>Farhadloo</a:t>
            </a:r>
            <a:r>
              <a:rPr lang="en-US" sz="2400" dirty="0" smtClean="0"/>
              <a:t>, </a:t>
            </a:r>
            <a:r>
              <a:rPr lang="en-US" sz="2400" dirty="0" err="1" smtClean="0"/>
              <a:t>Mohsen</a:t>
            </a:r>
            <a:r>
              <a:rPr lang="en-US" sz="2400" dirty="0" smtClean="0"/>
              <a:t> &amp; Rolland, Erik. (2016). Fundamentals of Sentiment Analysis and Its Applications. 10.1007/978-3-319-30319-2_1.</a:t>
            </a:r>
          </a:p>
          <a:p>
            <a:r>
              <a:rPr lang="en-US" sz="2400" dirty="0" err="1" smtClean="0"/>
              <a:t>Luo</a:t>
            </a:r>
            <a:r>
              <a:rPr lang="en-US" sz="2400" dirty="0" smtClean="0"/>
              <a:t>, </a:t>
            </a:r>
            <a:r>
              <a:rPr lang="en-US" sz="2400" dirty="0" err="1" smtClean="0"/>
              <a:t>Tiejian</a:t>
            </a:r>
            <a:r>
              <a:rPr lang="en-US" sz="2400" dirty="0" smtClean="0"/>
              <a:t> &amp; Chen, Su &amp; </a:t>
            </a:r>
            <a:r>
              <a:rPr lang="en-US" sz="2400" dirty="0" err="1" smtClean="0"/>
              <a:t>Xu</a:t>
            </a:r>
            <a:r>
              <a:rPr lang="en-US" sz="2400" dirty="0" smtClean="0"/>
              <a:t>, </a:t>
            </a:r>
            <a:r>
              <a:rPr lang="en-US" sz="2400" dirty="0" err="1" smtClean="0"/>
              <a:t>Guandong</a:t>
            </a:r>
            <a:r>
              <a:rPr lang="en-US" sz="2400" dirty="0" smtClean="0"/>
              <a:t> &amp; Zhou, </a:t>
            </a:r>
            <a:r>
              <a:rPr lang="en-US" sz="2400" dirty="0" err="1" smtClean="0"/>
              <a:t>Jia</a:t>
            </a:r>
            <a:r>
              <a:rPr lang="en-US" sz="2400" dirty="0" smtClean="0"/>
              <a:t>. (2013). Sentiment Analysis. 10.1007/978-1-4614-7202-5_4.</a:t>
            </a:r>
          </a:p>
          <a:p>
            <a:r>
              <a:rPr lang="en-US" sz="2400" dirty="0" err="1" smtClean="0"/>
              <a:t>Katrekar</a:t>
            </a:r>
            <a:r>
              <a:rPr lang="en-US" sz="2400" dirty="0" smtClean="0"/>
              <a:t>, </a:t>
            </a:r>
            <a:r>
              <a:rPr lang="en-US" sz="2400" dirty="0" err="1" smtClean="0"/>
              <a:t>Ashish</a:t>
            </a:r>
            <a:r>
              <a:rPr lang="en-US" sz="2400" dirty="0" smtClean="0"/>
              <a:t>. AVP, Big Data Analytics. An Introduction to Sentiment Analysis. www.globallogic.com.</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Need of Sentiment Analysis</a:t>
            </a:r>
            <a:endParaRPr lang="en-US" b="1" dirty="0"/>
          </a:p>
        </p:txBody>
      </p:sp>
      <p:sp>
        <p:nvSpPr>
          <p:cNvPr id="3" name="Content Placeholder 2"/>
          <p:cNvSpPr>
            <a:spLocks noGrp="1"/>
          </p:cNvSpPr>
          <p:nvPr>
            <p:ph sz="quarter" idx="1"/>
          </p:nvPr>
        </p:nvSpPr>
        <p:spPr/>
        <p:txBody>
          <a:bodyPr>
            <a:normAutofit/>
          </a:bodyPr>
          <a:lstStyle/>
          <a:p>
            <a:endParaRPr lang="en-US" dirty="0" smtClean="0"/>
          </a:p>
          <a:p>
            <a:r>
              <a:rPr lang="en-US" dirty="0" smtClean="0"/>
              <a:t>Organizations want to focus on understanding how their value-creating activities are perceived by their customers</a:t>
            </a:r>
          </a:p>
          <a:p>
            <a:r>
              <a:rPr lang="en-US" dirty="0" smtClean="0"/>
              <a:t>Huge number of customer reviews in text format are openly available on the web</a:t>
            </a:r>
          </a:p>
          <a:p>
            <a:r>
              <a:rPr lang="en-US" dirty="0" smtClean="0"/>
              <a:t>Discover the overall customer </a:t>
            </a:r>
            <a:r>
              <a:rPr lang="en-US" dirty="0"/>
              <a:t>satisfaction without human </a:t>
            </a:r>
            <a:r>
              <a:rPr lang="en-US" dirty="0" smtClean="0"/>
              <a:t>intervention</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Problem Definition</a:t>
            </a:r>
            <a:endParaRPr lang="en-US" b="1" dirty="0"/>
          </a:p>
        </p:txBody>
      </p:sp>
      <p:sp>
        <p:nvSpPr>
          <p:cNvPr id="3" name="Content Placeholder 2"/>
          <p:cNvSpPr>
            <a:spLocks noGrp="1"/>
          </p:cNvSpPr>
          <p:nvPr>
            <p:ph sz="quarter" idx="1"/>
          </p:nvPr>
        </p:nvSpPr>
        <p:spPr/>
        <p:txBody>
          <a:bodyPr>
            <a:normAutofit fontScale="92500" lnSpcReduction="10000"/>
          </a:bodyPr>
          <a:lstStyle/>
          <a:p>
            <a:endParaRPr lang="en-US" b="1" dirty="0" smtClean="0">
              <a:solidFill>
                <a:schemeClr val="accent5">
                  <a:lumMod val="50000"/>
                </a:schemeClr>
              </a:solidFill>
            </a:endParaRPr>
          </a:p>
          <a:p>
            <a:r>
              <a:rPr lang="en-US" b="1" dirty="0" smtClean="0">
                <a:solidFill>
                  <a:schemeClr val="accent5">
                    <a:lumMod val="50000"/>
                  </a:schemeClr>
                </a:solidFill>
              </a:rPr>
              <a:t>Contributor</a:t>
            </a:r>
            <a:r>
              <a:rPr lang="en-US" dirty="0" smtClean="0"/>
              <a:t> - person </a:t>
            </a:r>
            <a:r>
              <a:rPr lang="en-US" dirty="0"/>
              <a:t>or </a:t>
            </a:r>
            <a:r>
              <a:rPr lang="en-US" dirty="0" smtClean="0"/>
              <a:t>organization who </a:t>
            </a:r>
            <a:r>
              <a:rPr lang="en-US" dirty="0"/>
              <a:t>is </a:t>
            </a:r>
            <a:r>
              <a:rPr lang="en-US" dirty="0" smtClean="0"/>
              <a:t>expressing his/her/its opinions </a:t>
            </a:r>
            <a:r>
              <a:rPr lang="en-US" dirty="0"/>
              <a:t>in written language or </a:t>
            </a:r>
            <a:r>
              <a:rPr lang="en-US" dirty="0" smtClean="0"/>
              <a:t>text</a:t>
            </a:r>
          </a:p>
          <a:p>
            <a:r>
              <a:rPr lang="en-US" b="1" dirty="0" smtClean="0">
                <a:solidFill>
                  <a:schemeClr val="accent5">
                    <a:lumMod val="50000"/>
                  </a:schemeClr>
                </a:solidFill>
              </a:rPr>
              <a:t>Object</a:t>
            </a:r>
            <a:r>
              <a:rPr lang="en-US" dirty="0" smtClean="0"/>
              <a:t> - product</a:t>
            </a:r>
            <a:r>
              <a:rPr lang="en-US" dirty="0"/>
              <a:t>, service, person, event, </a:t>
            </a:r>
            <a:r>
              <a:rPr lang="en-US" dirty="0" smtClean="0"/>
              <a:t>organization, or topic</a:t>
            </a:r>
          </a:p>
          <a:p>
            <a:r>
              <a:rPr lang="en-US" b="1" dirty="0" smtClean="0">
                <a:solidFill>
                  <a:schemeClr val="accent5">
                    <a:lumMod val="50000"/>
                  </a:schemeClr>
                </a:solidFill>
              </a:rPr>
              <a:t>Review</a:t>
            </a:r>
            <a:r>
              <a:rPr lang="en-US" dirty="0" smtClean="0"/>
              <a:t> - contributor-generated </a:t>
            </a:r>
            <a:r>
              <a:rPr lang="en-US" dirty="0"/>
              <a:t>text that contains the opinions of </a:t>
            </a:r>
            <a:r>
              <a:rPr lang="en-US" dirty="0" smtClean="0"/>
              <a:t>the contributor </a:t>
            </a:r>
            <a:r>
              <a:rPr lang="en-US" dirty="0"/>
              <a:t>about some aspects of the </a:t>
            </a:r>
            <a:r>
              <a:rPr lang="en-US" dirty="0" smtClean="0"/>
              <a:t>object</a:t>
            </a:r>
          </a:p>
          <a:p>
            <a:r>
              <a:rPr lang="en-US" b="1" dirty="0" smtClean="0">
                <a:solidFill>
                  <a:schemeClr val="accent5">
                    <a:lumMod val="50000"/>
                  </a:schemeClr>
                </a:solidFill>
              </a:rPr>
              <a:t>Overall Rating</a:t>
            </a:r>
            <a:r>
              <a:rPr lang="en-US" dirty="0" smtClean="0"/>
              <a:t> - on a definite scale</a:t>
            </a:r>
          </a:p>
          <a:p>
            <a:r>
              <a:rPr lang="en-US" b="1" dirty="0" smtClean="0">
                <a:solidFill>
                  <a:schemeClr val="accent5">
                    <a:lumMod val="50000"/>
                  </a:schemeClr>
                </a:solidFill>
              </a:rPr>
              <a:t>Opinion</a:t>
            </a:r>
            <a:r>
              <a:rPr lang="en-US" dirty="0" smtClean="0"/>
              <a:t> - positive/negative view about an object</a:t>
            </a:r>
          </a:p>
          <a:p>
            <a:r>
              <a:rPr lang="en-US" b="1" dirty="0" smtClean="0">
                <a:solidFill>
                  <a:schemeClr val="accent5">
                    <a:lumMod val="50000"/>
                  </a:schemeClr>
                </a:solidFill>
              </a:rPr>
              <a:t>Aspect</a:t>
            </a:r>
            <a:r>
              <a:rPr lang="en-US" dirty="0" smtClean="0"/>
              <a:t> - important attribute of object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 Definition</a:t>
            </a:r>
            <a:endParaRPr lang="en-US" b="1" dirty="0"/>
          </a:p>
        </p:txBody>
      </p:sp>
      <p:sp>
        <p:nvSpPr>
          <p:cNvPr id="3" name="Content Placeholder 2"/>
          <p:cNvSpPr>
            <a:spLocks noGrp="1"/>
          </p:cNvSpPr>
          <p:nvPr>
            <p:ph sz="quarter" idx="1"/>
          </p:nvPr>
        </p:nvSpPr>
        <p:spPr/>
        <p:txBody>
          <a:bodyPr/>
          <a:lstStyle/>
          <a:p>
            <a:endParaRPr lang="en-US" dirty="0" smtClean="0"/>
          </a:p>
          <a:p>
            <a:r>
              <a:rPr lang="en-US" dirty="0" smtClean="0"/>
              <a:t>Structured representation of a </a:t>
            </a:r>
            <a:r>
              <a:rPr lang="en-US" b="1" dirty="0" smtClean="0">
                <a:solidFill>
                  <a:schemeClr val="accent5">
                    <a:lumMod val="50000"/>
                  </a:schemeClr>
                </a:solidFill>
              </a:rPr>
              <a:t>review</a:t>
            </a:r>
          </a:p>
          <a:p>
            <a:pPr algn="ctr">
              <a:buNone/>
            </a:pPr>
            <a:r>
              <a:rPr lang="en-US" dirty="0" err="1" smtClean="0"/>
              <a:t>d</a:t>
            </a:r>
            <a:r>
              <a:rPr lang="en-US" baseline="-25000" dirty="0" err="1" smtClean="0"/>
              <a:t>i</a:t>
            </a:r>
            <a:r>
              <a:rPr lang="en-US" dirty="0" smtClean="0"/>
              <a:t> = {s</a:t>
            </a:r>
            <a:r>
              <a:rPr lang="en-US" baseline="-25000" dirty="0" smtClean="0"/>
              <a:t>i1</a:t>
            </a:r>
            <a:r>
              <a:rPr lang="en-US" dirty="0" smtClean="0"/>
              <a:t>, s</a:t>
            </a:r>
            <a:r>
              <a:rPr lang="en-US" baseline="-25000" dirty="0" smtClean="0"/>
              <a:t>i2</a:t>
            </a:r>
            <a:r>
              <a:rPr lang="en-US" dirty="0" smtClean="0"/>
              <a:t>, …, </a:t>
            </a:r>
            <a:r>
              <a:rPr lang="en-US" dirty="0" err="1" smtClean="0"/>
              <a:t>s</a:t>
            </a:r>
            <a:r>
              <a:rPr lang="en-US" baseline="-25000" dirty="0" err="1" smtClean="0"/>
              <a:t>im</a:t>
            </a:r>
            <a:r>
              <a:rPr lang="en-US" dirty="0" smtClean="0"/>
              <a:t>}</a:t>
            </a:r>
          </a:p>
          <a:p>
            <a:r>
              <a:rPr lang="en-US" dirty="0" err="1" smtClean="0"/>
              <a:t>d</a:t>
            </a:r>
            <a:r>
              <a:rPr lang="en-US" baseline="-25000" dirty="0" err="1" smtClean="0"/>
              <a:t>i</a:t>
            </a:r>
            <a:r>
              <a:rPr lang="en-US" dirty="0" smtClean="0"/>
              <a:t> is a </a:t>
            </a:r>
            <a:r>
              <a:rPr lang="en-US" b="1" dirty="0" smtClean="0">
                <a:solidFill>
                  <a:schemeClr val="accent5">
                    <a:lumMod val="50000"/>
                  </a:schemeClr>
                </a:solidFill>
              </a:rPr>
              <a:t>review</a:t>
            </a:r>
          </a:p>
          <a:p>
            <a:r>
              <a:rPr lang="en-US" dirty="0" smtClean="0"/>
              <a:t>{s</a:t>
            </a:r>
            <a:r>
              <a:rPr lang="en-US" baseline="-25000" dirty="0" smtClean="0"/>
              <a:t>i1</a:t>
            </a:r>
            <a:r>
              <a:rPr lang="en-US" dirty="0" smtClean="0"/>
              <a:t>, s</a:t>
            </a:r>
            <a:r>
              <a:rPr lang="en-US" baseline="-25000" dirty="0" smtClean="0"/>
              <a:t>i2</a:t>
            </a:r>
            <a:r>
              <a:rPr lang="en-US" dirty="0" smtClean="0"/>
              <a:t>, …, </a:t>
            </a:r>
            <a:r>
              <a:rPr lang="en-US" dirty="0" err="1" smtClean="0"/>
              <a:t>s</a:t>
            </a:r>
            <a:r>
              <a:rPr lang="en-US" baseline="-25000" dirty="0" err="1" smtClean="0"/>
              <a:t>im</a:t>
            </a:r>
            <a:r>
              <a:rPr lang="en-US" dirty="0" smtClean="0"/>
              <a:t>} is a set of </a:t>
            </a:r>
            <a:r>
              <a:rPr lang="en-US" b="1" dirty="0" smtClean="0">
                <a:solidFill>
                  <a:schemeClr val="accent5">
                    <a:lumMod val="50000"/>
                  </a:schemeClr>
                </a:solidFill>
              </a:rPr>
              <a:t>sentences</a:t>
            </a:r>
            <a:r>
              <a:rPr lang="en-US" dirty="0" smtClean="0"/>
              <a:t> holding </a:t>
            </a:r>
            <a:r>
              <a:rPr lang="en-US" b="1" dirty="0" smtClean="0">
                <a:solidFill>
                  <a:schemeClr val="accent5">
                    <a:lumMod val="50000"/>
                  </a:schemeClr>
                </a:solidFill>
              </a:rPr>
              <a:t>opinions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 Definition</a:t>
            </a:r>
            <a:endParaRPr lang="en-US" b="1" dirty="0"/>
          </a:p>
        </p:txBody>
      </p:sp>
      <p:sp>
        <p:nvSpPr>
          <p:cNvPr id="7" name="Content Placeholder 6"/>
          <p:cNvSpPr>
            <a:spLocks noGrp="1"/>
          </p:cNvSpPr>
          <p:nvPr>
            <p:ph sz="quarter" idx="1"/>
          </p:nvPr>
        </p:nvSpPr>
        <p:spPr/>
        <p:txBody>
          <a:bodyPr>
            <a:normAutofit/>
          </a:bodyPr>
          <a:lstStyle/>
          <a:p>
            <a:endParaRPr lang="en-US" dirty="0" smtClean="0"/>
          </a:p>
          <a:p>
            <a:r>
              <a:rPr lang="en-US" dirty="0" smtClean="0"/>
              <a:t>Structured Representation of an </a:t>
            </a:r>
            <a:r>
              <a:rPr lang="en-US" b="1" dirty="0" smtClean="0">
                <a:solidFill>
                  <a:schemeClr val="accent5">
                    <a:lumMod val="50000"/>
                  </a:schemeClr>
                </a:solidFill>
              </a:rPr>
              <a:t>opinion</a:t>
            </a:r>
          </a:p>
          <a:p>
            <a:pPr algn="ctr">
              <a:buNone/>
            </a:pPr>
            <a:r>
              <a:rPr lang="en-US" dirty="0" smtClean="0"/>
              <a:t>(</a:t>
            </a:r>
            <a:r>
              <a:rPr lang="en-US" dirty="0" err="1" smtClean="0"/>
              <a:t>o</a:t>
            </a:r>
            <a:r>
              <a:rPr lang="en-US" baseline="-25000" dirty="0" err="1" smtClean="0"/>
              <a:t>j</a:t>
            </a:r>
            <a:r>
              <a:rPr lang="en-US" dirty="0" smtClean="0"/>
              <a:t>, </a:t>
            </a:r>
            <a:r>
              <a:rPr lang="en-US" dirty="0" err="1" smtClean="0"/>
              <a:t>f</a:t>
            </a:r>
            <a:r>
              <a:rPr lang="en-US" baseline="-25000" dirty="0" err="1" smtClean="0"/>
              <a:t>jk</a:t>
            </a:r>
            <a:r>
              <a:rPr lang="en-US" dirty="0" smtClean="0"/>
              <a:t>, </a:t>
            </a:r>
            <a:r>
              <a:rPr lang="en-US" dirty="0" err="1" smtClean="0"/>
              <a:t>oo</a:t>
            </a:r>
            <a:r>
              <a:rPr lang="en-US" baseline="-25000" dirty="0" err="1" smtClean="0"/>
              <a:t>ijkl</a:t>
            </a:r>
            <a:r>
              <a:rPr lang="en-US" dirty="0" smtClean="0"/>
              <a:t>, h</a:t>
            </a:r>
            <a:r>
              <a:rPr lang="en-US" baseline="-25000" dirty="0" smtClean="0"/>
              <a:t>i</a:t>
            </a:r>
            <a:r>
              <a:rPr lang="en-US" dirty="0" smtClean="0"/>
              <a:t>, </a:t>
            </a:r>
            <a:r>
              <a:rPr lang="en-US" dirty="0" err="1" smtClean="0"/>
              <a:t>t</a:t>
            </a:r>
            <a:r>
              <a:rPr lang="en-US" baseline="-25000" dirty="0" err="1" smtClean="0"/>
              <a:t>l</a:t>
            </a:r>
            <a:r>
              <a:rPr lang="en-US" dirty="0" smtClean="0"/>
              <a:t>)</a:t>
            </a:r>
          </a:p>
          <a:p>
            <a:r>
              <a:rPr lang="en-US" dirty="0" err="1" smtClean="0"/>
              <a:t>o</a:t>
            </a:r>
            <a:r>
              <a:rPr lang="en-US" baseline="-25000" dirty="0" err="1" smtClean="0"/>
              <a:t>j</a:t>
            </a:r>
            <a:r>
              <a:rPr lang="en-US" dirty="0" smtClean="0"/>
              <a:t> is an </a:t>
            </a:r>
            <a:r>
              <a:rPr lang="en-US" b="1" dirty="0" smtClean="0">
                <a:solidFill>
                  <a:schemeClr val="accent5">
                    <a:lumMod val="50000"/>
                  </a:schemeClr>
                </a:solidFill>
              </a:rPr>
              <a:t>object</a:t>
            </a:r>
          </a:p>
          <a:p>
            <a:r>
              <a:rPr lang="en-US" dirty="0" err="1" smtClean="0"/>
              <a:t>f</a:t>
            </a:r>
            <a:r>
              <a:rPr lang="en-US" baseline="-25000" dirty="0" err="1" smtClean="0"/>
              <a:t>jk</a:t>
            </a:r>
            <a:r>
              <a:rPr lang="en-US" dirty="0" smtClean="0"/>
              <a:t> is an </a:t>
            </a:r>
            <a:r>
              <a:rPr lang="en-US" b="1" dirty="0" smtClean="0">
                <a:solidFill>
                  <a:schemeClr val="accent5">
                    <a:lumMod val="50000"/>
                  </a:schemeClr>
                </a:solidFill>
              </a:rPr>
              <a:t>aspect</a:t>
            </a:r>
            <a:r>
              <a:rPr lang="en-US" dirty="0" smtClean="0"/>
              <a:t> of the object </a:t>
            </a:r>
            <a:r>
              <a:rPr lang="en-US" dirty="0" err="1" smtClean="0"/>
              <a:t>o</a:t>
            </a:r>
            <a:r>
              <a:rPr lang="en-US" baseline="-25000" dirty="0" err="1" smtClean="0"/>
              <a:t>j</a:t>
            </a:r>
            <a:endParaRPr lang="en-US" baseline="-25000" dirty="0" smtClean="0"/>
          </a:p>
          <a:p>
            <a:r>
              <a:rPr lang="en-US" dirty="0" err="1" smtClean="0"/>
              <a:t>oo</a:t>
            </a:r>
            <a:r>
              <a:rPr lang="en-US" baseline="-25000" dirty="0" err="1" smtClean="0"/>
              <a:t>ijkl</a:t>
            </a:r>
            <a:r>
              <a:rPr lang="en-US" dirty="0" smtClean="0"/>
              <a:t> is the </a:t>
            </a:r>
            <a:r>
              <a:rPr lang="en-US" b="1" dirty="0" smtClean="0">
                <a:solidFill>
                  <a:schemeClr val="accent5">
                    <a:lumMod val="50000"/>
                  </a:schemeClr>
                </a:solidFill>
              </a:rPr>
              <a:t>opinion</a:t>
            </a:r>
            <a:r>
              <a:rPr lang="en-US" dirty="0" smtClean="0"/>
              <a:t> value (positive/negative)</a:t>
            </a:r>
          </a:p>
          <a:p>
            <a:r>
              <a:rPr lang="en-US" dirty="0" smtClean="0"/>
              <a:t>h</a:t>
            </a:r>
            <a:r>
              <a:rPr lang="en-US" baseline="-25000" dirty="0" smtClean="0"/>
              <a:t>i</a:t>
            </a:r>
            <a:r>
              <a:rPr lang="en-US" dirty="0" smtClean="0"/>
              <a:t> is a </a:t>
            </a:r>
            <a:r>
              <a:rPr lang="en-US" b="1" dirty="0" smtClean="0">
                <a:solidFill>
                  <a:schemeClr val="accent5">
                    <a:lumMod val="50000"/>
                  </a:schemeClr>
                </a:solidFill>
              </a:rPr>
              <a:t>contributor</a:t>
            </a:r>
          </a:p>
          <a:p>
            <a:r>
              <a:rPr lang="en-US" dirty="0" err="1"/>
              <a:t>t</a:t>
            </a:r>
            <a:r>
              <a:rPr lang="en-US" baseline="-25000" dirty="0" err="1"/>
              <a:t>l</a:t>
            </a:r>
            <a:r>
              <a:rPr lang="en-US" dirty="0"/>
              <a:t> is the </a:t>
            </a:r>
            <a:r>
              <a:rPr lang="en-US" b="1" dirty="0">
                <a:solidFill>
                  <a:schemeClr val="accent5">
                    <a:lumMod val="50000"/>
                  </a:schemeClr>
                </a:solidFill>
              </a:rPr>
              <a:t>time</a:t>
            </a:r>
            <a:r>
              <a:rPr lang="en-US" dirty="0"/>
              <a:t> when the opinion is expressed</a:t>
            </a:r>
            <a:endParaRPr lang="en-US" b="1"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 Definition</a:t>
            </a:r>
            <a:endParaRPr lang="en-US" b="1" dirty="0"/>
          </a:p>
        </p:txBody>
      </p:sp>
      <p:sp>
        <p:nvSpPr>
          <p:cNvPr id="3" name="Content Placeholder 2"/>
          <p:cNvSpPr>
            <a:spLocks noGrp="1"/>
          </p:cNvSpPr>
          <p:nvPr>
            <p:ph sz="quarter" idx="1"/>
          </p:nvPr>
        </p:nvSpPr>
        <p:spPr/>
        <p:txBody>
          <a:bodyPr/>
          <a:lstStyle/>
          <a:p>
            <a:pPr>
              <a:buNone/>
            </a:pPr>
            <a:endParaRPr lang="en-US" smtClean="0"/>
          </a:p>
          <a:p>
            <a:pPr>
              <a:buNone/>
            </a:pPr>
            <a:r>
              <a:rPr lang="en-US" smtClean="0"/>
              <a:t>Example </a:t>
            </a:r>
            <a:r>
              <a:rPr lang="en-US" dirty="0" smtClean="0"/>
              <a:t>of structuring an </a:t>
            </a:r>
            <a:r>
              <a:rPr lang="en-US" b="1" dirty="0" smtClean="0">
                <a:solidFill>
                  <a:schemeClr val="accent5">
                    <a:lumMod val="50000"/>
                  </a:schemeClr>
                </a:solidFill>
              </a:rPr>
              <a:t>opinion</a:t>
            </a:r>
            <a:r>
              <a:rPr lang="en-US" dirty="0" smtClean="0"/>
              <a:t>:</a:t>
            </a:r>
          </a:p>
          <a:p>
            <a:r>
              <a:rPr lang="en-US" b="1" dirty="0">
                <a:solidFill>
                  <a:schemeClr val="accent5">
                    <a:lumMod val="50000"/>
                  </a:schemeClr>
                </a:solidFill>
              </a:rPr>
              <a:t>Review</a:t>
            </a:r>
            <a:r>
              <a:rPr lang="en-US" dirty="0"/>
              <a:t> from XYZ on 7/8/2013 - </a:t>
            </a:r>
            <a:r>
              <a:rPr lang="en-US" i="1" dirty="0"/>
              <a:t>“I purchased a </a:t>
            </a:r>
            <a:r>
              <a:rPr lang="en-US" i="1" dirty="0">
                <a:solidFill>
                  <a:schemeClr val="accent2"/>
                </a:solidFill>
              </a:rPr>
              <a:t>Galaxy </a:t>
            </a:r>
            <a:r>
              <a:rPr lang="en-US" i="1" dirty="0" smtClean="0">
                <a:solidFill>
                  <a:schemeClr val="accent2"/>
                </a:solidFill>
              </a:rPr>
              <a:t>5S</a:t>
            </a:r>
            <a:r>
              <a:rPr lang="en-US" i="1" dirty="0" smtClean="0"/>
              <a:t> phone</a:t>
            </a:r>
            <a:r>
              <a:rPr lang="en-US" i="1" dirty="0"/>
              <a:t>. It is a </a:t>
            </a:r>
            <a:r>
              <a:rPr lang="en-US" i="1" u="sng" dirty="0"/>
              <a:t>great</a:t>
            </a:r>
            <a:r>
              <a:rPr lang="en-US" i="1" dirty="0"/>
              <a:t> phone overall. The </a:t>
            </a:r>
            <a:r>
              <a:rPr lang="en-US" i="1" dirty="0">
                <a:solidFill>
                  <a:schemeClr val="accent1">
                    <a:lumMod val="75000"/>
                  </a:schemeClr>
                </a:solidFill>
              </a:rPr>
              <a:t>screen </a:t>
            </a:r>
            <a:r>
              <a:rPr lang="en-US" i="1" dirty="0" smtClean="0">
                <a:solidFill>
                  <a:schemeClr val="accent1">
                    <a:lumMod val="75000"/>
                  </a:schemeClr>
                </a:solidFill>
              </a:rPr>
              <a:t>resolution</a:t>
            </a:r>
            <a:r>
              <a:rPr lang="en-US" i="1" dirty="0" smtClean="0"/>
              <a:t> is </a:t>
            </a:r>
            <a:r>
              <a:rPr lang="en-US" i="1" u="sng" dirty="0"/>
              <a:t>cool</a:t>
            </a:r>
            <a:r>
              <a:rPr lang="en-US" i="1" dirty="0"/>
              <a:t> and has a </a:t>
            </a:r>
            <a:r>
              <a:rPr lang="en-US" i="1" u="sng" dirty="0"/>
              <a:t>good</a:t>
            </a:r>
            <a:r>
              <a:rPr lang="en-US" i="1" dirty="0"/>
              <a:t> </a:t>
            </a:r>
            <a:r>
              <a:rPr lang="en-US" i="1" dirty="0">
                <a:solidFill>
                  <a:schemeClr val="accent1">
                    <a:lumMod val="75000"/>
                  </a:schemeClr>
                </a:solidFill>
              </a:rPr>
              <a:t>battery life</a:t>
            </a:r>
            <a:r>
              <a:rPr lang="en-US" i="1" dirty="0" smtClean="0">
                <a:solidFill>
                  <a:schemeClr val="accent1">
                    <a:lumMod val="75000"/>
                  </a:schemeClr>
                </a:solidFill>
              </a:rPr>
              <a:t>.</a:t>
            </a:r>
            <a:r>
              <a:rPr lang="en-US" i="1" dirty="0" smtClean="0"/>
              <a:t>”</a:t>
            </a:r>
          </a:p>
          <a:p>
            <a:pPr>
              <a:buNone/>
            </a:pPr>
            <a:endParaRPr lang="en-US" dirty="0" smtClean="0"/>
          </a:p>
          <a:p>
            <a:r>
              <a:rPr lang="en-US" dirty="0"/>
              <a:t>(Galaxy 5S, </a:t>
            </a:r>
            <a:r>
              <a:rPr lang="en-US" dirty="0" smtClean="0"/>
              <a:t>screen resolution, </a:t>
            </a:r>
            <a:r>
              <a:rPr lang="en-US" dirty="0"/>
              <a:t>+, XYZ, 7/8/2013</a:t>
            </a:r>
            <a:r>
              <a:rPr lang="en-US" dirty="0" smtClean="0"/>
              <a:t>); (</a:t>
            </a:r>
            <a:r>
              <a:rPr lang="en-US" dirty="0"/>
              <a:t>Galaxy 5S, </a:t>
            </a:r>
            <a:r>
              <a:rPr lang="en-US" dirty="0" smtClean="0"/>
              <a:t>battery life, </a:t>
            </a:r>
            <a:r>
              <a:rPr lang="en-US" dirty="0"/>
              <a:t>+, XYZ, 7/8/2013)</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 Definition</a:t>
            </a:r>
            <a:endParaRPr lang="en-US" b="1" dirty="0"/>
          </a:p>
        </p:txBody>
      </p:sp>
      <p:sp>
        <p:nvSpPr>
          <p:cNvPr id="3" name="Content Placeholder 2"/>
          <p:cNvSpPr>
            <a:spLocks noGrp="1"/>
          </p:cNvSpPr>
          <p:nvPr>
            <p:ph sz="quarter" idx="1"/>
          </p:nvPr>
        </p:nvSpPr>
        <p:spPr/>
        <p:txBody>
          <a:bodyPr/>
          <a:lstStyle/>
          <a:p>
            <a:endParaRPr lang="en-US" b="1" dirty="0" smtClean="0">
              <a:solidFill>
                <a:schemeClr val="accent5">
                  <a:lumMod val="50000"/>
                </a:schemeClr>
              </a:solidFill>
            </a:endParaRPr>
          </a:p>
          <a:p>
            <a:r>
              <a:rPr lang="en-US" b="1" dirty="0" smtClean="0">
                <a:solidFill>
                  <a:schemeClr val="accent5">
                    <a:lumMod val="50000"/>
                  </a:schemeClr>
                </a:solidFill>
              </a:rPr>
              <a:t>Problem Statement</a:t>
            </a:r>
            <a:r>
              <a:rPr lang="en-US" dirty="0" smtClean="0"/>
              <a:t>: Given a collection of reviews D = {d</a:t>
            </a:r>
            <a:r>
              <a:rPr lang="en-US" baseline="-25000" dirty="0" smtClean="0"/>
              <a:t>1</a:t>
            </a:r>
            <a:r>
              <a:rPr lang="en-US" dirty="0" smtClean="0"/>
              <a:t>, d</a:t>
            </a:r>
            <a:r>
              <a:rPr lang="en-US" baseline="-25000" dirty="0" smtClean="0"/>
              <a:t>2</a:t>
            </a:r>
            <a:r>
              <a:rPr lang="en-US" dirty="0" smtClean="0"/>
              <a:t>, …, </a:t>
            </a:r>
            <a:r>
              <a:rPr lang="en-US" dirty="0" err="1" smtClean="0"/>
              <a:t>d</a:t>
            </a:r>
            <a:r>
              <a:rPr lang="en-US" baseline="-25000" dirty="0" err="1" smtClean="0"/>
              <a:t>D</a:t>
            </a:r>
            <a:r>
              <a:rPr lang="en-US" dirty="0" smtClean="0"/>
              <a:t>}, all about a specific object, discover:</a:t>
            </a:r>
          </a:p>
          <a:p>
            <a:pPr>
              <a:buNone/>
            </a:pPr>
            <a:r>
              <a:rPr lang="en-US" dirty="0" smtClean="0"/>
              <a:t>    -  all aspects (</a:t>
            </a:r>
            <a:r>
              <a:rPr lang="en-US" b="1" dirty="0" smtClean="0">
                <a:solidFill>
                  <a:schemeClr val="accent5">
                    <a:lumMod val="50000"/>
                  </a:schemeClr>
                </a:solidFill>
              </a:rPr>
              <a:t>aspect identification</a:t>
            </a:r>
            <a:r>
              <a:rPr lang="en-US" dirty="0" smtClean="0"/>
              <a:t>)</a:t>
            </a:r>
          </a:p>
          <a:p>
            <a:pPr>
              <a:buNone/>
            </a:pPr>
            <a:r>
              <a:rPr lang="en-US" dirty="0"/>
              <a:t> </a:t>
            </a:r>
            <a:r>
              <a:rPr lang="en-US" dirty="0" smtClean="0"/>
              <a:t>   - and their corresponding sentiments</a:t>
            </a:r>
          </a:p>
          <a:p>
            <a:pPr>
              <a:buNone/>
            </a:pPr>
            <a:r>
              <a:rPr lang="en-US" dirty="0"/>
              <a:t> </a:t>
            </a:r>
            <a:r>
              <a:rPr lang="en-US" dirty="0" smtClean="0"/>
              <a:t>      (</a:t>
            </a:r>
            <a:r>
              <a:rPr lang="en-US" b="1" dirty="0" smtClean="0">
                <a:solidFill>
                  <a:schemeClr val="accent5">
                    <a:lumMod val="50000"/>
                  </a:schemeClr>
                </a:solidFill>
              </a:rPr>
              <a:t>sentiment identification</a:t>
            </a:r>
            <a:r>
              <a:rPr lang="en-US" dirty="0" smtClean="0"/>
              <a:t>)</a:t>
            </a:r>
          </a:p>
          <a:p>
            <a:r>
              <a:rPr lang="en-US" dirty="0" smtClean="0"/>
              <a:t>Sentiment analysis can be boiled down to these two major tasks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Sentiment Analysis</a:t>
            </a:r>
            <a:endParaRPr lang="en-US" b="1" dirty="0"/>
          </a:p>
        </p:txBody>
      </p:sp>
      <p:sp>
        <p:nvSpPr>
          <p:cNvPr id="3" name="Content Placeholder 2"/>
          <p:cNvSpPr>
            <a:spLocks noGrp="1"/>
          </p:cNvSpPr>
          <p:nvPr>
            <p:ph sz="quarter" idx="1"/>
          </p:nvPr>
        </p:nvSpPr>
        <p:spPr/>
        <p:txBody>
          <a:bodyPr/>
          <a:lstStyle/>
          <a:p>
            <a:endParaRPr lang="en-US" b="1" dirty="0" smtClean="0">
              <a:solidFill>
                <a:schemeClr val="accent5">
                  <a:lumMod val="50000"/>
                </a:schemeClr>
              </a:solidFill>
            </a:endParaRPr>
          </a:p>
          <a:p>
            <a:r>
              <a:rPr lang="en-US" b="1" dirty="0" smtClean="0">
                <a:solidFill>
                  <a:schemeClr val="accent5">
                    <a:lumMod val="50000"/>
                  </a:schemeClr>
                </a:solidFill>
              </a:rPr>
              <a:t>Document-level</a:t>
            </a:r>
            <a:r>
              <a:rPr lang="en-US" dirty="0" smtClean="0"/>
              <a:t> – focus is on entire documents</a:t>
            </a:r>
          </a:p>
          <a:p>
            <a:r>
              <a:rPr lang="en-US" b="1" dirty="0" smtClean="0">
                <a:solidFill>
                  <a:schemeClr val="accent5">
                    <a:lumMod val="50000"/>
                  </a:schemeClr>
                </a:solidFill>
              </a:rPr>
              <a:t>Sentence-level</a:t>
            </a:r>
            <a:r>
              <a:rPr lang="en-US" dirty="0" smtClean="0"/>
              <a:t> – focus is on single sentences</a:t>
            </a:r>
          </a:p>
          <a:p>
            <a:r>
              <a:rPr lang="en-US" b="1" dirty="0" smtClean="0">
                <a:solidFill>
                  <a:schemeClr val="accent5">
                    <a:lumMod val="50000"/>
                  </a:schemeClr>
                </a:solidFill>
              </a:rPr>
              <a:t>Aspect-level</a:t>
            </a:r>
            <a:r>
              <a:rPr lang="en-US" dirty="0" smtClean="0"/>
              <a:t> – finding aspects of the object and their corresponding overall sentiments across a large number of reviews; the results are presented in tabular form, each aspect coupled with the opinions on them</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263</TotalTime>
  <Words>1157</Words>
  <Application>Microsoft Office PowerPoint</Application>
  <PresentationFormat>On-screen Show (4:3)</PresentationFormat>
  <Paragraphs>148</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Civic</vt:lpstr>
      <vt:lpstr>An Overview of Sentiment Analysis</vt:lpstr>
      <vt:lpstr>Introduction</vt:lpstr>
      <vt:lpstr>Need of Sentiment Analysis</vt:lpstr>
      <vt:lpstr>Problem Definition</vt:lpstr>
      <vt:lpstr>Problem Definition</vt:lpstr>
      <vt:lpstr>Problem Definition</vt:lpstr>
      <vt:lpstr>Problem Definition</vt:lpstr>
      <vt:lpstr>Problem Definition</vt:lpstr>
      <vt:lpstr>Types of Sentiment Analysis</vt:lpstr>
      <vt:lpstr>Aspect Identification</vt:lpstr>
      <vt:lpstr>Aspect Identification</vt:lpstr>
      <vt:lpstr>Sentiment Identification</vt:lpstr>
      <vt:lpstr>Sentiment Identification</vt:lpstr>
      <vt:lpstr>Dictionary Based Opinion Words Generation</vt:lpstr>
      <vt:lpstr>Dictionary Based Opinion Words Generation </vt:lpstr>
      <vt:lpstr>Corpus Based Opinion Words Generation</vt:lpstr>
      <vt:lpstr>Corpus Based Opinion Words Generation</vt:lpstr>
      <vt:lpstr>Sentiment Identification</vt:lpstr>
      <vt:lpstr>Sentiment Orientation Classification</vt:lpstr>
      <vt:lpstr>Sentiment Orientation Classification</vt:lpstr>
      <vt:lpstr>System Overview: Finding Sentiments for Aspects</vt:lpstr>
      <vt:lpstr>Challenges of Sentiment Analysis</vt:lpstr>
      <vt:lpstr>Conclusion</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Overview of Sentiment Analysis</dc:title>
  <dc:creator>TOTO</dc:creator>
  <cp:lastModifiedBy>TOTO</cp:lastModifiedBy>
  <cp:revision>150</cp:revision>
  <dcterms:created xsi:type="dcterms:W3CDTF">2021-05-25T05:43:06Z</dcterms:created>
  <dcterms:modified xsi:type="dcterms:W3CDTF">2021-06-10T04:10:40Z</dcterms:modified>
</cp:coreProperties>
</file>