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obster"/>
      <p:regular r:id="rId24"/>
    </p:embeddedFont>
    <p:embeddedFont>
      <p:font typeface="La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7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obst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edef36dd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edef36dd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edef36dd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edef36dd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edef36d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edef36d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edef36dd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edef36d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edef36d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edef36d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edef36dd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edef36dd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edef36dd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edef36dd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edef36dd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edef36dd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edef36dd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edef36dd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2.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587525" y="966750"/>
            <a:ext cx="7226400" cy="112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100">
                <a:solidFill>
                  <a:srgbClr val="20124D"/>
                </a:solidFill>
                <a:latin typeface="Lato"/>
                <a:ea typeface="Lato"/>
                <a:cs typeface="Lato"/>
                <a:sym typeface="Lato"/>
              </a:rPr>
              <a:t>Auto Cart</a:t>
            </a:r>
            <a:endParaRPr b="1" sz="6100">
              <a:solidFill>
                <a:srgbClr val="20124D"/>
              </a:solidFill>
              <a:latin typeface="Lato"/>
              <a:ea typeface="Lato"/>
              <a:cs typeface="Lato"/>
              <a:sym typeface="Lato"/>
            </a:endParaRPr>
          </a:p>
        </p:txBody>
      </p:sp>
      <p:sp>
        <p:nvSpPr>
          <p:cNvPr id="65" name="Google Shape;65;p13"/>
          <p:cNvSpPr txBox="1"/>
          <p:nvPr/>
        </p:nvSpPr>
        <p:spPr>
          <a:xfrm>
            <a:off x="4859850" y="3420400"/>
            <a:ext cx="33978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solidFill>
                  <a:srgbClr val="FFFFFF"/>
                </a:solidFill>
                <a:latin typeface="Roboto"/>
                <a:ea typeface="Roboto"/>
                <a:cs typeface="Roboto"/>
                <a:sym typeface="Roboto"/>
              </a:rPr>
              <a:t>Proposed by :</a:t>
            </a:r>
            <a:r>
              <a:rPr lang="en" sz="3000">
                <a:solidFill>
                  <a:srgbClr val="FFFFFF"/>
                </a:solidFill>
                <a:latin typeface="Roboto"/>
                <a:ea typeface="Roboto"/>
                <a:cs typeface="Roboto"/>
                <a:sym typeface="Roboto"/>
              </a:rPr>
              <a:t> </a:t>
            </a:r>
            <a:r>
              <a:rPr lang="en" sz="3300">
                <a:solidFill>
                  <a:srgbClr val="FFFFFF"/>
                </a:solidFill>
                <a:latin typeface="Roboto"/>
                <a:ea typeface="Roboto"/>
                <a:cs typeface="Roboto"/>
                <a:sym typeface="Roboto"/>
              </a:rPr>
              <a:t>Team Vibhav</a:t>
            </a:r>
            <a:endParaRPr sz="3300">
              <a:solidFill>
                <a:srgbClr val="FFFFFF"/>
              </a:solidFill>
              <a:latin typeface="Roboto"/>
              <a:ea typeface="Roboto"/>
              <a:cs typeface="Roboto"/>
              <a:sym typeface="Roboto"/>
            </a:endParaRPr>
          </a:p>
        </p:txBody>
      </p:sp>
      <p:pic>
        <p:nvPicPr>
          <p:cNvPr id="66" name="Google Shape;66;p13"/>
          <p:cNvPicPr preferRelativeResize="0"/>
          <p:nvPr/>
        </p:nvPicPr>
        <p:blipFill>
          <a:blip r:embed="rId3">
            <a:alphaModFix/>
          </a:blip>
          <a:stretch>
            <a:fillRect/>
          </a:stretch>
        </p:blipFill>
        <p:spPr>
          <a:xfrm>
            <a:off x="198425" y="278387"/>
            <a:ext cx="1040676" cy="1040676"/>
          </a:xfrm>
          <a:prstGeom prst="rect">
            <a:avLst/>
          </a:prstGeom>
          <a:noFill/>
          <a:ln>
            <a:noFill/>
          </a:ln>
        </p:spPr>
      </p:pic>
      <p:pic>
        <p:nvPicPr>
          <p:cNvPr id="67" name="Google Shape;67;p13"/>
          <p:cNvPicPr preferRelativeResize="0"/>
          <p:nvPr/>
        </p:nvPicPr>
        <p:blipFill>
          <a:blip r:embed="rId4">
            <a:alphaModFix/>
          </a:blip>
          <a:stretch>
            <a:fillRect/>
          </a:stretch>
        </p:blipFill>
        <p:spPr>
          <a:xfrm>
            <a:off x="7647625" y="0"/>
            <a:ext cx="1496376" cy="139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029700" y="1573050"/>
            <a:ext cx="5334900" cy="198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Lobster"/>
                <a:ea typeface="Lobster"/>
                <a:cs typeface="Lobster"/>
                <a:sym typeface="Lobster"/>
              </a:rPr>
              <a:t>T</a:t>
            </a:r>
            <a:r>
              <a:rPr lang="en">
                <a:latin typeface="Lobster"/>
                <a:ea typeface="Lobster"/>
                <a:cs typeface="Lobster"/>
                <a:sym typeface="Lobster"/>
              </a:rPr>
              <a:t>hank</a:t>
            </a:r>
            <a:r>
              <a:rPr lang="en">
                <a:latin typeface="Lobster"/>
                <a:ea typeface="Lobster"/>
                <a:cs typeface="Lobster"/>
                <a:sym typeface="Lobster"/>
              </a:rPr>
              <a:t> You!</a:t>
            </a:r>
            <a:endParaRPr>
              <a:latin typeface="Lobster"/>
              <a:ea typeface="Lobster"/>
              <a:cs typeface="Lobster"/>
              <a:sym typeface="Lobster"/>
            </a:endParaRPr>
          </a:p>
        </p:txBody>
      </p:sp>
      <p:pic>
        <p:nvPicPr>
          <p:cNvPr id="142" name="Google Shape;142;p22"/>
          <p:cNvPicPr preferRelativeResize="0"/>
          <p:nvPr/>
        </p:nvPicPr>
        <p:blipFill>
          <a:blip r:embed="rId3">
            <a:alphaModFix/>
          </a:blip>
          <a:stretch>
            <a:fillRect/>
          </a:stretch>
        </p:blipFill>
        <p:spPr>
          <a:xfrm>
            <a:off x="6976176" y="-120863"/>
            <a:ext cx="2261827" cy="2139252"/>
          </a:xfrm>
          <a:prstGeom prst="rect">
            <a:avLst/>
          </a:prstGeom>
          <a:noFill/>
          <a:ln>
            <a:noFill/>
          </a:ln>
        </p:spPr>
      </p:pic>
      <p:pic>
        <p:nvPicPr>
          <p:cNvPr id="143" name="Google Shape;143;p22"/>
          <p:cNvPicPr preferRelativeResize="0"/>
          <p:nvPr/>
        </p:nvPicPr>
        <p:blipFill>
          <a:blip r:embed="rId4">
            <a:alphaModFix/>
          </a:blip>
          <a:stretch>
            <a:fillRect/>
          </a:stretch>
        </p:blipFill>
        <p:spPr>
          <a:xfrm>
            <a:off x="134800" y="260562"/>
            <a:ext cx="1618150" cy="161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0" y="1324400"/>
            <a:ext cx="43077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rgbClr val="FFFFFF"/>
                </a:solidFill>
                <a:latin typeface="Roboto"/>
                <a:ea typeface="Roboto"/>
                <a:cs typeface="Roboto"/>
                <a:sym typeface="Roboto"/>
              </a:rPr>
              <a:t>About the </a:t>
            </a:r>
            <a:endParaRPr sz="3800">
              <a:solidFill>
                <a:srgbClr val="FFFFFF"/>
              </a:solidFill>
              <a:latin typeface="Roboto"/>
              <a:ea typeface="Roboto"/>
              <a:cs typeface="Roboto"/>
              <a:sym typeface="Roboto"/>
            </a:endParaRPr>
          </a:p>
          <a:p>
            <a:pPr indent="0" lvl="0" marL="0" rtl="0" algn="ctr">
              <a:spcBef>
                <a:spcPts val="0"/>
              </a:spcBef>
              <a:spcAft>
                <a:spcPts val="0"/>
              </a:spcAft>
              <a:buNone/>
            </a:pPr>
            <a:r>
              <a:rPr lang="en" sz="3800">
                <a:solidFill>
                  <a:srgbClr val="FFFFFF"/>
                </a:solidFill>
                <a:latin typeface="Roboto"/>
                <a:ea typeface="Roboto"/>
                <a:cs typeface="Roboto"/>
                <a:sym typeface="Roboto"/>
              </a:rPr>
              <a:t>Project</a:t>
            </a:r>
            <a:endParaRPr sz="3800">
              <a:solidFill>
                <a:srgbClr val="FFFFFF"/>
              </a:solidFill>
              <a:latin typeface="Roboto"/>
              <a:ea typeface="Roboto"/>
              <a:cs typeface="Roboto"/>
              <a:sym typeface="Roboto"/>
            </a:endParaRPr>
          </a:p>
        </p:txBody>
      </p:sp>
      <p:sp>
        <p:nvSpPr>
          <p:cNvPr id="73" name="Google Shape;73;p14"/>
          <p:cNvSpPr txBox="1"/>
          <p:nvPr/>
        </p:nvSpPr>
        <p:spPr>
          <a:xfrm>
            <a:off x="4468400" y="1324400"/>
            <a:ext cx="4457700" cy="53412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en" sz="1700">
                <a:solidFill>
                  <a:schemeClr val="dk2"/>
                </a:solidFill>
                <a:latin typeface="Roboto"/>
                <a:ea typeface="Roboto"/>
                <a:cs typeface="Roboto"/>
                <a:sym typeface="Roboto"/>
              </a:rPr>
              <a:t> </a:t>
            </a:r>
            <a:endParaRPr sz="1700">
              <a:solidFill>
                <a:schemeClr val="dk2"/>
              </a:solidFill>
              <a:latin typeface="Roboto"/>
              <a:ea typeface="Roboto"/>
              <a:cs typeface="Roboto"/>
              <a:sym typeface="Roboto"/>
            </a:endParaRPr>
          </a:p>
          <a:p>
            <a:pPr indent="0" lvl="0" marL="457200" rtl="0" algn="just">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With the aim to make shopping hassle free and more automated, we present to you our project: Auto Cart.</a:t>
            </a:r>
            <a:endParaRPr sz="1700">
              <a:solidFill>
                <a:schemeClr val="dk2"/>
              </a:solidFill>
              <a:latin typeface="Roboto"/>
              <a:ea typeface="Roboto"/>
              <a:cs typeface="Roboto"/>
              <a:sym typeface="Roboto"/>
            </a:endParaRPr>
          </a:p>
          <a:p>
            <a:pPr indent="0" lvl="0" marL="457200" rtl="0" algn="just">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In this project we have just transformed a normal cart to an automated billing cart.</a:t>
            </a:r>
            <a:endParaRPr sz="1700">
              <a:solidFill>
                <a:schemeClr val="dk2"/>
              </a:solidFill>
              <a:latin typeface="Roboto"/>
              <a:ea typeface="Roboto"/>
              <a:cs typeface="Roboto"/>
              <a:sym typeface="Roboto"/>
            </a:endParaRPr>
          </a:p>
          <a:p>
            <a:pPr indent="0" lvl="0" marL="457200" rtl="0" algn="just">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In the cart, just add your things and and can see your bill in the app and pay it just from your phone.</a:t>
            </a:r>
            <a:endParaRPr sz="1700">
              <a:solidFill>
                <a:schemeClr val="dk2"/>
              </a:solidFill>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30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3000">
              <a:latin typeface="Roboto"/>
              <a:ea typeface="Roboto"/>
              <a:cs typeface="Roboto"/>
              <a:sym typeface="Roboto"/>
            </a:endParaRPr>
          </a:p>
        </p:txBody>
      </p:sp>
      <p:sp>
        <p:nvSpPr>
          <p:cNvPr id="74" name="Google Shape;74;p14"/>
          <p:cNvSpPr/>
          <p:nvPr/>
        </p:nvSpPr>
        <p:spPr>
          <a:xfrm>
            <a:off x="4431500" y="114300"/>
            <a:ext cx="4531500" cy="1303500"/>
          </a:xfrm>
          <a:prstGeom prst="horizontalScroll">
            <a:avLst>
              <a:gd fmla="val 125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spcBef>
                <a:spcPts val="0"/>
              </a:spcBef>
              <a:spcAft>
                <a:spcPts val="0"/>
              </a:spcAft>
              <a:buNone/>
            </a:pPr>
            <a:r>
              <a:rPr i="1" lang="en" sz="1700">
                <a:solidFill>
                  <a:srgbClr val="F3F3F3"/>
                </a:solidFill>
                <a:latin typeface="Roboto"/>
                <a:ea typeface="Roboto"/>
                <a:cs typeface="Roboto"/>
                <a:sym typeface="Roboto"/>
              </a:rPr>
              <a:t>Have you ever thought what if you could go to a supermarket grab your things and just walk out of the shop?</a:t>
            </a:r>
            <a:endParaRPr i="1" sz="1700">
              <a:solidFill>
                <a:srgbClr val="F3F3F3"/>
              </a:solidFill>
              <a:latin typeface="Roboto"/>
              <a:ea typeface="Roboto"/>
              <a:cs typeface="Roboto"/>
              <a:sym typeface="Roboto"/>
            </a:endParaRPr>
          </a:p>
        </p:txBody>
      </p:sp>
      <p:pic>
        <p:nvPicPr>
          <p:cNvPr id="75" name="Google Shape;75;p14"/>
          <p:cNvPicPr preferRelativeResize="0"/>
          <p:nvPr/>
        </p:nvPicPr>
        <p:blipFill>
          <a:blip r:embed="rId3">
            <a:alphaModFix/>
          </a:blip>
          <a:stretch>
            <a:fillRect/>
          </a:stretch>
        </p:blipFill>
        <p:spPr>
          <a:xfrm>
            <a:off x="0" y="0"/>
            <a:ext cx="796851" cy="796877"/>
          </a:xfrm>
          <a:prstGeom prst="rect">
            <a:avLst/>
          </a:prstGeom>
          <a:noFill/>
          <a:ln>
            <a:noFill/>
          </a:ln>
        </p:spPr>
      </p:pic>
      <p:pic>
        <p:nvPicPr>
          <p:cNvPr id="76" name="Google Shape;76;p14"/>
          <p:cNvPicPr preferRelativeResize="0"/>
          <p:nvPr/>
        </p:nvPicPr>
        <p:blipFill>
          <a:blip r:embed="rId4">
            <a:alphaModFix/>
          </a:blip>
          <a:stretch>
            <a:fillRect/>
          </a:stretch>
        </p:blipFill>
        <p:spPr>
          <a:xfrm>
            <a:off x="3479550" y="-51750"/>
            <a:ext cx="951951" cy="900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Problem The Project Solves</a:t>
            </a:r>
            <a:endParaRPr sz="3000">
              <a:latin typeface="Roboto"/>
              <a:ea typeface="Roboto"/>
              <a:cs typeface="Roboto"/>
              <a:sym typeface="Roboto"/>
            </a:endParaRPr>
          </a:p>
        </p:txBody>
      </p:sp>
      <p:sp>
        <p:nvSpPr>
          <p:cNvPr id="82" name="Google Shape;82;p15"/>
          <p:cNvSpPr txBox="1"/>
          <p:nvPr/>
        </p:nvSpPr>
        <p:spPr>
          <a:xfrm>
            <a:off x="610800" y="1628775"/>
            <a:ext cx="7833000" cy="25398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Shopping is easy but waiting on a bill counter after shopping is too boring and tedious. </a:t>
            </a:r>
            <a:endParaRPr sz="1700">
              <a:solidFill>
                <a:schemeClr val="dk2"/>
              </a:solidFill>
              <a:latin typeface="Roboto"/>
              <a:ea typeface="Roboto"/>
              <a:cs typeface="Roboto"/>
              <a:sym typeface="Roboto"/>
            </a:endParaRPr>
          </a:p>
          <a:p>
            <a:pPr indent="0" lvl="0" marL="457200" rtl="0" algn="just">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Also in this Covid era, one has to restrain from going into crowded places. In the malls, the area which is the most crowded is near the bill counter only.</a:t>
            </a:r>
            <a:endParaRPr sz="1700">
              <a:solidFill>
                <a:schemeClr val="dk2"/>
              </a:solidFill>
              <a:latin typeface="Roboto"/>
              <a:ea typeface="Roboto"/>
              <a:cs typeface="Roboto"/>
              <a:sym typeface="Roboto"/>
            </a:endParaRPr>
          </a:p>
          <a:p>
            <a:pPr indent="0" lvl="0" marL="457200" rtl="0" algn="just">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Our project aims to help everyone with the problem of long queues in front of the bill counter, everytime a person visits a mall or a supermarket. </a:t>
            </a:r>
            <a:endParaRPr sz="1700">
              <a:solidFill>
                <a:schemeClr val="dk2"/>
              </a:solidFill>
              <a:latin typeface="Roboto"/>
              <a:ea typeface="Roboto"/>
              <a:cs typeface="Roboto"/>
              <a:sym typeface="Roboto"/>
            </a:endParaRPr>
          </a:p>
        </p:txBody>
      </p:sp>
      <p:pic>
        <p:nvPicPr>
          <p:cNvPr id="83" name="Google Shape;83;p15"/>
          <p:cNvPicPr preferRelativeResize="0"/>
          <p:nvPr/>
        </p:nvPicPr>
        <p:blipFill>
          <a:blip r:embed="rId3">
            <a:alphaModFix/>
          </a:blip>
          <a:stretch>
            <a:fillRect/>
          </a:stretch>
        </p:blipFill>
        <p:spPr>
          <a:xfrm>
            <a:off x="7880301" y="-99045"/>
            <a:ext cx="1408599" cy="1332273"/>
          </a:xfrm>
          <a:prstGeom prst="rect">
            <a:avLst/>
          </a:prstGeom>
          <a:noFill/>
          <a:ln>
            <a:noFill/>
          </a:ln>
        </p:spPr>
      </p:pic>
      <p:pic>
        <p:nvPicPr>
          <p:cNvPr id="84" name="Google Shape;84;p15"/>
          <p:cNvPicPr preferRelativeResize="0"/>
          <p:nvPr/>
        </p:nvPicPr>
        <p:blipFill>
          <a:blip r:embed="rId4">
            <a:alphaModFix/>
          </a:blip>
          <a:stretch>
            <a:fillRect/>
          </a:stretch>
        </p:blipFill>
        <p:spPr>
          <a:xfrm>
            <a:off x="81075" y="59125"/>
            <a:ext cx="984950" cy="98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0" y="1443900"/>
            <a:ext cx="42648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latin typeface="Roboto"/>
                <a:ea typeface="Roboto"/>
                <a:cs typeface="Roboto"/>
                <a:sym typeface="Roboto"/>
              </a:rPr>
              <a:t>Solution To The Problem</a:t>
            </a:r>
            <a:endParaRPr sz="3600">
              <a:latin typeface="Roboto"/>
              <a:ea typeface="Roboto"/>
              <a:cs typeface="Roboto"/>
              <a:sym typeface="Roboto"/>
            </a:endParaRPr>
          </a:p>
        </p:txBody>
      </p:sp>
      <p:sp>
        <p:nvSpPr>
          <p:cNvPr id="90" name="Google Shape;90;p16"/>
          <p:cNvSpPr txBox="1"/>
          <p:nvPr>
            <p:ph idx="1" type="body"/>
          </p:nvPr>
        </p:nvSpPr>
        <p:spPr>
          <a:xfrm>
            <a:off x="4329125" y="171450"/>
            <a:ext cx="4554000" cy="48648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To solve the previously mentioned problem, we came up with the idea of Auto Cart. </a:t>
            </a:r>
            <a:endParaRPr sz="1500"/>
          </a:p>
          <a:p>
            <a:pPr indent="-323850" lvl="0" marL="457200" rtl="0" algn="just">
              <a:spcBef>
                <a:spcPts val="0"/>
              </a:spcBef>
              <a:spcAft>
                <a:spcPts val="0"/>
              </a:spcAft>
              <a:buSzPts val="1500"/>
              <a:buChar char="●"/>
            </a:pPr>
            <a:r>
              <a:rPr lang="en" sz="1500"/>
              <a:t>The whole system will be integrated in the shopping trolley itself and the shopping bill can be automatically generated by the customers.</a:t>
            </a:r>
            <a:endParaRPr sz="1500"/>
          </a:p>
          <a:p>
            <a:pPr indent="-323850" lvl="0" marL="457200" rtl="0" algn="just">
              <a:spcBef>
                <a:spcPts val="0"/>
              </a:spcBef>
              <a:spcAft>
                <a:spcPts val="0"/>
              </a:spcAft>
              <a:buSzPts val="1500"/>
              <a:buChar char="●"/>
            </a:pPr>
            <a:r>
              <a:rPr lang="en" sz="1500"/>
              <a:t>A customer has to firstly connect the trolley with the app. Then, any item placed in the cart by the customer would be automatically detected by the system.</a:t>
            </a:r>
            <a:endParaRPr sz="1500"/>
          </a:p>
          <a:p>
            <a:pPr indent="-323850" lvl="0" marL="457200" rtl="0" algn="just">
              <a:spcBef>
                <a:spcPts val="0"/>
              </a:spcBef>
              <a:spcAft>
                <a:spcPts val="0"/>
              </a:spcAft>
              <a:buSzPts val="1500"/>
              <a:buChar char="●"/>
            </a:pPr>
            <a:r>
              <a:rPr lang="en" sz="1500"/>
              <a:t>Total is automatically calculated in the app, and then the user can pay the amount using UPI or credit/debit cards through the payment g</a:t>
            </a:r>
            <a:r>
              <a:rPr lang="en" sz="1500"/>
              <a:t>ateway in the app..</a:t>
            </a:r>
            <a:endParaRPr sz="1500"/>
          </a:p>
          <a:p>
            <a:pPr indent="-323850" lvl="0" marL="457200" rtl="0" algn="just">
              <a:spcBef>
                <a:spcPts val="0"/>
              </a:spcBef>
              <a:spcAft>
                <a:spcPts val="0"/>
              </a:spcAft>
              <a:buSzPts val="1500"/>
              <a:buChar char="●"/>
            </a:pPr>
            <a:r>
              <a:rPr lang="en" sz="1500"/>
              <a:t>Hence, this system ensures </a:t>
            </a:r>
            <a:r>
              <a:rPr lang="en" sz="1500"/>
              <a:t>hassle free shopping for all the customers visiting the mall.</a:t>
            </a:r>
            <a:endParaRPr sz="1500"/>
          </a:p>
        </p:txBody>
      </p:sp>
      <p:pic>
        <p:nvPicPr>
          <p:cNvPr id="91" name="Google Shape;91;p16"/>
          <p:cNvPicPr preferRelativeResize="0"/>
          <p:nvPr/>
        </p:nvPicPr>
        <p:blipFill>
          <a:blip r:embed="rId3">
            <a:alphaModFix/>
          </a:blip>
          <a:stretch>
            <a:fillRect/>
          </a:stretch>
        </p:blipFill>
        <p:spPr>
          <a:xfrm>
            <a:off x="81075" y="59126"/>
            <a:ext cx="798602" cy="798623"/>
          </a:xfrm>
          <a:prstGeom prst="rect">
            <a:avLst/>
          </a:prstGeom>
          <a:noFill/>
          <a:ln>
            <a:noFill/>
          </a:ln>
        </p:spPr>
      </p:pic>
      <p:pic>
        <p:nvPicPr>
          <p:cNvPr id="92" name="Google Shape;92;p16"/>
          <p:cNvPicPr preferRelativeResize="0"/>
          <p:nvPr/>
        </p:nvPicPr>
        <p:blipFill>
          <a:blip r:embed="rId4">
            <a:alphaModFix/>
          </a:blip>
          <a:stretch>
            <a:fillRect/>
          </a:stretch>
        </p:blipFill>
        <p:spPr>
          <a:xfrm>
            <a:off x="3376050" y="-112200"/>
            <a:ext cx="1025526" cy="9699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177425" y="286050"/>
            <a:ext cx="8520600" cy="86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Roboto"/>
                <a:ea typeface="Roboto"/>
                <a:cs typeface="Roboto"/>
                <a:sym typeface="Roboto"/>
              </a:rPr>
              <a:t>Techstack Involved</a:t>
            </a:r>
            <a:endParaRPr sz="3600">
              <a:latin typeface="Roboto"/>
              <a:ea typeface="Roboto"/>
              <a:cs typeface="Roboto"/>
              <a:sym typeface="Roboto"/>
            </a:endParaRPr>
          </a:p>
        </p:txBody>
      </p:sp>
      <p:sp>
        <p:nvSpPr>
          <p:cNvPr id="98" name="Google Shape;98;p17"/>
          <p:cNvSpPr txBox="1"/>
          <p:nvPr/>
        </p:nvSpPr>
        <p:spPr>
          <a:xfrm>
            <a:off x="493300" y="1692900"/>
            <a:ext cx="8047500" cy="28014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The main technology used in this project is RFID.</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Our project consists of two parts: Hardware part and the app.</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The hardware consists of an RFID reader connected to NodeMCU, which in turn is connected to the app through cloud.</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All the products have RFID tags on them. The reader detects the Unique ID of the tag on the product, when customer places it in the cart and sends it to NodeMCU. NodeMCU send the UID to the app connected to the cart through cloud.</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Coming to the app part, the app is built in Flutter, and has RazorPay payment gateway integrated through which the user pays the total shopping amount</a:t>
            </a:r>
            <a:endParaRPr sz="1700">
              <a:solidFill>
                <a:schemeClr val="dk2"/>
              </a:solidFill>
              <a:latin typeface="Roboto"/>
              <a:ea typeface="Roboto"/>
              <a:cs typeface="Roboto"/>
              <a:sym typeface="Roboto"/>
            </a:endParaRPr>
          </a:p>
        </p:txBody>
      </p:sp>
      <p:pic>
        <p:nvPicPr>
          <p:cNvPr id="99" name="Google Shape;99;p17"/>
          <p:cNvPicPr preferRelativeResize="0"/>
          <p:nvPr/>
        </p:nvPicPr>
        <p:blipFill>
          <a:blip r:embed="rId3">
            <a:alphaModFix/>
          </a:blip>
          <a:stretch>
            <a:fillRect/>
          </a:stretch>
        </p:blipFill>
        <p:spPr>
          <a:xfrm>
            <a:off x="7979150" y="0"/>
            <a:ext cx="1164851" cy="1101751"/>
          </a:xfrm>
          <a:prstGeom prst="rect">
            <a:avLst/>
          </a:prstGeom>
          <a:noFill/>
          <a:ln>
            <a:noFill/>
          </a:ln>
        </p:spPr>
      </p:pic>
      <p:pic>
        <p:nvPicPr>
          <p:cNvPr id="100" name="Google Shape;100;p17"/>
          <p:cNvPicPr preferRelativeResize="0"/>
          <p:nvPr/>
        </p:nvPicPr>
        <p:blipFill>
          <a:blip r:embed="rId4">
            <a:alphaModFix/>
          </a:blip>
          <a:stretch>
            <a:fillRect/>
          </a:stretch>
        </p:blipFill>
        <p:spPr>
          <a:xfrm>
            <a:off x="110325" y="42800"/>
            <a:ext cx="952177" cy="868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226350" y="430925"/>
            <a:ext cx="8205900" cy="35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6" name="Google Shape;106;p18"/>
          <p:cNvSpPr txBox="1"/>
          <p:nvPr/>
        </p:nvSpPr>
        <p:spPr>
          <a:xfrm>
            <a:off x="2548850" y="366750"/>
            <a:ext cx="6372000" cy="45483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 sz="2100">
                <a:solidFill>
                  <a:schemeClr val="dk1"/>
                </a:solidFill>
                <a:latin typeface="Roboto"/>
                <a:ea typeface="Roboto"/>
                <a:cs typeface="Roboto"/>
                <a:sym typeface="Roboto"/>
              </a:rPr>
              <a:t>RFID Technology</a:t>
            </a:r>
            <a:r>
              <a:rPr lang="en">
                <a:latin typeface="Roboto"/>
                <a:ea typeface="Roboto"/>
                <a:cs typeface="Roboto"/>
                <a:sym typeface="Roboto"/>
              </a:rPr>
              <a:t>: </a:t>
            </a:r>
            <a:r>
              <a:rPr lang="en">
                <a:solidFill>
                  <a:schemeClr val="dk2"/>
                </a:solidFill>
                <a:highlight>
                  <a:srgbClr val="FFFFFF"/>
                </a:highlight>
              </a:rPr>
              <a:t>RFID is an acronym for “radio-frequency identification” and refers to a technology whereby digital data encoded in RFID tags or smart labels (defined below) are captured by a reader via radio waves.</a:t>
            </a:r>
            <a:endParaRPr>
              <a:solidFill>
                <a:schemeClr val="dk2"/>
              </a:solidFill>
              <a:highlight>
                <a:srgbClr val="FFFFFF"/>
              </a:highlight>
            </a:endParaRPr>
          </a:p>
          <a:p>
            <a:pPr indent="0" lvl="0" marL="457200" rtl="0" algn="l">
              <a:spcBef>
                <a:spcPts val="0"/>
              </a:spcBef>
              <a:spcAft>
                <a:spcPts val="0"/>
              </a:spcAft>
              <a:buNone/>
            </a:pPr>
            <a:r>
              <a:t/>
            </a:r>
            <a:endParaRPr sz="1350">
              <a:solidFill>
                <a:srgbClr val="3A3A38"/>
              </a:solidFill>
              <a:highlight>
                <a:srgbClr val="FFFFFF"/>
              </a:highlight>
            </a:endParaRPr>
          </a:p>
          <a:p>
            <a:pPr indent="0" lvl="0" marL="457200" rtl="0" algn="just">
              <a:spcBef>
                <a:spcPts val="0"/>
              </a:spcBef>
              <a:spcAft>
                <a:spcPts val="0"/>
              </a:spcAft>
              <a:buNone/>
            </a:pPr>
            <a:r>
              <a:rPr b="1" lang="en" sz="2100">
                <a:solidFill>
                  <a:schemeClr val="dk1"/>
                </a:solidFill>
                <a:highlight>
                  <a:srgbClr val="FFFFFF"/>
                </a:highlight>
              </a:rPr>
              <a:t>NodeMCU</a:t>
            </a:r>
            <a:r>
              <a:rPr lang="en" sz="1350">
                <a:solidFill>
                  <a:srgbClr val="3A3A38"/>
                </a:solidFill>
                <a:highlight>
                  <a:srgbClr val="FFFFFF"/>
                </a:highlight>
              </a:rPr>
              <a:t>: </a:t>
            </a:r>
            <a:r>
              <a:rPr lang="en">
                <a:solidFill>
                  <a:schemeClr val="dk2"/>
                </a:solidFill>
                <a:highlight>
                  <a:srgbClr val="FFFFFF"/>
                </a:highlight>
                <a:latin typeface="Roboto"/>
                <a:ea typeface="Roboto"/>
                <a:cs typeface="Roboto"/>
                <a:sym typeface="Roboto"/>
              </a:rPr>
              <a:t>NodeMCU is an open-source Lua based firmware and development board specially targeted for IoT based Applications. It includes firmware that runs on the ESP8266 Wi-Fi SoC from Espressif Systems, and hardware which is based on the ESP-12 module.</a:t>
            </a:r>
            <a:endParaRPr>
              <a:solidFill>
                <a:schemeClr val="dk2"/>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457200" rtl="0" algn="just">
              <a:spcBef>
                <a:spcPts val="0"/>
              </a:spcBef>
              <a:spcAft>
                <a:spcPts val="0"/>
              </a:spcAft>
              <a:buNone/>
            </a:pPr>
            <a:r>
              <a:rPr b="1" lang="en" sz="2100">
                <a:solidFill>
                  <a:schemeClr val="dk1"/>
                </a:solidFill>
                <a:highlight>
                  <a:srgbClr val="FFFFFF"/>
                </a:highlight>
                <a:latin typeface="Roboto"/>
                <a:ea typeface="Roboto"/>
                <a:cs typeface="Roboto"/>
                <a:sym typeface="Roboto"/>
              </a:rPr>
              <a:t>Flutter:</a:t>
            </a:r>
            <a:r>
              <a:rPr lang="en" sz="1200">
                <a:solidFill>
                  <a:srgbClr val="212529"/>
                </a:solidFill>
                <a:highlight>
                  <a:srgbClr val="FFFFFF"/>
                </a:highlight>
                <a:latin typeface="Roboto"/>
                <a:ea typeface="Roboto"/>
                <a:cs typeface="Roboto"/>
                <a:sym typeface="Roboto"/>
              </a:rPr>
              <a:t>  </a:t>
            </a:r>
            <a:r>
              <a:rPr b="1" lang="en">
                <a:solidFill>
                  <a:schemeClr val="dk2"/>
                </a:solidFill>
                <a:highlight>
                  <a:srgbClr val="FFFFFF"/>
                </a:highlight>
                <a:latin typeface="Roboto"/>
                <a:ea typeface="Roboto"/>
                <a:cs typeface="Roboto"/>
                <a:sym typeface="Roboto"/>
              </a:rPr>
              <a:t>Flutter</a:t>
            </a:r>
            <a:r>
              <a:rPr lang="en">
                <a:solidFill>
                  <a:schemeClr val="dk2"/>
                </a:solidFill>
                <a:highlight>
                  <a:srgbClr val="FFFFFF"/>
                </a:highlight>
                <a:latin typeface="Roboto"/>
                <a:ea typeface="Roboto"/>
                <a:cs typeface="Roboto"/>
                <a:sym typeface="Roboto"/>
              </a:rPr>
              <a:t> is a free and open-source mobile UI framework created by Google. Through Flutter, we can  create a native mobile application with only one codebase. This means that you can use one programming language and one codebase to create two different apps  (for iOS and Android).</a:t>
            </a:r>
            <a:endParaRPr>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3A3A38"/>
              </a:solidFill>
              <a:highlight>
                <a:srgbClr val="FFFFFF"/>
              </a:highlight>
            </a:endParaRPr>
          </a:p>
          <a:p>
            <a:pPr indent="0" lvl="0" marL="0" rtl="0" algn="l">
              <a:spcBef>
                <a:spcPts val="0"/>
              </a:spcBef>
              <a:spcAft>
                <a:spcPts val="0"/>
              </a:spcAft>
              <a:buNone/>
            </a:pPr>
            <a:r>
              <a:t/>
            </a:r>
            <a:endParaRPr sz="1350">
              <a:solidFill>
                <a:srgbClr val="3A3A38"/>
              </a:solidFill>
              <a:highlight>
                <a:srgbClr val="FFFFFF"/>
              </a:highlight>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pic>
        <p:nvPicPr>
          <p:cNvPr id="107" name="Google Shape;107;p18"/>
          <p:cNvPicPr preferRelativeResize="0"/>
          <p:nvPr/>
        </p:nvPicPr>
        <p:blipFill>
          <a:blip r:embed="rId3">
            <a:alphaModFix/>
          </a:blip>
          <a:stretch>
            <a:fillRect/>
          </a:stretch>
        </p:blipFill>
        <p:spPr>
          <a:xfrm>
            <a:off x="791700" y="2806000"/>
            <a:ext cx="1081475" cy="1081475"/>
          </a:xfrm>
          <a:prstGeom prst="rect">
            <a:avLst/>
          </a:prstGeom>
          <a:noFill/>
          <a:ln>
            <a:noFill/>
          </a:ln>
        </p:spPr>
      </p:pic>
      <p:pic>
        <p:nvPicPr>
          <p:cNvPr id="108" name="Google Shape;108;p18"/>
          <p:cNvPicPr preferRelativeResize="0"/>
          <p:nvPr/>
        </p:nvPicPr>
        <p:blipFill>
          <a:blip r:embed="rId4">
            <a:alphaModFix/>
          </a:blip>
          <a:stretch>
            <a:fillRect/>
          </a:stretch>
        </p:blipFill>
        <p:spPr>
          <a:xfrm>
            <a:off x="340938" y="1603050"/>
            <a:ext cx="1982992" cy="968700"/>
          </a:xfrm>
          <a:prstGeom prst="rect">
            <a:avLst/>
          </a:prstGeom>
          <a:noFill/>
          <a:ln>
            <a:noFill/>
          </a:ln>
        </p:spPr>
      </p:pic>
      <p:pic>
        <p:nvPicPr>
          <p:cNvPr id="109" name="Google Shape;109;p18"/>
          <p:cNvPicPr preferRelativeResize="0"/>
          <p:nvPr/>
        </p:nvPicPr>
        <p:blipFill>
          <a:blip r:embed="rId5">
            <a:alphaModFix/>
          </a:blip>
          <a:stretch>
            <a:fillRect/>
          </a:stretch>
        </p:blipFill>
        <p:spPr>
          <a:xfrm>
            <a:off x="919626" y="311125"/>
            <a:ext cx="1081475" cy="1057666"/>
          </a:xfrm>
          <a:prstGeom prst="rect">
            <a:avLst/>
          </a:prstGeom>
          <a:noFill/>
          <a:ln>
            <a:noFill/>
          </a:ln>
        </p:spPr>
      </p:pic>
      <p:pic>
        <p:nvPicPr>
          <p:cNvPr id="110" name="Google Shape;110;p18"/>
          <p:cNvPicPr preferRelativeResize="0"/>
          <p:nvPr/>
        </p:nvPicPr>
        <p:blipFill>
          <a:blip r:embed="rId6">
            <a:alphaModFix/>
          </a:blip>
          <a:stretch>
            <a:fillRect/>
          </a:stretch>
        </p:blipFill>
        <p:spPr>
          <a:xfrm>
            <a:off x="8000566" y="4176649"/>
            <a:ext cx="1143434" cy="1081476"/>
          </a:xfrm>
          <a:prstGeom prst="rect">
            <a:avLst/>
          </a:prstGeom>
          <a:noFill/>
          <a:ln>
            <a:noFill/>
          </a:ln>
        </p:spPr>
      </p:pic>
      <p:pic>
        <p:nvPicPr>
          <p:cNvPr id="111" name="Google Shape;111;p18"/>
          <p:cNvPicPr preferRelativeResize="0"/>
          <p:nvPr/>
        </p:nvPicPr>
        <p:blipFill>
          <a:blip r:embed="rId7">
            <a:alphaModFix/>
          </a:blip>
          <a:stretch>
            <a:fillRect/>
          </a:stretch>
        </p:blipFill>
        <p:spPr>
          <a:xfrm>
            <a:off x="59925" y="4363725"/>
            <a:ext cx="779827" cy="7073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119400" y="1520450"/>
            <a:ext cx="42984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latin typeface="Roboto"/>
                <a:ea typeface="Roboto"/>
                <a:cs typeface="Roboto"/>
                <a:sym typeface="Roboto"/>
              </a:rPr>
              <a:t>Novelty of the Solution</a:t>
            </a:r>
            <a:endParaRPr sz="3800">
              <a:latin typeface="Roboto"/>
              <a:ea typeface="Roboto"/>
              <a:cs typeface="Roboto"/>
              <a:sym typeface="Roboto"/>
            </a:endParaRPr>
          </a:p>
        </p:txBody>
      </p:sp>
      <p:sp>
        <p:nvSpPr>
          <p:cNvPr id="117" name="Google Shape;117;p19"/>
          <p:cNvSpPr txBox="1"/>
          <p:nvPr>
            <p:ph idx="1" type="body"/>
          </p:nvPr>
        </p:nvSpPr>
        <p:spPr>
          <a:xfrm>
            <a:off x="4635475" y="486800"/>
            <a:ext cx="4255500" cy="42780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n" sz="1700"/>
              <a:t>The solution that we propose has yet not been implemented anywhere here in India, however similar solutions do exist in other countries such as Japan.</a:t>
            </a:r>
            <a:endParaRPr sz="1700"/>
          </a:p>
          <a:p>
            <a:pPr indent="-336550" lvl="0" marL="457200" rtl="0" algn="just">
              <a:spcBef>
                <a:spcPts val="0"/>
              </a:spcBef>
              <a:spcAft>
                <a:spcPts val="0"/>
              </a:spcAft>
              <a:buSzPts val="1700"/>
              <a:buChar char="●"/>
            </a:pPr>
            <a:r>
              <a:rPr lang="en" sz="1700"/>
              <a:t>RFID technology is already implemented in most of the malls currently for theft checking.</a:t>
            </a:r>
            <a:endParaRPr sz="1700"/>
          </a:p>
          <a:p>
            <a:pPr indent="-336550" lvl="0" marL="457200" rtl="0" algn="just">
              <a:spcBef>
                <a:spcPts val="0"/>
              </a:spcBef>
              <a:spcAft>
                <a:spcPts val="0"/>
              </a:spcAft>
              <a:buSzPts val="1700"/>
              <a:buChar char="●"/>
            </a:pPr>
            <a:r>
              <a:rPr lang="en" sz="1700"/>
              <a:t>Our aim is to modify the currently existing system, by </a:t>
            </a:r>
            <a:r>
              <a:rPr lang="en" sz="1700"/>
              <a:t>integrating</a:t>
            </a:r>
            <a:r>
              <a:rPr lang="en" sz="1700"/>
              <a:t> our product with it, so that auto billing system can be implemented.</a:t>
            </a:r>
            <a:endParaRPr sz="1700"/>
          </a:p>
          <a:p>
            <a:pPr indent="-336550" lvl="0" marL="457200" rtl="0" algn="just">
              <a:spcBef>
                <a:spcPts val="0"/>
              </a:spcBef>
              <a:spcAft>
                <a:spcPts val="0"/>
              </a:spcAft>
              <a:buSzPts val="1700"/>
              <a:buChar char="●"/>
            </a:pPr>
            <a:r>
              <a:rPr lang="en" sz="1700"/>
              <a:t>Hence, our approach to the problem is novel.</a:t>
            </a:r>
            <a:endParaRPr sz="1700"/>
          </a:p>
        </p:txBody>
      </p:sp>
      <p:pic>
        <p:nvPicPr>
          <p:cNvPr id="118" name="Google Shape;118;p19"/>
          <p:cNvPicPr preferRelativeResize="0"/>
          <p:nvPr/>
        </p:nvPicPr>
        <p:blipFill>
          <a:blip r:embed="rId3">
            <a:alphaModFix/>
          </a:blip>
          <a:stretch>
            <a:fillRect/>
          </a:stretch>
        </p:blipFill>
        <p:spPr>
          <a:xfrm>
            <a:off x="0" y="-12"/>
            <a:ext cx="854149" cy="780774"/>
          </a:xfrm>
          <a:prstGeom prst="rect">
            <a:avLst/>
          </a:prstGeom>
          <a:noFill/>
          <a:ln>
            <a:noFill/>
          </a:ln>
        </p:spPr>
      </p:pic>
      <p:pic>
        <p:nvPicPr>
          <p:cNvPr id="119" name="Google Shape;119;p19"/>
          <p:cNvPicPr preferRelativeResize="0"/>
          <p:nvPr/>
        </p:nvPicPr>
        <p:blipFill>
          <a:blip r:embed="rId4">
            <a:alphaModFix/>
          </a:blip>
          <a:stretch>
            <a:fillRect/>
          </a:stretch>
        </p:blipFill>
        <p:spPr>
          <a:xfrm>
            <a:off x="3342773" y="-115812"/>
            <a:ext cx="1178527" cy="1114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Roboto"/>
                <a:ea typeface="Roboto"/>
                <a:cs typeface="Roboto"/>
                <a:sym typeface="Roboto"/>
              </a:rPr>
              <a:t>Social Applications</a:t>
            </a:r>
            <a:endParaRPr sz="3800">
              <a:latin typeface="Roboto"/>
              <a:ea typeface="Roboto"/>
              <a:cs typeface="Roboto"/>
              <a:sym typeface="Roboto"/>
            </a:endParaRPr>
          </a:p>
        </p:txBody>
      </p:sp>
      <p:sp>
        <p:nvSpPr>
          <p:cNvPr id="125" name="Google Shape;125;p20"/>
          <p:cNvSpPr txBox="1"/>
          <p:nvPr/>
        </p:nvSpPr>
        <p:spPr>
          <a:xfrm>
            <a:off x="311725" y="1720125"/>
            <a:ext cx="8326200" cy="29553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en" sz="1700">
                <a:solidFill>
                  <a:schemeClr val="dk2"/>
                </a:solidFill>
                <a:latin typeface="Roboto"/>
                <a:ea typeface="Roboto"/>
                <a:cs typeface="Roboto"/>
                <a:sym typeface="Roboto"/>
              </a:rPr>
              <a:t>The system that we propose eliminates the long queues in front of </a:t>
            </a:r>
            <a:r>
              <a:rPr lang="en" sz="1700">
                <a:solidFill>
                  <a:schemeClr val="dk2"/>
                </a:solidFill>
                <a:latin typeface="Roboto"/>
                <a:ea typeface="Roboto"/>
                <a:cs typeface="Roboto"/>
                <a:sym typeface="Roboto"/>
              </a:rPr>
              <a:t>the</a:t>
            </a:r>
            <a:r>
              <a:rPr lang="en" sz="1700">
                <a:solidFill>
                  <a:schemeClr val="dk2"/>
                </a:solidFill>
                <a:latin typeface="Roboto"/>
                <a:ea typeface="Roboto"/>
                <a:cs typeface="Roboto"/>
                <a:sym typeface="Roboto"/>
              </a:rPr>
              <a:t> bill counters in the malls, and by doing so:</a:t>
            </a:r>
            <a:endParaRPr sz="1700">
              <a:solidFill>
                <a:schemeClr val="dk2"/>
              </a:solidFill>
              <a:latin typeface="Roboto"/>
              <a:ea typeface="Roboto"/>
              <a:cs typeface="Roboto"/>
              <a:sym typeface="Roboto"/>
            </a:endParaRPr>
          </a:p>
          <a:p>
            <a:pPr indent="0" lvl="0" marL="0" rtl="0" algn="just">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It will ensure hassle - free shopping for all the customers visiting the mall, thus saving time of the customers. </a:t>
            </a:r>
            <a:endParaRPr sz="1700">
              <a:solidFill>
                <a:schemeClr val="dk2"/>
              </a:solidFill>
              <a:latin typeface="Roboto"/>
              <a:ea typeface="Roboto"/>
              <a:cs typeface="Roboto"/>
              <a:sym typeface="Roboto"/>
            </a:endParaRPr>
          </a:p>
          <a:p>
            <a:pPr indent="0" lvl="0" marL="457200" rtl="0" algn="just">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just">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It will help in maintaining social distancing in this pandemic as customers do not have to stand in long queues for paying the bill.</a:t>
            </a:r>
            <a:endParaRPr sz="17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26" name="Google Shape;126;p20"/>
          <p:cNvPicPr preferRelativeResize="0"/>
          <p:nvPr/>
        </p:nvPicPr>
        <p:blipFill>
          <a:blip r:embed="rId3">
            <a:alphaModFix/>
          </a:blip>
          <a:stretch>
            <a:fillRect/>
          </a:stretch>
        </p:blipFill>
        <p:spPr>
          <a:xfrm>
            <a:off x="7880566" y="-80337"/>
            <a:ext cx="1356559" cy="1283049"/>
          </a:xfrm>
          <a:prstGeom prst="rect">
            <a:avLst/>
          </a:prstGeom>
          <a:noFill/>
          <a:ln>
            <a:noFill/>
          </a:ln>
        </p:spPr>
      </p:pic>
      <p:pic>
        <p:nvPicPr>
          <p:cNvPr id="127" name="Google Shape;127;p20"/>
          <p:cNvPicPr preferRelativeResize="0"/>
          <p:nvPr/>
        </p:nvPicPr>
        <p:blipFill>
          <a:blip r:embed="rId4">
            <a:alphaModFix/>
          </a:blip>
          <a:stretch>
            <a:fillRect/>
          </a:stretch>
        </p:blipFill>
        <p:spPr>
          <a:xfrm>
            <a:off x="114100" y="64525"/>
            <a:ext cx="993326" cy="9933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0" y="1887700"/>
            <a:ext cx="42948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latin typeface="Roboto"/>
                <a:ea typeface="Roboto"/>
                <a:cs typeface="Roboto"/>
                <a:sym typeface="Roboto"/>
              </a:rPr>
              <a:t>Business Aspects</a:t>
            </a:r>
            <a:endParaRPr sz="3800">
              <a:latin typeface="Roboto"/>
              <a:ea typeface="Roboto"/>
              <a:cs typeface="Roboto"/>
              <a:sym typeface="Roboto"/>
            </a:endParaRPr>
          </a:p>
        </p:txBody>
      </p:sp>
      <p:sp>
        <p:nvSpPr>
          <p:cNvPr id="133" name="Google Shape;133;p21"/>
          <p:cNvSpPr txBox="1"/>
          <p:nvPr>
            <p:ph idx="1" type="body"/>
          </p:nvPr>
        </p:nvSpPr>
        <p:spPr>
          <a:xfrm>
            <a:off x="4336275" y="217325"/>
            <a:ext cx="4553700" cy="4626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t/>
            </a:r>
            <a:endParaRPr/>
          </a:p>
          <a:p>
            <a:pPr indent="-322897" lvl="0" marL="457200" rtl="0" algn="just">
              <a:spcBef>
                <a:spcPts val="1200"/>
              </a:spcBef>
              <a:spcAft>
                <a:spcPts val="0"/>
              </a:spcAft>
              <a:buSzPct val="100000"/>
              <a:buChar char="●"/>
            </a:pPr>
            <a:r>
              <a:rPr lang="en" sz="2700"/>
              <a:t>Overall cost of the proposed system that is to integrated with every cart is around 800 Rs. ( </a:t>
            </a:r>
            <a:r>
              <a:rPr lang="en" sz="2700"/>
              <a:t>NodeMCU - 350 Rs.,, RFID Reader - 400 Rs</a:t>
            </a:r>
            <a:r>
              <a:rPr lang="en" sz="2700"/>
              <a:t>).</a:t>
            </a:r>
            <a:endParaRPr sz="2700"/>
          </a:p>
          <a:p>
            <a:pPr indent="-322897" lvl="0" marL="457200" rtl="0" algn="just">
              <a:spcBef>
                <a:spcPts val="0"/>
              </a:spcBef>
              <a:spcAft>
                <a:spcPts val="0"/>
              </a:spcAft>
              <a:buSzPct val="100000"/>
              <a:buChar char="●"/>
            </a:pPr>
            <a:r>
              <a:rPr lang="en" sz="2700"/>
              <a:t>Cost of the RFID tags that is to be applied on every product is around 3-4 Rs</a:t>
            </a:r>
            <a:r>
              <a:rPr lang="en" sz="2700"/>
              <a:t>. </a:t>
            </a:r>
            <a:endParaRPr sz="2700"/>
          </a:p>
          <a:p>
            <a:pPr indent="-322897" lvl="0" marL="457200" rtl="0" algn="just">
              <a:spcBef>
                <a:spcPts val="0"/>
              </a:spcBef>
              <a:spcAft>
                <a:spcPts val="0"/>
              </a:spcAft>
              <a:buSzPct val="100000"/>
              <a:buChar char="●"/>
            </a:pPr>
            <a:r>
              <a:rPr lang="en" sz="2700"/>
              <a:t>Targeted malls are fashion and clothing malls like FBB and Pantaloons as the minimum cost of the products is 100 Rs. Hence,  applying tags to all the products is also cost efficient.</a:t>
            </a:r>
            <a:endParaRPr sz="2700"/>
          </a:p>
          <a:p>
            <a:pPr indent="0" lvl="0" marL="457200" rtl="0" algn="l">
              <a:spcBef>
                <a:spcPts val="1200"/>
              </a:spcBef>
              <a:spcAft>
                <a:spcPts val="0"/>
              </a:spcAft>
              <a:buNone/>
            </a:pPr>
            <a:r>
              <a:t/>
            </a:r>
            <a:endParaRPr sz="2700">
              <a:latin typeface="Raleway"/>
              <a:ea typeface="Raleway"/>
              <a:cs typeface="Raleway"/>
              <a:sym typeface="Raleway"/>
            </a:endParaRPr>
          </a:p>
          <a:p>
            <a:pPr indent="0" lvl="0" marL="457200" rtl="0" algn="l">
              <a:spcBef>
                <a:spcPts val="1200"/>
              </a:spcBef>
              <a:spcAft>
                <a:spcPts val="0"/>
              </a:spcAft>
              <a:buNone/>
            </a:pPr>
            <a:r>
              <a:t/>
            </a:r>
            <a:endParaRPr>
              <a:latin typeface="Raleway"/>
              <a:ea typeface="Raleway"/>
              <a:cs typeface="Raleway"/>
              <a:sym typeface="Raleway"/>
            </a:endParaRPr>
          </a:p>
          <a:p>
            <a:pPr indent="0" lvl="0" marL="0" rtl="0" algn="ctr">
              <a:spcBef>
                <a:spcPts val="1200"/>
              </a:spcBef>
              <a:spcAft>
                <a:spcPts val="0"/>
              </a:spcAft>
              <a:buNone/>
            </a:pPr>
            <a:r>
              <a:rPr lang="en" sz="3200"/>
              <a:t>Hence, the system proposed by us can be efficiently integrated into the malls.</a:t>
            </a:r>
            <a:endParaRPr/>
          </a:p>
          <a:p>
            <a:pPr indent="0" lvl="0" marL="0" rtl="0" algn="l">
              <a:spcBef>
                <a:spcPts val="1200"/>
              </a:spcBef>
              <a:spcAft>
                <a:spcPts val="1200"/>
              </a:spcAft>
              <a:buNone/>
            </a:pPr>
            <a:r>
              <a:t/>
            </a:r>
            <a:endParaRPr/>
          </a:p>
        </p:txBody>
      </p:sp>
      <p:cxnSp>
        <p:nvCxnSpPr>
          <p:cNvPr id="134" name="Google Shape;134;p21"/>
          <p:cNvCxnSpPr/>
          <p:nvPr/>
        </p:nvCxnSpPr>
        <p:spPr>
          <a:xfrm flipH="1" rot="10800000">
            <a:off x="4522550" y="3497850"/>
            <a:ext cx="4429500" cy="10500"/>
          </a:xfrm>
          <a:prstGeom prst="straightConnector1">
            <a:avLst/>
          </a:prstGeom>
          <a:noFill/>
          <a:ln cap="flat" cmpd="sng" w="9525">
            <a:solidFill>
              <a:schemeClr val="dk2"/>
            </a:solidFill>
            <a:prstDash val="solid"/>
            <a:round/>
            <a:headEnd len="med" w="med" type="none"/>
            <a:tailEnd len="med" w="med" type="none"/>
          </a:ln>
        </p:spPr>
      </p:cxnSp>
      <p:pic>
        <p:nvPicPr>
          <p:cNvPr id="135" name="Google Shape;135;p21"/>
          <p:cNvPicPr preferRelativeResize="0"/>
          <p:nvPr/>
        </p:nvPicPr>
        <p:blipFill>
          <a:blip r:embed="rId3">
            <a:alphaModFix/>
          </a:blip>
          <a:stretch>
            <a:fillRect/>
          </a:stretch>
        </p:blipFill>
        <p:spPr>
          <a:xfrm>
            <a:off x="3326726" y="-94000"/>
            <a:ext cx="1115776" cy="1055326"/>
          </a:xfrm>
          <a:prstGeom prst="rect">
            <a:avLst/>
          </a:prstGeom>
          <a:noFill/>
          <a:ln>
            <a:noFill/>
          </a:ln>
        </p:spPr>
      </p:pic>
      <p:pic>
        <p:nvPicPr>
          <p:cNvPr id="136" name="Google Shape;136;p21"/>
          <p:cNvPicPr preferRelativeResize="0"/>
          <p:nvPr/>
        </p:nvPicPr>
        <p:blipFill>
          <a:blip r:embed="rId4">
            <a:alphaModFix/>
          </a:blip>
          <a:stretch>
            <a:fillRect/>
          </a:stretch>
        </p:blipFill>
        <p:spPr>
          <a:xfrm>
            <a:off x="0" y="0"/>
            <a:ext cx="988150" cy="899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