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a20eb51c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20eb51c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a20eb50cc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a20eb50cc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20eb50cc_2_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20eb50cc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a20eb50cc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20eb50cc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a20eb50cc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20eb50cc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a20eb50cc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a20eb50cc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a20eb50cc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a20eb50c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a20eb50cc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20eb50cc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a20eb50cc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a20eb50cc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a20eb50cc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a20eb50cc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50" name="Shape 50"/>
        <p:cNvGrpSpPr/>
        <p:nvPr/>
      </p:nvGrpSpPr>
      <p:grpSpPr>
        <a:xfrm>
          <a:off x="0" y="0"/>
          <a:ext cx="0" cy="0"/>
          <a:chOff x="0" y="0"/>
          <a:chExt cx="0" cy="0"/>
        </a:xfrm>
      </p:grpSpPr>
      <p:sp>
        <p:nvSpPr>
          <p:cNvPr id="51" name="Google Shape;51;p13"/>
          <p:cNvSpPr txBox="1"/>
          <p:nvPr>
            <p:ph type="ctrTitle"/>
          </p:nvPr>
        </p:nvSpPr>
        <p:spPr>
          <a:xfrm rot="5400000">
            <a:off x="6603595" y="1930225"/>
            <a:ext cx="3481200" cy="4875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 name="Google Shape;52;p13"/>
          <p:cNvSpPr txBox="1"/>
          <p:nvPr>
            <p:ph idx="12" type="sldNum"/>
          </p:nvPr>
        </p:nvSpPr>
        <p:spPr>
          <a:xfrm>
            <a:off x="8519109" y="4662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7" name="Shape 57"/>
        <p:cNvGrpSpPr/>
        <p:nvPr/>
      </p:nvGrpSpPr>
      <p:grpSpPr>
        <a:xfrm>
          <a:off x="0" y="0"/>
          <a:ext cx="0" cy="0"/>
          <a:chOff x="0" y="0"/>
          <a:chExt cx="0" cy="0"/>
        </a:xfrm>
      </p:grpSpPr>
      <p:sp>
        <p:nvSpPr>
          <p:cNvPr id="58" name="Google Shape;58;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9" name="Google Shape;59;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0" name="Google Shape;60;p15"/>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2" name="Shape 62"/>
        <p:cNvGrpSpPr/>
        <p:nvPr/>
      </p:nvGrpSpPr>
      <p:grpSpPr>
        <a:xfrm>
          <a:off x="0" y="0"/>
          <a:ext cx="0" cy="0"/>
          <a:chOff x="0" y="0"/>
          <a:chExt cx="0" cy="0"/>
        </a:xfrm>
      </p:grpSpPr>
      <p:sp>
        <p:nvSpPr>
          <p:cNvPr id="63" name="Google Shape;63;p1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4" name="Google Shape;64;p1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5" name="Google Shape;65;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0" name="Google Shape;70;p1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1" name="Google Shape;7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2" name="Google Shape;7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7" name="Google Shape;77;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7" name="Google Shape;87;p20"/>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9" name="Shape 89"/>
        <p:cNvGrpSpPr/>
        <p:nvPr/>
      </p:nvGrpSpPr>
      <p:grpSpPr>
        <a:xfrm>
          <a:off x="0" y="0"/>
          <a:ext cx="0" cy="0"/>
          <a:chOff x="0" y="0"/>
          <a:chExt cx="0" cy="0"/>
        </a:xfrm>
      </p:grpSpPr>
      <p:sp>
        <p:nvSpPr>
          <p:cNvPr id="90" name="Google Shape;90;p21"/>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1" name="Google Shape;9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5" name="Google Shape;95;p22"/>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6" name="Google Shape;96;p22"/>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2" name="Shape 102"/>
        <p:cNvGrpSpPr/>
        <p:nvPr/>
      </p:nvGrpSpPr>
      <p:grpSpPr>
        <a:xfrm>
          <a:off x="0" y="0"/>
          <a:ext cx="0" cy="0"/>
          <a:chOff x="0" y="0"/>
          <a:chExt cx="0" cy="0"/>
        </a:xfrm>
      </p:grpSpPr>
      <p:sp>
        <p:nvSpPr>
          <p:cNvPr id="103" name="Google Shape;103;p24"/>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4" name="Google Shape;104;p24"/>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5" name="Google Shape;10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5" name="Google Shape;5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6" name="Google Shape;5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idx="4294967295" type="subTitle"/>
          </p:nvPr>
        </p:nvSpPr>
        <p:spPr>
          <a:xfrm flipH="1">
            <a:off x="1032750" y="2395900"/>
            <a:ext cx="7078500" cy="891300"/>
          </a:xfrm>
          <a:prstGeom prst="rect">
            <a:avLst/>
          </a:prstGeom>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None/>
            </a:pPr>
            <a:r>
              <a:rPr b="1" lang="en" sz="2200">
                <a:latin typeface="Times New Roman"/>
                <a:ea typeface="Times New Roman"/>
                <a:cs typeface="Times New Roman"/>
                <a:sym typeface="Times New Roman"/>
              </a:rPr>
              <a:t>Team Vibhav</a:t>
            </a:r>
            <a:endParaRPr b="1" sz="22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 sz="2800">
                <a:latin typeface="Times New Roman"/>
                <a:ea typeface="Times New Roman"/>
                <a:cs typeface="Times New Roman"/>
                <a:sym typeface="Times New Roman"/>
              </a:rPr>
              <a:t>Project Name  DTMF</a:t>
            </a:r>
            <a:endParaRPr b="1" sz="2800">
              <a:latin typeface="Times New Roman"/>
              <a:ea typeface="Times New Roman"/>
              <a:cs typeface="Times New Roman"/>
              <a:sym typeface="Times New Roman"/>
            </a:endParaRPr>
          </a:p>
        </p:txBody>
      </p:sp>
      <p:sp>
        <p:nvSpPr>
          <p:cNvPr id="113" name="Google Shape;113;p26"/>
          <p:cNvSpPr txBox="1"/>
          <p:nvPr>
            <p:ph idx="12" type="sldNum"/>
          </p:nvPr>
        </p:nvSpPr>
        <p:spPr>
          <a:xfrm>
            <a:off x="8519109" y="4662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C:\Documents and Settings\ff\Local Settings\Temporary Internet Files\Content.Word\nit head pad.bmp" id="114" name="Google Shape;114;p26"/>
          <p:cNvPicPr preferRelativeResize="0"/>
          <p:nvPr/>
        </p:nvPicPr>
        <p:blipFill rotWithShape="1">
          <a:blip r:embed="rId3">
            <a:alphaModFix/>
          </a:blip>
          <a:srcRect b="11902" l="0" r="0" t="0"/>
          <a:stretch/>
        </p:blipFill>
        <p:spPr>
          <a:xfrm>
            <a:off x="1900225" y="400750"/>
            <a:ext cx="5343525" cy="657225"/>
          </a:xfrm>
          <a:prstGeom prst="rect">
            <a:avLst/>
          </a:prstGeom>
          <a:noFill/>
          <a:ln>
            <a:noFill/>
          </a:ln>
        </p:spPr>
      </p:pic>
      <p:sp>
        <p:nvSpPr>
          <p:cNvPr id="115" name="Google Shape;115;p26"/>
          <p:cNvSpPr txBox="1"/>
          <p:nvPr>
            <p:ph idx="4294967295" type="subTitle"/>
          </p:nvPr>
        </p:nvSpPr>
        <p:spPr>
          <a:xfrm flipH="1">
            <a:off x="2504838" y="3662053"/>
            <a:ext cx="4134300" cy="467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600">
                <a:latin typeface="Times New Roman"/>
                <a:ea typeface="Times New Roman"/>
                <a:cs typeface="Times New Roman"/>
                <a:sym typeface="Times New Roman"/>
              </a:rPr>
              <a:t>Total Cost of the Project: </a:t>
            </a:r>
            <a:endParaRPr sz="1600">
              <a:latin typeface="Times New Roman"/>
              <a:ea typeface="Times New Roman"/>
              <a:cs typeface="Times New Roman"/>
              <a:sym typeface="Times New Roman"/>
            </a:endParaRPr>
          </a:p>
        </p:txBody>
      </p:sp>
      <p:sp>
        <p:nvSpPr>
          <p:cNvPr id="116" name="Google Shape;116;p26"/>
          <p:cNvSpPr txBox="1"/>
          <p:nvPr>
            <p:ph idx="4294967295" type="subTitle"/>
          </p:nvPr>
        </p:nvSpPr>
        <p:spPr>
          <a:xfrm flipH="1">
            <a:off x="640350" y="1441375"/>
            <a:ext cx="7863300" cy="4674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None/>
            </a:pPr>
            <a:r>
              <a:rPr b="1" lang="en" sz="2200">
                <a:latin typeface="Times New Roman"/>
                <a:ea typeface="Times New Roman"/>
                <a:cs typeface="Times New Roman"/>
                <a:sym typeface="Times New Roman"/>
              </a:rPr>
              <a:t>Department of Electronics and Communication Engineering</a:t>
            </a:r>
            <a:endParaRPr b="1" sz="2200">
              <a:latin typeface="Times New Roman"/>
              <a:ea typeface="Times New Roman"/>
              <a:cs typeface="Times New Roman"/>
              <a:sym typeface="Times New Roman"/>
            </a:endParaRPr>
          </a:p>
        </p:txBody>
      </p:sp>
      <p:pic>
        <p:nvPicPr>
          <p:cNvPr id="117" name="Google Shape;117;p26"/>
          <p:cNvPicPr preferRelativeResize="0"/>
          <p:nvPr/>
        </p:nvPicPr>
        <p:blipFill>
          <a:blip r:embed="rId4">
            <a:alphaModFix/>
          </a:blip>
          <a:stretch>
            <a:fillRect/>
          </a:stretch>
        </p:blipFill>
        <p:spPr>
          <a:xfrm>
            <a:off x="7737826" y="-122309"/>
            <a:ext cx="1440697" cy="1342809"/>
          </a:xfrm>
          <a:prstGeom prst="rect">
            <a:avLst/>
          </a:prstGeom>
          <a:noFill/>
          <a:ln>
            <a:noFill/>
          </a:ln>
        </p:spPr>
      </p:pic>
      <p:pic>
        <p:nvPicPr>
          <p:cNvPr id="118" name="Google Shape;118;p26"/>
          <p:cNvPicPr preferRelativeResize="0"/>
          <p:nvPr/>
        </p:nvPicPr>
        <p:blipFill>
          <a:blip r:embed="rId5">
            <a:alphaModFix/>
          </a:blip>
          <a:stretch>
            <a:fillRect/>
          </a:stretch>
        </p:blipFill>
        <p:spPr>
          <a:xfrm>
            <a:off x="96675" y="12413"/>
            <a:ext cx="1309477" cy="13094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1990625" y="3159875"/>
            <a:ext cx="7312500" cy="13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6900">
                <a:latin typeface="Raleway"/>
                <a:ea typeface="Raleway"/>
                <a:cs typeface="Raleway"/>
                <a:sym typeface="Raleway"/>
              </a:rPr>
              <a:t>Thank you!</a:t>
            </a:r>
            <a:endParaRPr sz="6900">
              <a:latin typeface="Raleway"/>
              <a:ea typeface="Raleway"/>
              <a:cs typeface="Raleway"/>
              <a:sym typeface="Raleway"/>
            </a:endParaRPr>
          </a:p>
        </p:txBody>
      </p:sp>
      <p:pic>
        <p:nvPicPr>
          <p:cNvPr id="254" name="Google Shape;254;p35"/>
          <p:cNvPicPr preferRelativeResize="0"/>
          <p:nvPr/>
        </p:nvPicPr>
        <p:blipFill>
          <a:blip r:embed="rId3">
            <a:alphaModFix/>
          </a:blip>
          <a:stretch>
            <a:fillRect/>
          </a:stretch>
        </p:blipFill>
        <p:spPr>
          <a:xfrm>
            <a:off x="7723875" y="0"/>
            <a:ext cx="1467102" cy="1387301"/>
          </a:xfrm>
          <a:prstGeom prst="rect">
            <a:avLst/>
          </a:prstGeom>
          <a:noFill/>
          <a:ln>
            <a:noFill/>
          </a:ln>
        </p:spPr>
      </p:pic>
      <p:pic>
        <p:nvPicPr>
          <p:cNvPr id="255" name="Google Shape;255;p35"/>
          <p:cNvPicPr preferRelativeResize="0"/>
          <p:nvPr/>
        </p:nvPicPr>
        <p:blipFill>
          <a:blip r:embed="rId4">
            <a:alphaModFix/>
          </a:blip>
          <a:stretch>
            <a:fillRect/>
          </a:stretch>
        </p:blipFill>
        <p:spPr>
          <a:xfrm>
            <a:off x="-71875" y="0"/>
            <a:ext cx="1210849" cy="121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6175" y="300050"/>
            <a:ext cx="3755100" cy="17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3000">
                <a:latin typeface="Raleway"/>
                <a:ea typeface="Raleway"/>
                <a:cs typeface="Raleway"/>
                <a:sym typeface="Raleway"/>
              </a:rPr>
              <a:t>About the Project</a:t>
            </a:r>
            <a:endParaRPr sz="3000">
              <a:latin typeface="Raleway"/>
              <a:ea typeface="Raleway"/>
              <a:cs typeface="Raleway"/>
              <a:sym typeface="Raleway"/>
            </a:endParaRPr>
          </a:p>
        </p:txBody>
      </p:sp>
      <p:sp>
        <p:nvSpPr>
          <p:cNvPr id="124" name="Google Shape;124;p27"/>
          <p:cNvSpPr txBox="1"/>
          <p:nvPr>
            <p:ph idx="1" type="body"/>
          </p:nvPr>
        </p:nvSpPr>
        <p:spPr>
          <a:xfrm>
            <a:off x="223950" y="1080000"/>
            <a:ext cx="3345600" cy="4002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en" sz="1425">
                <a:solidFill>
                  <a:schemeClr val="accent3"/>
                </a:solidFill>
                <a:latin typeface="Lato"/>
                <a:ea typeface="Lato"/>
                <a:cs typeface="Lato"/>
                <a:sym typeface="Lato"/>
              </a:rPr>
              <a:t>DTMF based Home Automation System and Automatic Door Locking System</a:t>
            </a:r>
            <a:endParaRPr sz="1425">
              <a:solidFill>
                <a:schemeClr val="accent3"/>
              </a:solidFill>
              <a:latin typeface="Lato"/>
              <a:ea typeface="Lato"/>
              <a:cs typeface="Lato"/>
              <a:sym typeface="Lato"/>
            </a:endParaRPr>
          </a:p>
          <a:p>
            <a:pPr indent="0" lvl="0" marL="0" rtl="0" algn="just">
              <a:lnSpc>
                <a:spcPct val="95000"/>
              </a:lnSpc>
              <a:spcBef>
                <a:spcPts val="1200"/>
              </a:spcBef>
              <a:spcAft>
                <a:spcPts val="0"/>
              </a:spcAft>
              <a:buSzPts val="275"/>
              <a:buNone/>
            </a:pPr>
            <a:r>
              <a:t/>
            </a:r>
            <a:endParaRPr sz="1425"/>
          </a:p>
          <a:p>
            <a:pPr indent="0" lvl="0" marL="0" rtl="0" algn="just">
              <a:lnSpc>
                <a:spcPct val="95000"/>
              </a:lnSpc>
              <a:spcBef>
                <a:spcPts val="1200"/>
              </a:spcBef>
              <a:spcAft>
                <a:spcPts val="0"/>
              </a:spcAft>
              <a:buSzPts val="275"/>
              <a:buNone/>
            </a:pPr>
            <a:r>
              <a:t/>
            </a:r>
            <a:endParaRPr sz="1425"/>
          </a:p>
          <a:p>
            <a:pPr indent="0" lvl="0" marL="0" rtl="0" algn="just">
              <a:lnSpc>
                <a:spcPct val="95000"/>
              </a:lnSpc>
              <a:spcBef>
                <a:spcPts val="1200"/>
              </a:spcBef>
              <a:spcAft>
                <a:spcPts val="0"/>
              </a:spcAft>
              <a:buSzPts val="275"/>
              <a:buNone/>
            </a:pPr>
            <a:r>
              <a:t/>
            </a:r>
            <a:endParaRPr sz="1425"/>
          </a:p>
          <a:p>
            <a:pPr indent="0" lvl="0" marL="0" rtl="0" algn="just">
              <a:lnSpc>
                <a:spcPct val="95000"/>
              </a:lnSpc>
              <a:spcBef>
                <a:spcPts val="1200"/>
              </a:spcBef>
              <a:spcAft>
                <a:spcPts val="1200"/>
              </a:spcAft>
              <a:buSzPts val="275"/>
              <a:buNone/>
            </a:pPr>
            <a:r>
              <a:t/>
            </a:r>
            <a:endParaRPr sz="1425"/>
          </a:p>
        </p:txBody>
      </p:sp>
      <p:sp>
        <p:nvSpPr>
          <p:cNvPr id="125" name="Google Shape;125;p27"/>
          <p:cNvSpPr txBox="1"/>
          <p:nvPr/>
        </p:nvSpPr>
        <p:spPr>
          <a:xfrm>
            <a:off x="5142325" y="575075"/>
            <a:ext cx="33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***Image of hardware assembled***</a:t>
            </a:r>
            <a:endParaRPr>
              <a:latin typeface="Roboto"/>
              <a:ea typeface="Roboto"/>
              <a:cs typeface="Roboto"/>
              <a:sym typeface="Roboto"/>
            </a:endParaRPr>
          </a:p>
        </p:txBody>
      </p:sp>
      <p:cxnSp>
        <p:nvCxnSpPr>
          <p:cNvPr id="126" name="Google Shape;126;p27"/>
          <p:cNvCxnSpPr/>
          <p:nvPr/>
        </p:nvCxnSpPr>
        <p:spPr>
          <a:xfrm flipH="1" rot="10800000">
            <a:off x="96450" y="942900"/>
            <a:ext cx="3504000" cy="10800"/>
          </a:xfrm>
          <a:prstGeom prst="straightConnector1">
            <a:avLst/>
          </a:prstGeom>
          <a:noFill/>
          <a:ln cap="flat" cmpd="sng" w="28575">
            <a:solidFill>
              <a:schemeClr val="accent2"/>
            </a:solidFill>
            <a:prstDash val="solid"/>
            <a:round/>
            <a:headEnd len="med" w="med" type="none"/>
            <a:tailEnd len="med" w="med" type="none"/>
          </a:ln>
        </p:spPr>
      </p:cxnSp>
      <p:sp>
        <p:nvSpPr>
          <p:cNvPr id="127" name="Google Shape;127;p27"/>
          <p:cNvSpPr txBox="1"/>
          <p:nvPr/>
        </p:nvSpPr>
        <p:spPr>
          <a:xfrm>
            <a:off x="96450" y="1832375"/>
            <a:ext cx="3600600" cy="382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Types of communication-  wired and  wireless</a:t>
            </a:r>
            <a:endParaRPr sz="1300">
              <a:solidFill>
                <a:srgbClr val="FFFFFF"/>
              </a:solidFill>
              <a:latin typeface="Lato"/>
              <a:ea typeface="Lato"/>
              <a:cs typeface="Lato"/>
              <a:sym typeface="Lato"/>
            </a:endParaRPr>
          </a:p>
          <a:p>
            <a:pPr indent="0" lvl="0" marL="457200" rtl="0" algn="l">
              <a:spcBef>
                <a:spcPts val="0"/>
              </a:spcBef>
              <a:spcAft>
                <a:spcPts val="0"/>
              </a:spcAft>
              <a:buNone/>
            </a:pPr>
            <a:r>
              <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 Controlling  home appliances wirelessly through DTMF tones</a:t>
            </a:r>
            <a:endParaRPr sz="1300">
              <a:solidFill>
                <a:srgbClr val="FFFFFF"/>
              </a:solidFill>
              <a:latin typeface="Lato"/>
              <a:ea typeface="Lato"/>
              <a:cs typeface="Lato"/>
              <a:sym typeface="Lato"/>
            </a:endParaRPr>
          </a:p>
          <a:p>
            <a:pPr indent="0" lvl="0" marL="457200" rtl="0" algn="just">
              <a:spcBef>
                <a:spcPts val="0"/>
              </a:spcBef>
              <a:spcAft>
                <a:spcPts val="0"/>
              </a:spcAft>
              <a:buNone/>
            </a:pPr>
            <a:r>
              <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Lets us operate home appliances like lights, doors and other electrical appliances from anywhere</a:t>
            </a:r>
            <a:endParaRPr sz="1300">
              <a:solidFill>
                <a:srgbClr val="FFFFFF"/>
              </a:solidFill>
              <a:latin typeface="Lato"/>
              <a:ea typeface="Lato"/>
              <a:cs typeface="Lato"/>
              <a:sym typeface="Lato"/>
            </a:endParaRPr>
          </a:p>
          <a:p>
            <a:pPr indent="0" lvl="0" marL="457200" rtl="0" algn="l">
              <a:spcBef>
                <a:spcPts val="0"/>
              </a:spcBef>
              <a:spcAft>
                <a:spcPts val="0"/>
              </a:spcAft>
              <a:buNone/>
            </a:pPr>
            <a:r>
              <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This system is secure, energy </a:t>
            </a:r>
            <a:r>
              <a:rPr lang="en" sz="1300">
                <a:solidFill>
                  <a:srgbClr val="FFFFFF"/>
                </a:solidFill>
                <a:latin typeface="Lato"/>
                <a:ea typeface="Lato"/>
                <a:cs typeface="Lato"/>
                <a:sym typeface="Lato"/>
              </a:rPr>
              <a:t>efficient</a:t>
            </a:r>
            <a:r>
              <a:rPr lang="en" sz="1300">
                <a:solidFill>
                  <a:srgbClr val="FFFFFF"/>
                </a:solidFill>
                <a:latin typeface="Lato"/>
                <a:ea typeface="Lato"/>
                <a:cs typeface="Lato"/>
                <a:sym typeface="Lato"/>
              </a:rPr>
              <a:t> and </a:t>
            </a:r>
            <a:r>
              <a:rPr lang="en" sz="1300">
                <a:solidFill>
                  <a:srgbClr val="FFFFFF"/>
                </a:solidFill>
                <a:latin typeface="Lato"/>
                <a:ea typeface="Lato"/>
                <a:cs typeface="Lato"/>
                <a:sym typeface="Lato"/>
              </a:rPr>
              <a:t>convenient</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150">
              <a:solidFill>
                <a:srgbClr val="FFFFFF"/>
              </a:solidFill>
              <a:latin typeface="Lato"/>
              <a:ea typeface="Lato"/>
              <a:cs typeface="Lato"/>
              <a:sym typeface="Lato"/>
            </a:endParaRPr>
          </a:p>
          <a:p>
            <a:pPr indent="0" lvl="0" marL="0" rtl="0" algn="l">
              <a:spcBef>
                <a:spcPts val="0"/>
              </a:spcBef>
              <a:spcAft>
                <a:spcPts val="0"/>
              </a:spcAft>
              <a:buNone/>
            </a:pPr>
            <a:r>
              <a:t/>
            </a:r>
            <a:endParaRPr sz="1150">
              <a:solidFill>
                <a:srgbClr val="FFFFFF"/>
              </a:solidFill>
              <a:latin typeface="Lato"/>
              <a:ea typeface="Lato"/>
              <a:cs typeface="Lato"/>
              <a:sym typeface="Lato"/>
            </a:endParaRPr>
          </a:p>
          <a:p>
            <a:pPr indent="0" lvl="0" marL="0" rtl="0" algn="l">
              <a:spcBef>
                <a:spcPts val="0"/>
              </a:spcBef>
              <a:spcAft>
                <a:spcPts val="0"/>
              </a:spcAft>
              <a:buNone/>
            </a:pPr>
            <a:r>
              <a:t/>
            </a:r>
            <a:endParaRPr sz="1150">
              <a:solidFill>
                <a:srgbClr val="FFFFFF"/>
              </a:solidFill>
              <a:latin typeface="Lato"/>
              <a:ea typeface="Lato"/>
              <a:cs typeface="Lato"/>
              <a:sym typeface="Lato"/>
            </a:endParaRPr>
          </a:p>
          <a:p>
            <a:pPr indent="0" lvl="0" marL="0" rtl="0" algn="l">
              <a:spcBef>
                <a:spcPts val="0"/>
              </a:spcBef>
              <a:spcAft>
                <a:spcPts val="0"/>
              </a:spcAft>
              <a:buNone/>
            </a:pPr>
            <a:r>
              <a:t/>
            </a:r>
            <a:endParaRPr sz="1150">
              <a:solidFill>
                <a:srgbClr val="FFFFFF"/>
              </a:solidFill>
              <a:latin typeface="Lato"/>
              <a:ea typeface="Lato"/>
              <a:cs typeface="Lato"/>
              <a:sym typeface="Lato"/>
            </a:endParaRPr>
          </a:p>
          <a:p>
            <a:pPr indent="0" lvl="0" marL="0" rtl="0" algn="l">
              <a:spcBef>
                <a:spcPts val="0"/>
              </a:spcBef>
              <a:spcAft>
                <a:spcPts val="0"/>
              </a:spcAft>
              <a:buNone/>
            </a:pPr>
            <a:r>
              <a:t/>
            </a:r>
            <a:endParaRPr sz="1150">
              <a:solidFill>
                <a:srgbClr val="FFFFFF"/>
              </a:solidFill>
              <a:latin typeface="Lato"/>
              <a:ea typeface="Lato"/>
              <a:cs typeface="Lato"/>
              <a:sym typeface="Lato"/>
            </a:endParaRPr>
          </a:p>
          <a:p>
            <a:pPr indent="0" lvl="0" marL="0" rtl="0" algn="l">
              <a:spcBef>
                <a:spcPts val="0"/>
              </a:spcBef>
              <a:spcAft>
                <a:spcPts val="0"/>
              </a:spcAft>
              <a:buNone/>
            </a:pPr>
            <a:r>
              <a:t/>
            </a:r>
            <a:endParaRPr sz="1150">
              <a:solidFill>
                <a:srgbClr val="FFFFFF"/>
              </a:solidFill>
              <a:latin typeface="Lato"/>
              <a:ea typeface="Lato"/>
              <a:cs typeface="Lato"/>
              <a:sym typeface="Lato"/>
            </a:endParaRPr>
          </a:p>
          <a:p>
            <a:pPr indent="0" lvl="0" marL="0" rtl="0" algn="l">
              <a:spcBef>
                <a:spcPts val="0"/>
              </a:spcBef>
              <a:spcAft>
                <a:spcPts val="0"/>
              </a:spcAft>
              <a:buNone/>
            </a:pPr>
            <a:r>
              <a:t/>
            </a:r>
            <a:endParaRPr sz="1150">
              <a:solidFill>
                <a:srgbClr val="FFFFFF"/>
              </a:solidFill>
              <a:highlight>
                <a:srgbClr val="29334A"/>
              </a:highlight>
              <a:latin typeface="Lato"/>
              <a:ea typeface="Lato"/>
              <a:cs typeface="Lato"/>
              <a:sym typeface="Lato"/>
            </a:endParaRPr>
          </a:p>
        </p:txBody>
      </p:sp>
      <p:pic>
        <p:nvPicPr>
          <p:cNvPr id="128" name="Google Shape;128;p27"/>
          <p:cNvPicPr preferRelativeResize="0"/>
          <p:nvPr/>
        </p:nvPicPr>
        <p:blipFill>
          <a:blip r:embed="rId3">
            <a:alphaModFix/>
          </a:blip>
          <a:stretch>
            <a:fillRect/>
          </a:stretch>
        </p:blipFill>
        <p:spPr>
          <a:xfrm>
            <a:off x="8022626" y="-202384"/>
            <a:ext cx="1440697" cy="13428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188100" y="1789525"/>
            <a:ext cx="3900600" cy="3777300"/>
          </a:xfrm>
          <a:prstGeom prst="rect">
            <a:avLst/>
          </a:prstGeom>
        </p:spPr>
        <p:txBody>
          <a:bodyPr anchorCtr="0" anchor="t" bIns="91425" lIns="91425" spcFirstLastPara="1" rIns="101700" wrap="square" tIns="91425">
            <a:noAutofit/>
          </a:bodyPr>
          <a:lstStyle/>
          <a:p>
            <a:pPr indent="0" lvl="0" marL="457200" rtl="0" algn="l">
              <a:lnSpc>
                <a:spcPct val="115000"/>
              </a:lnSpc>
              <a:spcBef>
                <a:spcPts val="0"/>
              </a:spcBef>
              <a:spcAft>
                <a:spcPts val="0"/>
              </a:spcAft>
              <a:buNone/>
            </a:pPr>
            <a:r>
              <a:rPr lang="en" sz="4000">
                <a:solidFill>
                  <a:srgbClr val="FFFFFF"/>
                </a:solidFill>
                <a:latin typeface="Raleway"/>
                <a:ea typeface="Raleway"/>
                <a:cs typeface="Raleway"/>
                <a:sym typeface="Raleway"/>
              </a:rPr>
              <a:t>P</a:t>
            </a:r>
            <a:r>
              <a:rPr lang="en" sz="3600">
                <a:solidFill>
                  <a:srgbClr val="FFFFFF"/>
                </a:solidFill>
                <a:latin typeface="Raleway"/>
                <a:ea typeface="Raleway"/>
                <a:cs typeface="Raleway"/>
                <a:sym typeface="Raleway"/>
              </a:rPr>
              <a:t>roblem the Project Solves</a:t>
            </a:r>
            <a:endParaRPr sz="3600">
              <a:solidFill>
                <a:srgbClr val="FFFFFF"/>
              </a:solidFill>
              <a:latin typeface="Raleway"/>
              <a:ea typeface="Raleway"/>
              <a:cs typeface="Raleway"/>
              <a:sym typeface="Raleway"/>
            </a:endParaRPr>
          </a:p>
        </p:txBody>
      </p:sp>
      <p:sp>
        <p:nvSpPr>
          <p:cNvPr id="134" name="Google Shape;134;p28"/>
          <p:cNvSpPr txBox="1"/>
          <p:nvPr>
            <p:ph idx="1" type="body"/>
          </p:nvPr>
        </p:nvSpPr>
        <p:spPr>
          <a:xfrm>
            <a:off x="4432300" y="442850"/>
            <a:ext cx="4590000" cy="768000"/>
          </a:xfrm>
          <a:prstGeom prst="rect">
            <a:avLst/>
          </a:prstGeom>
          <a:solidFill>
            <a:schemeClr val="accent3"/>
          </a:solidFill>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5200">
                <a:solidFill>
                  <a:srgbClr val="7F6000"/>
                </a:solidFill>
                <a:highlight>
                  <a:schemeClr val="accent3"/>
                </a:highlight>
              </a:rPr>
              <a:t>It allows user to control home appliances from anywhere. It is designed to be more user-friendly and quicker than other rotary dial systems. Also it is more cost and energy </a:t>
            </a:r>
            <a:r>
              <a:rPr lang="en" sz="5200">
                <a:solidFill>
                  <a:srgbClr val="7F6000"/>
                </a:solidFill>
                <a:highlight>
                  <a:schemeClr val="accent3"/>
                </a:highlight>
              </a:rPr>
              <a:t>efficient</a:t>
            </a:r>
            <a:r>
              <a:rPr lang="en" sz="5200">
                <a:solidFill>
                  <a:srgbClr val="7F6000"/>
                </a:solidFill>
                <a:highlight>
                  <a:schemeClr val="accent3"/>
                </a:highlight>
              </a:rPr>
              <a:t>. </a:t>
            </a:r>
            <a:endParaRPr sz="5200">
              <a:solidFill>
                <a:srgbClr val="7F6000"/>
              </a:solidFill>
              <a:highlight>
                <a:schemeClr val="accent3"/>
              </a:highlight>
            </a:endParaRPr>
          </a:p>
          <a:p>
            <a:pPr indent="0" lvl="0" marL="0" rtl="0" algn="ctr">
              <a:spcBef>
                <a:spcPts val="1200"/>
              </a:spcBef>
              <a:spcAft>
                <a:spcPts val="1200"/>
              </a:spcAft>
              <a:buNone/>
            </a:pPr>
            <a:r>
              <a:t/>
            </a:r>
            <a:endParaRPr sz="1000">
              <a:solidFill>
                <a:srgbClr val="202124"/>
              </a:solidFill>
              <a:highlight>
                <a:srgbClr val="FFFFFF"/>
              </a:highlight>
            </a:endParaRPr>
          </a:p>
        </p:txBody>
      </p:sp>
      <p:cxnSp>
        <p:nvCxnSpPr>
          <p:cNvPr id="135" name="Google Shape;135;p28"/>
          <p:cNvCxnSpPr/>
          <p:nvPr/>
        </p:nvCxnSpPr>
        <p:spPr>
          <a:xfrm flipH="1" rot="10800000">
            <a:off x="0" y="763125"/>
            <a:ext cx="4276800" cy="1122900"/>
          </a:xfrm>
          <a:prstGeom prst="straightConnector1">
            <a:avLst/>
          </a:prstGeom>
          <a:noFill/>
          <a:ln cap="flat" cmpd="sng" w="38100">
            <a:solidFill>
              <a:schemeClr val="accent2"/>
            </a:solidFill>
            <a:prstDash val="solid"/>
            <a:round/>
            <a:headEnd len="med" w="med" type="none"/>
            <a:tailEnd len="med" w="med" type="none"/>
          </a:ln>
        </p:spPr>
      </p:cxnSp>
      <p:sp>
        <p:nvSpPr>
          <p:cNvPr id="136" name="Google Shape;136;p28"/>
          <p:cNvSpPr txBox="1"/>
          <p:nvPr/>
        </p:nvSpPr>
        <p:spPr>
          <a:xfrm>
            <a:off x="4619100" y="2282425"/>
            <a:ext cx="4370700" cy="27861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Gives a quick response</a:t>
            </a:r>
            <a:endParaRPr sz="1300">
              <a:solidFill>
                <a:srgbClr val="434343"/>
              </a:solidFill>
              <a:latin typeface="Lato"/>
              <a:ea typeface="Lato"/>
              <a:cs typeface="Lato"/>
              <a:sym typeface="Lato"/>
            </a:endParaRPr>
          </a:p>
          <a:p>
            <a:pPr indent="0" lvl="0" marL="457200" rtl="0" algn="l">
              <a:lnSpc>
                <a:spcPct val="10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Affordable</a:t>
            </a:r>
            <a:endParaRPr sz="1300">
              <a:solidFill>
                <a:srgbClr val="434343"/>
              </a:solidFill>
              <a:latin typeface="Lato"/>
              <a:ea typeface="Lato"/>
              <a:cs typeface="Lato"/>
              <a:sym typeface="Lato"/>
            </a:endParaRPr>
          </a:p>
          <a:p>
            <a:pPr indent="0" lvl="0" marL="457200" rtl="0" algn="l">
              <a:lnSpc>
                <a:spcPct val="10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High reliability and fast efficient</a:t>
            </a:r>
            <a:endParaRPr sz="1300">
              <a:solidFill>
                <a:srgbClr val="434343"/>
              </a:solidFill>
              <a:latin typeface="Lato"/>
              <a:ea typeface="Lato"/>
              <a:cs typeface="Lato"/>
              <a:sym typeface="Lato"/>
            </a:endParaRPr>
          </a:p>
          <a:p>
            <a:pPr indent="0" lvl="0" marL="457200" rtl="0" algn="l">
              <a:lnSpc>
                <a:spcPct val="10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Multiple appliances can be controlled using a single key</a:t>
            </a:r>
            <a:endParaRPr sz="1300">
              <a:solidFill>
                <a:srgbClr val="434343"/>
              </a:solidFill>
              <a:latin typeface="Lato"/>
              <a:ea typeface="Lato"/>
              <a:cs typeface="Lato"/>
              <a:sym typeface="Lato"/>
            </a:endParaRPr>
          </a:p>
          <a:p>
            <a:pPr indent="0" lvl="0" marL="457200" rtl="0" algn="l">
              <a:lnSpc>
                <a:spcPct val="10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We can control home appliances wirelessly</a:t>
            </a:r>
            <a:endParaRPr sz="1300">
              <a:solidFill>
                <a:srgbClr val="434343"/>
              </a:solidFill>
              <a:latin typeface="Lato"/>
              <a:ea typeface="Lato"/>
              <a:cs typeface="Lato"/>
              <a:sym typeface="Lato"/>
            </a:endParaRPr>
          </a:p>
          <a:p>
            <a:pPr indent="0" lvl="0" marL="457200" rtl="0" algn="l">
              <a:lnSpc>
                <a:spcPct val="10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Lower power consumption and increased power efficiency</a:t>
            </a:r>
            <a:endParaRPr sz="1600">
              <a:solidFill>
                <a:srgbClr val="434343"/>
              </a:solidFill>
              <a:latin typeface="Lato"/>
              <a:ea typeface="Lato"/>
              <a:cs typeface="Lato"/>
              <a:sym typeface="Lato"/>
            </a:endParaRPr>
          </a:p>
        </p:txBody>
      </p:sp>
      <p:sp>
        <p:nvSpPr>
          <p:cNvPr id="137" name="Google Shape;137;p28"/>
          <p:cNvSpPr/>
          <p:nvPr/>
        </p:nvSpPr>
        <p:spPr>
          <a:xfrm>
            <a:off x="4619100" y="1275175"/>
            <a:ext cx="4232100" cy="1122900"/>
          </a:xfrm>
          <a:prstGeom prst="horizontalScroll">
            <a:avLst>
              <a:gd fmla="val 12500" name="adj"/>
            </a:avLst>
          </a:prstGeom>
          <a:solidFill>
            <a:schemeClr val="accen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1600">
                <a:solidFill>
                  <a:srgbClr val="FFFFFF"/>
                </a:solidFill>
                <a:latin typeface="Lato"/>
                <a:ea typeface="Lato"/>
                <a:cs typeface="Lato"/>
                <a:sym typeface="Lato"/>
              </a:rPr>
              <a:t>How is it better than other wireless communication techniques?</a:t>
            </a:r>
            <a:endParaRPr>
              <a:solidFill>
                <a:srgbClr val="FFFFFF"/>
              </a:solidFill>
            </a:endParaRPr>
          </a:p>
        </p:txBody>
      </p:sp>
      <p:pic>
        <p:nvPicPr>
          <p:cNvPr id="138" name="Google Shape;138;p28"/>
          <p:cNvPicPr preferRelativeResize="0"/>
          <p:nvPr/>
        </p:nvPicPr>
        <p:blipFill>
          <a:blip r:embed="rId3">
            <a:alphaModFix/>
          </a:blip>
          <a:stretch>
            <a:fillRect/>
          </a:stretch>
        </p:blipFill>
        <p:spPr>
          <a:xfrm>
            <a:off x="-71875" y="0"/>
            <a:ext cx="1210849" cy="1210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224875" y="5202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aleway"/>
                <a:ea typeface="Raleway"/>
                <a:cs typeface="Raleway"/>
                <a:sym typeface="Raleway"/>
              </a:rPr>
              <a:t>                </a:t>
            </a:r>
            <a:r>
              <a:rPr lang="en">
                <a:latin typeface="Raleway"/>
                <a:ea typeface="Raleway"/>
                <a:cs typeface="Raleway"/>
                <a:sym typeface="Raleway"/>
              </a:rPr>
              <a:t>What is DTMF?</a:t>
            </a:r>
            <a:endParaRPr>
              <a:latin typeface="Raleway"/>
              <a:ea typeface="Raleway"/>
              <a:cs typeface="Raleway"/>
              <a:sym typeface="Raleway"/>
            </a:endParaRPr>
          </a:p>
        </p:txBody>
      </p:sp>
      <p:sp>
        <p:nvSpPr>
          <p:cNvPr id="144" name="Google Shape;144;p29"/>
          <p:cNvSpPr txBox="1"/>
          <p:nvPr/>
        </p:nvSpPr>
        <p:spPr>
          <a:xfrm>
            <a:off x="290075" y="1446600"/>
            <a:ext cx="5346300" cy="2370300"/>
          </a:xfrm>
          <a:prstGeom prst="rect">
            <a:avLst/>
          </a:prstGeom>
          <a:noFill/>
          <a:ln>
            <a:noFill/>
          </a:ln>
        </p:spPr>
        <p:txBody>
          <a:bodyPr anchorCtr="0" anchor="t" bIns="91425" lIns="91425" spcFirstLastPara="1" rIns="91425" wrap="square" tIns="91425">
            <a:spAutoFit/>
          </a:bodyPr>
          <a:lstStyle/>
          <a:p>
            <a:pPr indent="-311150" lvl="0" marL="457200" rtl="0" algn="l">
              <a:lnSpc>
                <a:spcPct val="8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DTMF stands for Dual Tone Multi-Frequency</a:t>
            </a:r>
            <a:endParaRPr sz="1300">
              <a:solidFill>
                <a:srgbClr val="434343"/>
              </a:solidFill>
              <a:latin typeface="Lato"/>
              <a:ea typeface="Lato"/>
              <a:cs typeface="Lato"/>
              <a:sym typeface="Lato"/>
            </a:endParaRPr>
          </a:p>
          <a:p>
            <a:pPr indent="0" lvl="0" marL="457200" rtl="0" algn="l">
              <a:lnSpc>
                <a:spcPct val="8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8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It is a  4*4 matrix where row represents low frequency while column represents high frequency</a:t>
            </a:r>
            <a:endParaRPr sz="1300">
              <a:solidFill>
                <a:srgbClr val="434343"/>
              </a:solidFill>
              <a:latin typeface="Lato"/>
              <a:ea typeface="Lato"/>
              <a:cs typeface="Lato"/>
              <a:sym typeface="Lato"/>
            </a:endParaRPr>
          </a:p>
          <a:p>
            <a:pPr indent="0" lvl="0" marL="457200" rtl="0" algn="l">
              <a:lnSpc>
                <a:spcPct val="8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80000"/>
              </a:lnSpc>
              <a:spcBef>
                <a:spcPts val="0"/>
              </a:spcBef>
              <a:spcAft>
                <a:spcPts val="0"/>
              </a:spcAft>
              <a:buClr>
                <a:srgbClr val="434343"/>
              </a:buClr>
              <a:buSzPts val="1300"/>
              <a:buFont typeface="Lato"/>
              <a:buChar char="●"/>
            </a:pPr>
            <a:r>
              <a:rPr lang="en" sz="1300">
                <a:solidFill>
                  <a:srgbClr val="434343"/>
                </a:solidFill>
                <a:highlight>
                  <a:srgbClr val="FFFFFF"/>
                </a:highlight>
                <a:latin typeface="Lato"/>
                <a:ea typeface="Lato"/>
                <a:cs typeface="Lato"/>
                <a:sym typeface="Lato"/>
              </a:rPr>
              <a:t>Composed of two sine waves</a:t>
            </a:r>
            <a:endParaRPr sz="1300">
              <a:solidFill>
                <a:srgbClr val="434343"/>
              </a:solidFill>
              <a:latin typeface="Lato"/>
              <a:ea typeface="Lato"/>
              <a:cs typeface="Lato"/>
              <a:sym typeface="Lato"/>
            </a:endParaRPr>
          </a:p>
          <a:p>
            <a:pPr indent="0" lvl="0" marL="457200" rtl="0" algn="l">
              <a:lnSpc>
                <a:spcPct val="80000"/>
              </a:lnSpc>
              <a:spcBef>
                <a:spcPts val="0"/>
              </a:spcBef>
              <a:spcAft>
                <a:spcPts val="0"/>
              </a:spcAft>
              <a:buNone/>
            </a:pPr>
            <a:r>
              <a:t/>
            </a:r>
            <a:endParaRPr sz="1300">
              <a:solidFill>
                <a:srgbClr val="434343"/>
              </a:solidFill>
              <a:latin typeface="Lato"/>
              <a:ea typeface="Lato"/>
              <a:cs typeface="Lato"/>
              <a:sym typeface="Lato"/>
            </a:endParaRPr>
          </a:p>
          <a:p>
            <a:pPr indent="-311150" lvl="0" marL="457200" rtl="0" algn="l">
              <a:lnSpc>
                <a:spcPct val="80000"/>
              </a:lnSpc>
              <a:spcBef>
                <a:spcPts val="0"/>
              </a:spcBef>
              <a:spcAft>
                <a:spcPts val="0"/>
              </a:spcAft>
              <a:buClr>
                <a:srgbClr val="434343"/>
              </a:buClr>
              <a:buSzPts val="1300"/>
              <a:buFont typeface="Lato"/>
              <a:buChar char="●"/>
            </a:pPr>
            <a:r>
              <a:rPr lang="en" sz="1300">
                <a:solidFill>
                  <a:srgbClr val="434343"/>
                </a:solidFill>
                <a:highlight>
                  <a:srgbClr val="FFFFFF"/>
                </a:highlight>
                <a:latin typeface="Lato"/>
                <a:ea typeface="Lato"/>
                <a:cs typeface="Lato"/>
                <a:sym typeface="Lato"/>
              </a:rPr>
              <a:t>In-band telecommunications signals sent over voice frequencies</a:t>
            </a:r>
            <a:endParaRPr sz="1300">
              <a:solidFill>
                <a:srgbClr val="434343"/>
              </a:solidFill>
              <a:highlight>
                <a:srgbClr val="FFFFFF"/>
              </a:highlight>
              <a:latin typeface="Lato"/>
              <a:ea typeface="Lato"/>
              <a:cs typeface="Lato"/>
              <a:sym typeface="Lato"/>
            </a:endParaRPr>
          </a:p>
          <a:p>
            <a:pPr indent="0" lvl="0" marL="457200" rtl="0" algn="l">
              <a:lnSpc>
                <a:spcPct val="80000"/>
              </a:lnSpc>
              <a:spcBef>
                <a:spcPts val="0"/>
              </a:spcBef>
              <a:spcAft>
                <a:spcPts val="0"/>
              </a:spcAft>
              <a:buNone/>
            </a:pPr>
            <a:r>
              <a:t/>
            </a:r>
            <a:endParaRPr sz="1300">
              <a:solidFill>
                <a:srgbClr val="434343"/>
              </a:solidFill>
              <a:highlight>
                <a:srgbClr val="FFFFFF"/>
              </a:highlight>
              <a:latin typeface="Lato"/>
              <a:ea typeface="Lato"/>
              <a:cs typeface="Lato"/>
              <a:sym typeface="Lato"/>
            </a:endParaRPr>
          </a:p>
          <a:p>
            <a:pPr indent="-311150" lvl="0" marL="457200" rtl="0" algn="l">
              <a:lnSpc>
                <a:spcPct val="80000"/>
              </a:lnSpc>
              <a:spcBef>
                <a:spcPts val="0"/>
              </a:spcBef>
              <a:spcAft>
                <a:spcPts val="0"/>
              </a:spcAft>
              <a:buClr>
                <a:srgbClr val="434343"/>
              </a:buClr>
              <a:buSzPts val="1300"/>
              <a:buFont typeface="Lato"/>
              <a:buChar char="●"/>
            </a:pPr>
            <a:r>
              <a:rPr lang="en" sz="1300">
                <a:solidFill>
                  <a:srgbClr val="434343"/>
                </a:solidFill>
                <a:highlight>
                  <a:srgbClr val="FFFFFF"/>
                </a:highlight>
                <a:latin typeface="Lato"/>
                <a:ea typeface="Lato"/>
                <a:cs typeface="Lato"/>
                <a:sym typeface="Lato"/>
              </a:rPr>
              <a:t>Commonly </a:t>
            </a:r>
            <a:r>
              <a:rPr b="1" lang="en" sz="1300">
                <a:solidFill>
                  <a:srgbClr val="434343"/>
                </a:solidFill>
                <a:highlight>
                  <a:srgbClr val="FFFFFF"/>
                </a:highlight>
                <a:latin typeface="Lato"/>
                <a:ea typeface="Lato"/>
                <a:cs typeface="Lato"/>
                <a:sym typeface="Lato"/>
              </a:rPr>
              <a:t>used</a:t>
            </a:r>
            <a:r>
              <a:rPr lang="en" sz="1300">
                <a:solidFill>
                  <a:srgbClr val="434343"/>
                </a:solidFill>
                <a:highlight>
                  <a:srgbClr val="FFFFFF"/>
                </a:highlight>
                <a:latin typeface="Lato"/>
                <a:ea typeface="Lato"/>
                <a:cs typeface="Lato"/>
                <a:sym typeface="Lato"/>
              </a:rPr>
              <a:t> for telecommunication signaling </a:t>
            </a:r>
            <a:endParaRPr sz="1300">
              <a:solidFill>
                <a:srgbClr val="434343"/>
              </a:solidFill>
              <a:highlight>
                <a:srgbClr val="FFFFFF"/>
              </a:highlight>
              <a:latin typeface="Lato"/>
              <a:ea typeface="Lato"/>
              <a:cs typeface="Lato"/>
              <a:sym typeface="Lato"/>
            </a:endParaRPr>
          </a:p>
          <a:p>
            <a:pPr indent="0" lvl="0" marL="0" rtl="0" algn="l">
              <a:spcBef>
                <a:spcPts val="0"/>
              </a:spcBef>
              <a:spcAft>
                <a:spcPts val="0"/>
              </a:spcAft>
              <a:buNone/>
            </a:pPr>
            <a:r>
              <a:t/>
            </a:r>
            <a:endParaRPr sz="12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29"/>
          <p:cNvSpPr txBox="1"/>
          <p:nvPr/>
        </p:nvSpPr>
        <p:spPr>
          <a:xfrm>
            <a:off x="1110825" y="3222950"/>
            <a:ext cx="2402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Roboto"/>
              <a:ea typeface="Roboto"/>
              <a:cs typeface="Roboto"/>
              <a:sym typeface="Roboto"/>
            </a:endParaRPr>
          </a:p>
        </p:txBody>
      </p:sp>
      <p:sp>
        <p:nvSpPr>
          <p:cNvPr id="146" name="Google Shape;146;p29"/>
          <p:cNvSpPr txBox="1"/>
          <p:nvPr/>
        </p:nvSpPr>
        <p:spPr>
          <a:xfrm>
            <a:off x="667950" y="4158300"/>
            <a:ext cx="428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47" name="Google Shape;147;p29"/>
          <p:cNvSpPr txBox="1"/>
          <p:nvPr/>
        </p:nvSpPr>
        <p:spPr>
          <a:xfrm>
            <a:off x="86650" y="3776125"/>
            <a:ext cx="13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8" name="Google Shape;148;p29"/>
          <p:cNvSpPr/>
          <p:nvPr/>
        </p:nvSpPr>
        <p:spPr>
          <a:xfrm>
            <a:off x="517950" y="3999575"/>
            <a:ext cx="996600" cy="843300"/>
          </a:xfrm>
          <a:prstGeom prst="rect">
            <a:avLst/>
          </a:prstGeom>
          <a:solidFill>
            <a:srgbClr val="29334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3120175" y="3999575"/>
            <a:ext cx="996600" cy="843300"/>
          </a:xfrm>
          <a:prstGeom prst="rect">
            <a:avLst/>
          </a:prstGeom>
          <a:solidFill>
            <a:srgbClr val="29334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1839600" y="3999579"/>
            <a:ext cx="996600" cy="843300"/>
          </a:xfrm>
          <a:prstGeom prst="rect">
            <a:avLst/>
          </a:prstGeom>
          <a:solidFill>
            <a:srgbClr val="29334A"/>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Lato"/>
                <a:ea typeface="Lato"/>
                <a:cs typeface="Lato"/>
                <a:sym typeface="Lato"/>
              </a:rPr>
              <a:t>Line Switching</a:t>
            </a:r>
            <a:endParaRPr>
              <a:solidFill>
                <a:srgbClr val="FFFFFF"/>
              </a:solidFill>
            </a:endParaRPr>
          </a:p>
        </p:txBody>
      </p:sp>
      <p:sp>
        <p:nvSpPr>
          <p:cNvPr id="151" name="Google Shape;151;p29"/>
          <p:cNvSpPr/>
          <p:nvPr/>
        </p:nvSpPr>
        <p:spPr>
          <a:xfrm>
            <a:off x="4414425" y="3999575"/>
            <a:ext cx="996600" cy="843300"/>
          </a:xfrm>
          <a:prstGeom prst="rect">
            <a:avLst/>
          </a:prstGeom>
          <a:solidFill>
            <a:srgbClr val="29334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1839600" y="3340175"/>
            <a:ext cx="2277300" cy="384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Lato"/>
                <a:ea typeface="Lato"/>
                <a:cs typeface="Lato"/>
                <a:sym typeface="Lato"/>
              </a:rPr>
              <a:t>Applications</a:t>
            </a:r>
            <a:endParaRPr sz="1700">
              <a:solidFill>
                <a:srgbClr val="FFFFFF"/>
              </a:solidFill>
            </a:endParaRPr>
          </a:p>
        </p:txBody>
      </p:sp>
      <p:sp>
        <p:nvSpPr>
          <p:cNvPr id="153" name="Google Shape;153;p29"/>
          <p:cNvSpPr txBox="1"/>
          <p:nvPr/>
        </p:nvSpPr>
        <p:spPr>
          <a:xfrm>
            <a:off x="476850" y="4105475"/>
            <a:ext cx="1078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FFFFFF"/>
                </a:solidFill>
                <a:latin typeface="Lato"/>
                <a:ea typeface="Lato"/>
                <a:cs typeface="Lato"/>
                <a:sym typeface="Lato"/>
              </a:rPr>
              <a:t>Home Automation</a:t>
            </a:r>
            <a:endParaRPr>
              <a:solidFill>
                <a:srgbClr val="FFFFFF"/>
              </a:solidFill>
              <a:latin typeface="Roboto"/>
              <a:ea typeface="Roboto"/>
              <a:cs typeface="Roboto"/>
              <a:sym typeface="Roboto"/>
            </a:endParaRPr>
          </a:p>
        </p:txBody>
      </p:sp>
      <p:sp>
        <p:nvSpPr>
          <p:cNvPr id="154" name="Google Shape;154;p29"/>
          <p:cNvSpPr txBox="1"/>
          <p:nvPr/>
        </p:nvSpPr>
        <p:spPr>
          <a:xfrm>
            <a:off x="3085900" y="4119575"/>
            <a:ext cx="1078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FFFFFF"/>
                </a:solidFill>
                <a:latin typeface="Lato"/>
                <a:ea typeface="Lato"/>
                <a:cs typeface="Lato"/>
                <a:sym typeface="Lato"/>
              </a:rPr>
              <a:t>Robot Controlling</a:t>
            </a:r>
            <a:endParaRPr>
              <a:solidFill>
                <a:srgbClr val="FFFFFF"/>
              </a:solidFill>
              <a:latin typeface="Roboto"/>
              <a:ea typeface="Roboto"/>
              <a:cs typeface="Roboto"/>
              <a:sym typeface="Roboto"/>
            </a:endParaRPr>
          </a:p>
        </p:txBody>
      </p:sp>
      <p:sp>
        <p:nvSpPr>
          <p:cNvPr id="155" name="Google Shape;155;p29"/>
          <p:cNvSpPr txBox="1"/>
          <p:nvPr/>
        </p:nvSpPr>
        <p:spPr>
          <a:xfrm>
            <a:off x="4414400" y="4228775"/>
            <a:ext cx="996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FFFFFF"/>
                </a:solidFill>
                <a:latin typeface="Lato"/>
                <a:ea typeface="Lato"/>
                <a:cs typeface="Lato"/>
                <a:sym typeface="Lato"/>
              </a:rPr>
              <a:t>Military</a:t>
            </a:r>
            <a:endParaRPr>
              <a:solidFill>
                <a:srgbClr val="FFFFFF"/>
              </a:solidFill>
              <a:latin typeface="Roboto"/>
              <a:ea typeface="Roboto"/>
              <a:cs typeface="Roboto"/>
              <a:sym typeface="Roboto"/>
            </a:endParaRPr>
          </a:p>
        </p:txBody>
      </p:sp>
      <p:pic>
        <p:nvPicPr>
          <p:cNvPr id="156" name="Google Shape;156;p29"/>
          <p:cNvPicPr preferRelativeResize="0"/>
          <p:nvPr/>
        </p:nvPicPr>
        <p:blipFill rotWithShape="1">
          <a:blip r:embed="rId3">
            <a:alphaModFix/>
          </a:blip>
          <a:srcRect b="14929" l="36396" r="36837" t="22022"/>
          <a:stretch/>
        </p:blipFill>
        <p:spPr>
          <a:xfrm>
            <a:off x="5964275" y="1446600"/>
            <a:ext cx="2622523" cy="3474811"/>
          </a:xfrm>
          <a:prstGeom prst="rect">
            <a:avLst/>
          </a:prstGeom>
          <a:noFill/>
          <a:ln>
            <a:noFill/>
          </a:ln>
        </p:spPr>
      </p:pic>
      <p:pic>
        <p:nvPicPr>
          <p:cNvPr id="157" name="Google Shape;157;p29"/>
          <p:cNvPicPr preferRelativeResize="0"/>
          <p:nvPr/>
        </p:nvPicPr>
        <p:blipFill>
          <a:blip r:embed="rId4">
            <a:alphaModFix/>
          </a:blip>
          <a:stretch>
            <a:fillRect/>
          </a:stretch>
        </p:blipFill>
        <p:spPr>
          <a:xfrm>
            <a:off x="7723900" y="-180925"/>
            <a:ext cx="1579278" cy="1493376"/>
          </a:xfrm>
          <a:prstGeom prst="rect">
            <a:avLst/>
          </a:prstGeom>
          <a:noFill/>
          <a:ln>
            <a:noFill/>
          </a:ln>
        </p:spPr>
      </p:pic>
      <p:pic>
        <p:nvPicPr>
          <p:cNvPr id="158" name="Google Shape;158;p29"/>
          <p:cNvPicPr preferRelativeResize="0"/>
          <p:nvPr/>
        </p:nvPicPr>
        <p:blipFill>
          <a:blip r:embed="rId5">
            <a:alphaModFix/>
          </a:blip>
          <a:stretch>
            <a:fillRect/>
          </a:stretch>
        </p:blipFill>
        <p:spPr>
          <a:xfrm>
            <a:off x="-71875" y="0"/>
            <a:ext cx="1312451" cy="1312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53575" y="-68375"/>
            <a:ext cx="8669100" cy="1426500"/>
          </a:xfrm>
          <a:prstGeom prst="rect">
            <a:avLst/>
          </a:prstGeom>
        </p:spPr>
        <p:txBody>
          <a:bodyPr anchorCtr="0" anchor="ctr" bIns="91425" lIns="91425" spcFirstLastPara="1" rIns="91425" wrap="square" tIns="91425">
            <a:normAutofit/>
          </a:bodyPr>
          <a:lstStyle/>
          <a:p>
            <a:pPr indent="0" lvl="0" marL="457200" rtl="0" algn="ctr">
              <a:lnSpc>
                <a:spcPct val="115000"/>
              </a:lnSpc>
              <a:spcBef>
                <a:spcPts val="0"/>
              </a:spcBef>
              <a:spcAft>
                <a:spcPts val="0"/>
              </a:spcAft>
              <a:buNone/>
            </a:pPr>
            <a:r>
              <a:rPr lang="en">
                <a:latin typeface="Raleway"/>
                <a:ea typeface="Raleway"/>
                <a:cs typeface="Raleway"/>
                <a:sym typeface="Raleway"/>
              </a:rPr>
              <a:t>Execution</a:t>
            </a:r>
            <a:endParaRPr sz="4500">
              <a:latin typeface="Raleway"/>
              <a:ea typeface="Raleway"/>
              <a:cs typeface="Raleway"/>
              <a:sym typeface="Raleway"/>
            </a:endParaRPr>
          </a:p>
        </p:txBody>
      </p:sp>
      <p:sp>
        <p:nvSpPr>
          <p:cNvPr id="164" name="Google Shape;164;p30"/>
          <p:cNvSpPr txBox="1"/>
          <p:nvPr/>
        </p:nvSpPr>
        <p:spPr>
          <a:xfrm>
            <a:off x="4276825" y="4104625"/>
            <a:ext cx="434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65" name="Google Shape;165;p30"/>
          <p:cNvCxnSpPr/>
          <p:nvPr/>
        </p:nvCxnSpPr>
        <p:spPr>
          <a:xfrm>
            <a:off x="321475" y="975125"/>
            <a:ext cx="8154600" cy="0"/>
          </a:xfrm>
          <a:prstGeom prst="straightConnector1">
            <a:avLst/>
          </a:prstGeom>
          <a:noFill/>
          <a:ln cap="flat" cmpd="sng" w="28575">
            <a:solidFill>
              <a:schemeClr val="accent2"/>
            </a:solidFill>
            <a:prstDash val="solid"/>
            <a:round/>
            <a:headEnd len="med" w="med" type="none"/>
            <a:tailEnd len="med" w="med" type="none"/>
          </a:ln>
        </p:spPr>
      </p:cxnSp>
      <p:grpSp>
        <p:nvGrpSpPr>
          <p:cNvPr id="166" name="Google Shape;166;p30"/>
          <p:cNvGrpSpPr/>
          <p:nvPr/>
        </p:nvGrpSpPr>
        <p:grpSpPr>
          <a:xfrm>
            <a:off x="2688745" y="732019"/>
            <a:ext cx="3768522" cy="3774409"/>
            <a:chOff x="2675582" y="676586"/>
            <a:chExt cx="3793942" cy="3790328"/>
          </a:xfrm>
        </p:grpSpPr>
        <p:sp>
          <p:nvSpPr>
            <p:cNvPr id="167" name="Google Shape;167;p30"/>
            <p:cNvSpPr/>
            <p:nvPr/>
          </p:nvSpPr>
          <p:spPr>
            <a:xfrm rot="-7199815">
              <a:off x="3183352" y="1184485"/>
              <a:ext cx="2774659" cy="2774659"/>
            </a:xfrm>
            <a:prstGeom prst="blockArc">
              <a:avLst>
                <a:gd fmla="val 12622480" name="adj1"/>
                <a:gd fmla="val 18176457" name="adj2"/>
                <a:gd fmla="val 20786" name="adj3"/>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rot="-1799815">
              <a:off x="3183352" y="1184357"/>
              <a:ext cx="2774659" cy="2774659"/>
            </a:xfrm>
            <a:prstGeom prst="blockArc">
              <a:avLst>
                <a:gd fmla="val 12622480" name="adj1"/>
                <a:gd fmla="val 18176457" name="adj2"/>
                <a:gd fmla="val 20786" name="adj3"/>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rot="3600185">
              <a:off x="3187094" y="1184439"/>
              <a:ext cx="2774659" cy="2774659"/>
            </a:xfrm>
            <a:prstGeom prst="blockArc">
              <a:avLst>
                <a:gd fmla="val 12564381" name="adj1"/>
                <a:gd fmla="val 18346131" name="adj2"/>
                <a:gd fmla="val 20844" name="adj3"/>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rot="9000185">
              <a:off x="3185977" y="1184485"/>
              <a:ext cx="2774659" cy="2774659"/>
            </a:xfrm>
            <a:prstGeom prst="blockArc">
              <a:avLst>
                <a:gd fmla="val 12622480" name="adj1"/>
                <a:gd fmla="val 18081133" name="adj2"/>
                <a:gd fmla="val 20809" name="adj3"/>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0"/>
            <p:cNvGrpSpPr/>
            <p:nvPr/>
          </p:nvGrpSpPr>
          <p:grpSpPr>
            <a:xfrm rot="5400000">
              <a:off x="5379663" y="2278951"/>
              <a:ext cx="585001" cy="585472"/>
              <a:chOff x="1967628" y="812211"/>
              <a:chExt cx="588000" cy="588000"/>
            </a:xfrm>
          </p:grpSpPr>
          <p:sp>
            <p:nvSpPr>
              <p:cNvPr id="172" name="Google Shape;172;p30"/>
              <p:cNvSpPr/>
              <p:nvPr/>
            </p:nvSpPr>
            <p:spPr>
              <a:xfrm rot="39023">
                <a:off x="1970909" y="815492"/>
                <a:ext cx="581437" cy="581437"/>
              </a:xfrm>
              <a:prstGeom prst="pie">
                <a:avLst>
                  <a:gd fmla="val 6190354" name="adj1"/>
                  <a:gd fmla="val 14996165" name="adj2"/>
                </a:avLst>
              </a:prstGeom>
              <a:solidFill>
                <a:srgbClr val="3D3D3D"/>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p:nvPr/>
            </p:nvSpPr>
            <p:spPr>
              <a:xfrm rot="10800000">
                <a:off x="1970875" y="815525"/>
                <a:ext cx="581400" cy="581400"/>
              </a:xfrm>
              <a:prstGeom prst="pie">
                <a:avLst>
                  <a:gd fmla="val 4028252" name="adj1"/>
                  <a:gd fmla="val 17183677" name="adj2"/>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30"/>
            <p:cNvGrpSpPr/>
            <p:nvPr/>
          </p:nvGrpSpPr>
          <p:grpSpPr>
            <a:xfrm rot="10800000">
              <a:off x="4280709" y="3378529"/>
              <a:ext cx="585001" cy="585472"/>
              <a:chOff x="1967628" y="812211"/>
              <a:chExt cx="588000" cy="588000"/>
            </a:xfrm>
          </p:grpSpPr>
          <p:sp>
            <p:nvSpPr>
              <p:cNvPr id="175" name="Google Shape;175;p30"/>
              <p:cNvSpPr/>
              <p:nvPr/>
            </p:nvSpPr>
            <p:spPr>
              <a:xfrm rot="39023">
                <a:off x="1970909" y="815492"/>
                <a:ext cx="581437" cy="581437"/>
              </a:xfrm>
              <a:prstGeom prst="pie">
                <a:avLst>
                  <a:gd fmla="val 6190354" name="adj1"/>
                  <a:gd fmla="val 14996165" name="adj2"/>
                </a:avLst>
              </a:prstGeom>
              <a:solidFill>
                <a:srgbClr val="41414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p:nvPr/>
            </p:nvSpPr>
            <p:spPr>
              <a:xfrm rot="10800000">
                <a:off x="1970875" y="815525"/>
                <a:ext cx="581400" cy="581400"/>
              </a:xfrm>
              <a:prstGeom prst="pie">
                <a:avLst>
                  <a:gd fmla="val 4028252" name="adj1"/>
                  <a:gd fmla="val 17183677" name="adj2"/>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30"/>
            <p:cNvGrpSpPr/>
            <p:nvPr/>
          </p:nvGrpSpPr>
          <p:grpSpPr>
            <a:xfrm rot="-5400000">
              <a:off x="3179922" y="2281478"/>
              <a:ext cx="585001" cy="585472"/>
              <a:chOff x="1967628" y="812211"/>
              <a:chExt cx="588000" cy="588000"/>
            </a:xfrm>
          </p:grpSpPr>
          <p:sp>
            <p:nvSpPr>
              <p:cNvPr id="178" name="Google Shape;178;p30"/>
              <p:cNvSpPr/>
              <p:nvPr/>
            </p:nvSpPr>
            <p:spPr>
              <a:xfrm rot="39023">
                <a:off x="1970909" y="815492"/>
                <a:ext cx="581437" cy="581437"/>
              </a:xfrm>
              <a:prstGeom prst="pie">
                <a:avLst>
                  <a:gd fmla="val 6190354" name="adj1"/>
                  <a:gd fmla="val 14996165" name="adj2"/>
                </a:avLst>
              </a:prstGeom>
              <a:solidFill>
                <a:srgbClr val="46464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rot="10800000">
                <a:off x="1970875" y="815525"/>
                <a:ext cx="581400" cy="581400"/>
              </a:xfrm>
              <a:prstGeom prst="pie">
                <a:avLst>
                  <a:gd fmla="val 4028252" name="adj1"/>
                  <a:gd fmla="val 17183677" name="adj2"/>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30"/>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81" name="Google Shape;181;p30"/>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82" name="Google Shape;182;p30"/>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83" name="Google Shape;183;p30"/>
            <p:cNvGrpSpPr/>
            <p:nvPr/>
          </p:nvGrpSpPr>
          <p:grpSpPr>
            <a:xfrm>
              <a:off x="4261689" y="1180926"/>
              <a:ext cx="585001" cy="585530"/>
              <a:chOff x="1967628" y="812211"/>
              <a:chExt cx="588000" cy="588000"/>
            </a:xfrm>
          </p:grpSpPr>
          <p:sp>
            <p:nvSpPr>
              <p:cNvPr id="184" name="Google Shape;184;p30"/>
              <p:cNvSpPr/>
              <p:nvPr/>
            </p:nvSpPr>
            <p:spPr>
              <a:xfrm rot="39023">
                <a:off x="1970909" y="815492"/>
                <a:ext cx="581437" cy="581437"/>
              </a:xfrm>
              <a:prstGeom prst="pie">
                <a:avLst>
                  <a:gd fmla="val 6190354" name="adj1"/>
                  <a:gd fmla="val 14996165" name="adj2"/>
                </a:avLst>
              </a:prstGeom>
              <a:solidFill>
                <a:srgbClr val="2F2F2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rot="10800000">
                <a:off x="1970875" y="815525"/>
                <a:ext cx="581400" cy="581400"/>
              </a:xfrm>
              <a:prstGeom prst="pie">
                <a:avLst>
                  <a:gd fmla="val 4028252" name="adj1"/>
                  <a:gd fmla="val 17183677" name="adj2"/>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30"/>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187" name="Google Shape;187;p30"/>
          <p:cNvGrpSpPr/>
          <p:nvPr/>
        </p:nvGrpSpPr>
        <p:grpSpPr>
          <a:xfrm>
            <a:off x="323500" y="1170475"/>
            <a:ext cx="3362713" cy="1289700"/>
            <a:chOff x="323500" y="1170475"/>
            <a:chExt cx="3362713" cy="1289700"/>
          </a:xfrm>
        </p:grpSpPr>
        <p:sp>
          <p:nvSpPr>
            <p:cNvPr id="188" name="Google Shape;188;p30"/>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Lato"/>
                  <a:ea typeface="Lato"/>
                  <a:cs typeface="Lato"/>
                  <a:sym typeface="Lato"/>
                </a:rPr>
                <a:t>Designing Encoder</a:t>
              </a:r>
              <a:endParaRPr b="1">
                <a:latin typeface="Lato"/>
                <a:ea typeface="Lato"/>
                <a:cs typeface="Lato"/>
                <a:sym typeface="Lato"/>
              </a:endParaRPr>
            </a:p>
            <a:p>
              <a:pPr indent="0" lvl="0" marL="0" rtl="0" algn="r">
                <a:spcBef>
                  <a:spcPts val="0"/>
                </a:spcBef>
                <a:spcAft>
                  <a:spcPts val="0"/>
                </a:spcAft>
                <a:buNone/>
              </a:pPr>
              <a:r>
                <a:t/>
              </a:r>
              <a:endParaRPr b="1" sz="1000">
                <a:latin typeface="Lato"/>
                <a:ea typeface="Lato"/>
                <a:cs typeface="Lato"/>
                <a:sym typeface="Lato"/>
              </a:endParaRPr>
            </a:p>
            <a:p>
              <a:pPr indent="0" lvl="0" marL="0" rtl="0" algn="r">
                <a:spcBef>
                  <a:spcPts val="0"/>
                </a:spcBef>
                <a:spcAft>
                  <a:spcPts val="1600"/>
                </a:spcAft>
                <a:buNone/>
              </a:pPr>
              <a:r>
                <a:rPr lang="en" sz="1000">
                  <a:latin typeface="Lato"/>
                  <a:ea typeface="Lato"/>
                  <a:cs typeface="Lato"/>
                  <a:sym typeface="Lato"/>
                </a:rPr>
                <a:t>A DTMF Encoder in form of a keypad UI is made on Matlab which converts input from the key into its </a:t>
              </a:r>
              <a:r>
                <a:rPr lang="en" sz="1000">
                  <a:latin typeface="Lato"/>
                  <a:ea typeface="Lato"/>
                  <a:cs typeface="Lato"/>
                  <a:sym typeface="Lato"/>
                </a:rPr>
                <a:t>respective DTMF tone frequency</a:t>
              </a:r>
              <a:r>
                <a:rPr lang="en" sz="800">
                  <a:latin typeface="Lato"/>
                  <a:ea typeface="Lato"/>
                  <a:cs typeface="Lato"/>
                  <a:sym typeface="Lato"/>
                </a:rPr>
                <a:t>.</a:t>
              </a:r>
              <a:r>
                <a:rPr lang="en" sz="800">
                  <a:latin typeface="Roboto"/>
                  <a:ea typeface="Roboto"/>
                  <a:cs typeface="Roboto"/>
                  <a:sym typeface="Roboto"/>
                </a:rPr>
                <a:t> </a:t>
              </a:r>
              <a:endParaRPr b="1" sz="800">
                <a:latin typeface="Roboto"/>
                <a:ea typeface="Roboto"/>
                <a:cs typeface="Roboto"/>
                <a:sym typeface="Roboto"/>
              </a:endParaRPr>
            </a:p>
          </p:txBody>
        </p:sp>
        <p:cxnSp>
          <p:nvCxnSpPr>
            <p:cNvPr id="189" name="Google Shape;189;p30"/>
            <p:cNvCxnSpPr/>
            <p:nvPr/>
          </p:nvCxnSpPr>
          <p:spPr>
            <a:xfrm rot="10800000">
              <a:off x="2641913" y="1831625"/>
              <a:ext cx="1044300" cy="0"/>
            </a:xfrm>
            <a:prstGeom prst="straightConnector1">
              <a:avLst/>
            </a:prstGeom>
            <a:noFill/>
            <a:ln cap="flat" cmpd="sng" w="9525">
              <a:solidFill>
                <a:srgbClr val="464646"/>
              </a:solidFill>
              <a:prstDash val="solid"/>
              <a:round/>
              <a:headEnd len="sm" w="sm" type="none"/>
              <a:tailEnd len="med" w="med" type="oval"/>
            </a:ln>
          </p:spPr>
        </p:cxnSp>
      </p:grpSp>
      <p:grpSp>
        <p:nvGrpSpPr>
          <p:cNvPr id="190" name="Google Shape;190;p30"/>
          <p:cNvGrpSpPr/>
          <p:nvPr/>
        </p:nvGrpSpPr>
        <p:grpSpPr>
          <a:xfrm>
            <a:off x="323500" y="2828275"/>
            <a:ext cx="3629413" cy="1289700"/>
            <a:chOff x="323500" y="2828275"/>
            <a:chExt cx="3629413" cy="1289700"/>
          </a:xfrm>
        </p:grpSpPr>
        <p:sp>
          <p:nvSpPr>
            <p:cNvPr id="191" name="Google Shape;191;p30"/>
            <p:cNvSpPr txBox="1"/>
            <p:nvPr/>
          </p:nvSpPr>
          <p:spPr>
            <a:xfrm>
              <a:off x="323500" y="28282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Lato"/>
                  <a:ea typeface="Lato"/>
                  <a:cs typeface="Lato"/>
                  <a:sym typeface="Lato"/>
                </a:rPr>
                <a:t>DTMF Decoder</a:t>
              </a:r>
              <a:endParaRPr b="1">
                <a:latin typeface="Lato"/>
                <a:ea typeface="Lato"/>
                <a:cs typeface="Lato"/>
                <a:sym typeface="Lato"/>
              </a:endParaRPr>
            </a:p>
            <a:p>
              <a:pPr indent="0" lvl="0" marL="0" rtl="0" algn="r">
                <a:lnSpc>
                  <a:spcPct val="115000"/>
                </a:lnSpc>
                <a:spcBef>
                  <a:spcPts val="0"/>
                </a:spcBef>
                <a:spcAft>
                  <a:spcPts val="0"/>
                </a:spcAft>
                <a:buNone/>
              </a:pPr>
              <a:r>
                <a:t/>
              </a:r>
              <a:endParaRPr b="1" sz="800">
                <a:latin typeface="Lato"/>
                <a:ea typeface="Lato"/>
                <a:cs typeface="Lato"/>
                <a:sym typeface="Lato"/>
              </a:endParaRPr>
            </a:p>
            <a:p>
              <a:pPr indent="0" lvl="0" marL="0" rtl="0" algn="r">
                <a:lnSpc>
                  <a:spcPct val="115000"/>
                </a:lnSpc>
                <a:spcBef>
                  <a:spcPts val="0"/>
                </a:spcBef>
                <a:spcAft>
                  <a:spcPts val="1600"/>
                </a:spcAft>
                <a:buNone/>
              </a:pPr>
              <a:r>
                <a:rPr lang="en" sz="1000">
                  <a:latin typeface="Lato"/>
                  <a:ea typeface="Lato"/>
                  <a:cs typeface="Lato"/>
                  <a:sym typeface="Lato"/>
                </a:rPr>
                <a:t>DTMF decoder detects the key pressed by decoding the sine wave frequencies respective to the particular key</a:t>
              </a:r>
              <a:r>
                <a:rPr lang="en" sz="1000">
                  <a:latin typeface="Roboto"/>
                  <a:ea typeface="Roboto"/>
                  <a:cs typeface="Roboto"/>
                  <a:sym typeface="Roboto"/>
                </a:rPr>
                <a:t>.</a:t>
              </a:r>
              <a:endParaRPr b="1" sz="1000">
                <a:latin typeface="Roboto"/>
                <a:ea typeface="Roboto"/>
                <a:cs typeface="Roboto"/>
                <a:sym typeface="Roboto"/>
              </a:endParaRPr>
            </a:p>
          </p:txBody>
        </p:sp>
        <p:cxnSp>
          <p:nvCxnSpPr>
            <p:cNvPr id="192" name="Google Shape;192;p30"/>
            <p:cNvCxnSpPr/>
            <p:nvPr/>
          </p:nvCxnSpPr>
          <p:spPr>
            <a:xfrm rot="10800000">
              <a:off x="2641913" y="3489425"/>
              <a:ext cx="1311000" cy="0"/>
            </a:xfrm>
            <a:prstGeom prst="straightConnector1">
              <a:avLst/>
            </a:prstGeom>
            <a:noFill/>
            <a:ln cap="flat" cmpd="sng" w="9525">
              <a:solidFill>
                <a:srgbClr val="414141"/>
              </a:solidFill>
              <a:prstDash val="solid"/>
              <a:round/>
              <a:headEnd len="sm" w="sm" type="none"/>
              <a:tailEnd len="med" w="med" type="oval"/>
            </a:ln>
          </p:spPr>
        </p:cxnSp>
      </p:grpSp>
      <p:grpSp>
        <p:nvGrpSpPr>
          <p:cNvPr id="193" name="Google Shape;193;p30"/>
          <p:cNvGrpSpPr/>
          <p:nvPr/>
        </p:nvGrpSpPr>
        <p:grpSpPr>
          <a:xfrm>
            <a:off x="5209825" y="1060350"/>
            <a:ext cx="3610650" cy="1289700"/>
            <a:chOff x="5209825" y="1060350"/>
            <a:chExt cx="3610650" cy="1289700"/>
          </a:xfrm>
        </p:grpSpPr>
        <p:sp>
          <p:nvSpPr>
            <p:cNvPr id="194" name="Google Shape;194;p30"/>
            <p:cNvSpPr txBox="1"/>
            <p:nvPr/>
          </p:nvSpPr>
          <p:spPr>
            <a:xfrm>
              <a:off x="6696475"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Application</a:t>
              </a:r>
              <a:endParaRPr b="1">
                <a:latin typeface="Lato"/>
                <a:ea typeface="Lato"/>
                <a:cs typeface="Lato"/>
                <a:sym typeface="Lato"/>
              </a:endParaRPr>
            </a:p>
            <a:p>
              <a:pPr indent="0" lvl="0" marL="0" rtl="0" algn="l">
                <a:spcBef>
                  <a:spcPts val="0"/>
                </a:spcBef>
                <a:spcAft>
                  <a:spcPts val="0"/>
                </a:spcAft>
                <a:buNone/>
              </a:pPr>
              <a:r>
                <a:t/>
              </a:r>
              <a:endParaRPr b="1" sz="900">
                <a:latin typeface="Lato"/>
                <a:ea typeface="Lato"/>
                <a:cs typeface="Lato"/>
                <a:sym typeface="Lato"/>
              </a:endParaRPr>
            </a:p>
            <a:p>
              <a:pPr indent="0" lvl="0" marL="0" rtl="0" algn="l">
                <a:spcBef>
                  <a:spcPts val="0"/>
                </a:spcBef>
                <a:spcAft>
                  <a:spcPts val="1600"/>
                </a:spcAft>
                <a:buNone/>
              </a:pPr>
              <a:r>
                <a:rPr lang="en" sz="1000">
                  <a:latin typeface="Lato"/>
                  <a:ea typeface="Lato"/>
                  <a:cs typeface="Lato"/>
                  <a:sym typeface="Lato"/>
                </a:rPr>
                <a:t>At the last stage, different applications of home automation and </a:t>
              </a:r>
              <a:r>
                <a:rPr lang="en" sz="1000">
                  <a:latin typeface="Lato"/>
                  <a:ea typeface="Lato"/>
                  <a:cs typeface="Lato"/>
                  <a:sym typeface="Lato"/>
                </a:rPr>
                <a:t>automatic</a:t>
              </a:r>
              <a:r>
                <a:rPr lang="en" sz="1000">
                  <a:latin typeface="Lato"/>
                  <a:ea typeface="Lato"/>
                  <a:cs typeface="Lato"/>
                  <a:sym typeface="Lato"/>
                </a:rPr>
                <a:t> door locking system are displayed.</a:t>
              </a:r>
              <a:endParaRPr b="1" sz="1000">
                <a:latin typeface="Lato"/>
                <a:ea typeface="Lato"/>
                <a:cs typeface="Lato"/>
                <a:sym typeface="Lato"/>
              </a:endParaRPr>
            </a:p>
          </p:txBody>
        </p:sp>
        <p:cxnSp>
          <p:nvCxnSpPr>
            <p:cNvPr id="195" name="Google Shape;195;p30"/>
            <p:cNvCxnSpPr/>
            <p:nvPr/>
          </p:nvCxnSpPr>
          <p:spPr>
            <a:xfrm>
              <a:off x="5209825" y="1705200"/>
              <a:ext cx="1286700" cy="0"/>
            </a:xfrm>
            <a:prstGeom prst="straightConnector1">
              <a:avLst/>
            </a:prstGeom>
            <a:noFill/>
            <a:ln cap="flat" cmpd="sng" w="9525">
              <a:solidFill>
                <a:srgbClr val="2F2F2F"/>
              </a:solidFill>
              <a:prstDash val="solid"/>
              <a:round/>
              <a:headEnd len="sm" w="sm" type="none"/>
              <a:tailEnd len="med" w="med" type="oval"/>
            </a:ln>
          </p:spPr>
        </p:cxnSp>
      </p:grpSp>
      <p:grpSp>
        <p:nvGrpSpPr>
          <p:cNvPr id="196" name="Google Shape;196;p30"/>
          <p:cNvGrpSpPr/>
          <p:nvPr/>
        </p:nvGrpSpPr>
        <p:grpSpPr>
          <a:xfrm>
            <a:off x="5209825" y="3020450"/>
            <a:ext cx="3610650" cy="1289700"/>
            <a:chOff x="5209825" y="3020450"/>
            <a:chExt cx="3610650" cy="1289700"/>
          </a:xfrm>
        </p:grpSpPr>
        <p:sp>
          <p:nvSpPr>
            <p:cNvPr id="197" name="Google Shape;197;p30"/>
            <p:cNvSpPr txBox="1"/>
            <p:nvPr/>
          </p:nvSpPr>
          <p:spPr>
            <a:xfrm>
              <a:off x="6696475"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Microcontroller</a:t>
              </a:r>
              <a:endParaRPr b="1">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1600"/>
                </a:spcAft>
                <a:buNone/>
              </a:pPr>
              <a:r>
                <a:rPr lang="en" sz="1000">
                  <a:latin typeface="Lato"/>
                  <a:ea typeface="Lato"/>
                  <a:cs typeface="Lato"/>
                  <a:sym typeface="Lato"/>
                </a:rPr>
                <a:t>Arduino is used for programming. Here code is written to assign different tasks to different DTMF keys.</a:t>
              </a:r>
              <a:endParaRPr b="1" sz="1000">
                <a:latin typeface="Lato"/>
                <a:ea typeface="Lato"/>
                <a:cs typeface="Lato"/>
                <a:sym typeface="Lato"/>
              </a:endParaRPr>
            </a:p>
          </p:txBody>
        </p:sp>
        <p:cxnSp>
          <p:nvCxnSpPr>
            <p:cNvPr id="198" name="Google Shape;198;p30"/>
            <p:cNvCxnSpPr/>
            <p:nvPr/>
          </p:nvCxnSpPr>
          <p:spPr>
            <a:xfrm>
              <a:off x="5209825" y="3648300"/>
              <a:ext cx="1286700" cy="0"/>
            </a:xfrm>
            <a:prstGeom prst="straightConnector1">
              <a:avLst/>
            </a:prstGeom>
            <a:noFill/>
            <a:ln cap="flat" cmpd="sng" w="9525">
              <a:solidFill>
                <a:srgbClr val="3D3D3D"/>
              </a:solidFill>
              <a:prstDash val="solid"/>
              <a:round/>
              <a:headEnd len="sm" w="sm" type="none"/>
              <a:tailEnd len="med" w="med" type="oval"/>
            </a:ln>
          </p:spPr>
        </p:cxnSp>
      </p:grpSp>
      <p:cxnSp>
        <p:nvCxnSpPr>
          <p:cNvPr id="199" name="Google Shape;199;p30"/>
          <p:cNvCxnSpPr/>
          <p:nvPr/>
        </p:nvCxnSpPr>
        <p:spPr>
          <a:xfrm>
            <a:off x="854375" y="1458475"/>
            <a:ext cx="1536300" cy="0"/>
          </a:xfrm>
          <a:prstGeom prst="straightConnector1">
            <a:avLst/>
          </a:prstGeom>
          <a:noFill/>
          <a:ln cap="flat" cmpd="sng" w="19050">
            <a:solidFill>
              <a:srgbClr val="434343"/>
            </a:solidFill>
            <a:prstDash val="solid"/>
            <a:round/>
            <a:headEnd len="med" w="med" type="none"/>
            <a:tailEnd len="med" w="med" type="none"/>
          </a:ln>
        </p:spPr>
      </p:cxnSp>
      <p:cxnSp>
        <p:nvCxnSpPr>
          <p:cNvPr id="200" name="Google Shape;200;p30"/>
          <p:cNvCxnSpPr/>
          <p:nvPr/>
        </p:nvCxnSpPr>
        <p:spPr>
          <a:xfrm flipH="1" rot="10800000">
            <a:off x="6800475" y="1337575"/>
            <a:ext cx="940800" cy="8700"/>
          </a:xfrm>
          <a:prstGeom prst="straightConnector1">
            <a:avLst/>
          </a:prstGeom>
          <a:noFill/>
          <a:ln cap="flat" cmpd="sng" w="28575">
            <a:solidFill>
              <a:srgbClr val="434343"/>
            </a:solidFill>
            <a:prstDash val="solid"/>
            <a:round/>
            <a:headEnd len="med" w="med" type="none"/>
            <a:tailEnd len="med" w="med" type="none"/>
          </a:ln>
        </p:spPr>
      </p:cxnSp>
      <p:cxnSp>
        <p:nvCxnSpPr>
          <p:cNvPr id="201" name="Google Shape;201;p30"/>
          <p:cNvCxnSpPr/>
          <p:nvPr/>
        </p:nvCxnSpPr>
        <p:spPr>
          <a:xfrm flipH="1" rot="10800000">
            <a:off x="1139175" y="3089475"/>
            <a:ext cx="1242600" cy="8700"/>
          </a:xfrm>
          <a:prstGeom prst="straightConnector1">
            <a:avLst/>
          </a:prstGeom>
          <a:noFill/>
          <a:ln cap="flat" cmpd="sng" w="19050">
            <a:solidFill>
              <a:srgbClr val="434343"/>
            </a:solidFill>
            <a:prstDash val="solid"/>
            <a:round/>
            <a:headEnd len="med" w="med" type="none"/>
            <a:tailEnd len="med" w="med" type="none"/>
          </a:ln>
        </p:spPr>
      </p:cxnSp>
      <p:cxnSp>
        <p:nvCxnSpPr>
          <p:cNvPr id="202" name="Google Shape;202;p30"/>
          <p:cNvCxnSpPr/>
          <p:nvPr/>
        </p:nvCxnSpPr>
        <p:spPr>
          <a:xfrm>
            <a:off x="6826350" y="3313925"/>
            <a:ext cx="1251300" cy="0"/>
          </a:xfrm>
          <a:prstGeom prst="straightConnector1">
            <a:avLst/>
          </a:prstGeom>
          <a:noFill/>
          <a:ln cap="flat" cmpd="sng" w="19050">
            <a:solidFill>
              <a:srgbClr val="434343"/>
            </a:solidFill>
            <a:prstDash val="solid"/>
            <a:round/>
            <a:headEnd len="med" w="med" type="none"/>
            <a:tailEnd len="med" w="med" type="none"/>
          </a:ln>
        </p:spPr>
      </p:cxnSp>
      <p:pic>
        <p:nvPicPr>
          <p:cNvPr id="203" name="Google Shape;203;p30"/>
          <p:cNvPicPr preferRelativeResize="0"/>
          <p:nvPr/>
        </p:nvPicPr>
        <p:blipFill>
          <a:blip r:embed="rId3">
            <a:alphaModFix/>
          </a:blip>
          <a:stretch>
            <a:fillRect/>
          </a:stretch>
        </p:blipFill>
        <p:spPr>
          <a:xfrm>
            <a:off x="7913750" y="-310900"/>
            <a:ext cx="1471206" cy="1371246"/>
          </a:xfrm>
          <a:prstGeom prst="rect">
            <a:avLst/>
          </a:prstGeom>
          <a:noFill/>
          <a:ln>
            <a:noFill/>
          </a:ln>
        </p:spPr>
      </p:pic>
      <p:pic>
        <p:nvPicPr>
          <p:cNvPr id="204" name="Google Shape;204;p30"/>
          <p:cNvPicPr preferRelativeResize="0"/>
          <p:nvPr/>
        </p:nvPicPr>
        <p:blipFill rotWithShape="1">
          <a:blip r:embed="rId4">
            <a:alphaModFix/>
          </a:blip>
          <a:srcRect b="0" l="2920" r="-2920" t="0"/>
          <a:stretch/>
        </p:blipFill>
        <p:spPr>
          <a:xfrm>
            <a:off x="53575" y="-110475"/>
            <a:ext cx="1085601" cy="1085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42875" y="0"/>
            <a:ext cx="9144000" cy="8811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lang="en" sz="3400">
                <a:solidFill>
                  <a:srgbClr val="FFFFFF"/>
                </a:solidFill>
                <a:latin typeface="Raleway"/>
                <a:ea typeface="Raleway"/>
                <a:cs typeface="Raleway"/>
                <a:sym typeface="Raleway"/>
              </a:rPr>
              <a:t>  						Techstack</a:t>
            </a:r>
            <a:endParaRPr sz="5100">
              <a:solidFill>
                <a:srgbClr val="FFFFFF"/>
              </a:solidFill>
              <a:latin typeface="Raleway"/>
              <a:ea typeface="Raleway"/>
              <a:cs typeface="Raleway"/>
              <a:sym typeface="Raleway"/>
            </a:endParaRPr>
          </a:p>
        </p:txBody>
      </p:sp>
      <p:cxnSp>
        <p:nvCxnSpPr>
          <p:cNvPr id="210" name="Google Shape;210;p31"/>
          <p:cNvCxnSpPr/>
          <p:nvPr/>
        </p:nvCxnSpPr>
        <p:spPr>
          <a:xfrm>
            <a:off x="381600" y="1122750"/>
            <a:ext cx="8293800" cy="0"/>
          </a:xfrm>
          <a:prstGeom prst="straightConnector1">
            <a:avLst/>
          </a:prstGeom>
          <a:noFill/>
          <a:ln cap="flat" cmpd="sng" w="28575">
            <a:solidFill>
              <a:schemeClr val="accent2"/>
            </a:solidFill>
            <a:prstDash val="solid"/>
            <a:round/>
            <a:headEnd len="med" w="med" type="none"/>
            <a:tailEnd len="med" w="med" type="none"/>
          </a:ln>
        </p:spPr>
      </p:cxnSp>
      <p:pic>
        <p:nvPicPr>
          <p:cNvPr id="211" name="Google Shape;211;p31"/>
          <p:cNvPicPr preferRelativeResize="0"/>
          <p:nvPr/>
        </p:nvPicPr>
        <p:blipFill>
          <a:blip r:embed="rId3">
            <a:alphaModFix/>
          </a:blip>
          <a:stretch>
            <a:fillRect/>
          </a:stretch>
        </p:blipFill>
        <p:spPr>
          <a:xfrm>
            <a:off x="3843229" y="1576527"/>
            <a:ext cx="1106375" cy="1464813"/>
          </a:xfrm>
          <a:prstGeom prst="rect">
            <a:avLst/>
          </a:prstGeom>
          <a:noFill/>
          <a:ln>
            <a:noFill/>
          </a:ln>
        </p:spPr>
      </p:pic>
      <p:pic>
        <p:nvPicPr>
          <p:cNvPr id="212" name="Google Shape;212;p31"/>
          <p:cNvPicPr preferRelativeResize="0"/>
          <p:nvPr/>
        </p:nvPicPr>
        <p:blipFill rotWithShape="1">
          <a:blip r:embed="rId4">
            <a:alphaModFix/>
          </a:blip>
          <a:srcRect b="0" l="-1329" r="1329" t="0"/>
          <a:stretch/>
        </p:blipFill>
        <p:spPr>
          <a:xfrm>
            <a:off x="3883137" y="3284340"/>
            <a:ext cx="1066463" cy="1297009"/>
          </a:xfrm>
          <a:prstGeom prst="rect">
            <a:avLst/>
          </a:prstGeom>
          <a:noFill/>
          <a:ln>
            <a:noFill/>
          </a:ln>
        </p:spPr>
      </p:pic>
      <p:sp>
        <p:nvSpPr>
          <p:cNvPr id="213" name="Google Shape;213;p31"/>
          <p:cNvSpPr/>
          <p:nvPr/>
        </p:nvSpPr>
        <p:spPr>
          <a:xfrm>
            <a:off x="523975" y="1364400"/>
            <a:ext cx="3152400" cy="330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Lato"/>
              <a:ea typeface="Lato"/>
              <a:cs typeface="Lato"/>
              <a:sym typeface="Lato"/>
            </a:endParaRPr>
          </a:p>
          <a:p>
            <a:pPr indent="457200" lvl="0" marL="457200" rtl="0" algn="l">
              <a:spcBef>
                <a:spcPts val="0"/>
              </a:spcBef>
              <a:spcAft>
                <a:spcPts val="0"/>
              </a:spcAft>
              <a:buNone/>
            </a:pPr>
            <a:r>
              <a:rPr lang="en" sz="1600">
                <a:latin typeface="Lato"/>
                <a:ea typeface="Lato"/>
                <a:cs typeface="Lato"/>
                <a:sym typeface="Lato"/>
              </a:rPr>
              <a:t>  </a:t>
            </a:r>
            <a:r>
              <a:rPr b="1" lang="en" sz="1600">
                <a:latin typeface="Lato"/>
                <a:ea typeface="Lato"/>
                <a:cs typeface="Lato"/>
                <a:sym typeface="Lato"/>
              </a:rPr>
              <a:t>MATLAB</a:t>
            </a:r>
            <a:endParaRPr b="1" sz="1600">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300">
                <a:latin typeface="Lato"/>
                <a:ea typeface="Lato"/>
                <a:cs typeface="Lato"/>
                <a:sym typeface="Lato"/>
              </a:rPr>
              <a:t>MATLAB is a proprietary multi-paradigm programming language and numeric computing environment developed by MathWorks. MATLAB allows matrix manipulations, plotting of functions and data, implementation of algorithms, creation of user interfaces, and interfacing with programs  written in other language.</a:t>
            </a:r>
            <a:endParaRPr sz="1300">
              <a:latin typeface="Lato"/>
              <a:ea typeface="Lato"/>
              <a:cs typeface="Lato"/>
              <a:sym typeface="Lato"/>
            </a:endParaRPr>
          </a:p>
          <a:p>
            <a:pPr indent="0" lvl="0" marL="0" rtl="0" algn="l">
              <a:spcBef>
                <a:spcPts val="0"/>
              </a:spcBef>
              <a:spcAft>
                <a:spcPts val="0"/>
              </a:spcAft>
              <a:buNone/>
            </a:pPr>
            <a:r>
              <a:t/>
            </a:r>
            <a:endParaRPr sz="1300"/>
          </a:p>
        </p:txBody>
      </p:sp>
      <p:sp>
        <p:nvSpPr>
          <p:cNvPr id="214" name="Google Shape;214;p31"/>
          <p:cNvSpPr/>
          <p:nvPr/>
        </p:nvSpPr>
        <p:spPr>
          <a:xfrm>
            <a:off x="5196725" y="1432875"/>
            <a:ext cx="3092100" cy="32400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sz="1300"/>
              <a:t>Wireless communication is the transfer of information between two or more points that do not use an electrical conductor as a medium by which to perform the transfer. The most common wireless technologies use radio waves</a:t>
            </a:r>
            <a:r>
              <a:rPr lang="en" sz="1300">
                <a:solidFill>
                  <a:srgbClr val="4D5156"/>
                </a:solidFill>
              </a:rPr>
              <a:t>.</a:t>
            </a:r>
            <a:endParaRPr sz="1300"/>
          </a:p>
        </p:txBody>
      </p:sp>
      <p:cxnSp>
        <p:nvCxnSpPr>
          <p:cNvPr id="215" name="Google Shape;215;p31"/>
          <p:cNvCxnSpPr/>
          <p:nvPr/>
        </p:nvCxnSpPr>
        <p:spPr>
          <a:xfrm>
            <a:off x="598825" y="2245600"/>
            <a:ext cx="2919300" cy="0"/>
          </a:xfrm>
          <a:prstGeom prst="straightConnector1">
            <a:avLst/>
          </a:prstGeom>
          <a:noFill/>
          <a:ln cap="flat" cmpd="sng" w="19050">
            <a:solidFill>
              <a:schemeClr val="dk2"/>
            </a:solidFill>
            <a:prstDash val="solid"/>
            <a:round/>
            <a:headEnd len="med" w="med" type="none"/>
            <a:tailEnd len="med" w="med" type="none"/>
          </a:ln>
        </p:spPr>
      </p:cxnSp>
      <p:cxnSp>
        <p:nvCxnSpPr>
          <p:cNvPr id="216" name="Google Shape;216;p31"/>
          <p:cNvCxnSpPr/>
          <p:nvPr/>
        </p:nvCxnSpPr>
        <p:spPr>
          <a:xfrm flipH="1" rot="10800000">
            <a:off x="5272625" y="2243350"/>
            <a:ext cx="2940300" cy="4500"/>
          </a:xfrm>
          <a:prstGeom prst="straightConnector1">
            <a:avLst/>
          </a:prstGeom>
          <a:noFill/>
          <a:ln cap="flat" cmpd="sng" w="19050">
            <a:solidFill>
              <a:schemeClr val="dk2"/>
            </a:solidFill>
            <a:prstDash val="solid"/>
            <a:round/>
            <a:headEnd len="med" w="med" type="none"/>
            <a:tailEnd len="med" w="med" type="none"/>
          </a:ln>
        </p:spPr>
      </p:cxnSp>
      <p:sp>
        <p:nvSpPr>
          <p:cNvPr id="217" name="Google Shape;217;p31"/>
          <p:cNvSpPr txBox="1"/>
          <p:nvPr/>
        </p:nvSpPr>
        <p:spPr>
          <a:xfrm>
            <a:off x="5221175" y="1544775"/>
            <a:ext cx="2985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Lato"/>
              <a:ea typeface="Lato"/>
              <a:cs typeface="Lato"/>
              <a:sym typeface="Lato"/>
            </a:endParaRPr>
          </a:p>
          <a:p>
            <a:pPr indent="0" lvl="0" marL="0" rtl="0" algn="ctr">
              <a:spcBef>
                <a:spcPts val="0"/>
              </a:spcBef>
              <a:spcAft>
                <a:spcPts val="0"/>
              </a:spcAft>
              <a:buNone/>
            </a:pPr>
            <a:r>
              <a:rPr b="1" lang="en" sz="1600">
                <a:latin typeface="Lato"/>
                <a:ea typeface="Lato"/>
                <a:cs typeface="Lato"/>
                <a:sym typeface="Lato"/>
              </a:rPr>
              <a:t>Wireless Communication</a:t>
            </a:r>
            <a:endParaRPr b="1" sz="1600">
              <a:latin typeface="Lato"/>
              <a:ea typeface="Lato"/>
              <a:cs typeface="Lato"/>
              <a:sym typeface="Lato"/>
            </a:endParaRPr>
          </a:p>
        </p:txBody>
      </p:sp>
      <p:pic>
        <p:nvPicPr>
          <p:cNvPr id="218" name="Google Shape;218;p31"/>
          <p:cNvPicPr preferRelativeResize="0"/>
          <p:nvPr/>
        </p:nvPicPr>
        <p:blipFill>
          <a:blip r:embed="rId5">
            <a:alphaModFix/>
          </a:blip>
          <a:stretch>
            <a:fillRect/>
          </a:stretch>
        </p:blipFill>
        <p:spPr>
          <a:xfrm>
            <a:off x="7678675" y="-234800"/>
            <a:ext cx="1549087" cy="1464827"/>
          </a:xfrm>
          <a:prstGeom prst="rect">
            <a:avLst/>
          </a:prstGeom>
          <a:noFill/>
          <a:ln>
            <a:noFill/>
          </a:ln>
        </p:spPr>
      </p:pic>
      <p:pic>
        <p:nvPicPr>
          <p:cNvPr id="219" name="Google Shape;219;p31"/>
          <p:cNvPicPr preferRelativeResize="0"/>
          <p:nvPr/>
        </p:nvPicPr>
        <p:blipFill>
          <a:blip r:embed="rId6">
            <a:alphaModFix/>
          </a:blip>
          <a:stretch>
            <a:fillRect/>
          </a:stretch>
        </p:blipFill>
        <p:spPr>
          <a:xfrm>
            <a:off x="42875" y="16375"/>
            <a:ext cx="1106376" cy="1106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47425" y="2036825"/>
            <a:ext cx="3706500" cy="2508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rgbClr val="FFFFFF"/>
                </a:solidFill>
                <a:latin typeface="Raleway"/>
                <a:ea typeface="Raleway"/>
                <a:cs typeface="Raleway"/>
                <a:sym typeface="Raleway"/>
              </a:rPr>
              <a:t>Novelty of the solution</a:t>
            </a:r>
            <a:endParaRPr>
              <a:solidFill>
                <a:srgbClr val="FFFFFF"/>
              </a:solidFill>
              <a:latin typeface="Raleway"/>
              <a:ea typeface="Raleway"/>
              <a:cs typeface="Raleway"/>
              <a:sym typeface="Raleway"/>
            </a:endParaRPr>
          </a:p>
        </p:txBody>
      </p:sp>
      <p:sp>
        <p:nvSpPr>
          <p:cNvPr id="225" name="Google Shape;225;p32"/>
          <p:cNvSpPr txBox="1"/>
          <p:nvPr>
            <p:ph idx="1" type="body"/>
          </p:nvPr>
        </p:nvSpPr>
        <p:spPr>
          <a:xfrm>
            <a:off x="4325525" y="50"/>
            <a:ext cx="4818600" cy="5143500"/>
          </a:xfrm>
          <a:prstGeom prst="rect">
            <a:avLst/>
          </a:prstGeom>
          <a:solidFill>
            <a:schemeClr val="accent3"/>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 </a:t>
            </a:r>
            <a:endParaRPr b="1"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0200" lvl="0" marL="457200" rtl="0" algn="l">
              <a:lnSpc>
                <a:spcPct val="150000"/>
              </a:lnSpc>
              <a:spcBef>
                <a:spcPts val="1200"/>
              </a:spcBef>
              <a:spcAft>
                <a:spcPts val="0"/>
              </a:spcAft>
              <a:buSzPts val="1600"/>
              <a:buChar char="●"/>
            </a:pPr>
            <a:r>
              <a:rPr lang="en" sz="1600"/>
              <a:t>It is a robust and easy to use system </a:t>
            </a:r>
            <a:endParaRPr sz="1600"/>
          </a:p>
          <a:p>
            <a:pPr indent="-330200" lvl="0" marL="457200" rtl="0" algn="l">
              <a:lnSpc>
                <a:spcPct val="150000"/>
              </a:lnSpc>
              <a:spcBef>
                <a:spcPts val="0"/>
              </a:spcBef>
              <a:spcAft>
                <a:spcPts val="0"/>
              </a:spcAft>
              <a:buSzPts val="1600"/>
              <a:buChar char="●"/>
            </a:pPr>
            <a:r>
              <a:rPr lang="en" sz="1600"/>
              <a:t>No need of extra training</a:t>
            </a:r>
            <a:endParaRPr sz="1600"/>
          </a:p>
          <a:p>
            <a:pPr indent="-330200" lvl="0" marL="457200" rtl="0" algn="l">
              <a:lnSpc>
                <a:spcPct val="150000"/>
              </a:lnSpc>
              <a:spcBef>
                <a:spcPts val="0"/>
              </a:spcBef>
              <a:spcAft>
                <a:spcPts val="0"/>
              </a:spcAft>
              <a:buSzPts val="1600"/>
              <a:buChar char="●"/>
            </a:pPr>
            <a:r>
              <a:rPr lang="en" sz="1600"/>
              <a:t>No special software requirement</a:t>
            </a:r>
            <a:endParaRPr sz="1600"/>
          </a:p>
          <a:p>
            <a:pPr indent="-330200" lvl="0" marL="457200" rtl="0" algn="l">
              <a:lnSpc>
                <a:spcPct val="150000"/>
              </a:lnSpc>
              <a:spcBef>
                <a:spcPts val="0"/>
              </a:spcBef>
              <a:spcAft>
                <a:spcPts val="0"/>
              </a:spcAft>
              <a:buSzPts val="1600"/>
              <a:buChar char="●"/>
            </a:pPr>
            <a:r>
              <a:rPr lang="en" sz="1600"/>
              <a:t>Accessibility is not a limitation</a:t>
            </a:r>
            <a:endParaRPr sz="1600"/>
          </a:p>
          <a:p>
            <a:pPr indent="-330200" lvl="0" marL="457200" rtl="0" algn="l">
              <a:lnSpc>
                <a:spcPct val="150000"/>
              </a:lnSpc>
              <a:spcBef>
                <a:spcPts val="0"/>
              </a:spcBef>
              <a:spcAft>
                <a:spcPts val="0"/>
              </a:spcAft>
              <a:buSzPts val="1600"/>
              <a:buChar char="●"/>
            </a:pPr>
            <a:r>
              <a:rPr lang="en" sz="1600"/>
              <a:t>Maximises home security </a:t>
            </a:r>
            <a:endParaRPr sz="1600"/>
          </a:p>
          <a:p>
            <a:pPr indent="-330200" lvl="0" marL="457200" rtl="0" algn="l">
              <a:lnSpc>
                <a:spcPct val="150000"/>
              </a:lnSpc>
              <a:spcBef>
                <a:spcPts val="0"/>
              </a:spcBef>
              <a:spcAft>
                <a:spcPts val="0"/>
              </a:spcAft>
              <a:buSzPts val="1600"/>
              <a:buChar char="●"/>
            </a:pPr>
            <a:r>
              <a:rPr lang="en" sz="1600"/>
              <a:t>Multiple devices can be controlled via single input</a:t>
            </a:r>
            <a:endParaRPr sz="1600"/>
          </a:p>
          <a:p>
            <a:pPr indent="0" lvl="0" marL="457200" rtl="0" algn="l">
              <a:spcBef>
                <a:spcPts val="1200"/>
              </a:spcBef>
              <a:spcAft>
                <a:spcPts val="1200"/>
              </a:spcAft>
              <a:buNone/>
            </a:pPr>
            <a:r>
              <a:t/>
            </a:r>
            <a:endParaRPr/>
          </a:p>
        </p:txBody>
      </p:sp>
      <p:cxnSp>
        <p:nvCxnSpPr>
          <p:cNvPr id="226" name="Google Shape;226;p32"/>
          <p:cNvCxnSpPr/>
          <p:nvPr/>
        </p:nvCxnSpPr>
        <p:spPr>
          <a:xfrm flipH="1" rot="10800000">
            <a:off x="38225" y="700225"/>
            <a:ext cx="4287300" cy="972000"/>
          </a:xfrm>
          <a:prstGeom prst="straightConnector1">
            <a:avLst/>
          </a:prstGeom>
          <a:noFill/>
          <a:ln cap="flat" cmpd="sng" w="38100">
            <a:solidFill>
              <a:schemeClr val="accent2"/>
            </a:solidFill>
            <a:prstDash val="solid"/>
            <a:round/>
            <a:headEnd len="med" w="med" type="none"/>
            <a:tailEnd len="med" w="med" type="none"/>
          </a:ln>
        </p:spPr>
      </p:cxnSp>
      <p:pic>
        <p:nvPicPr>
          <p:cNvPr id="227" name="Google Shape;227;p32"/>
          <p:cNvPicPr preferRelativeResize="0"/>
          <p:nvPr/>
        </p:nvPicPr>
        <p:blipFill>
          <a:blip r:embed="rId3">
            <a:alphaModFix/>
          </a:blip>
          <a:stretch>
            <a:fillRect/>
          </a:stretch>
        </p:blipFill>
        <p:spPr>
          <a:xfrm>
            <a:off x="0" y="0"/>
            <a:ext cx="1210849" cy="121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1" name="Shape 231"/>
        <p:cNvGrpSpPr/>
        <p:nvPr/>
      </p:nvGrpSpPr>
      <p:grpSpPr>
        <a:xfrm>
          <a:off x="0" y="0"/>
          <a:ext cx="0" cy="0"/>
          <a:chOff x="0" y="0"/>
          <a:chExt cx="0" cy="0"/>
        </a:xfrm>
      </p:grpSpPr>
      <p:cxnSp>
        <p:nvCxnSpPr>
          <p:cNvPr id="232" name="Google Shape;232;p33"/>
          <p:cNvCxnSpPr/>
          <p:nvPr/>
        </p:nvCxnSpPr>
        <p:spPr>
          <a:xfrm>
            <a:off x="4572000" y="4057075"/>
            <a:ext cx="3052500" cy="17400"/>
          </a:xfrm>
          <a:prstGeom prst="straightConnector1">
            <a:avLst/>
          </a:prstGeom>
          <a:noFill/>
          <a:ln cap="flat" cmpd="sng" w="28575">
            <a:solidFill>
              <a:schemeClr val="accent1"/>
            </a:solidFill>
            <a:prstDash val="solid"/>
            <a:round/>
            <a:headEnd len="med" w="med" type="none"/>
            <a:tailEnd len="med" w="med" type="none"/>
          </a:ln>
        </p:spPr>
      </p:cxnSp>
      <p:sp>
        <p:nvSpPr>
          <p:cNvPr id="233" name="Google Shape;233;p33"/>
          <p:cNvSpPr txBox="1"/>
          <p:nvPr/>
        </p:nvSpPr>
        <p:spPr>
          <a:xfrm>
            <a:off x="4471500" y="3375425"/>
            <a:ext cx="325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Raleway"/>
                <a:ea typeface="Raleway"/>
                <a:cs typeface="Raleway"/>
                <a:sym typeface="Raleway"/>
              </a:rPr>
              <a:t>Social Application</a:t>
            </a:r>
            <a:endParaRPr sz="2800">
              <a:latin typeface="Raleway"/>
              <a:ea typeface="Raleway"/>
              <a:cs typeface="Raleway"/>
              <a:sym typeface="Raleway"/>
            </a:endParaRPr>
          </a:p>
        </p:txBody>
      </p:sp>
      <p:pic>
        <p:nvPicPr>
          <p:cNvPr id="234" name="Google Shape;234;p33"/>
          <p:cNvPicPr preferRelativeResize="0"/>
          <p:nvPr/>
        </p:nvPicPr>
        <p:blipFill>
          <a:blip r:embed="rId3">
            <a:alphaModFix/>
          </a:blip>
          <a:stretch>
            <a:fillRect/>
          </a:stretch>
        </p:blipFill>
        <p:spPr>
          <a:xfrm>
            <a:off x="7870575" y="-288325"/>
            <a:ext cx="1624203" cy="1513827"/>
          </a:xfrm>
          <a:prstGeom prst="rect">
            <a:avLst/>
          </a:prstGeom>
          <a:noFill/>
          <a:ln>
            <a:noFill/>
          </a:ln>
        </p:spPr>
      </p:pic>
      <p:pic>
        <p:nvPicPr>
          <p:cNvPr id="235" name="Google Shape;235;p33"/>
          <p:cNvPicPr preferRelativeResize="0"/>
          <p:nvPr/>
        </p:nvPicPr>
        <p:blipFill rotWithShape="1">
          <a:blip r:embed="rId4">
            <a:alphaModFix/>
          </a:blip>
          <a:srcRect b="0" l="2920" r="-2920" t="0"/>
          <a:stretch/>
        </p:blipFill>
        <p:spPr>
          <a:xfrm>
            <a:off x="42125" y="0"/>
            <a:ext cx="1217872" cy="12178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399275"/>
            <a:ext cx="8520600" cy="6237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0"/>
              </a:spcBef>
              <a:spcAft>
                <a:spcPts val="0"/>
              </a:spcAft>
              <a:buNone/>
            </a:pPr>
            <a:r>
              <a:rPr lang="en">
                <a:solidFill>
                  <a:srgbClr val="FFFFFF"/>
                </a:solidFill>
                <a:latin typeface="Raleway"/>
                <a:ea typeface="Raleway"/>
                <a:cs typeface="Raleway"/>
                <a:sym typeface="Raleway"/>
              </a:rPr>
              <a:t>Business Aspects</a:t>
            </a:r>
            <a:endParaRPr>
              <a:solidFill>
                <a:srgbClr val="FFFFFF"/>
              </a:solidFill>
              <a:latin typeface="Raleway"/>
              <a:ea typeface="Raleway"/>
              <a:cs typeface="Raleway"/>
              <a:sym typeface="Raleway"/>
            </a:endParaRPr>
          </a:p>
        </p:txBody>
      </p:sp>
      <p:sp>
        <p:nvSpPr>
          <p:cNvPr id="241" name="Google Shape;241;p34"/>
          <p:cNvSpPr txBox="1"/>
          <p:nvPr>
            <p:ph idx="1" type="body"/>
          </p:nvPr>
        </p:nvSpPr>
        <p:spPr>
          <a:xfrm>
            <a:off x="3381750" y="1699900"/>
            <a:ext cx="2380500" cy="2774100"/>
          </a:xfrm>
          <a:prstGeom prst="rect">
            <a:avLst/>
          </a:prstGeom>
          <a:solidFill>
            <a:srgbClr val="29334A"/>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FFFFFF"/>
                </a:solidFill>
              </a:rPr>
              <a:t>User Friendly</a:t>
            </a:r>
            <a:endParaRPr sz="1600">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rPr lang="en">
                <a:solidFill>
                  <a:srgbClr val="FFFFFF"/>
                </a:solidFill>
              </a:rPr>
              <a:t>It is easy to use. There is no special software requirement. Home automatio</a:t>
            </a:r>
            <a:r>
              <a:rPr lang="en">
                <a:solidFill>
                  <a:srgbClr val="FFFFFF"/>
                </a:solidFill>
              </a:rPr>
              <a:t>n through </a:t>
            </a:r>
            <a:r>
              <a:rPr lang="en">
                <a:solidFill>
                  <a:srgbClr val="FFFFFF"/>
                </a:solidFill>
              </a:rPr>
              <a:t>DTMF could be operated at any location.</a:t>
            </a:r>
            <a:endParaRPr>
              <a:solidFill>
                <a:srgbClr val="FFFFFF"/>
              </a:solidFill>
            </a:endParaRPr>
          </a:p>
        </p:txBody>
      </p:sp>
      <p:sp>
        <p:nvSpPr>
          <p:cNvPr id="242" name="Google Shape;242;p34"/>
          <p:cNvSpPr txBox="1"/>
          <p:nvPr>
            <p:ph idx="2" type="body"/>
          </p:nvPr>
        </p:nvSpPr>
        <p:spPr>
          <a:xfrm>
            <a:off x="615300" y="1656750"/>
            <a:ext cx="2309400" cy="27741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FFFFFF"/>
                </a:solidFill>
              </a:rPr>
              <a:t>Cost Efficiency</a:t>
            </a:r>
            <a:endParaRPr sz="1600">
              <a:solidFill>
                <a:srgbClr val="FFFFFF"/>
              </a:solidFill>
            </a:endParaRPr>
          </a:p>
          <a:p>
            <a:pPr indent="0" lvl="0" marL="0" rtl="0" algn="l">
              <a:spcBef>
                <a:spcPts val="1200"/>
              </a:spcBef>
              <a:spcAft>
                <a:spcPts val="0"/>
              </a:spcAft>
              <a:buNone/>
            </a:pPr>
            <a:r>
              <a:t/>
            </a:r>
            <a:endParaRPr>
              <a:solidFill>
                <a:srgbClr val="FFFFFF"/>
              </a:solidFill>
              <a:highlight>
                <a:schemeClr val="dk1"/>
              </a:highlight>
            </a:endParaRPr>
          </a:p>
          <a:p>
            <a:pPr indent="0" lvl="0" marL="0" rtl="0" algn="l">
              <a:spcBef>
                <a:spcPts val="1200"/>
              </a:spcBef>
              <a:spcAft>
                <a:spcPts val="1200"/>
              </a:spcAft>
              <a:buNone/>
            </a:pPr>
            <a:r>
              <a:rPr lang="en">
                <a:solidFill>
                  <a:srgbClr val="FFFFFF"/>
                </a:solidFill>
                <a:highlight>
                  <a:schemeClr val="dk1"/>
                </a:highlight>
              </a:rPr>
              <a:t>Since we use low cost IC and microcontroller overall cost of making DTMF home automation is less and there is no cost of softwares used</a:t>
            </a:r>
            <a:endParaRPr>
              <a:solidFill>
                <a:srgbClr val="FFFFFF"/>
              </a:solidFill>
              <a:highlight>
                <a:schemeClr val="dk1"/>
              </a:highlight>
            </a:endParaRPr>
          </a:p>
        </p:txBody>
      </p:sp>
      <p:sp>
        <p:nvSpPr>
          <p:cNvPr id="243" name="Google Shape;243;p34"/>
          <p:cNvSpPr txBox="1"/>
          <p:nvPr>
            <p:ph idx="1" type="body"/>
          </p:nvPr>
        </p:nvSpPr>
        <p:spPr>
          <a:xfrm>
            <a:off x="6157525" y="1699900"/>
            <a:ext cx="2380500" cy="2774100"/>
          </a:xfrm>
          <a:prstGeom prst="rect">
            <a:avLst/>
          </a:prstGeom>
          <a:solidFill>
            <a:srgbClr val="29334A"/>
          </a:solidFill>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6550">
                <a:solidFill>
                  <a:srgbClr val="FFFFFF"/>
                </a:solidFill>
              </a:rPr>
              <a:t>Security</a:t>
            </a:r>
            <a:endParaRPr sz="6550">
              <a:solidFill>
                <a:srgbClr val="FFFFFF"/>
              </a:solidFill>
            </a:endParaRPr>
          </a:p>
          <a:p>
            <a:pPr indent="0" lvl="0" marL="0" rtl="0" algn="ctr">
              <a:spcBef>
                <a:spcPts val="1200"/>
              </a:spcBef>
              <a:spcAft>
                <a:spcPts val="0"/>
              </a:spcAft>
              <a:buNone/>
            </a:pPr>
            <a:r>
              <a:t/>
            </a:r>
            <a:endParaRPr sz="1600">
              <a:solidFill>
                <a:srgbClr val="FFFFFF"/>
              </a:solidFill>
            </a:endParaRPr>
          </a:p>
          <a:p>
            <a:pPr indent="0" lvl="0" marL="0" rtl="0" algn="l">
              <a:spcBef>
                <a:spcPts val="1200"/>
              </a:spcBef>
              <a:spcAft>
                <a:spcPts val="0"/>
              </a:spcAft>
              <a:buNone/>
            </a:pPr>
            <a:r>
              <a:t/>
            </a:r>
            <a:endParaRPr sz="2350">
              <a:solidFill>
                <a:srgbClr val="FFFFFF"/>
              </a:solidFill>
            </a:endParaRPr>
          </a:p>
          <a:p>
            <a:pPr indent="0" lvl="0" marL="0" rtl="0" algn="l">
              <a:spcBef>
                <a:spcPts val="1200"/>
              </a:spcBef>
              <a:spcAft>
                <a:spcPts val="0"/>
              </a:spcAft>
              <a:buNone/>
            </a:pPr>
            <a:r>
              <a:rPr lang="en" sz="5200">
                <a:solidFill>
                  <a:srgbClr val="FFFFFF"/>
                </a:solidFill>
              </a:rPr>
              <a:t>DTMF technology uses special encoders and decoders for its applications which makes it safe to use. Decryption of DTMF cannot be done easily. </a:t>
            </a:r>
            <a:endParaRPr sz="5200">
              <a:solidFill>
                <a:srgbClr val="FFFFFF"/>
              </a:solidFill>
            </a:endParaRPr>
          </a:p>
          <a:p>
            <a:pPr indent="0" lvl="0" marL="0" rtl="0" algn="ctr">
              <a:spcBef>
                <a:spcPts val="1200"/>
              </a:spcBef>
              <a:spcAft>
                <a:spcPts val="0"/>
              </a:spcAft>
              <a:buNone/>
            </a:pPr>
            <a:r>
              <a:t/>
            </a:r>
            <a:endParaRPr sz="1600">
              <a:solidFill>
                <a:srgbClr val="FFFFFF"/>
              </a:solidFill>
            </a:endParaRPr>
          </a:p>
          <a:p>
            <a:pPr indent="0" lvl="0" marL="0" rtl="0" algn="ctr">
              <a:spcBef>
                <a:spcPts val="1200"/>
              </a:spcBef>
              <a:spcAft>
                <a:spcPts val="0"/>
              </a:spcAft>
              <a:buNone/>
            </a:pPr>
            <a:r>
              <a:t/>
            </a:r>
            <a:endParaRPr sz="1600">
              <a:solidFill>
                <a:srgbClr val="FFFFFF"/>
              </a:solidFill>
            </a:endParaRPr>
          </a:p>
          <a:p>
            <a:pPr indent="0" lvl="0" marL="0" rtl="0" algn="ctr">
              <a:spcBef>
                <a:spcPts val="1200"/>
              </a:spcBef>
              <a:spcAft>
                <a:spcPts val="1200"/>
              </a:spcAft>
              <a:buNone/>
            </a:pPr>
            <a:r>
              <a:t/>
            </a:r>
            <a:endParaRPr sz="1600">
              <a:solidFill>
                <a:srgbClr val="FFFFFF"/>
              </a:solidFill>
            </a:endParaRPr>
          </a:p>
        </p:txBody>
      </p:sp>
      <p:cxnSp>
        <p:nvCxnSpPr>
          <p:cNvPr id="244" name="Google Shape;244;p34"/>
          <p:cNvCxnSpPr/>
          <p:nvPr/>
        </p:nvCxnSpPr>
        <p:spPr>
          <a:xfrm flipH="1" rot="10800000">
            <a:off x="819150" y="2116375"/>
            <a:ext cx="1901700" cy="5400"/>
          </a:xfrm>
          <a:prstGeom prst="straightConnector1">
            <a:avLst/>
          </a:prstGeom>
          <a:noFill/>
          <a:ln cap="flat" cmpd="sng" w="28575">
            <a:solidFill>
              <a:schemeClr val="accent3"/>
            </a:solidFill>
            <a:prstDash val="solid"/>
            <a:round/>
            <a:headEnd len="med" w="med" type="none"/>
            <a:tailEnd len="med" w="med" type="none"/>
          </a:ln>
        </p:spPr>
      </p:cxnSp>
      <p:cxnSp>
        <p:nvCxnSpPr>
          <p:cNvPr id="245" name="Google Shape;245;p34"/>
          <p:cNvCxnSpPr/>
          <p:nvPr/>
        </p:nvCxnSpPr>
        <p:spPr>
          <a:xfrm>
            <a:off x="3664750" y="2110975"/>
            <a:ext cx="1875300" cy="0"/>
          </a:xfrm>
          <a:prstGeom prst="straightConnector1">
            <a:avLst/>
          </a:prstGeom>
          <a:noFill/>
          <a:ln cap="flat" cmpd="sng" w="28575">
            <a:solidFill>
              <a:schemeClr val="accent3"/>
            </a:solidFill>
            <a:prstDash val="solid"/>
            <a:round/>
            <a:headEnd len="med" w="med" type="none"/>
            <a:tailEnd len="med" w="med" type="none"/>
          </a:ln>
        </p:spPr>
      </p:cxnSp>
      <p:cxnSp>
        <p:nvCxnSpPr>
          <p:cNvPr id="246" name="Google Shape;246;p34"/>
          <p:cNvCxnSpPr/>
          <p:nvPr/>
        </p:nvCxnSpPr>
        <p:spPr>
          <a:xfrm>
            <a:off x="6359600" y="2105575"/>
            <a:ext cx="1875300" cy="10800"/>
          </a:xfrm>
          <a:prstGeom prst="straightConnector1">
            <a:avLst/>
          </a:prstGeom>
          <a:noFill/>
          <a:ln cap="flat" cmpd="sng" w="28575">
            <a:solidFill>
              <a:schemeClr val="accent3"/>
            </a:solidFill>
            <a:prstDash val="solid"/>
            <a:round/>
            <a:headEnd len="med" w="med" type="none"/>
            <a:tailEnd len="med" w="med" type="none"/>
          </a:ln>
        </p:spPr>
      </p:cxnSp>
      <p:pic>
        <p:nvPicPr>
          <p:cNvPr id="247" name="Google Shape;247;p34"/>
          <p:cNvPicPr preferRelativeResize="0"/>
          <p:nvPr/>
        </p:nvPicPr>
        <p:blipFill>
          <a:blip r:embed="rId3">
            <a:alphaModFix/>
          </a:blip>
          <a:stretch>
            <a:fillRect/>
          </a:stretch>
        </p:blipFill>
        <p:spPr>
          <a:xfrm>
            <a:off x="7784275" y="-213550"/>
            <a:ext cx="1613778" cy="1526023"/>
          </a:xfrm>
          <a:prstGeom prst="rect">
            <a:avLst/>
          </a:prstGeom>
          <a:noFill/>
          <a:ln>
            <a:noFill/>
          </a:ln>
        </p:spPr>
      </p:pic>
      <p:pic>
        <p:nvPicPr>
          <p:cNvPr id="248" name="Google Shape;248;p34"/>
          <p:cNvPicPr preferRelativeResize="0"/>
          <p:nvPr/>
        </p:nvPicPr>
        <p:blipFill>
          <a:blip r:embed="rId4">
            <a:alphaModFix/>
          </a:blip>
          <a:stretch>
            <a:fillRect/>
          </a:stretch>
        </p:blipFill>
        <p:spPr>
          <a:xfrm>
            <a:off x="0" y="0"/>
            <a:ext cx="1210849" cy="121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