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Lobster"/>
      <p:regular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Raleway Thin"/>
      <p:regular r:id="rId32"/>
      <p:bold r:id="rId33"/>
      <p:italic r:id="rId34"/>
      <p:boldItalic r:id="rId35"/>
    </p:embeddedFont>
    <p:embeddedFont>
      <p:font typeface="Lato Black"/>
      <p:bold r:id="rId36"/>
      <p:boldItalic r:id="rId37"/>
    </p:embeddedFont>
    <p:embeddedFont>
      <p:font typeface="Merriweather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2" roundtripDataSignature="AMtx7mi9ZEZalmnnSXWIp0r5wHEdJhQ2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ED8B79-40C3-428D-A4F2-4F4B23617D89}">
  <a:tblStyle styleId="{CDED8B79-40C3-428D-A4F2-4F4B23617D8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italic.fntdata"/><Relationship Id="rId20" Type="http://schemas.openxmlformats.org/officeDocument/2006/relationships/font" Target="fonts/Raleway-bold.fntdata"/><Relationship Id="rId42" Type="http://customschemas.google.com/relationships/presentationmetadata" Target="metadata"/><Relationship Id="rId41" Type="http://schemas.openxmlformats.org/officeDocument/2006/relationships/font" Target="fonts/Merriweather-boldItalic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Lato-regular.fntdata"/><Relationship Id="rId27" Type="http://schemas.openxmlformats.org/officeDocument/2006/relationships/font" Target="fonts/Lobster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33" Type="http://schemas.openxmlformats.org/officeDocument/2006/relationships/font" Target="fonts/RalewayThin-bold.fntdata"/><Relationship Id="rId10" Type="http://schemas.openxmlformats.org/officeDocument/2006/relationships/slide" Target="slides/slide4.xml"/><Relationship Id="rId32" Type="http://schemas.openxmlformats.org/officeDocument/2006/relationships/font" Target="fonts/RalewayThin-regular.fntdata"/><Relationship Id="rId13" Type="http://schemas.openxmlformats.org/officeDocument/2006/relationships/slide" Target="slides/slide7.xml"/><Relationship Id="rId35" Type="http://schemas.openxmlformats.org/officeDocument/2006/relationships/font" Target="fonts/RalewayThin-boldItalic.fntdata"/><Relationship Id="rId12" Type="http://schemas.openxmlformats.org/officeDocument/2006/relationships/slide" Target="slides/slide6.xml"/><Relationship Id="rId34" Type="http://schemas.openxmlformats.org/officeDocument/2006/relationships/font" Target="fonts/RalewayThin-italic.fntdata"/><Relationship Id="rId15" Type="http://schemas.openxmlformats.org/officeDocument/2006/relationships/slide" Target="slides/slide9.xml"/><Relationship Id="rId37" Type="http://schemas.openxmlformats.org/officeDocument/2006/relationships/font" Target="fonts/LatoBlack-boldItalic.fntdata"/><Relationship Id="rId14" Type="http://schemas.openxmlformats.org/officeDocument/2006/relationships/slide" Target="slides/slide8.xml"/><Relationship Id="rId36" Type="http://schemas.openxmlformats.org/officeDocument/2006/relationships/font" Target="fonts/LatoBlack-bold.fntdata"/><Relationship Id="rId17" Type="http://schemas.openxmlformats.org/officeDocument/2006/relationships/slide" Target="slides/slide11.xml"/><Relationship Id="rId39" Type="http://schemas.openxmlformats.org/officeDocument/2006/relationships/font" Target="fonts/Merriweather-bold.fntdata"/><Relationship Id="rId16" Type="http://schemas.openxmlformats.org/officeDocument/2006/relationships/slide" Target="slides/slide10.xml"/><Relationship Id="rId38" Type="http://schemas.openxmlformats.org/officeDocument/2006/relationships/font" Target="fonts/Merriweather-regular.fntdata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5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7" name="Google Shape;17;p15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8" name="Google Shape;18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7" name="Google Shape;27;p17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8" name="Google Shape;28;p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1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0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2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22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Google Shape;52;p22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291600" y="308775"/>
            <a:ext cx="8560800" cy="42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7200" u="sng"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6900" u="sng">
                <a:latin typeface="Raleway"/>
                <a:ea typeface="Raleway"/>
                <a:cs typeface="Raleway"/>
                <a:sym typeface="Raleway"/>
              </a:rPr>
              <a:t>Safety Glove</a:t>
            </a:r>
            <a:endParaRPr b="1" sz="6900" u="sng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7200" u="sng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2216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Proposed By: Team Vibhav</a:t>
            </a:r>
            <a:endParaRPr b="1" sz="2216" u="sng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5" name="Google Shape;6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6725"/>
            <a:ext cx="1488825" cy="149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32347" y="0"/>
            <a:ext cx="1811649" cy="1688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343775" y="18062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 u="sng">
                <a:latin typeface="Raleway Thin"/>
                <a:ea typeface="Raleway Thin"/>
                <a:cs typeface="Raleway Thin"/>
                <a:sym typeface="Raleway Thin"/>
              </a:rPr>
              <a:t>Social Aspect </a:t>
            </a:r>
            <a:endParaRPr sz="3700" u="sng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4572000" y="101137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n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It will help to increase security for workers who work in hazardous conditions and work with machineries.</a:t>
            </a:r>
            <a:endParaRPr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" name="Google Shape;14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8399" y="128600"/>
            <a:ext cx="1535771" cy="1431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875" y="226103"/>
            <a:ext cx="1177851" cy="117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type="title"/>
          </p:nvPr>
        </p:nvSpPr>
        <p:spPr>
          <a:xfrm>
            <a:off x="279650" y="101625"/>
            <a:ext cx="37065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100" u="sng">
                <a:latin typeface="Raleway Thin"/>
                <a:ea typeface="Raleway Thin"/>
                <a:cs typeface="Raleway Thin"/>
                <a:sym typeface="Raleway Thin"/>
              </a:rPr>
              <a:t>Business </a:t>
            </a:r>
            <a:r>
              <a:rPr lang="en" sz="3000" u="sng">
                <a:latin typeface="Raleway Thin"/>
                <a:ea typeface="Raleway Thin"/>
                <a:cs typeface="Raleway Thin"/>
                <a:sym typeface="Raleway Thin"/>
              </a:rPr>
              <a:t>Aspect </a:t>
            </a:r>
            <a:endParaRPr sz="3000" u="sng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47" name="Google Shape;147;p11"/>
          <p:cNvSpPr txBox="1"/>
          <p:nvPr>
            <p:ph idx="1" type="body"/>
          </p:nvPr>
        </p:nvSpPr>
        <p:spPr>
          <a:xfrm>
            <a:off x="1400" y="705525"/>
            <a:ext cx="3922800" cy="3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3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The total cost of this Safety Glove is Rs 1600 . </a:t>
            </a:r>
            <a:endParaRPr sz="23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 sz="23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The workers will buy this safety glove as the cost of this glove is worth  for the injuries cause due to heavy machines.</a:t>
            </a:r>
            <a:endParaRPr sz="23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48" name="Google Shape;148;p11"/>
          <p:cNvGraphicFramePr/>
          <p:nvPr/>
        </p:nvGraphicFramePr>
        <p:xfrm>
          <a:off x="4362188" y="1016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{CDED8B79-40C3-428D-A4F2-4F4B23617D89}</a:tableStyleId>
              </a:tblPr>
              <a:tblGrid>
                <a:gridCol w="471600"/>
                <a:gridCol w="1700900"/>
                <a:gridCol w="742175"/>
                <a:gridCol w="860675"/>
                <a:gridCol w="958175"/>
              </a:tblGrid>
              <a:tr h="82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S.No. </a:t>
                      </a:r>
                      <a:endParaRPr sz="1000" u="none" cap="none" strike="noStrike">
                        <a:latin typeface="Lato Black"/>
                        <a:ea typeface="Lato Black"/>
                        <a:cs typeface="Lato Black"/>
                        <a:sym typeface="Lato Black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cap="none" strike="noStrike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Item</a:t>
                      </a:r>
                      <a:endParaRPr sz="1700" u="none" cap="none" strike="noStrike">
                        <a:latin typeface="Lato Black"/>
                        <a:ea typeface="Lato Black"/>
                        <a:cs typeface="Lato Black"/>
                        <a:sym typeface="Lato Black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Qty</a:t>
                      </a:r>
                      <a:endParaRPr sz="1400" u="none" cap="none" strike="noStrike">
                        <a:latin typeface="Lato Black"/>
                        <a:ea typeface="Lato Black"/>
                        <a:cs typeface="Lato Black"/>
                        <a:sym typeface="Lato Black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cap="none" strike="noStrike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Cost/</a:t>
                      </a:r>
                      <a:endParaRPr sz="1700" u="none" cap="none" strike="noStrike">
                        <a:latin typeface="Lato Black"/>
                        <a:ea typeface="Lato Black"/>
                        <a:cs typeface="Lato Black"/>
                        <a:sym typeface="Lato Black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cap="none" strike="noStrike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Unit</a:t>
                      </a:r>
                      <a:endParaRPr sz="1300" u="none" cap="none" strike="noStrike">
                        <a:latin typeface="Lato Black"/>
                        <a:ea typeface="Lato Black"/>
                        <a:cs typeface="Lato Black"/>
                        <a:sym typeface="Lato Black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TOTAL COST</a:t>
                      </a:r>
                      <a:endParaRPr sz="1400" u="none" cap="none" strike="noStrike">
                        <a:latin typeface="Lato Black"/>
                        <a:ea typeface="Lato Black"/>
                        <a:cs typeface="Lato Black"/>
                        <a:sym typeface="Lato Black"/>
                      </a:endParaRPr>
                    </a:p>
                  </a:txBody>
                  <a:tcPr marT="91425" marB="91425" marR="91425" marL="91425"/>
                </a:tc>
              </a:tr>
              <a:tr h="82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Magnetic Hall Effect Sensor 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100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100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8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Arduino Uno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400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400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8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Arduino Mega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700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700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82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Two Channel Relay 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200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200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82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Radio TX and RX 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200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200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6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TOTAL COST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1600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>
            <p:ph type="title"/>
          </p:nvPr>
        </p:nvSpPr>
        <p:spPr>
          <a:xfrm>
            <a:off x="393700" y="2154125"/>
            <a:ext cx="79287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600">
                <a:latin typeface="Lobster"/>
                <a:ea typeface="Lobster"/>
                <a:cs typeface="Lobster"/>
                <a:sym typeface="Lobster"/>
              </a:rPr>
              <a:t>Thank You</a:t>
            </a:r>
            <a:endParaRPr sz="660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54" name="Google Shape;15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8995" y="201200"/>
            <a:ext cx="1715684" cy="1599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350" y="201201"/>
            <a:ext cx="1663575" cy="16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type="title"/>
          </p:nvPr>
        </p:nvSpPr>
        <p:spPr>
          <a:xfrm>
            <a:off x="106925" y="1699700"/>
            <a:ext cx="3967200" cy="18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4300" u="sng">
                <a:latin typeface="Raleway"/>
                <a:ea typeface="Raleway"/>
                <a:cs typeface="Raleway"/>
                <a:sym typeface="Raleway"/>
              </a:rPr>
              <a:t>About the project</a:t>
            </a:r>
            <a:endParaRPr b="1" sz="2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2" name="Google Shape;72;p2"/>
          <p:cNvSpPr txBox="1"/>
          <p:nvPr>
            <p:ph idx="1" type="body"/>
          </p:nvPr>
        </p:nvSpPr>
        <p:spPr>
          <a:xfrm>
            <a:off x="4377925" y="1334975"/>
            <a:ext cx="4166400" cy="3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idea is to design a safety glove consisting of a Hall Effect Sensor, Arduino Mega and a radio transmitter, which is to be worn by the workers in factories who are in close proximity to heavy machinery which can cause potential injuries.</a:t>
            </a:r>
            <a:endParaRPr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As soon as the gloves are at a dangerously close distance, the machinery will automatically shut down, thus avoiding any damage or injuries.</a:t>
            </a:r>
            <a:endParaRPr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42857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3" name="Google Shape;7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0974" y="48525"/>
            <a:ext cx="1380223" cy="128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875" y="226100"/>
            <a:ext cx="1331548" cy="1331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type="title"/>
          </p:nvPr>
        </p:nvSpPr>
        <p:spPr>
          <a:xfrm>
            <a:off x="375925" y="1838350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 u="sng">
                <a:latin typeface="Raleway Thin"/>
                <a:ea typeface="Raleway Thin"/>
                <a:cs typeface="Raleway Thin"/>
                <a:sym typeface="Raleway Thin"/>
              </a:rPr>
              <a:t>Problem that  project solves</a:t>
            </a:r>
            <a:endParaRPr sz="3000" u="sng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4708975" y="9832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In industries usually the hands accidents happen, when the hands come in contact with the moving parts, which results in heavy injuries, amputations and deaths.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" name="Google Shape;8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7199" y="128600"/>
            <a:ext cx="1509746" cy="140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875" y="226104"/>
            <a:ext cx="1259827" cy="1259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>
            <p:ph type="title"/>
          </p:nvPr>
        </p:nvSpPr>
        <p:spPr>
          <a:xfrm>
            <a:off x="301100" y="19667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200" u="sng">
                <a:latin typeface="Raleway Thin"/>
                <a:ea typeface="Raleway Thin"/>
                <a:cs typeface="Raleway Thin"/>
                <a:sym typeface="Raleway Thin"/>
              </a:rPr>
              <a:t>Solution to the problem</a:t>
            </a:r>
            <a:endParaRPr sz="3200" u="sng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88" name="Google Shape;88;p4"/>
          <p:cNvSpPr txBox="1"/>
          <p:nvPr>
            <p:ph idx="1" type="body"/>
          </p:nvPr>
        </p:nvSpPr>
        <p:spPr>
          <a:xfrm>
            <a:off x="4507700" y="1727725"/>
            <a:ext cx="4166400" cy="3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The hand  accidents in industries can be minimized by designing special type of safety glove which can turn off the machine when a hand comes in contact with the moving part.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1269" y="128600"/>
            <a:ext cx="1715684" cy="1599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875" y="226105"/>
            <a:ext cx="1362299" cy="136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type="title"/>
          </p:nvPr>
        </p:nvSpPr>
        <p:spPr>
          <a:xfrm>
            <a:off x="996625" y="289250"/>
            <a:ext cx="48120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59">
                <a:latin typeface="Raleway Thin"/>
                <a:ea typeface="Raleway Thin"/>
                <a:cs typeface="Raleway Thin"/>
                <a:sym typeface="Raleway Thin"/>
              </a:rPr>
              <a:t>   </a:t>
            </a:r>
            <a:r>
              <a:rPr lang="en" sz="3859" u="sng">
                <a:latin typeface="Raleway Thin"/>
                <a:ea typeface="Raleway Thin"/>
                <a:cs typeface="Raleway Thin"/>
                <a:sym typeface="Raleway Thin"/>
              </a:rPr>
              <a:t>Techstack</a:t>
            </a:r>
            <a:endParaRPr sz="2420" u="sng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4449050" y="1342550"/>
            <a:ext cx="4260300" cy="3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Lato"/>
              <a:buChar char="❏"/>
            </a:pPr>
            <a:r>
              <a:rPr lang="en" sz="2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Arduino</a:t>
            </a:r>
            <a:endParaRPr sz="2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46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Lato"/>
              <a:buChar char="❏"/>
            </a:pPr>
            <a:r>
              <a:rPr lang="en" sz="2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Proximity Sensor</a:t>
            </a:r>
            <a:endParaRPr sz="2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Lato"/>
              <a:buChar char="❏"/>
            </a:pPr>
            <a:r>
              <a:rPr lang="en" sz="2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Arduino Uno/Mega/Nano</a:t>
            </a:r>
            <a:endParaRPr sz="2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Lato"/>
              <a:buChar char="❏"/>
            </a:pPr>
            <a:r>
              <a:rPr lang="en" sz="2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2-Channel Relay</a:t>
            </a:r>
            <a:endParaRPr sz="2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Lato"/>
              <a:buChar char="❏"/>
            </a:pPr>
            <a:r>
              <a:rPr lang="en" sz="2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Magnetic Hall Effect Sensor</a:t>
            </a:r>
            <a:endParaRPr sz="2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Lato"/>
              <a:buChar char="❏"/>
            </a:pPr>
            <a:r>
              <a:rPr lang="en" sz="2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Radio Frequency TX and RX(433HZ)</a:t>
            </a:r>
            <a:endParaRPr sz="2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4100" y="71975"/>
            <a:ext cx="1562197" cy="1456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625" y="71963"/>
            <a:ext cx="935777" cy="93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7950" y="1161875"/>
            <a:ext cx="2254125" cy="177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7950" y="3073800"/>
            <a:ext cx="2254125" cy="177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/>
          <p:nvPr>
            <p:ph type="title"/>
          </p:nvPr>
        </p:nvSpPr>
        <p:spPr>
          <a:xfrm>
            <a:off x="268925" y="2075150"/>
            <a:ext cx="4081500" cy="23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20" u="sng">
                <a:latin typeface="Raleway Thin"/>
                <a:ea typeface="Raleway Thin"/>
                <a:cs typeface="Raleway Thin"/>
                <a:sym typeface="Raleway Thin"/>
              </a:rPr>
              <a:t>Specifications</a:t>
            </a:r>
            <a:endParaRPr sz="4320" u="sng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06" name="Google Shape;106;p6"/>
          <p:cNvSpPr txBox="1"/>
          <p:nvPr>
            <p:ph idx="1" type="body"/>
          </p:nvPr>
        </p:nvSpPr>
        <p:spPr>
          <a:xfrm>
            <a:off x="4572000" y="871200"/>
            <a:ext cx="4335600" cy="4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4069"/>
              <a:buFont typeface="Arial"/>
              <a:buNone/>
            </a:pPr>
            <a:r>
              <a:rPr lang="en" sz="3228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Hall Effect Sensor</a:t>
            </a:r>
            <a:endParaRPr sz="3228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7378"/>
              <a:buFont typeface="Arial"/>
              <a:buNone/>
            </a:pPr>
            <a:r>
              <a:rPr lang="en" sz="2942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342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It has three male headers which are clearly labeled as 5v, OUT, and GND.</a:t>
            </a:r>
            <a:endParaRPr sz="2342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1623"/>
              <a:buNone/>
            </a:pPr>
            <a:r>
              <a:rPr lang="en" sz="2342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is the Sensor which detects the presence of the magnet.</a:t>
            </a:r>
            <a:endParaRPr sz="2342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1623"/>
              <a:buNone/>
            </a:pPr>
            <a:r>
              <a:rPr lang="en" sz="2342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Distance at which it detects the magnetic field is 5-8mm.</a:t>
            </a:r>
            <a:endParaRPr sz="2342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1623"/>
              <a:buNone/>
            </a:pPr>
            <a:r>
              <a:t/>
            </a:r>
            <a:endParaRPr sz="2342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54373"/>
              <a:buNone/>
            </a:pPr>
            <a:r>
              <a:rPr lang="en" sz="3085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Radio Frequency TX and RX </a:t>
            </a:r>
            <a:endParaRPr sz="3085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6292"/>
              <a:buNone/>
            </a:pPr>
            <a:r>
              <a:rPr lang="en" sz="1742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433 MHz Radio Frequency Transmitter is required</a:t>
            </a:r>
            <a:endParaRPr sz="1742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6292"/>
              <a:buNone/>
            </a:pPr>
            <a:r>
              <a:rPr lang="en" sz="1742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It has 4 headers as VCC,DATA GROUND ANTENNA</a:t>
            </a:r>
            <a:endParaRPr sz="1742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6951"/>
              <a:buFont typeface="Arial"/>
              <a:buNone/>
            </a:pPr>
            <a:r>
              <a:t/>
            </a:r>
            <a:endParaRPr sz="2342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16325"/>
              <a:buNone/>
            </a:pPr>
            <a:r>
              <a:t/>
            </a:r>
            <a:endParaRPr sz="1442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" name="Google Shape;10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6718" y="48525"/>
            <a:ext cx="1456629" cy="13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875" y="226104"/>
            <a:ext cx="1239327" cy="1239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/>
          <p:nvPr>
            <p:ph type="title"/>
          </p:nvPr>
        </p:nvSpPr>
        <p:spPr>
          <a:xfrm>
            <a:off x="354325" y="17277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400" u="sng">
                <a:latin typeface="Raleway Thin"/>
                <a:ea typeface="Raleway Thin"/>
                <a:cs typeface="Raleway Thin"/>
                <a:sym typeface="Raleway Thin"/>
              </a:rPr>
              <a:t>Circuit Diagram</a:t>
            </a:r>
            <a:endParaRPr sz="4400" u="sng"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114" name="Google Shape;11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2363" y="1179010"/>
            <a:ext cx="3555837" cy="1742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2375" y="3053627"/>
            <a:ext cx="3555825" cy="2028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69849" y="100575"/>
            <a:ext cx="1374150" cy="1078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3875" y="226104"/>
            <a:ext cx="1249577" cy="1249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/>
          <p:nvPr>
            <p:ph type="title"/>
          </p:nvPr>
        </p:nvSpPr>
        <p:spPr>
          <a:xfrm>
            <a:off x="-52675" y="1699650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 u="sng">
                <a:latin typeface="Raleway Thin"/>
                <a:ea typeface="Raleway Thin"/>
                <a:cs typeface="Raleway Thin"/>
                <a:sym typeface="Raleway Thin"/>
              </a:rPr>
              <a:t>Execution </a:t>
            </a:r>
            <a:endParaRPr sz="4400" u="sng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23" name="Google Shape;123;p8"/>
          <p:cNvSpPr txBox="1"/>
          <p:nvPr>
            <p:ph idx="1" type="body"/>
          </p:nvPr>
        </p:nvSpPr>
        <p:spPr>
          <a:xfrm>
            <a:off x="4389825" y="1298000"/>
            <a:ext cx="4166400" cy="3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project consists of two parts – the transmitter end (glove) and the receiver end (machinery).</a:t>
            </a:r>
            <a:endParaRPr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• At the transmitter end, our glove will have a hall effect sensor, which will detect if the hand is too close to the machinery, connected to an Arduino Uno.</a:t>
            </a:r>
            <a:endParaRPr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• Also, there will the Radio Transmitter connected to the Arduino Uno, to send a signal to the receiving  part on the machine.</a:t>
            </a:r>
            <a:endParaRPr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• On the receiver end will be a radio receiver, connected to Arduino Mega which in turn is connected to a two channel relay, which can,  shut down the machine as soon as it  receives  the  signal from transmitter end .</a:t>
            </a:r>
            <a:endParaRPr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81818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9449" y="0"/>
            <a:ext cx="1294551" cy="1206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875" y="226100"/>
            <a:ext cx="1206600" cy="12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/>
          <p:nvPr>
            <p:ph type="title"/>
          </p:nvPr>
        </p:nvSpPr>
        <p:spPr>
          <a:xfrm>
            <a:off x="301075" y="1946200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300" u="sng">
                <a:latin typeface="Raleway Thin"/>
                <a:ea typeface="Raleway Thin"/>
                <a:cs typeface="Raleway Thin"/>
                <a:sym typeface="Raleway Thin"/>
              </a:rPr>
              <a:t>Novelty Of the  Solution </a:t>
            </a:r>
            <a:endParaRPr sz="3300" u="sng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31" name="Google Shape;131;p9"/>
          <p:cNvSpPr txBox="1"/>
          <p:nvPr>
            <p:ph idx="1" type="body"/>
          </p:nvPr>
        </p:nvSpPr>
        <p:spPr>
          <a:xfrm>
            <a:off x="4655400" y="12510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Its newly constructed model.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It  automatically switches off the heavy machines which can lead to hand injuries.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It was not used earlier because its  little bit difficult to make it wearable.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" name="Google Shape;13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2674" y="128600"/>
            <a:ext cx="1535771" cy="1431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875" y="226104"/>
            <a:ext cx="1259827" cy="1259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