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4" d="100"/>
          <a:sy n="64" d="100"/>
        </p:scale>
        <p:origin x="57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367263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338923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259268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35026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124161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629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73490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296701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45648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304881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572656-2F51-4921-8B15-3A9AAB382CE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195320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72656-2F51-4921-8B15-3A9AAB382CE7}" type="datetimeFigureOut">
              <a:rPr lang="zh-CN" altLang="en-US" smtClean="0"/>
              <a:t>2019/9/27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F09D0-13E9-4984-B075-27180BCE5EB9}" type="slidenum">
              <a:rPr lang="zh-CN" altLang="en-US" smtClean="0"/>
              <a:t>‹#›</a:t>
            </a:fld>
            <a:endParaRPr lang="zh-CN" altLang="en-US"/>
          </a:p>
        </p:txBody>
      </p:sp>
    </p:spTree>
    <p:extLst>
      <p:ext uri="{BB962C8B-B14F-4D97-AF65-F5344CB8AC3E}">
        <p14:creationId xmlns:p14="http://schemas.microsoft.com/office/powerpoint/2010/main" val="399715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628" y="132260"/>
            <a:ext cx="10131972" cy="1077218"/>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课本</a:t>
            </a:r>
            <a:r>
              <a:rPr lang="zh-CN" altLang="en-US" sz="3200" b="1" dirty="0">
                <a:solidFill>
                  <a:srgbClr val="FF0000"/>
                </a:solidFill>
                <a:latin typeface="幼圆" panose="02010509060101010101" pitchFamily="49" charset="-122"/>
                <a:ea typeface="幼圆" panose="02010509060101010101" pitchFamily="49" charset="-122"/>
              </a:rPr>
              <a:t>习题</a:t>
            </a:r>
            <a:r>
              <a:rPr lang="en-US" altLang="zh-CN" sz="3200" b="1" dirty="0">
                <a:solidFill>
                  <a:srgbClr val="FF0000"/>
                </a:solidFill>
                <a:latin typeface="幼圆" panose="02010509060101010101" pitchFamily="49" charset="-122"/>
                <a:ea typeface="幼圆" panose="02010509060101010101" pitchFamily="49" charset="-122"/>
              </a:rPr>
              <a:t>6</a:t>
            </a:r>
            <a:r>
              <a:rPr lang="zh-CN" altLang="en-US" sz="3200" b="1" dirty="0">
                <a:solidFill>
                  <a:srgbClr val="FF0000"/>
                </a:solidFill>
                <a:latin typeface="幼圆" panose="02010509060101010101" pitchFamily="49" charset="-122"/>
                <a:ea typeface="幼圆" panose="02010509060101010101" pitchFamily="49" charset="-122"/>
              </a:rPr>
              <a:t>第</a:t>
            </a:r>
            <a:r>
              <a:rPr lang="en-US" altLang="zh-CN" sz="3200" b="1" dirty="0">
                <a:solidFill>
                  <a:srgbClr val="FF0000"/>
                </a:solidFill>
                <a:latin typeface="幼圆" panose="02010509060101010101" pitchFamily="49" charset="-122"/>
                <a:ea typeface="幼圆" panose="02010509060101010101" pitchFamily="49" charset="-122"/>
              </a:rPr>
              <a:t>1,2</a:t>
            </a:r>
            <a:r>
              <a:rPr lang="zh-CN" altLang="en-US" sz="3200" b="1" dirty="0">
                <a:solidFill>
                  <a:srgbClr val="FF0000"/>
                </a:solidFill>
                <a:latin typeface="幼圆" panose="02010509060101010101" pitchFamily="49" charset="-122"/>
                <a:ea typeface="幼圆" panose="02010509060101010101" pitchFamily="49" charset="-122"/>
              </a:rPr>
              <a:t>题，习题</a:t>
            </a:r>
            <a:r>
              <a:rPr lang="en-US" altLang="zh-CN" sz="3200" b="1" dirty="0">
                <a:solidFill>
                  <a:srgbClr val="FF0000"/>
                </a:solidFill>
                <a:latin typeface="幼圆" panose="02010509060101010101" pitchFamily="49" charset="-122"/>
                <a:ea typeface="幼圆" panose="02010509060101010101" pitchFamily="49" charset="-122"/>
              </a:rPr>
              <a:t>4</a:t>
            </a:r>
            <a:r>
              <a:rPr lang="zh-CN" altLang="en-US" sz="3200" b="1" dirty="0">
                <a:solidFill>
                  <a:srgbClr val="FF0000"/>
                </a:solidFill>
                <a:latin typeface="幼圆" panose="02010509060101010101" pitchFamily="49" charset="-122"/>
                <a:ea typeface="幼圆" panose="02010509060101010101" pitchFamily="49" charset="-122"/>
              </a:rPr>
              <a:t>第</a:t>
            </a:r>
            <a:r>
              <a:rPr lang="en-US" altLang="zh-CN" sz="3200" b="1" dirty="0">
                <a:solidFill>
                  <a:srgbClr val="FF0000"/>
                </a:solidFill>
                <a:latin typeface="幼圆" panose="02010509060101010101" pitchFamily="49" charset="-122"/>
                <a:ea typeface="幼圆" panose="02010509060101010101" pitchFamily="49" charset="-122"/>
              </a:rPr>
              <a:t>1,2,3</a:t>
            </a:r>
            <a:r>
              <a:rPr lang="zh-CN" altLang="en-US" sz="3200" b="1" dirty="0">
                <a:solidFill>
                  <a:srgbClr val="FF0000"/>
                </a:solidFill>
                <a:latin typeface="幼圆" panose="02010509060101010101" pitchFamily="49" charset="-122"/>
                <a:ea typeface="幼圆" panose="02010509060101010101" pitchFamily="49" charset="-122"/>
              </a:rPr>
              <a:t>题</a:t>
            </a:r>
            <a:r>
              <a:rPr lang="zh-CN" altLang="en-US" sz="3200" b="1" dirty="0">
                <a:solidFill>
                  <a:prstClr val="black"/>
                </a:solidFill>
                <a:latin typeface="幼圆" panose="02010509060101010101" pitchFamily="49" charset="-122"/>
                <a:ea typeface="幼圆" panose="02010509060101010101" pitchFamily="49" charset="-122"/>
              </a:rPr>
              <a:t>请自行阅读思考完成。</a:t>
            </a:r>
            <a:endParaRPr lang="en-US" altLang="zh-CN" sz="3200" b="1" dirty="0">
              <a:solidFill>
                <a:prstClr val="black"/>
              </a:solidFill>
              <a:latin typeface="幼圆" panose="02010509060101010101" pitchFamily="49" charset="-122"/>
              <a:ea typeface="幼圆" panose="02010509060101010101" pitchFamily="49" charset="-122"/>
            </a:endParaRPr>
          </a:p>
        </p:txBody>
      </p:sp>
      <p:sp>
        <p:nvSpPr>
          <p:cNvPr id="8" name="矩形 7"/>
          <p:cNvSpPr/>
          <p:nvPr/>
        </p:nvSpPr>
        <p:spPr>
          <a:xfrm>
            <a:off x="383628" y="1209478"/>
            <a:ext cx="10131972" cy="1077218"/>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思考问题</a:t>
            </a:r>
            <a:r>
              <a:rPr lang="en-US" altLang="zh-CN" sz="3200" b="1" dirty="0">
                <a:solidFill>
                  <a:prstClr val="black"/>
                </a:solidFill>
                <a:latin typeface="幼圆" panose="02010509060101010101" pitchFamily="49" charset="-122"/>
                <a:ea typeface="幼圆" panose="02010509060101010101" pitchFamily="49" charset="-122"/>
              </a:rPr>
              <a:t>1</a:t>
            </a:r>
            <a:r>
              <a:rPr lang="zh-CN" altLang="en-US" sz="3200" b="1" dirty="0">
                <a:solidFill>
                  <a:prstClr val="black"/>
                </a:solidFill>
                <a:latin typeface="幼圆" panose="02010509060101010101" pitchFamily="49" charset="-122"/>
                <a:ea typeface="幼圆" panose="02010509060101010101" pitchFamily="49" charset="-122"/>
              </a:rPr>
              <a:t>：有没有比辛普森公式精度更高的公式（参考数值分析课本牛顿</a:t>
            </a:r>
            <a:r>
              <a:rPr lang="en-US" altLang="zh-CN" sz="3200" b="1" dirty="0">
                <a:solidFill>
                  <a:prstClr val="black"/>
                </a:solidFill>
                <a:latin typeface="幼圆" panose="02010509060101010101" pitchFamily="49" charset="-122"/>
                <a:ea typeface="幼圆" panose="02010509060101010101" pitchFamily="49" charset="-122"/>
              </a:rPr>
              <a:t>-</a:t>
            </a:r>
            <a:r>
              <a:rPr lang="zh-CN" altLang="en-US" sz="3200" b="1" dirty="0">
                <a:solidFill>
                  <a:prstClr val="black"/>
                </a:solidFill>
                <a:latin typeface="幼圆" panose="02010509060101010101" pitchFamily="49" charset="-122"/>
                <a:ea typeface="幼圆" panose="02010509060101010101" pitchFamily="49" charset="-122"/>
              </a:rPr>
              <a:t>柯特斯公式）</a:t>
            </a:r>
            <a:endParaRPr lang="en-US" altLang="zh-CN" sz="3200" b="1" dirty="0">
              <a:solidFill>
                <a:prstClr val="black"/>
              </a:solidFill>
              <a:latin typeface="幼圆" panose="02010509060101010101" pitchFamily="49" charset="-122"/>
              <a:ea typeface="幼圆" panose="02010509060101010101" pitchFamily="49" charset="-122"/>
            </a:endParaRPr>
          </a:p>
        </p:txBody>
      </p:sp>
      <p:sp>
        <p:nvSpPr>
          <p:cNvPr id="9" name="矩形 8"/>
          <p:cNvSpPr/>
          <p:nvPr/>
        </p:nvSpPr>
        <p:spPr>
          <a:xfrm>
            <a:off x="383627" y="2286696"/>
            <a:ext cx="10493307" cy="2062103"/>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思考问题</a:t>
            </a:r>
            <a:r>
              <a:rPr lang="en-US" altLang="zh-CN" sz="3200" b="1" dirty="0">
                <a:solidFill>
                  <a:prstClr val="black"/>
                </a:solidFill>
                <a:latin typeface="幼圆" panose="02010509060101010101" pitchFamily="49" charset="-122"/>
                <a:ea typeface="幼圆" panose="02010509060101010101" pitchFamily="49" charset="-122"/>
              </a:rPr>
              <a:t>2</a:t>
            </a:r>
            <a:r>
              <a:rPr lang="zh-CN" altLang="en-US" sz="3200" b="1" dirty="0">
                <a:solidFill>
                  <a:prstClr val="black"/>
                </a:solidFill>
                <a:latin typeface="幼圆" panose="02010509060101010101" pitchFamily="49" charset="-122"/>
                <a:ea typeface="幼圆" panose="02010509060101010101" pitchFamily="49" charset="-122"/>
              </a:rPr>
              <a:t>：假设一开始数值积分所获取的点位都是随机选取且不知道真实对应函数（仅有对应点的函数值），如何不用</a:t>
            </a:r>
            <a:r>
              <a:rPr lang="en-US" altLang="zh-CN" sz="3200" b="1" dirty="0">
                <a:solidFill>
                  <a:prstClr val="black"/>
                </a:solidFill>
                <a:latin typeface="幼圆" panose="02010509060101010101" pitchFamily="49" charset="-122"/>
                <a:ea typeface="幼圆" panose="02010509060101010101" pitchFamily="49" charset="-122"/>
              </a:rPr>
              <a:t>for</a:t>
            </a:r>
            <a:r>
              <a:rPr lang="zh-CN" altLang="en-US" sz="3200" b="1" dirty="0">
                <a:solidFill>
                  <a:prstClr val="black"/>
                </a:solidFill>
                <a:latin typeface="幼圆" panose="02010509060101010101" pitchFamily="49" charset="-122"/>
                <a:ea typeface="幼圆" panose="02010509060101010101" pitchFamily="49" charset="-122"/>
              </a:rPr>
              <a:t>循环并且编写复合梯形公式或左</a:t>
            </a:r>
            <a:r>
              <a:rPr lang="en-US" altLang="zh-CN" sz="3200" b="1" dirty="0">
                <a:solidFill>
                  <a:prstClr val="black"/>
                </a:solidFill>
                <a:latin typeface="幼圆" panose="02010509060101010101" pitchFamily="49" charset="-122"/>
                <a:ea typeface="幼圆" panose="02010509060101010101" pitchFamily="49" charset="-122"/>
              </a:rPr>
              <a:t>/</a:t>
            </a:r>
            <a:r>
              <a:rPr lang="zh-CN" altLang="en-US" sz="3200" b="1" dirty="0">
                <a:solidFill>
                  <a:prstClr val="black"/>
                </a:solidFill>
                <a:latin typeface="幼圆" panose="02010509060101010101" pitchFamily="49" charset="-122"/>
                <a:ea typeface="幼圆" panose="02010509060101010101" pitchFamily="49" charset="-122"/>
              </a:rPr>
              <a:t>右矩形公式？（提示</a:t>
            </a:r>
            <a:r>
              <a:rPr lang="en-US" altLang="zh-CN" sz="3200" b="1" dirty="0">
                <a:solidFill>
                  <a:prstClr val="black"/>
                </a:solidFill>
                <a:latin typeface="幼圆" panose="02010509060101010101" pitchFamily="49" charset="-122"/>
                <a:ea typeface="幼圆" panose="02010509060101010101" pitchFamily="49" charset="-122"/>
              </a:rPr>
              <a:t>:</a:t>
            </a:r>
            <a:r>
              <a:rPr lang="zh-CN" altLang="en-US" sz="3200" b="1" dirty="0">
                <a:solidFill>
                  <a:prstClr val="black"/>
                </a:solidFill>
                <a:latin typeface="幼圆" panose="02010509060101010101" pitchFamily="49" charset="-122"/>
                <a:ea typeface="幼圆" panose="02010509060101010101" pitchFamily="49" charset="-122"/>
              </a:rPr>
              <a:t>函数</a:t>
            </a:r>
            <a:r>
              <a:rPr lang="en-US" altLang="zh-CN" sz="3200" b="1" dirty="0">
                <a:solidFill>
                  <a:schemeClr val="accent2"/>
                </a:solidFill>
                <a:latin typeface="Courier New" panose="02070309020205020404" pitchFamily="49" charset="0"/>
                <a:ea typeface="幼圆" panose="02010509060101010101" pitchFamily="49" charset="-122"/>
                <a:cs typeface="Courier New" panose="02070309020205020404" pitchFamily="49" charset="0"/>
              </a:rPr>
              <a:t>sort</a:t>
            </a:r>
            <a:r>
              <a:rPr lang="zh-CN" altLang="en-US" sz="3200" b="1" dirty="0">
                <a:latin typeface="Courier New" panose="02070309020205020404" pitchFamily="49" charset="0"/>
                <a:ea typeface="幼圆" panose="02010509060101010101" pitchFamily="49" charset="-122"/>
                <a:cs typeface="Courier New" panose="02070309020205020404" pitchFamily="49" charset="0"/>
              </a:rPr>
              <a:t>可以对随机采样点排序</a:t>
            </a:r>
            <a:r>
              <a:rPr lang="zh-CN" altLang="en-US" sz="3200" b="1" dirty="0">
                <a:solidFill>
                  <a:prstClr val="black"/>
                </a:solidFill>
                <a:latin typeface="幼圆" panose="02010509060101010101" pitchFamily="49" charset="-122"/>
                <a:ea typeface="幼圆" panose="02010509060101010101" pitchFamily="49" charset="-122"/>
              </a:rPr>
              <a:t>）</a:t>
            </a:r>
            <a:endParaRPr lang="en-US" altLang="zh-CN" sz="3200" b="1" dirty="0">
              <a:solidFill>
                <a:prstClr val="black"/>
              </a:solidFill>
              <a:latin typeface="幼圆" panose="02010509060101010101" pitchFamily="49" charset="-122"/>
              <a:ea typeface="幼圆" panose="02010509060101010101" pitchFamily="49" charset="-122"/>
            </a:endParaRPr>
          </a:p>
        </p:txBody>
      </p:sp>
      <p:sp>
        <p:nvSpPr>
          <p:cNvPr id="6" name="矩形 5">
            <a:extLst>
              <a:ext uri="{FF2B5EF4-FFF2-40B4-BE49-F238E27FC236}">
                <a16:creationId xmlns:a16="http://schemas.microsoft.com/office/drawing/2014/main" id="{BD7E7683-0E90-443C-ABDE-58B5369C1196}"/>
              </a:ext>
            </a:extLst>
          </p:cNvPr>
          <p:cNvSpPr/>
          <p:nvPr/>
        </p:nvSpPr>
        <p:spPr>
          <a:xfrm>
            <a:off x="383628" y="4248821"/>
            <a:ext cx="10493307" cy="1569660"/>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思考问题</a:t>
            </a:r>
            <a:r>
              <a:rPr lang="en-US" altLang="zh-CN" sz="3200" b="1" dirty="0">
                <a:solidFill>
                  <a:prstClr val="black"/>
                </a:solidFill>
                <a:latin typeface="幼圆" panose="02010509060101010101" pitchFamily="49" charset="-122"/>
                <a:ea typeface="幼圆" panose="02010509060101010101" pitchFamily="49" charset="-122"/>
              </a:rPr>
              <a:t>3</a:t>
            </a:r>
            <a:r>
              <a:rPr lang="zh-CN" altLang="en-US" sz="3200" b="1" dirty="0">
                <a:solidFill>
                  <a:prstClr val="black"/>
                </a:solidFill>
                <a:latin typeface="幼圆" panose="02010509060101010101" pitchFamily="49" charset="-122"/>
                <a:ea typeface="幼圆" panose="02010509060101010101" pitchFamily="49" charset="-122"/>
              </a:rPr>
              <a:t>：习题</a:t>
            </a:r>
            <a:r>
              <a:rPr lang="en-US" altLang="zh-CN" sz="3200" b="1" dirty="0">
                <a:solidFill>
                  <a:prstClr val="black"/>
                </a:solidFill>
                <a:latin typeface="幼圆" panose="02010509060101010101" pitchFamily="49" charset="-122"/>
                <a:ea typeface="幼圆" panose="02010509060101010101" pitchFamily="49" charset="-122"/>
              </a:rPr>
              <a:t>4</a:t>
            </a:r>
            <a:r>
              <a:rPr lang="zh-CN" altLang="en-US" sz="3200" b="1" dirty="0">
                <a:solidFill>
                  <a:prstClr val="black"/>
                </a:solidFill>
                <a:latin typeface="幼圆" panose="02010509060101010101" pitchFamily="49" charset="-122"/>
                <a:ea typeface="幼圆" panose="02010509060101010101" pitchFamily="49" charset="-122"/>
              </a:rPr>
              <a:t>第</a:t>
            </a:r>
            <a:r>
              <a:rPr lang="en-US" altLang="zh-CN" sz="3200" b="1" dirty="0">
                <a:solidFill>
                  <a:prstClr val="black"/>
                </a:solidFill>
                <a:latin typeface="幼圆" panose="02010509060101010101" pitchFamily="49" charset="-122"/>
                <a:ea typeface="幼圆" panose="02010509060101010101" pitchFamily="49" charset="-122"/>
              </a:rPr>
              <a:t>1</a:t>
            </a:r>
            <a:r>
              <a:rPr lang="zh-CN" altLang="en-US" sz="3200" b="1" dirty="0">
                <a:solidFill>
                  <a:prstClr val="black"/>
                </a:solidFill>
                <a:latin typeface="幼圆" panose="02010509060101010101" pitchFamily="49" charset="-122"/>
                <a:ea typeface="幼圆" panose="02010509060101010101" pitchFamily="49" charset="-122"/>
              </a:rPr>
              <a:t>题，因为函数数值有波动 求导后会出现毛刺现象，尝试用自己的方法使原始信号平滑化，消除毛刺（很有挑战的问题，后面的课还会讲）。</a:t>
            </a:r>
            <a:endParaRPr lang="en-US" altLang="zh-CN" sz="3200" b="1" dirty="0">
              <a:solidFill>
                <a:prstClr val="black"/>
              </a:solidFill>
              <a:latin typeface="幼圆" panose="02010509060101010101" pitchFamily="49" charset="-122"/>
              <a:ea typeface="幼圆" panose="02010509060101010101" pitchFamily="49" charset="-122"/>
            </a:endParaRPr>
          </a:p>
        </p:txBody>
      </p:sp>
      <p:sp>
        <p:nvSpPr>
          <p:cNvPr id="19" name="矩形 18">
            <a:extLst>
              <a:ext uri="{FF2B5EF4-FFF2-40B4-BE49-F238E27FC236}">
                <a16:creationId xmlns:a16="http://schemas.microsoft.com/office/drawing/2014/main" id="{29C9AA29-0F2B-4B51-BE5B-61243FE45C1B}"/>
              </a:ext>
            </a:extLst>
          </p:cNvPr>
          <p:cNvSpPr/>
          <p:nvPr/>
        </p:nvSpPr>
        <p:spPr>
          <a:xfrm>
            <a:off x="688258" y="5842532"/>
            <a:ext cx="10188676" cy="923330"/>
          </a:xfrm>
          <a:prstGeom prst="rect">
            <a:avLst/>
          </a:prstGeom>
        </p:spPr>
        <p:txBody>
          <a:bodyPr wrap="square">
            <a:spAutoFit/>
          </a:bodyPr>
          <a:lstStyle/>
          <a:p>
            <a:r>
              <a:rPr lang="zh-CN" altLang="en-US" b="1" dirty="0"/>
              <a:t>题目描述：根据题给的模拟实际测量数据的一组 和  试用数值差分</a:t>
            </a:r>
            <a:r>
              <a:rPr lang="en-US" altLang="zh-CN" b="1" dirty="0"/>
              <a:t>diff</a:t>
            </a:r>
            <a:r>
              <a:rPr lang="zh-CN" altLang="en-US" b="1" dirty="0"/>
              <a:t>或数值梯度</a:t>
            </a:r>
            <a:r>
              <a:rPr lang="en-US" altLang="zh-CN" b="1" dirty="0"/>
              <a:t>gradient</a:t>
            </a:r>
            <a:r>
              <a:rPr lang="zh-CN" altLang="en-US" b="1" dirty="0"/>
              <a:t>指令计算 ，然后把 和 曲线绘制在同一张图上，观察数值求导的后果。（模拟数据从</a:t>
            </a:r>
            <a:r>
              <a:rPr lang="en-US" altLang="zh-CN" b="1" dirty="0"/>
              <a:t>prob_data401.mat</a:t>
            </a:r>
            <a:r>
              <a:rPr lang="zh-CN" altLang="en-US" b="1" dirty="0"/>
              <a:t>获得）（提示：自变量 采样间距太小的影响。）</a:t>
            </a:r>
          </a:p>
        </p:txBody>
      </p:sp>
    </p:spTree>
    <p:extLst>
      <p:ext uri="{BB962C8B-B14F-4D97-AF65-F5344CB8AC3E}">
        <p14:creationId xmlns:p14="http://schemas.microsoft.com/office/powerpoint/2010/main" val="85129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BD7E7683-0E90-443C-ABDE-58B5369C1196}"/>
                  </a:ext>
                </a:extLst>
              </p:cNvPr>
              <p:cNvSpPr/>
              <p:nvPr/>
            </p:nvSpPr>
            <p:spPr>
              <a:xfrm>
                <a:off x="383628" y="462046"/>
                <a:ext cx="11193856" cy="5905078"/>
              </a:xfrm>
              <a:prstGeom prst="rect">
                <a:avLst/>
              </a:prstGeom>
            </p:spPr>
            <p:txBody>
              <a:bodyPr wrap="square">
                <a:spAutoFit/>
              </a:bodyPr>
              <a:lstStyle/>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思考问题</a:t>
                </a:r>
                <a:r>
                  <a:rPr lang="en-US" altLang="zh-CN" sz="3200" b="1">
                    <a:solidFill>
                      <a:prstClr val="black"/>
                    </a:solidFill>
                    <a:latin typeface="幼圆" panose="02010509060101010101" pitchFamily="49" charset="-122"/>
                    <a:ea typeface="幼圆" panose="02010509060101010101" pitchFamily="49" charset="-122"/>
                  </a:rPr>
                  <a:t>4</a:t>
                </a:r>
                <a:r>
                  <a:rPr lang="zh-CN" altLang="en-US" sz="3200" b="1">
                    <a:solidFill>
                      <a:prstClr val="black"/>
                    </a:solidFill>
                    <a:latin typeface="幼圆" panose="02010509060101010101" pitchFamily="49" charset="-122"/>
                    <a:ea typeface="幼圆" panose="02010509060101010101" pitchFamily="49" charset="-122"/>
                  </a:rPr>
                  <a:t>：</a:t>
                </a:r>
                <a:r>
                  <a:rPr lang="zh-CN" altLang="en-US" sz="3200" b="1" dirty="0">
                    <a:solidFill>
                      <a:prstClr val="black"/>
                    </a:solidFill>
                    <a:latin typeface="幼圆" panose="02010509060101010101" pitchFamily="49" charset="-122"/>
                    <a:ea typeface="幼圆" panose="02010509060101010101" pitchFamily="49" charset="-122"/>
                  </a:rPr>
                  <a:t>在一个圆形区域中，放置四个假想为点的鸭子，四只鸭子服从二维几何型均匀分布。问四只鸭子落在一个半圆内的概率是多少？请尝试用蒙特卡洛法进行模拟并验证。投点的组数可以假设为</a:t>
                </a:r>
                <a14:m>
                  <m:oMath xmlns:m="http://schemas.openxmlformats.org/officeDocument/2006/math">
                    <m:r>
                      <a:rPr lang="en-US" altLang="zh-CN" sz="3200" b="1" i="1" smtClean="0">
                        <a:solidFill>
                          <a:prstClr val="black"/>
                        </a:solidFill>
                        <a:latin typeface="Cambria Math" panose="02040503050406030204" pitchFamily="18" charset="0"/>
                        <a:ea typeface="幼圆" panose="02010509060101010101" pitchFamily="49" charset="-122"/>
                      </a:rPr>
                      <m:t>𝟏</m:t>
                    </m:r>
                    <m:r>
                      <a:rPr lang="en-US" altLang="zh-CN" sz="3200" b="1" i="1" smtClean="0">
                        <a:solidFill>
                          <a:prstClr val="black"/>
                        </a:solidFill>
                        <a:latin typeface="Cambria Math" panose="02040503050406030204" pitchFamily="18" charset="0"/>
                        <a:ea typeface="幼圆" panose="02010509060101010101" pitchFamily="49" charset="-122"/>
                      </a:rPr>
                      <m:t>×</m:t>
                    </m:r>
                    <m:r>
                      <a:rPr lang="en-US" altLang="zh-CN" sz="3200" b="1" i="1" smtClean="0">
                        <a:solidFill>
                          <a:prstClr val="black"/>
                        </a:solidFill>
                        <a:latin typeface="Cambria Math" panose="02040503050406030204" pitchFamily="18" charset="0"/>
                        <a:ea typeface="幼圆" panose="02010509060101010101" pitchFamily="49" charset="-122"/>
                      </a:rPr>
                      <m:t>𝟏</m:t>
                    </m:r>
                    <m:sSup>
                      <m:sSupPr>
                        <m:ctrlPr>
                          <a:rPr lang="en-US" altLang="zh-CN" sz="3200" b="1" i="1" smtClean="0">
                            <a:solidFill>
                              <a:prstClr val="black"/>
                            </a:solidFill>
                            <a:latin typeface="Cambria Math" panose="02040503050406030204" pitchFamily="18" charset="0"/>
                            <a:ea typeface="幼圆" panose="02010509060101010101" pitchFamily="49" charset="-122"/>
                          </a:rPr>
                        </m:ctrlPr>
                      </m:sSupPr>
                      <m:e>
                        <m:r>
                          <a:rPr lang="en-US" altLang="zh-CN" sz="3200" b="1" i="1" smtClean="0">
                            <a:solidFill>
                              <a:prstClr val="black"/>
                            </a:solidFill>
                            <a:latin typeface="Cambria Math" panose="02040503050406030204" pitchFamily="18" charset="0"/>
                            <a:ea typeface="幼圆" panose="02010509060101010101" pitchFamily="49" charset="-122"/>
                          </a:rPr>
                          <m:t>𝟎</m:t>
                        </m:r>
                      </m:e>
                      <m:sup>
                        <m:r>
                          <a:rPr lang="en-US" altLang="zh-CN" sz="3200" b="1" i="1" smtClean="0">
                            <a:solidFill>
                              <a:prstClr val="black"/>
                            </a:solidFill>
                            <a:latin typeface="Cambria Math" panose="02040503050406030204" pitchFamily="18" charset="0"/>
                            <a:ea typeface="幼圆" panose="02010509060101010101" pitchFamily="49" charset="-122"/>
                          </a:rPr>
                          <m:t>𝟔</m:t>
                        </m:r>
                      </m:sup>
                    </m:sSup>
                  </m:oMath>
                </a14:m>
                <a:r>
                  <a:rPr lang="zh-CN" altLang="en-US" sz="3200" b="1" dirty="0">
                    <a:solidFill>
                      <a:prstClr val="black"/>
                    </a:solidFill>
                    <a:latin typeface="幼圆" panose="02010509060101010101" pitchFamily="49" charset="-122"/>
                    <a:ea typeface="幼圆" panose="02010509060101010101" pitchFamily="49" charset="-122"/>
                  </a:rPr>
                  <a:t>组。投点可以按</a:t>
                </a:r>
                <a14:m>
                  <m:oMath xmlns:m="http://schemas.openxmlformats.org/officeDocument/2006/math">
                    <m:r>
                      <a:rPr lang="en-US" altLang="zh-CN" sz="3200" b="1" i="1" smtClean="0">
                        <a:solidFill>
                          <a:prstClr val="black"/>
                        </a:solidFill>
                        <a:latin typeface="Cambria Math" panose="02040503050406030204" pitchFamily="18" charset="0"/>
                        <a:ea typeface="幼圆" panose="02010509060101010101" pitchFamily="49" charset="-122"/>
                      </a:rPr>
                      <m:t>𝒓</m:t>
                    </m:r>
                    <m:r>
                      <a:rPr lang="en-US" altLang="zh-CN" sz="3200" b="1" i="1" smtClean="0">
                        <a:solidFill>
                          <a:prstClr val="black"/>
                        </a:solidFill>
                        <a:latin typeface="Cambria Math" panose="02040503050406030204" pitchFamily="18" charset="0"/>
                        <a:ea typeface="幼圆" panose="02010509060101010101" pitchFamily="49" charset="-122"/>
                      </a:rPr>
                      <m:t>∈</m:t>
                    </m:r>
                    <m:d>
                      <m:dPr>
                        <m:begChr m:val="["/>
                        <m:endChr m:val="]"/>
                        <m:ctrlPr>
                          <a:rPr lang="en-US" altLang="zh-CN" sz="3200" b="1" i="1" smtClean="0">
                            <a:solidFill>
                              <a:prstClr val="black"/>
                            </a:solidFill>
                            <a:latin typeface="Cambria Math" panose="02040503050406030204" pitchFamily="18" charset="0"/>
                            <a:ea typeface="幼圆" panose="02010509060101010101" pitchFamily="49" charset="-122"/>
                          </a:rPr>
                        </m:ctrlPr>
                      </m:dPr>
                      <m:e>
                        <m:r>
                          <a:rPr lang="en-US" altLang="zh-CN" sz="3200" b="1" i="1" smtClean="0">
                            <a:solidFill>
                              <a:prstClr val="black"/>
                            </a:solidFill>
                            <a:latin typeface="Cambria Math" panose="02040503050406030204" pitchFamily="18" charset="0"/>
                            <a:ea typeface="幼圆" panose="02010509060101010101" pitchFamily="49" charset="-122"/>
                          </a:rPr>
                          <m:t>𝟎</m:t>
                        </m:r>
                        <m:r>
                          <a:rPr lang="en-US" altLang="zh-CN" sz="3200" b="1" i="1" smtClean="0">
                            <a:solidFill>
                              <a:prstClr val="black"/>
                            </a:solidFill>
                            <a:latin typeface="Cambria Math" panose="02040503050406030204" pitchFamily="18" charset="0"/>
                            <a:ea typeface="幼圆" panose="02010509060101010101" pitchFamily="49" charset="-122"/>
                          </a:rPr>
                          <m:t>,</m:t>
                        </m:r>
                        <m:r>
                          <a:rPr lang="en-US" altLang="zh-CN" sz="3200" b="1" i="1" smtClean="0">
                            <a:solidFill>
                              <a:prstClr val="black"/>
                            </a:solidFill>
                            <a:latin typeface="Cambria Math" panose="02040503050406030204" pitchFamily="18" charset="0"/>
                            <a:ea typeface="幼圆" panose="02010509060101010101" pitchFamily="49" charset="-122"/>
                          </a:rPr>
                          <m:t>𝟏</m:t>
                        </m:r>
                      </m:e>
                    </m:d>
                    <m:r>
                      <a:rPr lang="en-US" altLang="zh-CN" sz="3200" b="1" i="1" smtClean="0">
                        <a:solidFill>
                          <a:prstClr val="black"/>
                        </a:solidFill>
                        <a:latin typeface="Cambria Math" panose="02040503050406030204" pitchFamily="18" charset="0"/>
                        <a:ea typeface="幼圆" panose="02010509060101010101" pitchFamily="49" charset="-122"/>
                      </a:rPr>
                      <m:t>,</m:t>
                    </m:r>
                    <m:r>
                      <a:rPr lang="en-US" altLang="zh-CN" sz="3200" b="1" i="1" smtClean="0">
                        <a:solidFill>
                          <a:prstClr val="black"/>
                        </a:solidFill>
                        <a:latin typeface="Cambria Math" panose="02040503050406030204" pitchFamily="18" charset="0"/>
                        <a:ea typeface="幼圆" panose="02010509060101010101" pitchFamily="49" charset="-122"/>
                      </a:rPr>
                      <m:t>𝜽</m:t>
                    </m:r>
                    <m:r>
                      <a:rPr lang="en-US" altLang="zh-CN" sz="3200" b="1" i="1" smtClean="0">
                        <a:solidFill>
                          <a:prstClr val="black"/>
                        </a:solidFill>
                        <a:latin typeface="Cambria Math" panose="02040503050406030204" pitchFamily="18" charset="0"/>
                        <a:ea typeface="幼圆" panose="02010509060101010101" pitchFamily="49" charset="-122"/>
                      </a:rPr>
                      <m:t>∈[</m:t>
                    </m:r>
                    <m:r>
                      <a:rPr lang="en-US" altLang="zh-CN" sz="3200" b="1" i="1" smtClean="0">
                        <a:solidFill>
                          <a:prstClr val="black"/>
                        </a:solidFill>
                        <a:latin typeface="Cambria Math" panose="02040503050406030204" pitchFamily="18" charset="0"/>
                        <a:ea typeface="幼圆" panose="02010509060101010101" pitchFamily="49" charset="-122"/>
                      </a:rPr>
                      <m:t>𝟎</m:t>
                    </m:r>
                    <m:r>
                      <a:rPr lang="en-US" altLang="zh-CN" sz="3200" b="1" i="1" smtClean="0">
                        <a:solidFill>
                          <a:prstClr val="black"/>
                        </a:solidFill>
                        <a:latin typeface="Cambria Math" panose="02040503050406030204" pitchFamily="18" charset="0"/>
                        <a:ea typeface="幼圆" panose="02010509060101010101" pitchFamily="49" charset="-122"/>
                      </a:rPr>
                      <m:t>,</m:t>
                    </m:r>
                    <m:r>
                      <a:rPr lang="en-US" altLang="zh-CN" sz="3200" b="1" i="1" smtClean="0">
                        <a:solidFill>
                          <a:prstClr val="black"/>
                        </a:solidFill>
                        <a:latin typeface="Cambria Math" panose="02040503050406030204" pitchFamily="18" charset="0"/>
                        <a:ea typeface="幼圆" panose="02010509060101010101" pitchFamily="49" charset="-122"/>
                      </a:rPr>
                      <m:t>𝟐</m:t>
                    </m:r>
                    <m:r>
                      <a:rPr lang="en-US" altLang="zh-CN" sz="3200" b="1" i="1" smtClean="0">
                        <a:solidFill>
                          <a:prstClr val="black"/>
                        </a:solidFill>
                        <a:latin typeface="Cambria Math" panose="02040503050406030204" pitchFamily="18" charset="0"/>
                        <a:ea typeface="幼圆" panose="02010509060101010101" pitchFamily="49" charset="-122"/>
                      </a:rPr>
                      <m:t>𝝅</m:t>
                    </m:r>
                    <m:r>
                      <a:rPr lang="en-US" altLang="zh-CN" sz="3200" b="1" i="1" smtClean="0">
                        <a:solidFill>
                          <a:prstClr val="black"/>
                        </a:solidFill>
                        <a:latin typeface="Cambria Math" panose="02040503050406030204" pitchFamily="18" charset="0"/>
                        <a:ea typeface="幼圆" panose="02010509060101010101" pitchFamily="49" charset="-122"/>
                      </a:rPr>
                      <m:t>)</m:t>
                    </m:r>
                  </m:oMath>
                </a14:m>
                <a:r>
                  <a:rPr lang="zh-CN" altLang="en-US" sz="3200" b="1" dirty="0">
                    <a:solidFill>
                      <a:prstClr val="black"/>
                    </a:solidFill>
                    <a:latin typeface="幼圆" panose="02010509060101010101" pitchFamily="49" charset="-122"/>
                    <a:ea typeface="幼圆" panose="02010509060101010101" pitchFamily="49" charset="-122"/>
                  </a:rPr>
                  <a:t>来进行随机，并可以无视闭区间的边界。</a:t>
                </a:r>
                <a:endParaRPr lang="en-US" altLang="zh-CN" sz="32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endParaRPr lang="en-US" altLang="zh-CN" sz="32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提示</a:t>
                </a:r>
                <a:r>
                  <a:rPr lang="en-US" altLang="zh-CN" sz="3200" b="1" dirty="0">
                    <a:solidFill>
                      <a:prstClr val="black"/>
                    </a:solidFill>
                    <a:latin typeface="幼圆" panose="02010509060101010101" pitchFamily="49" charset="-122"/>
                    <a:ea typeface="幼圆" panose="02010509060101010101" pitchFamily="49" charset="-122"/>
                  </a:rPr>
                  <a:t>1</a:t>
                </a:r>
                <a:r>
                  <a:rPr lang="zh-CN" altLang="en-US" sz="3200" b="1" dirty="0">
                    <a:solidFill>
                      <a:prstClr val="black"/>
                    </a:solidFill>
                    <a:latin typeface="幼圆" panose="02010509060101010101" pitchFamily="49" charset="-122"/>
                    <a:ea typeface="幼圆" panose="02010509060101010101" pitchFamily="49" charset="-122"/>
                  </a:rPr>
                  <a:t>：请勿用四层</a:t>
                </a:r>
                <a:r>
                  <a:rPr lang="en-US" altLang="zh-CN" sz="3200" b="1" dirty="0">
                    <a:solidFill>
                      <a:prstClr val="black"/>
                    </a:solidFill>
                    <a:latin typeface="幼圆" panose="02010509060101010101" pitchFamily="49" charset="-122"/>
                    <a:ea typeface="幼圆" panose="02010509060101010101" pitchFamily="49" charset="-122"/>
                  </a:rPr>
                  <a:t>for</a:t>
                </a:r>
                <a:r>
                  <a:rPr lang="zh-CN" altLang="en-US" sz="3200" b="1" dirty="0">
                    <a:solidFill>
                      <a:prstClr val="black"/>
                    </a:solidFill>
                    <a:latin typeface="幼圆" panose="02010509060101010101" pitchFamily="49" charset="-122"/>
                    <a:ea typeface="幼圆" panose="02010509060101010101" pitchFamily="49" charset="-122"/>
                  </a:rPr>
                  <a:t>循环进行投点模拟，每一组蒙特卡洛法的四只鸭子的位置应该都是重新随机的。</a:t>
                </a:r>
                <a:endParaRPr lang="en-US" altLang="zh-CN" sz="32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endParaRPr lang="en-US" altLang="zh-CN" sz="32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提示</a:t>
                </a:r>
                <a:r>
                  <a:rPr lang="en-US" altLang="zh-CN" sz="3200" b="1" dirty="0">
                    <a:solidFill>
                      <a:prstClr val="black"/>
                    </a:solidFill>
                    <a:latin typeface="幼圆" panose="02010509060101010101" pitchFamily="49" charset="-122"/>
                    <a:ea typeface="幼圆" panose="02010509060101010101" pitchFamily="49" charset="-122"/>
                  </a:rPr>
                  <a:t>2</a:t>
                </a:r>
                <a:r>
                  <a:rPr lang="zh-CN" altLang="en-US" sz="3200" b="1" dirty="0">
                    <a:solidFill>
                      <a:prstClr val="black"/>
                    </a:solidFill>
                    <a:latin typeface="幼圆" panose="02010509060101010101" pitchFamily="49" charset="-122"/>
                    <a:ea typeface="幼圆" panose="02010509060101010101" pitchFamily="49" charset="-122"/>
                  </a:rPr>
                  <a:t>：投点后的验证可以无视其半径而仅考虑其角度。</a:t>
                </a:r>
                <a:endParaRPr lang="en-US" altLang="zh-CN" sz="3200" b="1" dirty="0">
                  <a:solidFill>
                    <a:prstClr val="black"/>
                  </a:solidFill>
                  <a:latin typeface="幼圆" panose="02010509060101010101" pitchFamily="49" charset="-122"/>
                  <a:ea typeface="幼圆" panose="02010509060101010101" pitchFamily="49" charset="-122"/>
                </a:endParaRPr>
              </a:p>
              <a:p>
                <a:pPr marL="274320" lvl="0" indent="-274320">
                  <a:spcBef>
                    <a:spcPts val="580"/>
                  </a:spcBef>
                  <a:buClr>
                    <a:srgbClr val="00B050"/>
                  </a:buClr>
                  <a:buSzPct val="85000"/>
                  <a:buFont typeface="Wingdings" pitchFamily="2" charset="2"/>
                  <a:buChar char="q"/>
                </a:pPr>
                <a:r>
                  <a:rPr lang="zh-CN" altLang="en-US" sz="3200" b="1" dirty="0">
                    <a:solidFill>
                      <a:prstClr val="black"/>
                    </a:solidFill>
                    <a:latin typeface="幼圆" panose="02010509060101010101" pitchFamily="49" charset="-122"/>
                    <a:ea typeface="幼圆" panose="02010509060101010101" pitchFamily="49" charset="-122"/>
                  </a:rPr>
                  <a:t>提示</a:t>
                </a:r>
                <a:r>
                  <a:rPr lang="en-US" altLang="zh-CN" sz="3200" b="1" dirty="0">
                    <a:solidFill>
                      <a:prstClr val="black"/>
                    </a:solidFill>
                    <a:latin typeface="幼圆" panose="02010509060101010101" pitchFamily="49" charset="-122"/>
                    <a:ea typeface="幼圆" panose="02010509060101010101" pitchFamily="49" charset="-122"/>
                  </a:rPr>
                  <a:t>3</a:t>
                </a:r>
                <a:r>
                  <a:rPr lang="zh-CN" altLang="en-US" sz="3200" b="1" dirty="0">
                    <a:solidFill>
                      <a:prstClr val="black"/>
                    </a:solidFill>
                    <a:latin typeface="幼圆" panose="02010509060101010101" pitchFamily="49" charset="-122"/>
                    <a:ea typeface="幼圆" panose="02010509060101010101" pitchFamily="49" charset="-122"/>
                  </a:rPr>
                  <a:t>：注意</a:t>
                </a:r>
                <a:r>
                  <a:rPr lang="en-US" altLang="zh-CN" sz="3200" b="1" dirty="0">
                    <a:solidFill>
                      <a:prstClr val="black"/>
                    </a:solidFill>
                    <a:latin typeface="幼圆" panose="02010509060101010101" pitchFamily="49" charset="-122"/>
                    <a:ea typeface="幼圆" panose="02010509060101010101" pitchFamily="49" charset="-122"/>
                  </a:rPr>
                  <a:t>5,10,350,355</a:t>
                </a:r>
                <a:r>
                  <a:rPr lang="zh-CN" altLang="en-US" sz="3200" b="1" dirty="0">
                    <a:solidFill>
                      <a:prstClr val="black"/>
                    </a:solidFill>
                    <a:latin typeface="幼圆" panose="02010509060101010101" pitchFamily="49" charset="-122"/>
                    <a:ea typeface="幼圆" panose="02010509060101010101" pitchFamily="49" charset="-122"/>
                  </a:rPr>
                  <a:t>这种角度的分布也是符合条件的。</a:t>
                </a:r>
                <a:endParaRPr lang="en-US" altLang="zh-CN" sz="3200" b="1" dirty="0">
                  <a:solidFill>
                    <a:prstClr val="black"/>
                  </a:solidFill>
                  <a:latin typeface="幼圆" panose="02010509060101010101" pitchFamily="49" charset="-122"/>
                  <a:ea typeface="幼圆" panose="02010509060101010101" pitchFamily="49" charset="-122"/>
                </a:endParaRPr>
              </a:p>
            </p:txBody>
          </p:sp>
        </mc:Choice>
        <mc:Fallback>
          <p:sp>
            <p:nvSpPr>
              <p:cNvPr id="6" name="矩形 5">
                <a:extLst>
                  <a:ext uri="{FF2B5EF4-FFF2-40B4-BE49-F238E27FC236}">
                    <a16:creationId xmlns:a16="http://schemas.microsoft.com/office/drawing/2014/main" id="{BD7E7683-0E90-443C-ABDE-58B5369C1196}"/>
                  </a:ext>
                </a:extLst>
              </p:cNvPr>
              <p:cNvSpPr>
                <a:spLocks noRot="1" noChangeAspect="1" noMove="1" noResize="1" noEditPoints="1" noAdjustHandles="1" noChangeArrowheads="1" noChangeShapeType="1" noTextEdit="1"/>
              </p:cNvSpPr>
              <p:nvPr/>
            </p:nvSpPr>
            <p:spPr>
              <a:xfrm>
                <a:off x="383628" y="462046"/>
                <a:ext cx="11193856" cy="5905078"/>
              </a:xfrm>
              <a:prstGeom prst="rect">
                <a:avLst/>
              </a:prstGeom>
              <a:blipFill>
                <a:blip r:embed="rId2"/>
                <a:stretch>
                  <a:fillRect l="-926" t="-1343" r="-2451" b="-2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50993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361</Words>
  <Application>Microsoft Office PowerPoint</Application>
  <PresentationFormat>宽屏</PresentationFormat>
  <Paragraphs>11</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等线</vt:lpstr>
      <vt:lpstr>等线 Light</vt:lpstr>
      <vt:lpstr>幼圆</vt:lpstr>
      <vt:lpstr>Arial</vt:lpstr>
      <vt:lpstr>Cambria Math</vt:lpstr>
      <vt:lpstr>Courier New</vt:lpstr>
      <vt:lpstr>Wingdings</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JIA LI</cp:lastModifiedBy>
  <cp:revision>18</cp:revision>
  <dcterms:created xsi:type="dcterms:W3CDTF">2018-09-14T06:14:51Z</dcterms:created>
  <dcterms:modified xsi:type="dcterms:W3CDTF">2019-09-27T06:26:03Z</dcterms:modified>
</cp:coreProperties>
</file>