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13">
  <p:sldMasterIdLst>
    <p:sldMasterId id="2147483660" r:id="rId1"/>
    <p:sldMasterId id="2147483672" r:id="rId2"/>
    <p:sldMasterId id="2147483684" r:id="rId3"/>
  </p:sldMasterIdLst>
  <p:notesMasterIdLst>
    <p:notesMasterId r:id="rId36"/>
  </p:notesMasterIdLst>
  <p:sldIdLst>
    <p:sldId id="256" r:id="rId4"/>
    <p:sldId id="488" r:id="rId5"/>
    <p:sldId id="489" r:id="rId6"/>
    <p:sldId id="490" r:id="rId7"/>
    <p:sldId id="492" r:id="rId8"/>
    <p:sldId id="491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13" r:id="rId24"/>
    <p:sldId id="507" r:id="rId25"/>
    <p:sldId id="508" r:id="rId26"/>
    <p:sldId id="509" r:id="rId27"/>
    <p:sldId id="510" r:id="rId28"/>
    <p:sldId id="511" r:id="rId29"/>
    <p:sldId id="512" r:id="rId30"/>
    <p:sldId id="471" r:id="rId31"/>
    <p:sldId id="448" r:id="rId32"/>
    <p:sldId id="449" r:id="rId33"/>
    <p:sldId id="329" r:id="rId34"/>
    <p:sldId id="514" r:id="rId35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Franklin Gothic Book" panose="020B0503020102020204" pitchFamily="34" charset="0"/>
      <p:regular r:id="rId46"/>
      <p:italic r:id="rId47"/>
    </p:embeddedFont>
    <p:embeddedFont>
      <p:font typeface="Franklin Gothic Medium" panose="020B0603020102020204" pitchFamily="34" charset="0"/>
      <p:regular r:id="rId48"/>
      <p:italic r:id="rId49"/>
    </p:embeddedFont>
    <p:embeddedFont>
      <p:font typeface="Perpetua" panose="02020502060401020303" pitchFamily="18" charset="0"/>
      <p:regular r:id="rId50"/>
      <p:bold r:id="rId51"/>
      <p:italic r:id="rId52"/>
      <p:boldItalic r:id="rId53"/>
    </p:embeddedFont>
    <p:embeddedFont>
      <p:font typeface="Wingdings 2" panose="05020102010507070707" pitchFamily="18" charset="2"/>
      <p:regular r:id="rId54"/>
    </p:embeddedFont>
    <p:embeddedFont>
      <p:font typeface="微软雅黑" panose="020B0503020204020204" pitchFamily="34" charset="-122"/>
      <p:regular r:id="rId55"/>
      <p:bold r:id="rId56"/>
    </p:embeddedFont>
    <p:embeddedFont>
      <p:font typeface="幼圆" panose="02010509060101010101" pitchFamily="49" charset="-122"/>
      <p:regular r:id="rId57"/>
    </p:embeddedFont>
  </p:embeddedFontLst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3089" autoAdjust="0"/>
  </p:normalViewPr>
  <p:slideViewPr>
    <p:cSldViewPr>
      <p:cViewPr varScale="1">
        <p:scale>
          <a:sx n="62" d="100"/>
          <a:sy n="62" d="100"/>
        </p:scale>
        <p:origin x="134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5.xml"/><Relationship Id="rId51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83DD-ABDB-4EB1-A726-EE72F71F639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750A-E720-45E3-B984-FED77418F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3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86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127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15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8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7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645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45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494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0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78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076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73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623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85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053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08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776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01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06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8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51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7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26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93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06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08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1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4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89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761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82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5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9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1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767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1317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77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33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5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2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65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0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02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3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00E83E-3DDC-4057-BD42-0C3CE9F543F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10/15/2019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srgbClr val="2F2F2F">
                    <a:lumMod val="75000"/>
                    <a:lumOff val="25000"/>
                  </a:srgbClr>
                </a:solidFill>
              </a:rPr>
              <a:t>2011/8/17</a:t>
            </a:r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F9C30EF-BED7-4227-AEDB-FD1CDC6CCC52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emf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sysumatlab@163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emf"/><Relationship Id="rId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8220;&#24184;&#36816;&#8221;&#23398;&#29983;&#25277;&#36873;&#22120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00800" cy="1752600"/>
          </a:xfrm>
        </p:spPr>
        <p:txBody>
          <a:bodyPr/>
          <a:lstStyle/>
          <a:p>
            <a:endParaRPr lang="en-US" altLang="zh-CN" sz="2400" dirty="0"/>
          </a:p>
          <a:p>
            <a:r>
              <a:rPr lang="zh-CN" altLang="en-US" sz="2400" dirty="0"/>
              <a:t>李嘉</a:t>
            </a:r>
            <a:endParaRPr lang="en-US" altLang="zh-CN" sz="2400" dirty="0"/>
          </a:p>
          <a:p>
            <a:r>
              <a:rPr lang="zh-CN" altLang="en-US" sz="2400" b="1" dirty="0">
                <a:ea typeface="新細明體" pitchFamily="18" charset="-120"/>
              </a:rPr>
              <a:t>中山大学数学学院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数学实验与数学软件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2643852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第七课：</a:t>
            </a:r>
            <a:r>
              <a:rPr lang="en-US" altLang="zh-CN" sz="2800" dirty="0"/>
              <a:t>MATLAB</a:t>
            </a:r>
            <a:r>
              <a:rPr lang="zh-CN" altLang="en-US" sz="2800" dirty="0"/>
              <a:t>数值微积分</a:t>
            </a:r>
            <a:endParaRPr lang="en-US" altLang="zh-CN" sz="2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87624" y="472514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400" dirty="0"/>
              <a:t>教师微信号：</a:t>
            </a:r>
            <a:r>
              <a:rPr lang="en-US" altLang="zh-CN" sz="2400" dirty="0" err="1"/>
              <a:t>Recksic</a:t>
            </a:r>
            <a:endParaRPr lang="en-US" altLang="zh-CN" sz="2400" dirty="0"/>
          </a:p>
          <a:p>
            <a:r>
              <a:rPr lang="zh-CN" altLang="en-US" sz="2400" dirty="0"/>
              <a:t>课程邮箱：</a:t>
            </a:r>
            <a:r>
              <a:rPr lang="en-US" altLang="zh-CN" sz="2400" dirty="0">
                <a:hlinkClick r:id="rId2"/>
              </a:rPr>
              <a:t>sysumatlab@163.com</a:t>
            </a:r>
            <a:r>
              <a:rPr lang="en-US" altLang="zh-CN" sz="2400" dirty="0"/>
              <a:t> 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89D33F-6E83-470F-8B0B-7C812FB8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4" y="4581128"/>
            <a:ext cx="1616968" cy="15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C7DC33-F25D-4A9E-95F0-884290B22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76" y="4581817"/>
            <a:ext cx="1551600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31BB12-DE46-42BE-8106-85FCFE39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289413"/>
            <a:ext cx="4124355" cy="2405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数值积分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矩形公式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A544EC-3140-432B-B834-F4D06E2031DC}"/>
                  </a:ext>
                </a:extLst>
              </p:cNvPr>
              <p:cNvSpPr/>
              <p:nvPr/>
            </p:nvSpPr>
            <p:spPr>
              <a:xfrm>
                <a:off x="323527" y="972437"/>
                <a:ext cx="8339199" cy="1306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由微积分基本定理，若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的一个原函数，则：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𝒂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𝒃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𝐝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nary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𝑭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−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𝑭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𝒂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A544EC-3140-432B-B834-F4D06E203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972437"/>
                <a:ext cx="8339199" cy="1306512"/>
              </a:xfrm>
              <a:prstGeom prst="rect">
                <a:avLst/>
              </a:prstGeom>
              <a:blipFill>
                <a:blip r:embed="rId4"/>
                <a:stretch>
                  <a:fillRect l="-658" t="-5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56F0DE1-F495-4BAE-BBF4-5E257AA92813}"/>
                  </a:ext>
                </a:extLst>
              </p:cNvPr>
              <p:cNvSpPr/>
              <p:nvPr/>
            </p:nvSpPr>
            <p:spPr>
              <a:xfrm>
                <a:off x="320956" y="2420888"/>
                <a:ext cx="8339199" cy="1868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很多时候，一个函数的原函数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无法用初等函数表示，或表示极为复杂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，如：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𝟔</m:t>
                                </m:r>
                              </m:sup>
                            </m:sSup>
                          </m:den>
                        </m:f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𝐝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nary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</m:oMath>
                </a14:m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pitchFamily="18" charset="0"/>
                  <a:ea typeface="幼圆" panose="02010509060101010101" pitchFamily="49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𝟑</m:t>
                          </m:r>
                        </m:den>
                      </m:f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tan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𝟔</m:t>
                          </m:r>
                        </m:den>
                      </m:f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tan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𝟒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𝟑</m:t>
                                  </m:r>
                                </m:e>
                              </m:rad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𝟑</m:t>
                                  </m:r>
                                </m:e>
                              </m:rad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𝑪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56F0DE1-F495-4BAE-BBF4-5E257AA92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6" y="2420888"/>
                <a:ext cx="8339199" cy="1868525"/>
              </a:xfrm>
              <a:prstGeom prst="rect">
                <a:avLst/>
              </a:prstGeom>
              <a:blipFill>
                <a:blip r:embed="rId5"/>
                <a:stretch>
                  <a:fillRect l="-658" t="-2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076B40-E709-4AD1-A154-EC32E500B7AA}"/>
                  </a:ext>
                </a:extLst>
              </p:cNvPr>
              <p:cNvSpPr/>
              <p:nvPr/>
            </p:nvSpPr>
            <p:spPr>
              <a:xfrm>
                <a:off x="320956" y="4509120"/>
                <a:ext cx="8339199" cy="1793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基于定积分黎曼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和定义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sub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𝒃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𝐝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nary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unc>
                      <m:func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𝜆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naryPr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=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𝒏</m:t>
                            </m:r>
                          </m:sup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𝝃</m:t>
                                    </m:r>
                                  </m:e>
                                  <m:sub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𝜟</m:t>
                            </m:r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对函数在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较小的步长跳跃下进行函数采样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，利用所求的和，对定积分的值进行近似。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利用近似矩形条面积求和的公式被称之为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矩形公式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，使用左端点高度定义矩形精度相对较差。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076B40-E709-4AD1-A154-EC32E500B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6" y="4509120"/>
                <a:ext cx="8339199" cy="1793311"/>
              </a:xfrm>
              <a:prstGeom prst="rect">
                <a:avLst/>
              </a:prstGeom>
              <a:blipFill>
                <a:blip r:embed="rId6"/>
                <a:stretch>
                  <a:fillRect l="-1170" b="-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3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数值积分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梯形公式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076B40-E709-4AD1-A154-EC32E500B7AA}"/>
                  </a:ext>
                </a:extLst>
              </p:cNvPr>
              <p:cNvSpPr/>
              <p:nvPr/>
            </p:nvSpPr>
            <p:spPr>
              <a:xfrm>
                <a:off x="320956" y="726591"/>
                <a:ext cx="8339199" cy="2558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noProof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将定积分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𝒃</m:t>
                        </m:r>
                      </m:sup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𝐝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nary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首先分为若干个积分节点，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𝒂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sub>
                    </m:sSub>
                    <m:r>
                      <m:rPr>
                        <m:lit/>
                      </m:rP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&lt;…&lt;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𝒃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，对每一个节点分段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，分段积分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sub>
                        </m:sSub>
                      </m:sup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𝐝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nary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除了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用矩形公式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𝝃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可取左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，右端点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中点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</m:sub>
                        </m:s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）来近似之外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还可以用梯形公式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来近似。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076B40-E709-4AD1-A154-EC32E500B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6" y="726591"/>
                <a:ext cx="8339199" cy="2558393"/>
              </a:xfrm>
              <a:prstGeom prst="rect">
                <a:avLst/>
              </a:prstGeom>
              <a:blipFill>
                <a:blip r:embed="rId3"/>
                <a:stretch>
                  <a:fillRect r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9CFF883-5F1C-44EA-8DE1-E7102229A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88" y="3356992"/>
            <a:ext cx="3168352" cy="26511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0F5F95-89C0-4FE2-8756-BE74601EF0BC}"/>
              </a:ext>
            </a:extLst>
          </p:cNvPr>
          <p:cNvSpPr txBox="1"/>
          <p:nvPr/>
        </p:nvSpPr>
        <p:spPr>
          <a:xfrm>
            <a:off x="1295636" y="609329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中矩形公式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3877FA-5635-4C27-9756-616089B41060}"/>
              </a:ext>
            </a:extLst>
          </p:cNvPr>
          <p:cNvSpPr txBox="1"/>
          <p:nvPr/>
        </p:nvSpPr>
        <p:spPr>
          <a:xfrm>
            <a:off x="5544148" y="608012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梯形公式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DA43E-A9F7-4497-983F-2EB09D13A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74" y="3363580"/>
            <a:ext cx="3327739" cy="26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梯形公式的算法实现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8E3C50-0BE5-4367-8C82-349AAD51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99592"/>
            <a:ext cx="9896726" cy="5421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23AB12-A4F4-424F-A612-5C0BE795A88E}"/>
              </a:ext>
            </a:extLst>
          </p:cNvPr>
          <p:cNvSpPr/>
          <p:nvPr/>
        </p:nvSpPr>
        <p:spPr>
          <a:xfrm>
            <a:off x="251520" y="2114137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clear,d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1e-5;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设定步长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1X10^(-5)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x = 0:d:1;</a:t>
            </a:r>
          </a:p>
          <a:p>
            <a:r>
              <a:rPr lang="fr-FR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fx = 1./(1+x.^2);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计算所有采样点的函数值</a:t>
            </a:r>
            <a:endParaRPr lang="fr-FR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da-DK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fm = (fx(1:end-1)+fx(2:end))/2;	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计算（采样点数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-1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）个区间的左右端点函数均值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da-DK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f_int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sum(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fm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)*d;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理论结果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pi/4</a:t>
            </a:r>
          </a:p>
          <a:p>
            <a:r>
              <a:rPr lang="nn-NO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pi_app = f_int*4			</a:t>
            </a:r>
            <a:r>
              <a:rPr lang="nn-NO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pi_app = 3.1416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err = abs(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pi_app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- pi)		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err = 1.6669e-11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324A257-0D5E-47AA-9187-F7C6AC6B8B21}"/>
                  </a:ext>
                </a:extLst>
              </p:cNvPr>
              <p:cNvSpPr/>
              <p:nvPr/>
            </p:nvSpPr>
            <p:spPr>
              <a:xfrm>
                <a:off x="323527" y="1540215"/>
                <a:ext cx="8339199" cy="475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noProof="0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尝试对闭区间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𝟎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𝟏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×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𝟓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为步长进行均匀采样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324A257-0D5E-47AA-9187-F7C6AC6B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540215"/>
                <a:ext cx="8339199" cy="475451"/>
              </a:xfrm>
              <a:prstGeom prst="rect">
                <a:avLst/>
              </a:prstGeom>
              <a:blipFill>
                <a:blip r:embed="rId4"/>
                <a:stretch>
                  <a:fillRect l="-658" t="-11538" b="-2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5DA1296-A2A6-464D-AE9C-63A9F1628884}"/>
                  </a:ext>
                </a:extLst>
              </p:cNvPr>
              <p:cNvSpPr/>
              <p:nvPr/>
            </p:nvSpPr>
            <p:spPr>
              <a:xfrm>
                <a:off x="256343" y="4716401"/>
                <a:ext cx="833919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noProof="0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对于某些实际的数值积分问题，被积函数可能</a:t>
                </a:r>
                <a:r>
                  <a:rPr lang="zh-CN" altLang="en-US" sz="2400" b="1" noProof="0" dirty="0">
                    <a:solidFill>
                      <a:srgbClr val="FF0000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本身就没有规范的函数型定义</a:t>
                </a:r>
                <a:r>
                  <a:rPr lang="zh-CN" altLang="en-US" sz="2400" b="1" noProof="0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，最初的数据就是</a:t>
                </a:r>
                <a:r>
                  <a:rPr lang="zh-CN" altLang="en-US" sz="2400" b="1" noProof="0" dirty="0">
                    <a:solidFill>
                      <a:srgbClr val="FF0000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离散的采样点序列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1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Courier New" panose="02070309020205020404" pitchFamily="49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𝟎</m:t>
                        </m:r>
                        <m:r>
                          <a:rPr lang="en-US" altLang="zh-CN" sz="2400" b="1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≤</m:t>
                        </m:r>
                        <m:r>
                          <a:rPr lang="en-US" altLang="zh-CN" sz="2400" b="1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𝒊</m:t>
                        </m:r>
                        <m:r>
                          <a:rPr lang="en-US" altLang="zh-CN" sz="2400" b="1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≤</m:t>
                        </m:r>
                        <m:r>
                          <a:rPr lang="en-US" altLang="zh-CN" sz="2400" b="1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及其对应的函数值列表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≤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≤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，利用梯形公式同样可以计算其数值积分，相当于进行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分片线性插值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后，再</a:t>
                </a:r>
                <a:r>
                  <a:rPr lang="zh-CN" altLang="en-US" sz="2400" b="1" noProof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计算了定积分的值。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5DA1296-A2A6-464D-AE9C-63A9F1628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3" y="4716401"/>
                <a:ext cx="8339199" cy="1938992"/>
              </a:xfrm>
              <a:prstGeom prst="rect">
                <a:avLst/>
              </a:prstGeom>
              <a:blipFill>
                <a:blip r:embed="rId5"/>
                <a:stretch>
                  <a:fillRect l="-658" t="-2516" r="-2193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梯形公式的算法实现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8E3C50-0BE5-4367-8C82-349AAD51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99592"/>
            <a:ext cx="9896726" cy="5421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23AB12-A4F4-424F-A612-5C0BE795A88E}"/>
              </a:ext>
            </a:extLst>
          </p:cNvPr>
          <p:cNvSpPr/>
          <p:nvPr/>
        </p:nvSpPr>
        <p:spPr>
          <a:xfrm>
            <a:off x="251520" y="2114137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clear,d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1e-8;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设定步长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1X10^(-5)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x = 0:d:1;</a:t>
            </a:r>
          </a:p>
          <a:p>
            <a:r>
              <a:rPr lang="fr-FR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fx = 1./(1+x.^2);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计算所有采样点的函数值</a:t>
            </a:r>
            <a:endParaRPr lang="fr-FR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da-DK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fm = (fx(1:end-1)+fx(2:end))/2;	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计算（采样点数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-1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）个区间的左右端点函数均值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da-DK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f_int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sum(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fm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)*d;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理论结果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pi/4</a:t>
            </a:r>
          </a:p>
          <a:p>
            <a:r>
              <a:rPr lang="nn-NO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pi_app = f_int*4			</a:t>
            </a:r>
            <a:r>
              <a:rPr lang="nn-NO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pi_app = 3.1416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err = abs(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pi_app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- pi)		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err = 1.1680e-13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format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long,pi_app,format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前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位小数是基本可以采信的</a:t>
            </a:r>
            <a:endParaRPr lang="nn-NO" altLang="zh-CN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pi_app =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3.141592653589910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324A257-0D5E-47AA-9187-F7C6AC6B8B21}"/>
                  </a:ext>
                </a:extLst>
              </p:cNvPr>
              <p:cNvSpPr/>
              <p:nvPr/>
            </p:nvSpPr>
            <p:spPr>
              <a:xfrm>
                <a:off x="323527" y="1540215"/>
                <a:ext cx="8339199" cy="475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noProof="0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更改步长到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×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𝟖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，观察误差的变化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324A257-0D5E-47AA-9187-F7C6AC6B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540215"/>
                <a:ext cx="8339199" cy="475451"/>
              </a:xfrm>
              <a:prstGeom prst="rect">
                <a:avLst/>
              </a:prstGeom>
              <a:blipFill>
                <a:blip r:embed="rId4"/>
                <a:stretch>
                  <a:fillRect l="-658" t="-1282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7367F3A4-752B-4CBC-A68A-CC03D77AE165}"/>
              </a:ext>
            </a:extLst>
          </p:cNvPr>
          <p:cNvSpPr/>
          <p:nvPr/>
        </p:nvSpPr>
        <p:spPr>
          <a:xfrm>
            <a:off x="256343" y="5366279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步长的减少增加了运算区间的数量，提高了运算精度，但也对运算的时间和空间成本提出了更高的要求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9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梯形公式的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B1EFBA-6AE5-49D6-87B0-76199AB8823F}"/>
              </a:ext>
            </a:extLst>
          </p:cNvPr>
          <p:cNvSpPr/>
          <p:nvPr/>
        </p:nvSpPr>
        <p:spPr>
          <a:xfrm>
            <a:off x="323527" y="2395917"/>
            <a:ext cx="8339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rapz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为函数矩阵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按列方向求关于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的和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。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此时，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为函数采样序列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y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对应的自变量列表。计算求和时，每一块梯形区域将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自动乘以对应的底边宽度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。允许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不均匀采样。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D6E258-9E35-4AEF-99B0-41EA561AE0A1}"/>
              </a:ext>
            </a:extLst>
          </p:cNvPr>
          <p:cNvSpPr/>
          <p:nvPr/>
        </p:nvSpPr>
        <p:spPr>
          <a:xfrm>
            <a:off x="323526" y="3977110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cumtrapz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(y)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为函数矩阵</a:t>
            </a:r>
            <a:r>
              <a:rPr lang="zh-CN" altLang="en-US" sz="2400" b="1" noProof="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累积式按列方向求和，结果与</a:t>
            </a:r>
            <a:r>
              <a:rPr lang="en-US" altLang="zh-CN" sz="2400" b="1" noProof="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CN" altLang="en-US" sz="2400" b="1" noProof="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为同型矩阵，计算原理可类比</a:t>
            </a:r>
            <a:r>
              <a:rPr lang="en-US" altLang="zh-CN" sz="2400" b="1" noProof="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2400" b="1" noProof="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  <a:r>
              <a:rPr lang="en-US" altLang="zh-CN" sz="2400" b="1" noProof="0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cumsum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2CBDD0-D986-469F-8347-200162BE4EBA}"/>
              </a:ext>
            </a:extLst>
          </p:cNvPr>
          <p:cNvSpPr/>
          <p:nvPr/>
        </p:nvSpPr>
        <p:spPr>
          <a:xfrm>
            <a:off x="323526" y="5224393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cumtrapz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x,y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同样为函数矩阵累积式按列方向求和，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指定了自变量列表，计算原理可类比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cumsum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651F3B-AE34-4595-9EDA-24982A4CEF0B}"/>
              </a:ext>
            </a:extLst>
          </p:cNvPr>
          <p:cNvSpPr/>
          <p:nvPr/>
        </p:nvSpPr>
        <p:spPr>
          <a:xfrm>
            <a:off x="323525" y="946546"/>
            <a:ext cx="8339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rapz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(y) 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将使用梯形公式方法，对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函数矩阵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按列方向求和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，即每一列的第一个和最后一个元素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在求和时需乘以权值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0.5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（为什么？）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若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为行向量，</a:t>
            </a:r>
            <a:r>
              <a:rPr lang="en-US" altLang="zh-CN" sz="2400" b="1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trapz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也会按行计算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9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ADB0B2-8D7C-47E0-AB12-7E1770F85074}"/>
              </a:ext>
            </a:extLst>
          </p:cNvPr>
          <p:cNvSpPr/>
          <p:nvPr/>
        </p:nvSpPr>
        <p:spPr>
          <a:xfrm>
            <a:off x="467544" y="1170668"/>
            <a:ext cx="871296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clear,d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=pi/8;	  t=0:d:pi/2;	  y=0.2+sin(t);	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s=sum(y);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按照矩形公式求和，实际上多加了一个点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s_sa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=d*s;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矩形公式和乘以步长可以近似定积分值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s_ta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=d*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trapz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(y);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可直接替换为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s_ta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trapz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(['sum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求得积分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',blanks(3),'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trapz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求得积分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'])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s_sa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s_ta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求得积分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trapz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求得积分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1.5762    1.3013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t2=[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(end)+d];y2=[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y,nan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多花一层阶梯表明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多算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=stairs(t2,y2,':k','LineWidth',3);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绘制阶梯折线，与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类似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on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=plot(t,y,'r','LineWidth',3);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函数曲线绘制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stem(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分布杆图，空心小圆圈标注点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有竖条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legend([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hs,ht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],'sum','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trapz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location','best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best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位置（智能）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axis([0,pi/2+d,0,1.5])	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off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绘图窗口置顶，立即显示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53DFE2-DEBB-4E19-9EAF-D5A07A3D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28516"/>
            <a:ext cx="9896726" cy="5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59C7EC-898E-4C4D-BF7C-370B76CB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04" y="878785"/>
            <a:ext cx="7414592" cy="56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数值积分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辛普森公式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076B40-E709-4AD1-A154-EC32E500B7AA}"/>
                  </a:ext>
                </a:extLst>
              </p:cNvPr>
              <p:cNvSpPr/>
              <p:nvPr/>
            </p:nvSpPr>
            <p:spPr>
              <a:xfrm>
                <a:off x="320956" y="899592"/>
                <a:ext cx="8339199" cy="659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梯形公式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sub>
                        </m:sSub>
                      </m:sup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𝐝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≈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(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076B40-E709-4AD1-A154-EC32E500B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6" y="899592"/>
                <a:ext cx="8339199" cy="659989"/>
              </a:xfrm>
              <a:prstGeom prst="rect">
                <a:avLst/>
              </a:prstGeom>
              <a:blipFill>
                <a:blip r:embed="rId4"/>
                <a:stretch>
                  <a:fillRect l="-658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0CE4061-719C-4C91-A391-CFB8AFB5F8B8}"/>
                  </a:ext>
                </a:extLst>
              </p:cNvPr>
              <p:cNvSpPr/>
              <p:nvPr/>
            </p:nvSpPr>
            <p:spPr>
              <a:xfrm>
                <a:off x="322232" y="2363740"/>
                <a:ext cx="8339199" cy="1590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辛普森公式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𝐝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𝟔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 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0CE4061-719C-4C91-A391-CFB8AFB5F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32" y="2363740"/>
                <a:ext cx="8339199" cy="1590179"/>
              </a:xfrm>
              <a:prstGeom prst="rect">
                <a:avLst/>
              </a:prstGeom>
              <a:blipFill>
                <a:blip r:embed="rId5"/>
                <a:stretch>
                  <a:fillRect l="-658" t="-3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76D7D751-1A27-4BBD-9C73-209891AC23EE}"/>
              </a:ext>
            </a:extLst>
          </p:cNvPr>
          <p:cNvSpPr/>
          <p:nvPr/>
        </p:nvSpPr>
        <p:spPr>
          <a:xfrm>
            <a:off x="320956" y="4758079"/>
            <a:ext cx="8339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梯形公式的代数精度（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误差之于步长的阶数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）明显低于辛普森公式，因此使用辛普森公式可以在步长相同的情况下，显著的降低数值积分的误差。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07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辛普森公式的算法实现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23AB12-A4F4-424F-A612-5C0BE795A88E}"/>
              </a:ext>
            </a:extLst>
          </p:cNvPr>
          <p:cNvSpPr/>
          <p:nvPr/>
        </p:nvSpPr>
        <p:spPr>
          <a:xfrm>
            <a:off x="251520" y="2114137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clear,d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1e-5;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设定步长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1X10^(-5)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x = 0:d:1;</a:t>
            </a: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xh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x+d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/2;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定义半步长采样点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fr-FR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fx = 1./(1+x.^2);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计算所有全步长采样点的函数值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fxh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1./(1+xh.^2);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计算所有半步长采样点的取值</a:t>
            </a:r>
            <a:endParaRPr lang="fr-FR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da-DK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fm = (fx(1:end-1)+4*fxh(1:end-1)+fx(2:end))/6;	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代入辛普森公式，计算（全步长采样点数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-1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）个区间近似积分值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da-DK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f_int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sum(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fm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)*d;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理论结果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pi/4</a:t>
            </a:r>
          </a:p>
          <a:p>
            <a:r>
              <a:rPr lang="nn-NO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pi_app = f_int*4			</a:t>
            </a:r>
            <a:r>
              <a:rPr lang="nn-NO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pi_app = 3.1416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err = abs(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pi_app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- pi)		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err = 1.33239e-15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format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long,pi_app,format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前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14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位小数是基本可以采信的</a:t>
            </a:r>
            <a:endParaRPr lang="nn-NO" altLang="zh-CN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pi_app =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3.141592653589794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324A257-0D5E-47AA-9187-F7C6AC6B8B21}"/>
                  </a:ext>
                </a:extLst>
              </p:cNvPr>
              <p:cNvSpPr/>
              <p:nvPr/>
            </p:nvSpPr>
            <p:spPr>
              <a:xfrm>
                <a:off x="323527" y="1540215"/>
                <a:ext cx="8339199" cy="475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noProof="0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尝试对闭区间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𝟎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𝟏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×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𝟓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为步长进行均匀采样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324A257-0D5E-47AA-9187-F7C6AC6B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540215"/>
                <a:ext cx="8339199" cy="475451"/>
              </a:xfrm>
              <a:prstGeom prst="rect">
                <a:avLst/>
              </a:prstGeom>
              <a:blipFill>
                <a:blip r:embed="rId4"/>
                <a:stretch>
                  <a:fillRect l="-658" t="-11538" b="-2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F335FEE-18B3-4F13-950D-5795B391D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7" y="896124"/>
            <a:ext cx="9896726" cy="542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710FC9-4AB5-40D8-93FF-1DEA04B523BB}"/>
              </a:ext>
            </a:extLst>
          </p:cNvPr>
          <p:cNvSpPr/>
          <p:nvPr/>
        </p:nvSpPr>
        <p:spPr>
          <a:xfrm>
            <a:off x="251520" y="5931577"/>
            <a:ext cx="8339199" cy="47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zh-CN" altLang="en-US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可见辛普森公式的</a:t>
            </a:r>
            <a:r>
              <a:rPr lang="zh-CN" altLang="en-US" sz="2400" b="1" noProof="0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精度大大超过梯形公式</a:t>
            </a:r>
            <a:r>
              <a:rPr lang="zh-CN" altLang="en-US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，步长可以更长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3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数值积分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蒙特卡洛法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076B40-E709-4AD1-A154-EC32E500B7AA}"/>
                  </a:ext>
                </a:extLst>
              </p:cNvPr>
              <p:cNvSpPr/>
              <p:nvPr/>
            </p:nvSpPr>
            <p:spPr>
              <a:xfrm>
                <a:off x="295784" y="3829561"/>
                <a:ext cx="8715540" cy="2968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蒙特卡洛法同样可以推广到复合型，子区间积分计算公式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𝐝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𝑲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b="1" i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∀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𝒋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𝑲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𝒋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∈[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，为子区间随机采样点，采样点的选取一般采用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均匀分布，区间内选点个数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𝑲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的值往往与需求的误差和步长有关，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步长越长，选点个数越多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。（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不推荐此方法因随机采样与固定区间划分有一定矛盾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算法复杂度会很高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）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076B40-E709-4AD1-A154-EC32E500B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4" y="3829561"/>
                <a:ext cx="8715540" cy="2968185"/>
              </a:xfrm>
              <a:prstGeom prst="rect">
                <a:avLst/>
              </a:prstGeom>
              <a:blipFill>
                <a:blip r:embed="rId3"/>
                <a:stretch>
                  <a:fillRect l="-1120" t="-1643" r="-770" b="-3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FF9027-165C-4F4F-832B-1050FCCE09F6}"/>
                  </a:ext>
                </a:extLst>
              </p:cNvPr>
              <p:cNvSpPr/>
              <p:nvPr/>
            </p:nvSpPr>
            <p:spPr>
              <a:xfrm>
                <a:off x="295784" y="899592"/>
                <a:ext cx="8715540" cy="2929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积分计算公式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:</a:t>
                </a: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𝐝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𝑲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𝒃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b="1" i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∀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𝒋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𝑲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𝒋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∈[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𝒂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𝒃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，为区间随机采样点，采样点的选取一般采用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均匀分布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根据实际需要，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𝑲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的值往往会不少于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。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有时，实际问题会提供一些不知道函数采样位置的随机函数采样，直接计算均值再乘以区间长度，等效于蒙特卡洛法。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FF9027-165C-4F4F-832B-1050FCCE0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4" y="899592"/>
                <a:ext cx="8715540" cy="2929969"/>
              </a:xfrm>
              <a:prstGeom prst="rect">
                <a:avLst/>
              </a:prstGeom>
              <a:blipFill>
                <a:blip r:embed="rId4"/>
                <a:stretch>
                  <a:fillRect l="-1120" t="-1667" r="-560" b="-3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复习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符号运算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计算导数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F4C17-41D7-4C45-85C8-EDA62C48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15941"/>
            <a:ext cx="8523131" cy="20162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0030D0-8D00-445E-BF97-0F4C1A7A8D6C}"/>
              </a:ext>
            </a:extLst>
          </p:cNvPr>
          <p:cNvSpPr/>
          <p:nvPr/>
        </p:nvSpPr>
        <p:spPr>
          <a:xfrm>
            <a:off x="323528" y="4365104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对矩阵表达式求（偏）导数，即对矩阵的每一个元素表达式分别求（偏）导数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525BBD-EC95-44E6-8E02-00367E40DE38}"/>
              </a:ext>
            </a:extLst>
          </p:cNvPr>
          <p:cNvSpPr/>
          <p:nvPr/>
        </p:nvSpPr>
        <p:spPr>
          <a:xfrm>
            <a:off x="347601" y="5426560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可使用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fjac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jacobian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f,v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对矩阵表达式求其雅可比矩阵，此时的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需要定义成函数向量与自变量向量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2529D6-9E81-4CA2-924A-3389827E80B9}"/>
              </a:ext>
            </a:extLst>
          </p:cNvPr>
          <p:cNvSpPr/>
          <p:nvPr/>
        </p:nvSpPr>
        <p:spPr>
          <a:xfrm>
            <a:off x="323527" y="3262624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这里的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为符号对象或符号变量，所求得的导数也将由符号表达式进行存储和表示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0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蒙特卡洛法的算法实现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23AB12-A4F4-424F-A612-5C0BE795A88E}"/>
              </a:ext>
            </a:extLst>
          </p:cNvPr>
          <p:cNvSpPr/>
          <p:nvPr/>
        </p:nvSpPr>
        <p:spPr>
          <a:xfrm>
            <a:off x="251520" y="1628800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clear,Nsp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=1e5;		      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总采样点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1X10^5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个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x=rand(1,Nsp);</a:t>
            </a:r>
          </a:p>
          <a:p>
            <a:r>
              <a:rPr lang="fr-FR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fx = 1./(1+x.^2);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计算所有采样点的函数值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da-DK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f_int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sum(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fx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)/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Nsp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;			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求和取平均，区间长度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，理论结果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pi/4</a:t>
            </a:r>
          </a:p>
          <a:p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nn-NO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pi_app = f_int*4			</a:t>
            </a:r>
            <a:r>
              <a:rPr lang="nn-NO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pi_app = 3.1421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err = abs(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pi_app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- pi)		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err = 4.8739e-04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710FC9-4AB5-40D8-93FF-1DEA04B523BB}"/>
              </a:ext>
            </a:extLst>
          </p:cNvPr>
          <p:cNvSpPr/>
          <p:nvPr/>
        </p:nvSpPr>
        <p:spPr>
          <a:xfrm>
            <a:off x="251520" y="4378171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连续测试蒙特卡洛法，误差会有所不同，这是由于采样点随机选取的原因。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10F10B-2B2B-4A61-A467-5797E50D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5" y="901764"/>
            <a:ext cx="9896726" cy="5421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7481862-13ED-4550-AF92-576D3F6DDA52}"/>
              </a:ext>
            </a:extLst>
          </p:cNvPr>
          <p:cNvSpPr/>
          <p:nvPr/>
        </p:nvSpPr>
        <p:spPr>
          <a:xfrm>
            <a:off x="251520" y="5373216"/>
            <a:ext cx="8339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蒙特卡洛法误差偏大，尤其不适合计算局部绝对值很大的被积函数，但实际应用中，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未知采样位置的采样数据非常多见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，因此该方法仍然在特定问题上有重要意义。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2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54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蒙特卡洛法的其他应用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FF9027-165C-4F4F-832B-1050FCCE09F6}"/>
                  </a:ext>
                </a:extLst>
              </p:cNvPr>
              <p:cNvSpPr/>
              <p:nvPr/>
            </p:nvSpPr>
            <p:spPr>
              <a:xfrm>
                <a:off x="295784" y="820900"/>
                <a:ext cx="8715540" cy="1313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一维蒙特卡洛法估计实数的值，例：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的一种估计方法</a:t>
                </a:r>
                <a:endParaRPr lang="en-US" altLang="zh-CN" sz="24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首先，假设随机样本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~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𝑼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]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这种均匀分布的样本可以通过生成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rand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矩阵后，再将矩阵元素整体乘以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FF9027-165C-4F4F-832B-1050FCCE0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4" y="820900"/>
                <a:ext cx="8715540" cy="1313245"/>
              </a:xfrm>
              <a:prstGeom prst="rect">
                <a:avLst/>
              </a:prstGeom>
              <a:blipFill>
                <a:blip r:embed="rId3"/>
                <a:stretch>
                  <a:fillRect l="-1120" t="-2326" b="-10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3027DE-9939-4A35-8C52-0EE31A4DF25F}"/>
                  </a:ext>
                </a:extLst>
              </p:cNvPr>
              <p:cNvSpPr/>
              <p:nvPr/>
            </p:nvSpPr>
            <p:spPr>
              <a:xfrm>
                <a:off x="295784" y="2162160"/>
                <a:ext cx="8715540" cy="999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而后在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大量的随机数据（共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𝑵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个）中，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统计所有满足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𝟐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的数据并计数为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sub>
                    </m:sSub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个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，此时，我们可以近似的估计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e>
                    </m:ra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𝟐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⋅</m:t>
                    </m:r>
                    <m:f>
                      <m:f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𝑵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𝑵</m:t>
                        </m:r>
                      </m:den>
                    </m:f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3027DE-9939-4A35-8C52-0EE31A4DF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4" y="2162160"/>
                <a:ext cx="8715540" cy="999954"/>
              </a:xfrm>
              <a:prstGeom prst="rect">
                <a:avLst/>
              </a:prstGeom>
              <a:blipFill>
                <a:blip r:embed="rId4"/>
                <a:stretch>
                  <a:fillRect l="-630" t="-6098" r="-210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22252F-D42B-4C08-8791-9175E005DD0F}"/>
                  </a:ext>
                </a:extLst>
              </p:cNvPr>
              <p:cNvSpPr/>
              <p:nvPr/>
            </p:nvSpPr>
            <p:spPr>
              <a:xfrm>
                <a:off x="295784" y="3140968"/>
                <a:ext cx="8715540" cy="3651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二维蒙特卡洛法估计实数的值，例：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𝝅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的估计，如右下图，若设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𝒓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且圆心为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可生成大量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（</a:t>
                </a:r>
                <a:r>
                  <a:rPr lang="en-US" altLang="zh-CN" sz="2400" b="1" dirty="0">
                    <a:ea typeface="幼圆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𝑵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组）符合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均匀分布的横坐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标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𝑿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与纵坐标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𝒀</m:t>
                    </m:r>
                  </m:oMath>
                </a14:m>
                <a:r>
                  <a:rPr lang="zh-CN" altLang="en-US" sz="2400" b="1" noProof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。易知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𝑿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𝒀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恰好落在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正方形区域内。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此时统计落在圆形区</a:t>
                </a:r>
                <a:endParaRPr lang="en-US" altLang="zh-CN" sz="2400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𝒚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内的点数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𝑵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即可近似估计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𝝅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≈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𝟒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⋅</m:t>
                    </m:r>
                    <m:f>
                      <m:f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𝑵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𝑵</m:t>
                        </m:r>
                      </m:den>
                    </m:f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22252F-D42B-4C08-8791-9175E005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4" y="3140968"/>
                <a:ext cx="8715540" cy="3651192"/>
              </a:xfrm>
              <a:prstGeom prst="rect">
                <a:avLst/>
              </a:prstGeom>
              <a:blipFill>
                <a:blip r:embed="rId5"/>
                <a:stretch>
                  <a:fillRect l="-1120" t="-1836" r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3819931-2CF9-4D03-B1C5-1DEC41125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98" y="3896690"/>
            <a:ext cx="3707904" cy="27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匿名函数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710FC9-4AB5-40D8-93FF-1DEA04B523BB}"/>
              </a:ext>
            </a:extLst>
          </p:cNvPr>
          <p:cNvSpPr/>
          <p:nvPr/>
        </p:nvSpPr>
        <p:spPr>
          <a:xfrm>
            <a:off x="251520" y="1052736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zh-CN" altLang="en-US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适用于结构简单、无需创建</a:t>
            </a:r>
            <a:r>
              <a:rPr lang="en-US" altLang="zh-CN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en-US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文件或子函数体（后面会讲）来定义的“</a:t>
            </a:r>
            <a:r>
              <a:rPr lang="zh-CN" altLang="en-US" sz="2400" b="1" noProof="0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一句话函数</a:t>
            </a:r>
            <a:r>
              <a:rPr lang="zh-CN" altLang="en-US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481862-13ED-4550-AF92-576D3F6DDA52}"/>
              </a:ext>
            </a:extLst>
          </p:cNvPr>
          <p:cNvSpPr/>
          <p:nvPr/>
        </p:nvSpPr>
        <p:spPr>
          <a:xfrm>
            <a:off x="251520" y="5013176"/>
            <a:ext cx="8339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匿名函数可以通过如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F(3)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F(x)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直接调用，也可以通过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feval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F,x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间接调用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有时，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函数句柄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还可以作为参数代入一些更为复杂的函数体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06469F-088E-4AC7-875B-AB01CD9CF090}"/>
              </a:ext>
            </a:extLst>
          </p:cNvPr>
          <p:cNvSpPr/>
          <p:nvPr/>
        </p:nvSpPr>
        <p:spPr>
          <a:xfrm>
            <a:off x="251520" y="2663624"/>
            <a:ext cx="84249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例如：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F=@(x) sin(x).*x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就定义了一个自变量为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，函数值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F(x)=sin(x).*x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的匿名函数。命名上，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称为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函数句柄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，括号内的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称为参数（参数可以由多个变量构成参数列表），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sin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400" b="1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x).*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函数主体表达式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內建的数值积分函数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481862-13ED-4550-AF92-576D3F6DDA52}"/>
              </a:ext>
            </a:extLst>
          </p:cNvPr>
          <p:cNvSpPr/>
          <p:nvPr/>
        </p:nvSpPr>
        <p:spPr>
          <a:xfrm>
            <a:off x="251520" y="3568340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Q=integral(fun,xmin,xmax,'AbsTol',1e-12)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可以将绝对误差的上限进一步降低两个数量级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A06469F-088E-4AC7-875B-AB01CD9CF090}"/>
                  </a:ext>
                </a:extLst>
              </p:cNvPr>
              <p:cNvSpPr/>
              <p:nvPr/>
            </p:nvSpPr>
            <p:spPr>
              <a:xfrm>
                <a:off x="251520" y="1059994"/>
                <a:ext cx="8424937" cy="1586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en-US" altLang="zh-CN" sz="2400" b="1" dirty="0">
                    <a:solidFill>
                      <a:srgbClr val="9B2D1F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Q=integral(</a:t>
                </a:r>
                <a:r>
                  <a:rPr lang="en-US" altLang="zh-CN" sz="2400" b="1" dirty="0" err="1">
                    <a:solidFill>
                      <a:srgbClr val="9B2D1F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fun,xmin,xmax</a:t>
                </a:r>
                <a:r>
                  <a:rPr lang="en-US" altLang="zh-CN" sz="2400" b="1" dirty="0">
                    <a:solidFill>
                      <a:srgbClr val="9B2D1F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，其中</a:t>
                </a:r>
                <a:r>
                  <a:rPr lang="en-US" altLang="zh-CN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fun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匿名函数句柄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或其它函数句柄，</a:t>
                </a:r>
                <a:r>
                  <a:rPr lang="en-US" altLang="zh-CN" sz="2400" b="1" dirty="0" err="1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xmin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与</a:t>
                </a:r>
                <a:r>
                  <a:rPr lang="en-US" altLang="zh-CN" sz="2400" b="1" dirty="0" err="1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xmax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分别代表</a:t>
                </a:r>
                <a:r>
                  <a:rPr lang="zh-CN" altLang="en-US" sz="2400" b="1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积分的下限与上限。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默认的绝对误差上限为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  <a:cs typeface="Courier New" panose="02070309020205020404" pitchFamily="49" charset="0"/>
                      </a:rPr>
                      <m:t>𝟏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Courier New" panose="02070309020205020404" pitchFamily="49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，默认相对误差上限为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×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𝟔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A06469F-088E-4AC7-875B-AB01CD9C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9994"/>
                <a:ext cx="8424937" cy="1586332"/>
              </a:xfrm>
              <a:prstGeom prst="rect">
                <a:avLst/>
              </a:prstGeom>
              <a:blipFill>
                <a:blip r:embed="rId3"/>
                <a:stretch>
                  <a:fillRect l="-651" t="-5385" r="-289" b="-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B2AB65D2-6DEC-4409-939D-B4864B05B4F4}"/>
              </a:ext>
            </a:extLst>
          </p:cNvPr>
          <p:cNvSpPr/>
          <p:nvPr/>
        </p:nvSpPr>
        <p:spPr>
          <a:xfrm>
            <a:off x="251520" y="2646326"/>
            <a:ext cx="8424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使用的方法可能包括自适应辛普森法，自适应罗巴托法，等各种高端算法，（代码不可见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    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FAC4F4-5AB8-4A98-9219-A8AD17A26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61824"/>
            <a:ext cx="464840" cy="4648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0D1550F-0DA9-4250-A9B4-1DD096713DDC}"/>
              </a:ext>
            </a:extLst>
          </p:cNvPr>
          <p:cNvSpPr/>
          <p:nvPr/>
        </p:nvSpPr>
        <p:spPr>
          <a:xfrm>
            <a:off x="251519" y="4653136"/>
            <a:ext cx="8339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Q=integral(fun,xmin,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xmax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,'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ArrayValued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',true)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代表被积函数为阵列函数，或者被积函数包含多个函数。或者被积函数“只能逐点代入运算”，不能以列向量整体运算，如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F=@(x) sin(x)*x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就必须使用阵列函数运算。否则需改为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F=@(x) sin(x).*x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7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內建的数值积分函数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D1550F-0DA9-4250-A9B4-1DD096713DDC}"/>
              </a:ext>
            </a:extLst>
          </p:cNvPr>
          <p:cNvSpPr/>
          <p:nvPr/>
        </p:nvSpPr>
        <p:spPr>
          <a:xfrm>
            <a:off x="251519" y="1013827"/>
            <a:ext cx="8339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Q=integral(fun,xmin,</a:t>
            </a: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xmax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,'Waypoints',[1+1i</a:t>
            </a:r>
            <a:r>
              <a:rPr lang="zh-CN" altLang="en-US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1-1i])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代表积分路径被指定，多用于复平面上的指定路径的积分运算。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7C415D-B4F9-4706-B329-A1CA8E29C0B1}"/>
              </a:ext>
            </a:extLst>
          </p:cNvPr>
          <p:cNvSpPr/>
          <p:nvPr/>
        </p:nvSpPr>
        <p:spPr>
          <a:xfrm>
            <a:off x="256322" y="2828836"/>
            <a:ext cx="8339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integral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函数支持广义积分，使用方法与符号函数类似。发散的广义积分可能会出现计算的错误或警告。无穷积分的范围与符号运算类似，</a:t>
            </a:r>
            <a:r>
              <a:rPr lang="en-US" altLang="zh-CN" sz="2400" b="1" dirty="0" err="1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Inf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或</a:t>
            </a:r>
            <a:r>
              <a:rPr lang="en-US" altLang="zh-CN" sz="2400" b="1" dirty="0" err="1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inf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代表正无穷，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-</a:t>
            </a:r>
            <a:r>
              <a:rPr lang="en-US" altLang="zh-CN" sz="2400" b="1" dirty="0" err="1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Inf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-</a:t>
            </a:r>
            <a:r>
              <a:rPr lang="en-US" altLang="zh-CN" sz="2400" b="1" dirty="0" err="1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inf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代表负无穷。而瑕积分无需对瑕点进行特别处理。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1C13C4-A22D-4F87-B752-2D0285D58E6B}"/>
              </a:ext>
            </a:extLst>
          </p:cNvPr>
          <p:cNvSpPr/>
          <p:nvPr/>
        </p:nvSpPr>
        <p:spPr>
          <a:xfrm>
            <a:off x="250682" y="5013176"/>
            <a:ext cx="8641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本课程既要求直接学会使用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内建函数，也需要掌握使用复合矩形、复合梯形公式或蒙特卡洛法独立完成数值积分的运算，同时理解其他的方法的含义。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2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7829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4.1-5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（求代数和面积）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97285-7AC2-4759-8AA7-97B37DB4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03872"/>
            <a:ext cx="9467133" cy="7768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05ACBF-7066-4E5B-BC8B-D8182D280F26}"/>
              </a:ext>
            </a:extLst>
          </p:cNvPr>
          <p:cNvSpPr/>
          <p:nvPr/>
        </p:nvSpPr>
        <p:spPr>
          <a:xfrm>
            <a:off x="222022" y="1124744"/>
            <a:ext cx="8886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(0.01,1.2,50);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瑕积分因此选点从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开始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g1=x.^(-0.2);	g2=x.^5;		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plot(x,g1,'-r.',x,g2,'-b*'), axis([0,1.2,0,3])%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两个函数的绘图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legend('g_1(x)=1/x^{0.2}','g_2(x)=x^5','Location','North')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title('x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位于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[0,1]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间的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g_1(x)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曲线与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g_2(x)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曲线所夹的区域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490CC3-9B27-4A33-A6C5-321081BF0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58" y="2602072"/>
            <a:ext cx="5472608" cy="41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4.1-5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97285-7AC2-4759-8AA7-97B37DB4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6" y="548680"/>
            <a:ext cx="9467133" cy="7768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05ACBF-7066-4E5B-BC8B-D8182D280F26}"/>
              </a:ext>
            </a:extLst>
          </p:cNvPr>
          <p:cNvSpPr/>
          <p:nvPr/>
        </p:nvSpPr>
        <p:spPr>
          <a:xfrm>
            <a:off x="222022" y="1484784"/>
            <a:ext cx="85984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 long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G1=@(x)x.^-0.2;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匿名函数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，注意使用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.^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Q1=integral(G1,0,1)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Q1 = 1.250000027856048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G2=@(x)x.^5;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匿名函数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g2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Q2=integral(G2,0,1)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Q2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0.166666666666667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S12=Q1-Q2 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计算积分的差，即面积的代数和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有符号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S12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1.083333361189381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BB829-BFE0-4C25-A955-DCE13BD0654A}"/>
              </a:ext>
            </a:extLst>
          </p:cNvPr>
          <p:cNvSpPr/>
          <p:nvPr/>
        </p:nvSpPr>
        <p:spPr>
          <a:xfrm>
            <a:off x="222022" y="4149080"/>
            <a:ext cx="84544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G=@(x)x.^[-0.2;5];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定义了阵列型匿名函数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Q=integral(G,0,1,'ArrayValued',true)%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此情况也必须加上后面的限定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 =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1.250000027856048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0.166666666666667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S=[1,-1]*Q						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 =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1.083333361189381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4.1-5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，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6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97285-7AC2-4759-8AA7-97B37DB4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71420"/>
            <a:ext cx="9467133" cy="7768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05ACBF-7066-4E5B-BC8B-D8182D280F26}"/>
              </a:ext>
            </a:extLst>
          </p:cNvPr>
          <p:cNvSpPr/>
          <p:nvPr/>
        </p:nvSpPr>
        <p:spPr>
          <a:xfrm>
            <a:off x="222022" y="1484784"/>
            <a:ext cx="8598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									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vpa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(t.^[-0.2;5],0,1));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符号函数验算，精度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(1)-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Gsym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(2)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求差确保精度有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Ssym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1.0833333333333333333333333333333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ADFDF3-E70A-4E9C-AC6D-E2F8D0B22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852936"/>
            <a:ext cx="9467133" cy="776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C8056F-4D3C-41AE-8066-F3CDC858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852936"/>
            <a:ext cx="3128985" cy="178118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53F0BA-40B8-4F96-8EA8-60CA8031FC67}"/>
              </a:ext>
            </a:extLst>
          </p:cNvPr>
          <p:cNvSpPr/>
          <p:nvPr/>
        </p:nvSpPr>
        <p:spPr>
          <a:xfrm>
            <a:off x="254171" y="4077072"/>
            <a:ext cx="7542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F=@(z)(2*z-1)./(z.*(z-1));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支持普通函数向复变函数的自然过渡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Path=[2+1i,-1+1i, -1-1i, 2-1i, 2+1i];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定义积分路径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sf=integral(F,2+1i,2+1i,'Waypoints', Path)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sf =  0.000000000000000 +12.566370614359174i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err=sf-4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 = 1.665334536937735e-16</a:t>
            </a:r>
            <a:endParaRPr lang="en-US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14" y="-270343"/>
            <a:ext cx="8596412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第八周电子版作业（下周三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点前提交）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C0063-0D38-45C3-A014-EABEF14E3AED}"/>
              </a:ext>
            </a:extLst>
          </p:cNvPr>
          <p:cNvSpPr/>
          <p:nvPr/>
        </p:nvSpPr>
        <p:spPr>
          <a:xfrm>
            <a:off x="251520" y="845268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作业请于下周二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23:59:59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或以前提交到电子邮箱 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  <a:hlinkClick r:id="rId3"/>
              </a:rPr>
              <a:t>sysumatlab@163.com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55882B-C59C-4E6A-9576-29469D8FCEA9}"/>
              </a:ext>
            </a:extLst>
          </p:cNvPr>
          <p:cNvSpPr/>
          <p:nvPr/>
        </p:nvSpPr>
        <p:spPr>
          <a:xfrm>
            <a:off x="217848" y="1844824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邮件标题格式：“</a:t>
            </a:r>
            <a:r>
              <a:rPr lang="en-US" altLang="zh-CN" sz="2400" b="1" dirty="0">
                <a:latin typeface="+mj-ea"/>
                <a:ea typeface="+mj-ea"/>
              </a:rPr>
              <a:t>05370038</a:t>
            </a:r>
            <a:r>
              <a:rPr lang="zh-CN" altLang="en-US" sz="2400" b="1" dirty="0">
                <a:latin typeface="+mj-ea"/>
                <a:ea typeface="+mj-ea"/>
              </a:rPr>
              <a:t>；李嘉；周二班；第八周作业”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2B24ED-E66A-40F6-879C-4579C863812A}"/>
              </a:ext>
            </a:extLst>
          </p:cNvPr>
          <p:cNvSpPr/>
          <p:nvPr/>
        </p:nvSpPr>
        <p:spPr>
          <a:xfrm>
            <a:off x="205718" y="2791876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请将所有题目的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方法设计（如果有）、代码、运行结果、绘图结果（如果有）</a:t>
            </a:r>
            <a:r>
              <a:rPr lang="zh-CN" altLang="en-US" sz="2400" b="1" dirty="0">
                <a:latin typeface="+mj-ea"/>
                <a:ea typeface="+mj-ea"/>
              </a:rPr>
              <a:t>，放于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同一个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pdf(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推荐使用）文件</a:t>
            </a:r>
            <a:r>
              <a:rPr lang="zh-CN" altLang="en-US" sz="2400" b="1" dirty="0">
                <a:latin typeface="+mj-ea"/>
                <a:ea typeface="+mj-ea"/>
              </a:rPr>
              <a:t>内（</a:t>
            </a:r>
            <a:r>
              <a:rPr lang="en-US" altLang="zh-CN" sz="2400" b="1" dirty="0">
                <a:latin typeface="+mj-ea"/>
                <a:ea typeface="+mj-ea"/>
              </a:rPr>
              <a:t>doc</a:t>
            </a:r>
            <a:r>
              <a:rPr lang="zh-CN" altLang="en-US" sz="2400" b="1" dirty="0">
                <a:latin typeface="+mj-ea"/>
                <a:ea typeface="+mj-ea"/>
              </a:rPr>
              <a:t>或</a:t>
            </a:r>
            <a:r>
              <a:rPr lang="en-US" altLang="zh-CN" sz="2400" b="1" dirty="0" err="1">
                <a:latin typeface="+mj-ea"/>
                <a:ea typeface="+mj-ea"/>
              </a:rPr>
              <a:t>docx</a:t>
            </a:r>
            <a:r>
              <a:rPr lang="zh-CN" altLang="en-US" sz="2400" b="1">
                <a:latin typeface="+mj-ea"/>
                <a:ea typeface="+mj-ea"/>
              </a:rPr>
              <a:t>也可）。</a:t>
            </a:r>
            <a:r>
              <a:rPr lang="zh-CN" altLang="en-US" sz="2400" b="1" dirty="0">
                <a:latin typeface="+mj-ea"/>
                <a:ea typeface="+mj-ea"/>
              </a:rPr>
              <a:t>文件名建议与邮件标题完全相同。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2A6C9-3817-4188-849E-D0093D7C5B01}"/>
              </a:ext>
            </a:extLst>
          </p:cNvPr>
          <p:cNvSpPr/>
          <p:nvPr/>
        </p:nvSpPr>
        <p:spPr>
          <a:xfrm>
            <a:off x="217848" y="4255485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>
                <a:latin typeface="+mj-ea"/>
                <a:ea typeface="+mj-ea"/>
              </a:rPr>
              <a:t>电子版作业提交</a:t>
            </a:r>
            <a:r>
              <a:rPr lang="zh-CN" altLang="en-US" sz="2400" b="1" dirty="0">
                <a:latin typeface="+mj-ea"/>
                <a:ea typeface="+mj-ea"/>
              </a:rPr>
              <a:t>后会收到自动回复，迟交者按一天</a:t>
            </a:r>
            <a:r>
              <a:rPr lang="en-US" altLang="zh-CN" sz="2400" b="1" dirty="0">
                <a:latin typeface="+mj-ea"/>
                <a:ea typeface="+mj-ea"/>
              </a:rPr>
              <a:t>1</a:t>
            </a:r>
            <a:r>
              <a:rPr lang="zh-CN" altLang="en-US" sz="2400" b="1" dirty="0">
                <a:latin typeface="+mj-ea"/>
                <a:ea typeface="+mj-ea"/>
              </a:rPr>
              <a:t>级来扣分。</a:t>
            </a:r>
            <a:r>
              <a:rPr lang="en-US" altLang="zh-CN" sz="2400" b="1" dirty="0">
                <a:latin typeface="+mj-ea"/>
                <a:ea typeface="+mj-ea"/>
              </a:rPr>
              <a:t>1</a:t>
            </a:r>
            <a:r>
              <a:rPr lang="zh-CN" altLang="en-US" sz="2400" b="1" dirty="0">
                <a:latin typeface="+mj-ea"/>
                <a:ea typeface="+mj-ea"/>
              </a:rPr>
              <a:t>级折合总评约等于</a:t>
            </a:r>
            <a:r>
              <a:rPr lang="en-US" altLang="zh-CN" sz="2400" b="1" dirty="0">
                <a:latin typeface="+mj-ea"/>
                <a:ea typeface="+mj-ea"/>
              </a:rPr>
              <a:t>0.2-0.5</a:t>
            </a:r>
            <a:r>
              <a:rPr lang="zh-CN" altLang="en-US" sz="2400" b="1" dirty="0">
                <a:latin typeface="+mj-ea"/>
                <a:ea typeface="+mj-ea"/>
              </a:rPr>
              <a:t>分</a:t>
            </a:r>
            <a:r>
              <a:rPr lang="en-US" altLang="zh-CN" sz="2400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E9C669-695B-4D4B-B0DF-7DB6762DBD86}"/>
              </a:ext>
            </a:extLst>
          </p:cNvPr>
          <p:cNvSpPr/>
          <p:nvPr/>
        </p:nvSpPr>
        <p:spPr>
          <a:xfrm>
            <a:off x="224177" y="5301208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请勿抄袭，一经发现，最终总评不超过</a:t>
            </a:r>
            <a:r>
              <a:rPr lang="en-US" altLang="zh-CN" sz="2400" b="1" dirty="0">
                <a:latin typeface="+mj-ea"/>
                <a:ea typeface="+mj-ea"/>
              </a:rPr>
              <a:t>80</a:t>
            </a:r>
            <a:r>
              <a:rPr lang="zh-CN" altLang="en-US" sz="2400" b="1" dirty="0">
                <a:latin typeface="+mj-ea"/>
                <a:ea typeface="+mj-ea"/>
              </a:rPr>
              <a:t>。两次抄袭等于挂</a:t>
            </a:r>
            <a:r>
              <a:rPr lang="zh-CN" altLang="en-US" sz="2400" b="1">
                <a:latin typeface="+mj-ea"/>
                <a:ea typeface="+mj-ea"/>
              </a:rPr>
              <a:t>科。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3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270343"/>
            <a:ext cx="8438666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第八周电子版作业（下周三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点前提交）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C0063-0D38-45C3-A014-EABEF14E3AED}"/>
              </a:ext>
            </a:extLst>
          </p:cNvPr>
          <p:cNvSpPr/>
          <p:nvPr/>
        </p:nvSpPr>
        <p:spPr>
          <a:xfrm>
            <a:off x="251520" y="845268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Q1. 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习题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第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题（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题目有改动！，假设符号计算保留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位小数为真实值，</a:t>
            </a:r>
            <a:r>
              <a:rPr lang="en-US" altLang="zh-CN" sz="2400" b="1" dirty="0" err="1">
                <a:solidFill>
                  <a:srgbClr val="FF0000"/>
                </a:solidFill>
                <a:latin typeface="+mj-ea"/>
                <a:ea typeface="+mj-ea"/>
              </a:rPr>
              <a:t>trapz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步长自定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80C354C-F3AF-4E9C-B08D-501D997AC2D8}"/>
                  </a:ext>
                </a:extLst>
              </p:cNvPr>
              <p:cNvSpPr/>
              <p:nvPr/>
            </p:nvSpPr>
            <p:spPr>
              <a:xfrm>
                <a:off x="251520" y="4290227"/>
                <a:ext cx="8633478" cy="2029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Q3.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使用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diff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与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gradient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函数，计算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unc>
                      <m:func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e>
                    </m:func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的近似导数（步长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），然后比较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diff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与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gradient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′(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的误差，以分析方法优劣性。（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真实值是显而易见的，不需要符号计算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Wingdings" panose="05000000000000000000" pitchFamily="2" charset="2"/>
                  </a:rPr>
                  <a:t>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）。</a:t>
                </a:r>
                <a:endParaRPr lang="en-US" altLang="zh-CN" sz="2400" b="1" dirty="0">
                  <a:latin typeface="+mj-ea"/>
                  <a:ea typeface="+mj-ea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未完，下一页还有选做题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）</a:t>
                </a:r>
                <a:endParaRPr lang="en-US" altLang="zh-CN" sz="24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80C354C-F3AF-4E9C-B08D-501D997AC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90227"/>
                <a:ext cx="8633478" cy="2029723"/>
              </a:xfrm>
              <a:prstGeom prst="rect">
                <a:avLst/>
              </a:prstGeom>
              <a:blipFill>
                <a:blip r:embed="rId3"/>
                <a:stretch>
                  <a:fillRect l="-1059" t="-30030" r="-71" b="-5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42F719-11EE-4C0A-A3B3-F70B5EA18EA8}"/>
                  </a:ext>
                </a:extLst>
              </p:cNvPr>
              <p:cNvSpPr/>
              <p:nvPr/>
            </p:nvSpPr>
            <p:spPr>
              <a:xfrm>
                <a:off x="251520" y="2910300"/>
                <a:ext cx="8798706" cy="120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Q2.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利用课件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21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页下半部分所的二维蒙特卡洛法，设计一套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MATLAB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代码，完成常数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𝝅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的估计。随机投点个数可以设置为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个。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42F719-11EE-4C0A-A3B3-F70B5EA1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10300"/>
                <a:ext cx="8798706" cy="1208664"/>
              </a:xfrm>
              <a:prstGeom prst="rect">
                <a:avLst/>
              </a:prstGeom>
              <a:blipFill>
                <a:blip r:embed="rId4"/>
                <a:stretch>
                  <a:fillRect l="-623" t="-4020" b="-8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F4F34D-39CC-43C8-952A-9A5010BD4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6" y="1772649"/>
            <a:ext cx="8820472" cy="9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3" action="ppaction://hlinkfile"/>
              </a:rPr>
              <a:t>差分方法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3" action="ppaction://hlinkfile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3" action="ppaction://hlinkfile"/>
              </a:rPr>
              <a:t>计算近似导数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0030D0-8D00-445E-BF97-0F4C1A7A8D6C}"/>
              </a:ext>
            </a:extLst>
          </p:cNvPr>
          <p:cNvSpPr/>
          <p:nvPr/>
        </p:nvSpPr>
        <p:spPr>
          <a:xfrm>
            <a:off x="323528" y="2885481"/>
            <a:ext cx="8339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FX=gradient(F)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称为向量或矩阵的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中心差分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运算，即选取当前元素的下一个元素，减去上一个元素，再除以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，这种方法的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近似进度比向前差分要高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。具体来说本函数等价于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FX(1)=F(2)-F(1),FX(end)=F(end)-F(end-1),FX(2:end-1)=(F(3:end)-F(1:end-2))/2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。可以观察到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FX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与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长度相同。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矩阵的“一元梯度”仅包括横向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525BBD-EC95-44E6-8E02-00367E40DE38}"/>
              </a:ext>
            </a:extLst>
          </p:cNvPr>
          <p:cNvSpPr/>
          <p:nvPr/>
        </p:nvSpPr>
        <p:spPr>
          <a:xfrm>
            <a:off x="347601" y="5426560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[FX,FY]=gradient(F)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称为二元梯度运算，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FX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横向梯度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（每一行右减左），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FY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纵向梯度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（每一列下减上）。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2529D6-9E81-4CA2-924A-3389827E80B9}"/>
              </a:ext>
            </a:extLst>
          </p:cNvPr>
          <p:cNvSpPr/>
          <p:nvPr/>
        </p:nvSpPr>
        <p:spPr>
          <a:xfrm>
            <a:off x="323527" y="1098692"/>
            <a:ext cx="8339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dx=diff(X)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为向量或矩阵的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向前差分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运算，即最直接的用向量的后面的元素减去前面相邻的元素求差，或矩阵的后一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与前面相邻的行求差。该函数等价于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dx=X(2:n,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:)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-X(1:n-1,:)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，</a:t>
            </a:r>
            <a:r>
              <a:rPr lang="zh-CN" altLang="en-US" sz="2400" b="1" noProof="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注意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dx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的行数要比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少一行。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97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3E8D0E-8772-4286-850E-52D866B65091}"/>
              </a:ext>
            </a:extLst>
          </p:cNvPr>
          <p:cNvSpPr txBox="1">
            <a:spLocks/>
          </p:cNvSpPr>
          <p:nvPr/>
        </p:nvSpPr>
        <p:spPr>
          <a:xfrm>
            <a:off x="179512" y="-270343"/>
            <a:ext cx="8870714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第八周电子版作业（下周三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点前提交）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2E4CFA-3A61-4332-9AF6-50F39AB5F611}"/>
              </a:ext>
            </a:extLst>
          </p:cNvPr>
          <p:cNvSpPr/>
          <p:nvPr/>
        </p:nvSpPr>
        <p:spPr>
          <a:xfrm>
            <a:off x="179512" y="5693280"/>
            <a:ext cx="843866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如果完成了选做，请将邮件标题（附件名可不改）格式改为：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zh-CN" altLang="en-US" sz="2400" b="1" dirty="0">
                <a:latin typeface="+mj-ea"/>
                <a:ea typeface="+mj-ea"/>
              </a:rPr>
              <a:t>“有选做！；</a:t>
            </a:r>
            <a:r>
              <a:rPr lang="en-US" altLang="zh-CN" sz="2400" b="1" dirty="0">
                <a:latin typeface="+mj-ea"/>
                <a:ea typeface="+mj-ea"/>
              </a:rPr>
              <a:t>05370038</a:t>
            </a:r>
            <a:r>
              <a:rPr lang="zh-CN" altLang="en-US" sz="2400" b="1" dirty="0">
                <a:latin typeface="+mj-ea"/>
                <a:ea typeface="+mj-ea"/>
              </a:rPr>
              <a:t>；李嘉；周二班；第八周作业”</a:t>
            </a:r>
            <a:endParaRPr lang="en-US" altLang="zh-CN" sz="2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357208-C530-4507-80CC-524835982CA3}"/>
                  </a:ext>
                </a:extLst>
              </p:cNvPr>
              <p:cNvSpPr/>
              <p:nvPr/>
            </p:nvSpPr>
            <p:spPr>
              <a:xfrm>
                <a:off x="179512" y="872657"/>
                <a:ext cx="8784976" cy="1394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Q4.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（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选做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）用理论与数值算法计算下列二重积分（高数难度）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zh-CN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4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en-US" altLang="zh-CN" sz="24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: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357208-C530-4507-80CC-52483598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72657"/>
                <a:ext cx="8784976" cy="1394613"/>
              </a:xfrm>
              <a:prstGeom prst="rect">
                <a:avLst/>
              </a:prstGeom>
              <a:blipFill>
                <a:blip r:embed="rId3"/>
                <a:stretch>
                  <a:fillRect l="-624" t="-3493" r="-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3CCEC23-A971-42C0-9957-F66378790F09}"/>
              </a:ext>
            </a:extLst>
          </p:cNvPr>
          <p:cNvSpPr/>
          <p:nvPr/>
        </p:nvSpPr>
        <p:spPr>
          <a:xfrm>
            <a:off x="179512" y="2383770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）利用已学数学分析的知识尝试解出这个问题（写过程，不会打公式可以拍照贴图，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实在不会算的话就符号运算吧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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）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EF17DB-7C82-4E78-8F69-30E930E7C558}"/>
                  </a:ext>
                </a:extLst>
              </p:cNvPr>
              <p:cNvSpPr/>
              <p:nvPr/>
            </p:nvSpPr>
            <p:spPr>
              <a:xfrm>
                <a:off x="179512" y="3331267"/>
                <a:ext cx="878497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（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2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）数值运算部分需要分别使用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二维中矩形方法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（即正方形剖分法，将积分正方形区域按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𝟎𝟎𝟎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𝟐𝟎𝟎𝟎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的倍数均匀分成四百万个正方形，对每个正方形取中点函数值即可）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二维复合辛普森公式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（仍为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𝟐𝟎𝟎𝟎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𝟐𝟎𝟎𝟎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个网格，网格内套用辛普森公式，具体公式设置可查阅课外资料）进行计算，观察结果与（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）所得答案的误差，分析算法优劣性。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EF17DB-7C82-4E78-8F69-30E930E7C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31267"/>
                <a:ext cx="8784976" cy="2308324"/>
              </a:xfrm>
              <a:prstGeom prst="rect">
                <a:avLst/>
              </a:prstGeom>
              <a:blipFill>
                <a:blip r:embed="rId4"/>
                <a:stretch>
                  <a:fillRect l="-624" t="-2111" r="-416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8150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不用交的作业（重要）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C354C-F3AF-4E9C-B08D-501D997AC2D8}"/>
              </a:ext>
            </a:extLst>
          </p:cNvPr>
          <p:cNvSpPr/>
          <p:nvPr/>
        </p:nvSpPr>
        <p:spPr>
          <a:xfrm>
            <a:off x="251520" y="1124744"/>
            <a:ext cx="843866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将今天讲过的例题尝试自己键入并运行一遍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阅读数值分析的有关知识，了解并记忆简单中心差分与向前差分近似导数，矩形公式、梯形公式、辛普森共识近似数值积分，以及蒙特卡洛法的简单原理。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1,2,3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请自行阅读、思考、测试完成。（</a:t>
            </a:r>
            <a:r>
              <a:rPr lang="zh-CN" altLang="en-US" sz="2400" b="1" dirty="0">
                <a:solidFill>
                  <a:srgbClr val="9B2D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这些题目建议周五上机课完成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感谢同学们认真听课</a:t>
            </a:r>
            <a:r>
              <a:rPr lang="en-US" altLang="zh-CN" sz="6000" i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zh-CN" altLang="en-US" sz="6000" i="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446615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欢迎同学们积极提问、交流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255" y="46065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  <a:hlinkClick r:id="rId2"/>
              </a:rPr>
              <a:t>sysumatlab@163.com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1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BDE2D1-E493-4A4D-9F16-E5C403700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59351"/>
            <a:ext cx="8712968" cy="11923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040AB0-159F-4542-9884-E2DC5F9A2E70}"/>
              </a:ext>
            </a:extLst>
          </p:cNvPr>
          <p:cNvSpPr/>
          <p:nvPr/>
        </p:nvSpPr>
        <p:spPr>
          <a:xfrm>
            <a:off x="251520" y="2204864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realmin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L1=(1-cos(2*x))/(x*sin(x)),%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分子分母太小，出现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0/0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L1 =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L2=sin(x)/x,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L2 =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f1=(1-cos(2*t))/(t*sin(t));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f2=sin(t)/t;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Ls1=limit(f1,t,0) 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符号运算的结果是精确的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Ls1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Ls2=limit(f2,t,0)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Ls2 =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78256-CF6B-414C-A43D-7794DB19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86349"/>
            <a:ext cx="11164447" cy="3076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AEE38D-A860-4999-986D-5166551FF7E6}"/>
              </a:ext>
            </a:extLst>
          </p:cNvPr>
          <p:cNvSpPr/>
          <p:nvPr/>
        </p:nvSpPr>
        <p:spPr>
          <a:xfrm>
            <a:off x="140518" y="1125640"/>
            <a:ext cx="900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d=pi/100;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采样点步长为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pi/100,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步长越细，曲线越清晰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t=0:d:2*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pi;x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=sin(t); </a:t>
            </a: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=5*eps;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求导跨度一般是越小越好，但太小了会出现“除小毛刺”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x_eps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=sin(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t+dt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dxdt_eps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x_eps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-x)/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相较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diff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跨度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dt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远远小于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除法会丢失有效数字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plot(t,x,'LineWidth',5)%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画函数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on,plot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t,dxdt_eps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),hold off%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画导数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legend('x(t)','dx/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('t')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AF5BC8-675B-4BBB-8ACE-62BBD561B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178" y="3429000"/>
            <a:ext cx="5664161" cy="32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96" y="-31541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78256-CF6B-414C-A43D-7794DB19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86349"/>
            <a:ext cx="11164447" cy="30762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9344D6A-519D-43CF-9689-57AACCD81DAA}"/>
              </a:ext>
            </a:extLst>
          </p:cNvPr>
          <p:cNvSpPr/>
          <p:nvPr/>
        </p:nvSpPr>
        <p:spPr>
          <a:xfrm>
            <a:off x="323528" y="1196752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x_d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=sin(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t+d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dxdt_d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x_d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-x)/d;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其实以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作为增量基本上已经够了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plot(t,x,'LineWidth',5)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on,plot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t,dxdt_d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),hold off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legend('x(t)','dx/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('t')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780B87-1F09-460A-A47B-FF304EAED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636912"/>
            <a:ext cx="5184576" cy="41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2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96" y="-298495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AFFE4F-8C8C-498F-8E5D-73454521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4" y="844505"/>
            <a:ext cx="8904616" cy="3372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859540-275F-4D04-A760-A464DACF99BE}"/>
              </a:ext>
            </a:extLst>
          </p:cNvPr>
          <p:cNvSpPr/>
          <p:nvPr/>
        </p:nvSpPr>
        <p:spPr>
          <a:xfrm>
            <a:off x="239384" y="1181793"/>
            <a:ext cx="85810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clf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d=pi/100;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步长仍为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pi/100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t=0:d:2*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pi;x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=sin(t);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dxdt_diff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=diff(x)/d;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向前差分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dxdt_grad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=gradient(x)/d;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中心差分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subplot(1,2,1),plot(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t,x,'b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on,plot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(t,dxdt_grad,'m','LineWidth',8)%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品红色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(Magenta)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粗线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plot(t(1:end-1),dxdt_diff,'.k','MarkerSize',8)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黑色点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注意两条线的绘画顺序不可调换，否则更粗的品红色线将覆盖这些黑点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axis([0,2*pi,-1.1,1.1]),title('[0, 2\pi]'),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legend('x(t)','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_{grad}','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_{diff}','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Location','North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('t'),box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off,hold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off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subplot(1,2,2)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=(length(t)-10):length(t);%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考察最后十一个点的值（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diff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少一个）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hold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on,plot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dxdt_grad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kk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),'om','MarkerSize',8)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plot(t(kk-1),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dxdt_diff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(kk-1),'.k','MarkerSize',8)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title('[end-10, end]')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legend('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_{grad}','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dxdt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_{diff}','Location','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SouthEast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('t'),box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off,hold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off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5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96" y="-31541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AFFE4F-8C8C-498F-8E5D-73454521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4" y="844505"/>
            <a:ext cx="8904616" cy="3372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ADBFF2-3824-449C-91EB-DEE10348B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6768752" cy="51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数值求和与累积和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2529D6-9E81-4CA2-924A-3389827E80B9}"/>
              </a:ext>
            </a:extLst>
          </p:cNvPr>
          <p:cNvSpPr/>
          <p:nvPr/>
        </p:nvSpPr>
        <p:spPr>
          <a:xfrm>
            <a:off x="323527" y="1098692"/>
            <a:ext cx="8424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sum(X)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sum(X,1)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为矩阵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按列方向求和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,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即将所有列的和存储到一个行向量中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但若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为行向量，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sum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也将按行求和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CC12D2-2300-46B5-AA3D-EE82564D3B97}"/>
              </a:ext>
            </a:extLst>
          </p:cNvPr>
          <p:cNvSpPr/>
          <p:nvPr/>
        </p:nvSpPr>
        <p:spPr>
          <a:xfrm>
            <a:off x="323526" y="1992086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sum(X,2)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为矩阵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按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方向求和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,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即将所有行的和存储到一个列向量中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Wingdings" panose="05000000000000000000" pitchFamily="2" charset="2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1F8FE25-E219-4C36-8B5C-24DB4BA58F93}"/>
                  </a:ext>
                </a:extLst>
              </p:cNvPr>
              <p:cNvSpPr/>
              <p:nvPr/>
            </p:nvSpPr>
            <p:spPr>
              <a:xfrm>
                <a:off x="323526" y="2885480"/>
                <a:ext cx="83391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2D1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Scs=</a:t>
                </a: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B2D1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cumsum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B2D1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(X)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为矩阵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按列方向求累计和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,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结果矩阵</a:t>
                </a:r>
                <a:r>
                  <a:rPr lang="en-US" altLang="zh-CN" sz="2400" b="1" dirty="0" err="1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Scs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与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X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同型，值为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X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从上到下的累积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𝐒𝐜𝐬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𝑿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)</m:t>
                        </m:r>
                      </m:e>
                    </m:nary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1F8FE25-E219-4C36-8B5C-24DB4BA58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2885480"/>
                <a:ext cx="8339199" cy="830997"/>
              </a:xfrm>
              <a:prstGeom prst="rect">
                <a:avLst/>
              </a:prstGeom>
              <a:blipFill>
                <a:blip r:embed="rId3"/>
                <a:stretch>
                  <a:fillRect l="-658" t="-27737" b="-10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3CBC2FE-C529-402E-A44D-AAA5C75461C6}"/>
              </a:ext>
            </a:extLst>
          </p:cNvPr>
          <p:cNvSpPr/>
          <p:nvPr/>
        </p:nvSpPr>
        <p:spPr>
          <a:xfrm>
            <a:off x="320675" y="3933056"/>
            <a:ext cx="86438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A=[1,2;3,4]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tabLst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400" b="1" noProof="0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S1=sum(A),S2=sum(A,2),S3=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cumsum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(A)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A=		  S1=		   S2=	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 S3=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tabLst/>
              <a:defRPr/>
            </a:pPr>
            <a:r>
              <a:rPr lang="en-US" altLang="zh-CN" sz="2400" b="1" noProof="0" dirty="0">
                <a:latin typeface="幼圆" panose="02010509060101010101" pitchFamily="49" charset="-122"/>
                <a:ea typeface="幼圆" panose="02010509060101010101" pitchFamily="49" charset="-122"/>
              </a:rPr>
              <a:t>    1  2           4  6           3           1  2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tabLst/>
              <a:defRPr/>
            </a:pPr>
            <a:r>
              <a:rPr lang="en-US" altLang="zh-CN" sz="2400" b="1" noProof="0" dirty="0">
                <a:latin typeface="幼圆" panose="02010509060101010101" pitchFamily="49" charset="-122"/>
                <a:ea typeface="幼圆" panose="02010509060101010101" pitchFamily="49" charset="-122"/>
              </a:rPr>
              <a:t>    3  4                          7           4  6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8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383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8358</TotalTime>
  <Words>2764</Words>
  <Application>Microsoft Office PowerPoint</Application>
  <PresentationFormat>全屏显示(4:3)</PresentationFormat>
  <Paragraphs>303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微软雅黑</vt:lpstr>
      <vt:lpstr>Courier New</vt:lpstr>
      <vt:lpstr>Times New Roman</vt:lpstr>
      <vt:lpstr>Cambria Math</vt:lpstr>
      <vt:lpstr>Franklin Gothic Book</vt:lpstr>
      <vt:lpstr>Franklin Gothic Medium</vt:lpstr>
      <vt:lpstr>Wingdings 2</vt:lpstr>
      <vt:lpstr>Arial</vt:lpstr>
      <vt:lpstr>Arial Narrow</vt:lpstr>
      <vt:lpstr>幼圆</vt:lpstr>
      <vt:lpstr>Calibri</vt:lpstr>
      <vt:lpstr>Perpetua</vt:lpstr>
      <vt:lpstr>Wingdings</vt:lpstr>
      <vt:lpstr>极目远眺</vt:lpstr>
      <vt:lpstr>Equity</vt:lpstr>
      <vt:lpstr>暗香扑面</vt:lpstr>
      <vt:lpstr>数学实验与数学软件 </vt:lpstr>
      <vt:lpstr>复习-符号运算-计算导数</vt:lpstr>
      <vt:lpstr>差分方法-计算近似导数</vt:lpstr>
      <vt:lpstr>例4.1-1</vt:lpstr>
      <vt:lpstr>例4.1-2</vt:lpstr>
      <vt:lpstr>例4.1-2</vt:lpstr>
      <vt:lpstr>例4.1-3</vt:lpstr>
      <vt:lpstr>例4.1-3</vt:lpstr>
      <vt:lpstr>数值求和与累积和</vt:lpstr>
      <vt:lpstr>数值积分-(复合)矩形公式</vt:lpstr>
      <vt:lpstr>数值积分-(复合)梯形公式</vt:lpstr>
      <vt:lpstr>梯形公式的算法实现</vt:lpstr>
      <vt:lpstr>梯形公式的算法实现</vt:lpstr>
      <vt:lpstr>梯形公式的MATLAB函数</vt:lpstr>
      <vt:lpstr>例4.1-4</vt:lpstr>
      <vt:lpstr>例4.1-4</vt:lpstr>
      <vt:lpstr>数值积分-(复合)辛普森公式</vt:lpstr>
      <vt:lpstr>辛普森公式的算法实现</vt:lpstr>
      <vt:lpstr>数值积分-蒙特卡洛法</vt:lpstr>
      <vt:lpstr>蒙特卡洛法的算法实现</vt:lpstr>
      <vt:lpstr>蒙特卡洛法的其他应用</vt:lpstr>
      <vt:lpstr>匿名函数</vt:lpstr>
      <vt:lpstr>MATLAB內建的数值积分函数</vt:lpstr>
      <vt:lpstr>MATLAB內建的数值积分函数</vt:lpstr>
      <vt:lpstr>例4.1-5（求代数和面积）</vt:lpstr>
      <vt:lpstr>例4.1-5</vt:lpstr>
      <vt:lpstr>例4.1-5，6</vt:lpstr>
      <vt:lpstr>第八周电子版作业（下周三0点前提交）</vt:lpstr>
      <vt:lpstr>第八周电子版作业（下周三0点前提交）</vt:lpstr>
      <vt:lpstr>PowerPoint 演示文稿</vt:lpstr>
      <vt:lpstr>不用交的作业（重要）</vt:lpstr>
      <vt:lpstr>感谢同学们认真听课!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Frames and application</dc:title>
  <dc:creator>JIA LI</dc:creator>
  <cp:lastModifiedBy>JIA LI</cp:lastModifiedBy>
  <cp:revision>866</cp:revision>
  <dcterms:created xsi:type="dcterms:W3CDTF">2014-07-04T06:51:09Z</dcterms:created>
  <dcterms:modified xsi:type="dcterms:W3CDTF">2019-10-15T03:48:32Z</dcterms:modified>
</cp:coreProperties>
</file>