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7">
  <p:sldMasterIdLst>
    <p:sldMasterId id="2147483660" r:id="rId1"/>
    <p:sldMasterId id="2147483672" r:id="rId2"/>
    <p:sldMasterId id="2147483684" r:id="rId3"/>
  </p:sldMasterIdLst>
  <p:notesMasterIdLst>
    <p:notesMasterId r:id="rId45"/>
  </p:notesMasterIdLst>
  <p:sldIdLst>
    <p:sldId id="256" r:id="rId4"/>
    <p:sldId id="330" r:id="rId5"/>
    <p:sldId id="331" r:id="rId6"/>
    <p:sldId id="367" r:id="rId7"/>
    <p:sldId id="408" r:id="rId8"/>
    <p:sldId id="369" r:id="rId9"/>
    <p:sldId id="370" r:id="rId10"/>
    <p:sldId id="371" r:id="rId11"/>
    <p:sldId id="372" r:id="rId12"/>
    <p:sldId id="374" r:id="rId13"/>
    <p:sldId id="377" r:id="rId14"/>
    <p:sldId id="376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7" r:id="rId24"/>
    <p:sldId id="386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9" r:id="rId36"/>
    <p:sldId id="400" r:id="rId37"/>
    <p:sldId id="401" r:id="rId38"/>
    <p:sldId id="402" r:id="rId39"/>
    <p:sldId id="403" r:id="rId40"/>
    <p:sldId id="405" r:id="rId41"/>
    <p:sldId id="406" r:id="rId42"/>
    <p:sldId id="329" r:id="rId43"/>
    <p:sldId id="271" r:id="rId4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Franklin Gothic Book" panose="020B0503020102020204" pitchFamily="34" charset="0"/>
      <p:regular r:id="rId55"/>
      <p:italic r:id="rId56"/>
    </p:embeddedFont>
    <p:embeddedFont>
      <p:font typeface="Franklin Gothic Medium" panose="020B0603020102020204" pitchFamily="34" charset="0"/>
      <p:regular r:id="rId57"/>
      <p:italic r:id="rId58"/>
    </p:embeddedFont>
    <p:embeddedFont>
      <p:font typeface="Perpetua" panose="02020502060401020303" pitchFamily="18" charset="0"/>
      <p:regular r:id="rId59"/>
      <p:bold r:id="rId60"/>
      <p:italic r:id="rId61"/>
      <p:boldItalic r:id="rId62"/>
    </p:embeddedFont>
    <p:embeddedFont>
      <p:font typeface="Wingdings 2" panose="05020102010507070707" pitchFamily="18" charset="2"/>
      <p:regular r:id="rId63"/>
    </p:embeddedFont>
    <p:embeddedFont>
      <p:font typeface="微软雅黑" panose="020B0503020204020204" pitchFamily="34" charset="-122"/>
      <p:regular r:id="rId64"/>
      <p:bold r:id="rId65"/>
    </p:embeddedFont>
    <p:embeddedFont>
      <p:font typeface="幼圆" panose="02010509060101010101" pitchFamily="49" charset="-122"/>
      <p:regular r:id="rId66"/>
    </p:embeddedFont>
  </p:embeddedFontLst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3089" autoAdjust="0"/>
  </p:normalViewPr>
  <p:slideViewPr>
    <p:cSldViewPr>
      <p:cViewPr varScale="1">
        <p:scale>
          <a:sx n="64" d="100"/>
          <a:sy n="64" d="100"/>
        </p:scale>
        <p:origin x="1299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83DD-ABDB-4EB1-A726-EE72F71F639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750A-E720-45E3-B984-FED77418F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3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8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9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76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82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5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1317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7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33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65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02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00E83E-3DDC-4057-BD42-0C3CE9F543F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9/10/2019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  <a:t>2011/8/17</a:t>
            </a:r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F9C30EF-BED7-4227-AEDB-FD1CDC6CCC5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8220;&#24184;&#36816;&#8221;&#23398;&#29983;&#25277;&#36873;&#22120;.exe" TargetMode="Externa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00800" cy="1752600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李嘉</a:t>
            </a:r>
            <a:endParaRPr lang="en-US" altLang="zh-CN" sz="2400" dirty="0"/>
          </a:p>
          <a:p>
            <a:r>
              <a:rPr lang="zh-CN" altLang="en-US" sz="2400" b="1" dirty="0">
                <a:ea typeface="新細明體" pitchFamily="18" charset="-120"/>
              </a:rPr>
              <a:t>中山大学数学学院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数学实验与数学软件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643852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第三课：</a:t>
            </a:r>
            <a:r>
              <a:rPr lang="en-US" altLang="zh-CN" sz="2800" dirty="0"/>
              <a:t>MATLAB</a:t>
            </a:r>
            <a:r>
              <a:rPr lang="zh-CN" altLang="en-US" sz="2800" dirty="0"/>
              <a:t>符号计算（二）</a:t>
            </a:r>
            <a:endParaRPr lang="en-US" altLang="zh-CN" sz="2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87624" y="47251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400" dirty="0"/>
              <a:t>教师微信号：</a:t>
            </a:r>
            <a:r>
              <a:rPr lang="en-US" altLang="zh-CN" sz="2400" dirty="0" err="1"/>
              <a:t>Recksic</a:t>
            </a:r>
            <a:endParaRPr lang="en-US" altLang="zh-CN" sz="2400" dirty="0"/>
          </a:p>
          <a:p>
            <a:r>
              <a:rPr lang="zh-CN" altLang="en-US" sz="2400" dirty="0"/>
              <a:t>课程邮箱：</a:t>
            </a:r>
            <a:r>
              <a:rPr lang="en-US" altLang="zh-CN" sz="2400" dirty="0">
                <a:hlinkClick r:id="rId2"/>
              </a:rPr>
              <a:t>sysumatlab@163.com</a:t>
            </a:r>
            <a:r>
              <a:rPr lang="en-US" altLang="zh-CN" sz="2400" dirty="0"/>
              <a:t> 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89D33F-6E83-470F-8B0B-7C812FB8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4" y="4581128"/>
            <a:ext cx="1616968" cy="15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7DC33-F25D-4A9E-95F0-884290B2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76" y="4581817"/>
            <a:ext cx="1551600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符号表达式的几种基本操作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课本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2.2.3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467544" y="1017567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simplify(S)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一般化简，后可加步数或方式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10E7FC-5B74-45AB-B62C-73394B25ECD1}"/>
              </a:ext>
            </a:extLst>
          </p:cNvPr>
          <p:cNvSpPr txBox="1"/>
          <p:nvPr/>
        </p:nvSpPr>
        <p:spPr>
          <a:xfrm>
            <a:off x="251520" y="1479232"/>
            <a:ext cx="46085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syms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 y a b c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R1 = simplify(sin(x)^4+cos(x)^4)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cos(4*x)/4 + 3/4</a:t>
            </a:r>
          </a:p>
          <a:p>
            <a:endParaRPr lang="fr-FR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R2=simplify(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(c*log(sqrt(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))))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 + b)^(c/2)</a:t>
            </a:r>
          </a:p>
          <a:p>
            <a:endParaRPr lang="es-E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&gt;&gt;S = [(x^2+5*x+6)/(x+2),sqrt(16)];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&gt;&gt;R3 = simplify(S)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R3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x + 3, 4]</a:t>
            </a:r>
            <a:endParaRPr lang="zh-CN" alt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100833-9112-417C-BA98-78003D28DB07}"/>
              </a:ext>
            </a:extLst>
          </p:cNvPr>
          <p:cNvSpPr txBox="1"/>
          <p:nvPr/>
        </p:nvSpPr>
        <p:spPr>
          <a:xfrm>
            <a:off x="4731521" y="1479232"/>
            <a:ext cx="41609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simplify(log(2*x/y))</a:t>
            </a:r>
          </a:p>
          <a:p>
            <a:r>
              <a:rPr lang="fr-F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 = log((2*x)/y)</a:t>
            </a:r>
          </a:p>
          <a:p>
            <a:endParaRPr lang="fr-FR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simplify(sin(x)^2+3*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x+cos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(x)^2-5)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3*x – 4</a:t>
            </a:r>
          </a:p>
          <a:p>
            <a:endParaRPr lang="es-E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&gt;&gt;simplify((-a^2+1)/(1-a))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a+1</a:t>
            </a:r>
            <a:endParaRPr lang="zh-CN" alt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符号表达式的几种基本操作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2.2-2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20E0C2-2F56-4EA5-967B-88B7D38F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30042"/>
            <a:ext cx="9021160" cy="10180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7DE825-F153-4AD8-ABDA-29F5B40B526D}"/>
              </a:ext>
            </a:extLst>
          </p:cNvPr>
          <p:cNvSpPr/>
          <p:nvPr/>
        </p:nvSpPr>
        <p:spPr>
          <a:xfrm>
            <a:off x="202093" y="1948054"/>
            <a:ext cx="8550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f=(1/x^3+6/x^2+12/x+8)^(1/3)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g1=simplify(f)					%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(12/x + 6/x^2 + 1/x^3 + 8)^(1/3)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g1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((2*x + 1)^3/x^3)^(1/3)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g2=simplify(f,'Steps',10,'IgnoreAnalyticConstraints', true)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%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IgnoreAnalyticConstraints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忽略了可能的复数域重根问题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,3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步或以上可得此“最简结果”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1/x + 2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符号表达式的几种基本操作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书上没有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!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251520" y="111077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[N,D]=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numden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将符号表达式通分为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分子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与分母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9554B8-FCF6-4875-874B-029453F88D8B}"/>
              </a:ext>
            </a:extLst>
          </p:cNvPr>
          <p:cNvSpPr txBox="1"/>
          <p:nvPr/>
        </p:nvSpPr>
        <p:spPr>
          <a:xfrm>
            <a:off x="501386" y="1916832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syms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 y a b c d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[n1,d1] =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numden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sym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(sin(4/5)))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6461369247334093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9007199254740992</a:t>
            </a:r>
            <a:endParaRPr lang="fr-FR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[n2,d2]=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numden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(x/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y+y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/x)</a:t>
            </a:r>
          </a:p>
          <a:p>
            <a:r>
              <a:rPr lang="es-E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 = </a:t>
            </a:r>
          </a:p>
          <a:p>
            <a:r>
              <a:rPr lang="es-E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x^2 + y^2 </a:t>
            </a:r>
          </a:p>
          <a:p>
            <a:r>
              <a:rPr lang="es-E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d2 = </a:t>
            </a:r>
          </a:p>
          <a:p>
            <a:r>
              <a:rPr lang="es-E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x*y</a:t>
            </a:r>
            <a:endParaRPr lang="es-E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5DD4A3-B120-4413-B165-837604F9DCD8}"/>
              </a:ext>
            </a:extLst>
          </p:cNvPr>
          <p:cNvSpPr txBox="1"/>
          <p:nvPr/>
        </p:nvSpPr>
        <p:spPr>
          <a:xfrm>
            <a:off x="5292080" y="2204864"/>
            <a:ext cx="4608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A = [a,1/b;1/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c,d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[n3,d3] =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numden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a, 1]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[ 1, d]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d3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[ 1, b]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c, 1]</a:t>
            </a:r>
            <a:endParaRPr lang="es-E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符号表达式的几种基本操作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书上没有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!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251520" y="111077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pretty(S)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按照书写格式将符号表达式美化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BD9C6C-939D-42B0-B224-43E5D9A9FCEC}"/>
              </a:ext>
            </a:extLst>
          </p:cNvPr>
          <p:cNvSpPr txBox="1"/>
          <p:nvPr/>
        </p:nvSpPr>
        <p:spPr>
          <a:xfrm>
            <a:off x="539552" y="1776912"/>
            <a:ext cx="7606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syms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x t; f=(x^2+x*</a:t>
            </a:r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(-t)+1)*(</a:t>
            </a:r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x+exp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(-t));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&gt;&gt;f1 = collect(f)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 = 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x^3 + 2*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(-t)*x^2 + (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(-2*t) + 1)*x + 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(-t)</a:t>
            </a:r>
          </a:p>
          <a:p>
            <a:endParaRPr lang="en-US" altLang="zh-CN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&gt;&gt;pretty(f1)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3            2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 + 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(-t) x  2 + (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(-2 t) + 1) x + 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(-t)</a:t>
            </a:r>
            <a:endParaRPr lang="zh-CN" alt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公子式简化表达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251520" y="98072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[RS w]=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subexpr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自动提取公子式并命名为</a:t>
            </a:r>
            <a:r>
              <a:rPr lang="en-US" altLang="zh-CN" sz="2400" b="1" dirty="0">
                <a:latin typeface="+mj-ea"/>
                <a:ea typeface="+mj-ea"/>
              </a:rPr>
              <a:t>w(</a:t>
            </a:r>
            <a:r>
              <a:rPr lang="zh-CN" altLang="en-US" sz="2400" b="1" dirty="0">
                <a:latin typeface="+mj-ea"/>
                <a:ea typeface="+mj-ea"/>
              </a:rPr>
              <a:t>缺省值为</a:t>
            </a:r>
            <a:r>
              <a:rPr lang="en-US" altLang="zh-CN" sz="2400" b="1" dirty="0">
                <a:latin typeface="+mj-ea"/>
                <a:ea typeface="+mj-ea"/>
              </a:rPr>
              <a:t>sigma</a:t>
            </a:r>
            <a:r>
              <a:rPr lang="zh-CN" altLang="en-US" sz="2400" b="1" dirty="0">
                <a:latin typeface="+mj-ea"/>
                <a:ea typeface="+mj-ea"/>
              </a:rPr>
              <a:t>），然后利用公子式求出化简后的新表达式</a:t>
            </a:r>
            <a:r>
              <a:rPr lang="en-US" altLang="zh-CN" sz="2400" b="1" dirty="0">
                <a:latin typeface="+mj-ea"/>
                <a:ea typeface="+mj-ea"/>
              </a:rPr>
              <a:t>RS.</a:t>
            </a:r>
            <a:r>
              <a:rPr lang="zh-CN" altLang="en-US" sz="2400" b="1" dirty="0">
                <a:latin typeface="+mj-ea"/>
                <a:ea typeface="+mj-ea"/>
              </a:rPr>
              <a:t>参数列表内可以加上</a:t>
            </a:r>
            <a:r>
              <a:rPr lang="en-US" altLang="zh-CN" sz="2400" b="1" dirty="0">
                <a:latin typeface="+mj-ea"/>
                <a:ea typeface="+mj-ea"/>
              </a:rPr>
              <a:t>’w’</a:t>
            </a:r>
            <a:r>
              <a:rPr lang="zh-CN" altLang="en-US" sz="2400" b="1" dirty="0">
                <a:latin typeface="+mj-ea"/>
                <a:ea typeface="+mj-ea"/>
              </a:rPr>
              <a:t>，与返回值加入</a:t>
            </a:r>
            <a:r>
              <a:rPr lang="en-US" altLang="zh-CN" sz="2400" b="1" dirty="0">
                <a:latin typeface="+mj-ea"/>
                <a:ea typeface="+mj-ea"/>
              </a:rPr>
              <a:t>w</a:t>
            </a:r>
            <a:r>
              <a:rPr lang="zh-CN" altLang="en-US" sz="2400" b="1" dirty="0">
                <a:latin typeface="+mj-ea"/>
                <a:ea typeface="+mj-ea"/>
              </a:rPr>
              <a:t>等效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050D93-21B6-444C-B270-70066F3E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3947"/>
            <a:ext cx="9021160" cy="10180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F028E7-BFA6-4FAC-AB6E-D16E55A7A70F}"/>
              </a:ext>
            </a:extLst>
          </p:cNvPr>
          <p:cNvSpPr/>
          <p:nvPr/>
        </p:nvSpPr>
        <p:spPr>
          <a:xfrm>
            <a:off x="268062" y="2924944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all;syms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b c d;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%MATLAB2019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无法使用字符串定义！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A=[a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b;c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d]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[V,D]=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eig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(A)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a, b]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c, d]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[(a/2+d/2-a^2-2*a*d+d^2+4*b*c)^(1/2)/2)/c-d/c, (a/2+d/2+(a^2-2*a*d+ d^2+4*b*c)^(1/2)/2)/c-d/c]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                                                        1,                                                         1]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 =……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050D93-21B6-444C-B270-70066F3E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2" y="940007"/>
            <a:ext cx="9021160" cy="10180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2D2F79-3482-47D7-8281-617E75A903CC}"/>
              </a:ext>
            </a:extLst>
          </p:cNvPr>
          <p:cNvSpPr/>
          <p:nvPr/>
        </p:nvSpPr>
        <p:spPr>
          <a:xfrm>
            <a:off x="176914" y="1844824"/>
            <a:ext cx="8982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RVD,w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subexpr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([V;D])	%&lt;7&gt;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RVD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(a/2 + d/2 - w/2)/c - d/c, (a/2 + d/2 + w/2)/c - d/c]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                        1,                         1]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          a/2 + d/2 - w/2,                         0]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                        0,           a/2 + d/2 + w/2]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(a^2 - 2*a*d + d^2 + 4*b*c)^(1/2)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1B62D0-5DC2-4E2E-A571-612194F22116}"/>
              </a:ext>
            </a:extLst>
          </p:cNvPr>
          <p:cNvSpPr/>
          <p:nvPr/>
        </p:nvSpPr>
        <p:spPr>
          <a:xfrm>
            <a:off x="176914" y="4457800"/>
            <a:ext cx="9846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who	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仅显示所有内存变量名（有变化！）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您的变量为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l-PL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   D    RVD  V    a    b    c    d    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9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通用置换命令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251520" y="980728"/>
            <a:ext cx="871296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ES,old,new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可得到原表达式</a:t>
            </a:r>
            <a:r>
              <a:rPr lang="en-US" altLang="zh-CN" sz="2400" b="1" dirty="0">
                <a:latin typeface="+mj-ea"/>
                <a:ea typeface="+mj-ea"/>
              </a:rPr>
              <a:t>ES</a:t>
            </a:r>
            <a:r>
              <a:rPr lang="zh-CN" altLang="en-US" sz="2400" b="1" dirty="0">
                <a:latin typeface="+mj-ea"/>
                <a:ea typeface="+mj-ea"/>
              </a:rPr>
              <a:t>中的符号变量（或符号表达式）</a:t>
            </a:r>
            <a:r>
              <a:rPr lang="en-US" altLang="zh-CN" sz="2400" b="1" dirty="0">
                <a:latin typeface="+mj-ea"/>
                <a:ea typeface="+mj-ea"/>
              </a:rPr>
              <a:t>old</a:t>
            </a:r>
            <a:r>
              <a:rPr lang="zh-CN" altLang="en-US" sz="2400" b="1" dirty="0">
                <a:latin typeface="+mj-ea"/>
                <a:ea typeface="+mj-ea"/>
              </a:rPr>
              <a:t>用数值（或符号表达式）</a:t>
            </a:r>
            <a:r>
              <a:rPr lang="en-US" altLang="zh-CN" sz="2400" b="1" dirty="0">
                <a:latin typeface="+mj-ea"/>
                <a:ea typeface="+mj-ea"/>
              </a:rPr>
              <a:t>new</a:t>
            </a:r>
            <a:r>
              <a:rPr lang="zh-CN" altLang="en-US" sz="2400" b="1" dirty="0">
                <a:latin typeface="+mj-ea"/>
                <a:ea typeface="+mj-ea"/>
              </a:rPr>
              <a:t>代入后的新表达式或值。</a:t>
            </a:r>
            <a:endParaRPr lang="en-US" altLang="zh-CN" sz="2400" b="1" dirty="0"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ES,new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缺省参数</a:t>
            </a:r>
            <a:r>
              <a:rPr lang="en-US" altLang="zh-CN" sz="2400" b="1" dirty="0">
                <a:latin typeface="+mj-ea"/>
                <a:ea typeface="+mj-ea"/>
              </a:rPr>
              <a:t>old</a:t>
            </a:r>
            <a:r>
              <a:rPr lang="zh-CN" altLang="en-US" sz="2400" b="1" dirty="0">
                <a:latin typeface="+mj-ea"/>
                <a:ea typeface="+mj-ea"/>
              </a:rPr>
              <a:t>用自由变量来代替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71D81-BA57-4D35-B455-194F0294DCCA}"/>
              </a:ext>
            </a:extLst>
          </p:cNvPr>
          <p:cNvSpPr/>
          <p:nvPr/>
        </p:nvSpPr>
        <p:spPr>
          <a:xfrm>
            <a:off x="251520" y="270892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2.2-4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94C2F-781C-4206-B3AA-9425BC79DB6F}"/>
              </a:ext>
            </a:extLst>
          </p:cNvPr>
          <p:cNvSpPr/>
          <p:nvPr/>
        </p:nvSpPr>
        <p:spPr>
          <a:xfrm>
            <a:off x="279760" y="3163706"/>
            <a:ext cx="8612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b y x;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f1=a*sin(x)+b  			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f1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+ a*sin(x)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f2=subs(f1,sin(x),log(y))%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整体代换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+ a*log(y)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class(f2)			      	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algn="just" hangingPunct="0">
              <a:tabLst>
                <a:tab pos="269875" algn="l"/>
              </a:tabLst>
            </a:pP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f3=subs(f1,a,sym(3.11))		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f3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+ (311*sin(x))/100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class(f3)				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f4=subs(f1,x,[0,pi/2,pi])		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f4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b, a + b, b]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class(f4)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				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71D81-BA57-4D35-B455-194F0294DCCA}"/>
              </a:ext>
            </a:extLst>
          </p:cNvPr>
          <p:cNvSpPr/>
          <p:nvPr/>
        </p:nvSpPr>
        <p:spPr>
          <a:xfrm>
            <a:off x="251520" y="940007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2.2-4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94C2F-781C-4206-B3AA-9425BC79DB6F}"/>
              </a:ext>
            </a:extLst>
          </p:cNvPr>
          <p:cNvSpPr/>
          <p:nvPr/>
        </p:nvSpPr>
        <p:spPr>
          <a:xfrm>
            <a:off x="279760" y="1340768"/>
            <a:ext cx="8612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	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默认双精度型四位小数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 compact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上下换行行距紧凑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t=0:pi/10:2*pi;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采样点共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f5=subs(f1,{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a,b,x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},{2,3,t});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按照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a=2,b=3,t=x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采样点数组代入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class(f5)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plot(t,f5,'r:','LineWidth',5)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2FD92-7E3B-4397-B1C9-F92D13FE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1" y="3095094"/>
            <a:ext cx="4468030" cy="34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71D81-BA57-4D35-B455-194F0294DCCA}"/>
              </a:ext>
            </a:extLst>
          </p:cNvPr>
          <p:cNvSpPr/>
          <p:nvPr/>
        </p:nvSpPr>
        <p:spPr>
          <a:xfrm>
            <a:off x="251520" y="83671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2.2-4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94C2F-781C-4206-B3AA-9425BC79DB6F}"/>
              </a:ext>
            </a:extLst>
          </p:cNvPr>
          <p:cNvSpPr/>
          <p:nvPr/>
        </p:nvSpPr>
        <p:spPr>
          <a:xfrm>
            <a:off x="279760" y="1273406"/>
            <a:ext cx="8612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k=[0.6;0.8;1];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列的向量，或理解为一维数组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f6=subs(subs(f1,{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},{k,2}),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x,t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有三种取值，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种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class(f6)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%f6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为二维数组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plot(t,f6) 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默认颜色蓝、红、橙，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旧版本可能为蓝、绿、红），默认线条宽度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磅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5F549A-5C95-44CF-8B2E-2BAF0948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23" y="2784294"/>
            <a:ext cx="5177126" cy="39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符号积分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2.3-8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2E456D-C764-48D4-A3EB-EC46146F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40007"/>
            <a:ext cx="8359472" cy="27363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8C16E5-A15D-4B6D-B24B-F510E148372A}"/>
              </a:ext>
            </a:extLst>
          </p:cNvPr>
          <p:cNvSpPr/>
          <p:nvPr/>
        </p:nvSpPr>
        <p:spPr>
          <a:xfrm>
            <a:off x="467544" y="4221088"/>
            <a:ext cx="7200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b x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f=x*log(x)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x*log(x)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f,x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(x^2*(log(x) - 1/2))/2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F52872-3DF1-4D18-9BF2-EADDE9C7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11050"/>
            <a:ext cx="9169103" cy="34730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5945A7-506C-40E7-9AD3-60753A957B8B}"/>
              </a:ext>
            </a:extLst>
          </p:cNvPr>
          <p:cNvSpPr/>
          <p:nvPr/>
        </p:nvSpPr>
        <p:spPr>
          <a:xfrm>
            <a:off x="251520" y="5514926"/>
            <a:ext cx="8154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符号积分并不是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的“强项”，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MATLAB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无法显示积分的具体运算过程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，但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Mathematica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和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Maple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都可以。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19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9939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符号对象与求和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46A624-438D-4D0B-8550-18E3EC5C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10515232" cy="792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3531E9A-E563-4BE6-9A11-B6AE0D6DE188}"/>
                  </a:ext>
                </a:extLst>
              </p:cNvPr>
              <p:cNvSpPr/>
              <p:nvPr/>
            </p:nvSpPr>
            <p:spPr>
              <a:xfrm>
                <a:off x="467544" y="1988840"/>
                <a:ext cx="8208912" cy="4592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sz="2800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syms</a:t>
                </a:r>
                <a:r>
                  <a:rPr lang="en-US" altLang="zh-CN" sz="2800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x k     %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首先定义两个自由符号变量</a:t>
                </a:r>
                <a:endParaRPr lang="en-US" altLang="zh-CN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endParaRPr lang="zh-CN" altLang="zh-CN" sz="2800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sz="2800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f2=x^(2*k-1)/(2*k-1);   </a:t>
                </a: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sz="2800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%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然后定义用于求和的符号表达式</a:t>
                </a:r>
                <a:endParaRPr lang="en-US" altLang="zh-CN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endParaRPr lang="zh-CN" altLang="zh-CN" sz="2800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sz="2800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s2=</a:t>
                </a:r>
                <a:r>
                  <a:rPr lang="en-US" altLang="zh-CN" sz="2800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symsum</a:t>
                </a:r>
                <a:r>
                  <a:rPr lang="en-US" altLang="zh-CN" sz="2800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(f2,k,1,inf)  %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进行求和</a:t>
                </a:r>
                <a:endParaRPr lang="zh-CN" altLang="zh-CN" sz="2800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s2 =</a:t>
                </a:r>
                <a:endParaRPr lang="zh-CN" altLang="zh-CN" sz="28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piecewise([abs(x) &lt; 1, 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atanh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(x)]) </a:t>
                </a:r>
              </a:p>
              <a:p>
                <a:pPr algn="just" hangingPunct="0">
                  <a:tabLst>
                    <a:tab pos="269875" algn="l"/>
                  </a:tabLst>
                </a:pPr>
                <a:r>
                  <a:rPr lang="en-US" altLang="zh-CN" sz="2800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%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收敛域为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 hangingPunct="0">
                  <a:tabLst>
                    <a:tab pos="269875" algn="l"/>
                  </a:tabLst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和函数为反双曲正切函数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atan</m:t>
                        </m:r>
                        <m:r>
                          <a:rPr lang="en-US" altLang="zh-CN" sz="28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8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sz="2800" b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b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altLang="zh-CN" sz="2800" b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3531E9A-E563-4BE6-9A11-B6AE0D6D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8840"/>
                <a:ext cx="8208912" cy="4592668"/>
              </a:xfrm>
              <a:prstGeom prst="rect">
                <a:avLst/>
              </a:prstGeom>
              <a:blipFill>
                <a:blip r:embed="rId3"/>
                <a:stretch>
                  <a:fillRect l="-1560" t="-2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2.3-9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5AD4DB-6271-41B0-A661-6FC5D3DC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40007"/>
            <a:ext cx="9169103" cy="3473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AE579E-6F9D-4B1F-9FC3-1FCB22A61BB8}"/>
              </a:ext>
            </a:extLst>
          </p:cNvPr>
          <p:cNvSpPr/>
          <p:nvPr/>
        </p:nvSpPr>
        <p:spPr>
          <a:xfrm>
            <a:off x="476672" y="1287313"/>
            <a:ext cx="81906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b x				%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f2=[a*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x,b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*x^2;1/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x,sin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(x)]		%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INTf2=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(f2)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默认都关于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积分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pretty(INTf2)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书写习惯的美化显示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a*x,  b*x^2]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[ 1/x, sin(x)]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INTf2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(a*x^2)/2, (b*x^3)/3]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   log(x),   -cos(x)]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     2        3  \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a x      b x   |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----,    ----  |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  2        3   |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               |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 log(x), -cos(x) /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2.3-10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5BCAE4-3952-42B9-BC39-088F2E5A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1124744"/>
            <a:ext cx="9319128" cy="7032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864B74-8E2A-4B28-A74C-F8419F786CFD}"/>
              </a:ext>
            </a:extLst>
          </p:cNvPr>
          <p:cNvSpPr/>
          <p:nvPr/>
        </p:nvSpPr>
        <p:spPr>
          <a:xfrm>
            <a:off x="323528" y="2204864"/>
            <a:ext cx="80648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y z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(x^2+y^2+z^2,z,sqrt(x*y),x^2*y),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y,sqrt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(x),x^2),x,1,2)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从内到外依次是三层积分的定义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 =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(14912*2^(1/4))/4641 - (6072064*2^(1/2))/348075 + (64*2^(3/4))/225 + 1610027357/6563700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VF2=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(F2)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位有效数字的近似数值解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VF2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224.92153573331143159790710032805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2.3-11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9F17A-28D8-4024-B1A4-617ADC60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1" y="836712"/>
            <a:ext cx="8134595" cy="122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7ECA33-A04F-4A8C-8C9A-CA00D4020615}"/>
                  </a:ext>
                </a:extLst>
              </p:cNvPr>
              <p:cNvSpPr/>
              <p:nvPr/>
            </p:nvSpPr>
            <p:spPr>
              <a:xfrm>
                <a:off x="188182" y="3284984"/>
                <a:ext cx="876672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syms a r 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p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r=a*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;	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极坐标半径定义</a:t>
                </a:r>
                <a:endParaRPr lang="zh-CN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x=r*cos(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);			%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y=r*sin(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);			%</a:t>
                </a:r>
                <a:r>
                  <a:rPr lang="en-US" altLang="zh-CN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dL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=simplify(sqrt(diff(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x,th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)^2+diff(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y,th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)^2),...</a:t>
                </a: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IgnoreAnalyticConstraint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',true);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计算被积函数</a:t>
                </a:r>
                <a:endParaRPr lang="zh-CN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L=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(dL,th,0,p)	  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L =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asinh</a:t>
                </a: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(p) + p*(p^2 + 1)^(1/2))*(a^2)^(1/2))/2  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7ECA33-A04F-4A8C-8C9A-CA00D4020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2" y="3284984"/>
                <a:ext cx="8766720" cy="2862322"/>
              </a:xfrm>
              <a:prstGeom prst="rect">
                <a:avLst/>
              </a:prstGeom>
              <a:blipFill>
                <a:blip r:embed="rId3"/>
                <a:stretch>
                  <a:fillRect l="-626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2D58FB3-8BDB-4F66-A50A-A40D8BC37EAA}"/>
                  </a:ext>
                </a:extLst>
              </p:cNvPr>
              <p:cNvSpPr/>
              <p:nvPr/>
            </p:nvSpPr>
            <p:spPr>
              <a:xfrm>
                <a:off x="188182" y="2132856"/>
                <a:ext cx="8154285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计算公式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𝝋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𝝋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𝜽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𝜽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𝐝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</m:e>
                    </m:nary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2D58FB3-8BDB-4F66-A50A-A40D8BC37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2" y="2132856"/>
                <a:ext cx="8154285" cy="843885"/>
              </a:xfrm>
              <a:prstGeom prst="rect">
                <a:avLst/>
              </a:prstGeom>
              <a:blipFill>
                <a:blip r:embed="rId4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2.3-11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9F17A-28D8-4024-B1A4-617ADC60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1" y="620688"/>
            <a:ext cx="8134595" cy="12230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C1CFC9-8F88-4251-A3CE-14301165ADD4}"/>
              </a:ext>
            </a:extLst>
          </p:cNvPr>
          <p:cNvSpPr/>
          <p:nvPr/>
        </p:nvSpPr>
        <p:spPr>
          <a:xfrm>
            <a:off x="332656" y="1763688"/>
            <a:ext cx="88113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L2pi=subs(L,[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],[1,2*pi])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L2pid=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(L2pi)			%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L2pi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asinh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(2*pi)/2 + pi*(4*pi^2 + 1)^(1/2)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L2pid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21.256294148209098800702512272566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L1=subs(L,a,1);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直接对符号函数绘图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(L1*cos(p),L1*sin(p),[0,2*pi])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参数：横坐标，纵坐标，范围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grid on					%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fplot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在新版本代替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ezplot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on			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x1=subs(x,a,1);		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y1=subs(y,a,1);		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h1=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(x1,y1,[0,2*pi]);	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set(h1,'Color','r','LineWidth',5)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title(' ')			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螺线长度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幅角曲线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阿基米德螺线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off							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56E7F35-0823-4D6B-8B0D-6C52E24FB57F}"/>
              </a:ext>
            </a:extLst>
          </p:cNvPr>
          <p:cNvSpPr txBox="1">
            <a:spLocks/>
          </p:cNvSpPr>
          <p:nvPr/>
        </p:nvSpPr>
        <p:spPr>
          <a:xfrm>
            <a:off x="782086" y="-202993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2.3-11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8E69CF-04FB-459F-8C60-C807244952FD}"/>
              </a:ext>
            </a:extLst>
          </p:cNvPr>
          <p:cNvSpPr/>
          <p:nvPr/>
        </p:nvSpPr>
        <p:spPr>
          <a:xfrm>
            <a:off x="311802" y="58052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ezplot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X,Y,rg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可对符号函数绘图，</a:t>
            </a:r>
            <a:r>
              <a:rPr lang="en-US" altLang="zh-CN" sz="2400" b="1" dirty="0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表示横坐标函数，</a:t>
            </a:r>
            <a:r>
              <a:rPr lang="en-US" altLang="zh-CN" sz="2400" b="1" dirty="0">
                <a:latin typeface="+mj-ea"/>
                <a:ea typeface="+mj-ea"/>
              </a:rPr>
              <a:t>Y</a:t>
            </a:r>
            <a:r>
              <a:rPr lang="zh-CN" altLang="en-US" sz="2400" b="1" dirty="0">
                <a:latin typeface="+mj-ea"/>
                <a:ea typeface="+mj-ea"/>
              </a:rPr>
              <a:t>表示纵坐标函数，</a:t>
            </a:r>
            <a:r>
              <a:rPr lang="en-US" altLang="zh-CN" sz="2400" b="1" dirty="0" err="1">
                <a:latin typeface="+mj-ea"/>
                <a:ea typeface="+mj-ea"/>
              </a:rPr>
              <a:t>rg</a:t>
            </a:r>
            <a:r>
              <a:rPr lang="zh-CN" altLang="en-US" sz="2400" b="1" dirty="0">
                <a:latin typeface="+mj-ea"/>
                <a:ea typeface="+mj-ea"/>
              </a:rPr>
              <a:t>为参数范围，采样由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完成。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1740A6-0152-4E85-B835-07FF45C2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9" y="930042"/>
            <a:ext cx="6456442" cy="48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2" action="ppaction://hlinkfile"/>
              </a:rPr>
              <a:t>微分方程（组）的符号解法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05F6F5-AA7F-4EBD-A63A-B87C23A6059F}"/>
              </a:ext>
            </a:extLst>
          </p:cNvPr>
          <p:cNvSpPr/>
          <p:nvPr/>
        </p:nvSpPr>
        <p:spPr>
          <a:xfrm>
            <a:off x="311802" y="940007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相较数值解（数值分析课本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Ch9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），微分方程的符号解（理论解）求解要难很多，甚至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可能无解或没有形式较好的解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AC9C18-F67E-4C1D-A531-C6CE0E7BF608}"/>
              </a:ext>
            </a:extLst>
          </p:cNvPr>
          <p:cNvSpPr/>
          <p:nvPr/>
        </p:nvSpPr>
        <p:spPr>
          <a:xfrm>
            <a:off x="311802" y="1847893"/>
            <a:ext cx="871296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dsolve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eqs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可以直接完成常微分方程的理论求解，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eqs</a:t>
            </a:r>
            <a:r>
              <a:rPr lang="zh-CN" altLang="en-US" sz="2400" b="1" dirty="0">
                <a:latin typeface="+mj-ea"/>
                <a:ea typeface="+mj-ea"/>
              </a:rPr>
              <a:t>以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符号函数</a:t>
            </a:r>
            <a:r>
              <a:rPr lang="zh-CN" altLang="en-US" sz="2400" b="1" dirty="0">
                <a:latin typeface="+mj-ea"/>
                <a:ea typeface="+mj-ea"/>
              </a:rPr>
              <a:t>的微分表达式的方式描述方程，导数需用形如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x,t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来表示，方程的解返回到符号型变量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新版本已不建议或不支持字符串录入符号型微分方程。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dsolve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eqs,cond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可以在微分方程中添加初值条件。</a:t>
            </a:r>
            <a:endParaRPr lang="en-US" altLang="zh-CN" sz="2400" b="1" dirty="0"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dsolve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([eq1,eq2],cond)</a:t>
            </a:r>
            <a:r>
              <a:rPr lang="zh-CN" altLang="en-US" sz="2400" b="1" dirty="0">
                <a:latin typeface="+mj-ea"/>
                <a:ea typeface="+mj-ea"/>
              </a:rPr>
              <a:t>含义为求解常微分方程组，两个微分方程分别由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eq1,eq2</a:t>
            </a:r>
            <a:r>
              <a:rPr lang="zh-CN" altLang="en-US" sz="2400" b="1" dirty="0">
                <a:latin typeface="+mj-ea"/>
                <a:ea typeface="+mj-ea"/>
              </a:rPr>
              <a:t>表示，中括号也可省略</a:t>
            </a:r>
            <a:endParaRPr lang="en-US" altLang="zh-CN" sz="2400" b="1" dirty="0"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当初值或边界条件少于微分方程个数时，所得的解一般为方程带有常数</a:t>
            </a:r>
            <a:r>
              <a:rPr lang="en-US" altLang="zh-CN" sz="2400" b="1" dirty="0">
                <a:latin typeface="+mj-ea"/>
                <a:ea typeface="+mj-ea"/>
              </a:rPr>
              <a:t>C1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C2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…</a:t>
            </a:r>
            <a:r>
              <a:rPr lang="zh-CN" altLang="en-US" sz="2400" b="1" dirty="0">
                <a:latin typeface="+mj-ea"/>
                <a:ea typeface="+mj-ea"/>
              </a:rPr>
              <a:t>的通解。函数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dsolve</a:t>
            </a:r>
            <a:r>
              <a:rPr lang="zh-CN" altLang="en-US" sz="2400" b="1" dirty="0">
                <a:latin typeface="+mj-ea"/>
                <a:ea typeface="+mj-ea"/>
              </a:rPr>
              <a:t>亦可以用多个返回值来存储多种解，但容易出错，不推荐。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66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2.4-1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82AB94-7539-4B5C-A9B5-4A3007B0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8364956" cy="6312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E2BD81-FAB6-4674-BF3A-B2C448218662}"/>
              </a:ext>
            </a:extLst>
          </p:cNvPr>
          <p:cNvSpPr/>
          <p:nvPr/>
        </p:nvSpPr>
        <p:spPr>
          <a:xfrm>
            <a:off x="395536" y="1700808"/>
            <a:ext cx="79208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 all	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dsolve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y,Dy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=-x')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求解微分方程组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方程也可以分为两个表达式代码为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x(t) y(t) t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S=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dsolve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(diff(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x,t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)==y, diff(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y,t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)==x)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来表示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 = 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x: [1x1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y: [1x1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  ')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换行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微分方程的解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',blanks(2),'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x',blanks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(22),'y'])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([char(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S.x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),char(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S.y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S.x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S.y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可以得到最终解的表达式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微分方程的解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                     y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C4*cos(t) + C3*sin(t), C3*cos(t) – C4*sin(t)]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9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2.4-2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4EFD30-1003-4E2F-815C-C15F661E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0" y="709494"/>
            <a:ext cx="9319128" cy="7032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ADD9EA-5D79-4B04-8510-7C0CD1527B90}"/>
              </a:ext>
            </a:extLst>
          </p:cNvPr>
          <p:cNvSpPr/>
          <p:nvPr/>
        </p:nvSpPr>
        <p:spPr>
          <a:xfrm>
            <a:off x="362950" y="1340768"/>
            <a:ext cx="8529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 all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dsolve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)^2-x*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Dy+y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=0','x')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移项到了等号左侧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x^2/4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此微分方程有奇解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5750" indent="-285750" algn="just" hangingPunct="0">
              <a:spcAft>
                <a:spcPts val="0"/>
              </a:spcAft>
              <a:buFontTx/>
              <a:buChar char="-"/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C4^2 + x*C4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通解，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（或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C4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）代表“任意常数”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clf,hold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on			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hy1=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ezplot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(y(1),[-6,6,-4,8],1);%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横坐标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-6~6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，纵坐标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-4~8,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绘入图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set(hy1,'Color','r','LineWidth',5)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改为红色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磅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Sv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symvar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(y(2));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提取通解的变量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k=-2:0.5:2	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y2=subs(y(2),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Sv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(1),k);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令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C5=-2,-1.5,…,1.5,2,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分别绘图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ezplot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(y2,[-6,6,-4,8],1)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				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off							%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box on	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绘图区域黑色边框（上侧和右侧）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奇解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通解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Location','Best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('y')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title(['\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{14}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微分方程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',' (y '')^2 –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'' + y = 0 ', 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的解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'])%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绘图的标题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2.4-2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4EFD30-1003-4E2F-815C-C15F661E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0" y="710331"/>
            <a:ext cx="9319128" cy="7032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1F2A89-62F4-4B9B-BBC2-68B75CD0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340768"/>
            <a:ext cx="6840760" cy="53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1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342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2.4-3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41BBD-5312-4C56-95B7-5D3C7AB9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6" y="665050"/>
            <a:ext cx="8364956" cy="6312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88A959-0B23-4648-A856-80E9C0CB65CC}"/>
              </a:ext>
            </a:extLst>
          </p:cNvPr>
          <p:cNvSpPr/>
          <p:nvPr/>
        </p:nvSpPr>
        <p:spPr>
          <a:xfrm>
            <a:off x="352128" y="1196752"/>
            <a:ext cx="8202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dsolve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('x*D2y-3*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=x^2','y(1)=0,y(5)=0','x')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(31*x^4)/468 - x^3/3 + 125/468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(y,[-1,6])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on,plot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([1,5],[0,0],'.r','MarkerSize',20)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text(1,1,'y(1)=0'),text(4,1,'y(5)=0')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title(['x*D2y - 3*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x^2, ','y(1)=0,y(5)=0']),hold off 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33A833-CB2C-4043-BF81-293D52BB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39" y="2939797"/>
            <a:ext cx="4991136" cy="38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9939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符号对象的识别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2.1-5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923E40-669E-4CEE-ABD2-7A8AD9C4E4E2}"/>
              </a:ext>
            </a:extLst>
          </p:cNvPr>
          <p:cNvSpPr/>
          <p:nvPr/>
        </p:nvSpPr>
        <p:spPr>
          <a:xfrm>
            <a:off x="323528" y="980728"/>
            <a:ext cx="955880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a=1;b=2;c=3;d=4;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四个数值变量（默认双精度）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Mn=[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a,b;c,d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为数值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2X2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矩阵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Mc='[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a,b;c,d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]'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为长度为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的字符串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(Mc)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为表示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2X2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矩阵的符号对象（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新版本报错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！需用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预定义）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Mn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Mc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a,b;c,d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a, b]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c, d]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879FAF-7719-4B29-A64A-4F1D98598001}"/>
              </a:ext>
            </a:extLst>
          </p:cNvPr>
          <p:cNvSpPr/>
          <p:nvPr/>
        </p:nvSpPr>
        <p:spPr>
          <a:xfrm>
            <a:off x="539552" y="4813994"/>
            <a:ext cx="7194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size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可以用于显示矩阵的尺寸（行数列数</a:t>
            </a:r>
            <a:r>
              <a:rPr lang="zh-CN" altLang="en-US" sz="2400" b="1" dirty="0">
                <a:latin typeface="+mj-ea"/>
              </a:rPr>
              <a:t>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73B55E-0AB9-4126-BD6B-23E2E0DDBF38}"/>
              </a:ext>
            </a:extLst>
          </p:cNvPr>
          <p:cNvSpPr/>
          <p:nvPr/>
        </p:nvSpPr>
        <p:spPr>
          <a:xfrm>
            <a:off x="467544" y="5384829"/>
            <a:ext cx="9081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SizeMn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=size(Mn)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SizeMn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     2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SizeMc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=size(Mc)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SizeMc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=1     9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=size(Ms)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SizeMs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=2     2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55931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傅里叶变换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82CC92-7244-448D-91F8-3AFF19D4BF00}"/>
              </a:ext>
            </a:extLst>
          </p:cNvPr>
          <p:cNvSpPr/>
          <p:nvPr/>
        </p:nvSpPr>
        <p:spPr>
          <a:xfrm>
            <a:off x="311802" y="831020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傅里叶变换是傅里叶级数的推广，可以从某种角度上理解成傅里叶级数的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“周期”趋于无穷大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的极限形式</a:t>
            </a:r>
            <a:endParaRPr lang="en-US" altLang="zh-CN" sz="2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27DB73-F9D3-4B4F-88EE-807F6E5EA5BF}"/>
                  </a:ext>
                </a:extLst>
              </p:cNvPr>
              <p:cNvSpPr/>
              <p:nvPr/>
            </p:nvSpPr>
            <p:spPr>
              <a:xfrm>
                <a:off x="311802" y="1733369"/>
                <a:ext cx="8712968" cy="1026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傅里叶变换定义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𝑭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−∞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+∞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𝒕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𝒋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𝝎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𝒕</m:t>
                            </m:r>
                          </m:sup>
                        </m:sSup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𝐝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altLang="zh-CN" sz="2400" b="1" dirty="0">
                    <a:latin typeface="+mj-ea"/>
                    <a:ea typeface="+mj-ea"/>
                  </a:rPr>
                  <a:t>,j</a:t>
                </a:r>
                <a:r>
                  <a:rPr lang="zh-CN" altLang="en-US" sz="2400" b="1" dirty="0">
                    <a:latin typeface="+mj-ea"/>
                    <a:ea typeface="+mj-ea"/>
                  </a:rPr>
                  <a:t>为虚数单位</a:t>
                </a: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zh-CN" altLang="en-US" sz="2400" b="1" dirty="0">
                    <a:latin typeface="+mj-ea"/>
                    <a:ea typeface="+mj-ea"/>
                  </a:rPr>
                  <a:t>注意到，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27DB73-F9D3-4B4F-88EE-807F6E5E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2" y="1733369"/>
                <a:ext cx="8712968" cy="1026178"/>
              </a:xfrm>
              <a:prstGeom prst="rect">
                <a:avLst/>
              </a:prstGeom>
              <a:blipFill>
                <a:blip r:embed="rId2"/>
                <a:stretch>
                  <a:fillRect l="-1050" t="-592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510F3CB-2215-4CAA-928E-6C9A9C97362C}"/>
                  </a:ext>
                </a:extLst>
              </p:cNvPr>
              <p:cNvSpPr/>
              <p:nvPr/>
            </p:nvSpPr>
            <p:spPr>
              <a:xfrm>
                <a:off x="311802" y="2759547"/>
                <a:ext cx="8712968" cy="625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傅里叶逆变换定义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𝐟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𝐭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𝝅</m:t>
                        </m:r>
                      </m:den>
                    </m:f>
                    <m:nary>
                      <m:nary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−∞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+∞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𝑭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𝝎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𝒋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𝝎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𝒕</m:t>
                            </m:r>
                          </m:sup>
                        </m:sSup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𝐝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𝝎</m:t>
                        </m:r>
                      </m:e>
                    </m:nary>
                  </m:oMath>
                </a14:m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510F3CB-2215-4CAA-928E-6C9A9C973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2" y="2759547"/>
                <a:ext cx="8712968" cy="625877"/>
              </a:xfrm>
              <a:prstGeom prst="rect">
                <a:avLst/>
              </a:prstGeom>
              <a:blipFill>
                <a:blip r:embed="rId3"/>
                <a:stretch>
                  <a:fillRect l="-630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E348D79-DC47-4164-A3E5-015C21219BE1}"/>
                  </a:ext>
                </a:extLst>
              </p:cNvPr>
              <p:cNvSpPr/>
              <p:nvPr/>
            </p:nvSpPr>
            <p:spPr>
              <a:xfrm>
                <a:off x="311802" y="4110755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latin typeface="+mj-ea"/>
                    <a:ea typeface="+mj-ea"/>
                  </a:rPr>
                  <a:t>与傅里叶级数类似。傅里叶变换的意义是进行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时频分析</a:t>
                </a:r>
                <a:r>
                  <a:rPr lang="zh-CN" altLang="en-US" sz="2400" b="1" dirty="0"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为时间，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𝝎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为频率，傅里叶变换的取值往往决定了信号在什么频率上更强。（后面的课程讲信号处理或声音处理会用到）</a:t>
                </a:r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E348D79-DC47-4164-A3E5-015C21219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2" y="4110755"/>
                <a:ext cx="8712968" cy="1200329"/>
              </a:xfrm>
              <a:prstGeom prst="rect">
                <a:avLst/>
              </a:prstGeom>
              <a:blipFill>
                <a:blip r:embed="rId4"/>
                <a:stretch>
                  <a:fillRect l="-630" t="-5584" r="-63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149671E-0903-4254-AF54-572AA41013EB}"/>
                  </a:ext>
                </a:extLst>
              </p:cNvPr>
              <p:cNvSpPr/>
              <p:nvPr/>
            </p:nvSpPr>
            <p:spPr>
              <a:xfrm>
                <a:off x="311802" y="3435151"/>
                <a:ext cx="8712968" cy="625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帕萨瓦尔等式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  <m:nary>
                      <m:nary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nary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149671E-0903-4254-AF54-572AA4101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2" y="3435151"/>
                <a:ext cx="8712968" cy="625877"/>
              </a:xfrm>
              <a:prstGeom prst="rect">
                <a:avLst/>
              </a:prstGeom>
              <a:blipFill>
                <a:blip r:embed="rId5"/>
                <a:stretch>
                  <a:fillRect l="-630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C703FDB-CDD7-41BA-B4E8-174A1A15C6EA}"/>
              </a:ext>
            </a:extLst>
          </p:cNvPr>
          <p:cNvSpPr/>
          <p:nvPr/>
        </p:nvSpPr>
        <p:spPr>
          <a:xfrm>
            <a:off x="311802" y="5464022"/>
            <a:ext cx="871296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ft,t,w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时间域变量</a:t>
            </a:r>
            <a:r>
              <a:rPr lang="en-US" altLang="zh-CN" sz="2400" b="1" dirty="0">
                <a:latin typeface="+mj-ea"/>
                <a:ea typeface="+mj-ea"/>
              </a:rPr>
              <a:t>t</a:t>
            </a:r>
            <a:r>
              <a:rPr lang="zh-CN" altLang="en-US" sz="2400" b="1" dirty="0">
                <a:latin typeface="+mj-ea"/>
                <a:ea typeface="+mj-ea"/>
              </a:rPr>
              <a:t>，频率域变量</a:t>
            </a:r>
            <a:r>
              <a:rPr lang="en-US" altLang="zh-CN" sz="2400" b="1" dirty="0">
                <a:latin typeface="+mj-ea"/>
                <a:ea typeface="+mj-ea"/>
              </a:rPr>
              <a:t>w</a:t>
            </a: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ifourier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Fw,w,t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 频率域变量</a:t>
            </a:r>
            <a:r>
              <a:rPr lang="en-US" altLang="zh-CN" sz="2400" b="1" dirty="0">
                <a:latin typeface="+mj-ea"/>
                <a:ea typeface="+mj-ea"/>
              </a:rPr>
              <a:t>w,</a:t>
            </a:r>
            <a:r>
              <a:rPr lang="zh-CN" altLang="en-US" sz="2400" b="1" dirty="0">
                <a:latin typeface="+mj-ea"/>
              </a:rPr>
              <a:t>时间域变量</a:t>
            </a:r>
            <a:r>
              <a:rPr lang="en-US" altLang="zh-CN" sz="2400" b="1" dirty="0">
                <a:latin typeface="+mj-ea"/>
              </a:rPr>
              <a:t>t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7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完成傅里叶变换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2.5-1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A8E350-D1B2-4B5D-B985-60719613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2" y="827584"/>
            <a:ext cx="8343106" cy="3160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FC34FB-F6E6-4CED-B489-AA07D88CBC62}"/>
              </a:ext>
            </a:extLst>
          </p:cNvPr>
          <p:cNvSpPr/>
          <p:nvPr/>
        </p:nvSpPr>
        <p:spPr>
          <a:xfrm>
            <a:off x="247892" y="1143603"/>
            <a:ext cx="86445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 w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(t);	%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即以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为自变量的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fourier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pi*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dirac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(w) - 1i/w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ifourier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UT,w,t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傅里叶逆变换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 = (pi + pi*sign(t))/(2*pi)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Err=simplify(Ut-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	%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 =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t=-2:0.01:2;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获得这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个点的函数值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=find(t==0);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查找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所对应的下标值（如果有多个返回多个）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),'.r','MarkerSize',30)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原点大红点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on,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更改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x=0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处的函数值为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（原值为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plot(t,ut,'-r','LineWidth',3) 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这样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(0,0.5)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与左右直线不会相连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plot([t(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)],[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(kk-1),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(kk+1)],'or','MarkerSize',10)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增加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(0,0)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(0,1)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两个点，并画上空心圆，模拟“开区间取值” 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off</a:t>
            </a:r>
            <a:r>
              <a:rPr lang="en-US" altLang="zh-CN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grid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on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axis([-2,2,-0.2,1.2])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('\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{14}t'),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('\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{14}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title('\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{14}Heaviside(t)')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2.5-1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FFEAF-C29E-4FCA-A629-C006E044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59120"/>
            <a:ext cx="7488832" cy="56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99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Dirac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“函数”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6E0BDC-C0F8-420A-AEC0-B73117642F8B}"/>
                  </a:ext>
                </a:extLst>
              </p:cNvPr>
              <p:cNvSpPr/>
              <p:nvPr/>
            </p:nvSpPr>
            <p:spPr>
              <a:xfrm>
                <a:off x="311802" y="899592"/>
                <a:ext cx="8712968" cy="1364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Dirac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函数是常函数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𝝅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的傅里叶变换的结果。此函数理解为在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𝑭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𝝎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≡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𝑭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为某种意义上的“”无穷大”</a:t>
                </a:r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6E0BDC-C0F8-420A-AEC0-B73117642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2" y="899592"/>
                <a:ext cx="8712968" cy="1364541"/>
              </a:xfrm>
              <a:prstGeom prst="rect">
                <a:avLst/>
              </a:prstGeom>
              <a:blipFill>
                <a:blip r:embed="rId2"/>
                <a:stretch>
                  <a:fillRect l="-630" r="-4619" b="-9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B9E48A7-DEDA-4BBA-B472-9EDDE640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5250160" cy="3937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5E77E2-27BE-4744-8831-4C6549E8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88" y="2205412"/>
            <a:ext cx="5598395" cy="42245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DE1069-B97D-495A-88D9-93EE85DC2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284" y="4293096"/>
            <a:ext cx="2409485" cy="7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3428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2.5-2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79CFDC-9021-4053-A15B-41A3226B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5" y="908720"/>
            <a:ext cx="8386969" cy="9457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56821C-9DAE-4BAD-9629-F5402DFC48D2}"/>
              </a:ext>
            </a:extLst>
          </p:cNvPr>
          <p:cNvSpPr/>
          <p:nvPr/>
        </p:nvSpPr>
        <p:spPr>
          <a:xfrm>
            <a:off x="378515" y="1628800"/>
            <a:ext cx="76145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t w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=A*(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t+tao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/2)-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(t-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/2));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利用两个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函数进行线性组合即可以得到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（图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2.5-2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fourier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yt,t,w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A*((cos((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*w)/2)*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sin((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*w)/2))/w - (cos((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*w)/2)*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 sin((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*w)/2))/w)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=simplify(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(2*A*sin((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*w)/2))/w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请网上搜索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函数进行联系学习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ifourier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Yws,w,t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-(A*(pi*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 -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/2) - pi*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 +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/2)))/pi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=simplify(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Yts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-A*(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 -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/2) -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heaviside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 +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/2))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2.5-2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7E56EA-84D7-47FA-9244-8D731DE3384E}"/>
                  </a:ext>
                </a:extLst>
              </p:cNvPr>
              <p:cNvSpPr/>
              <p:nvPr/>
            </p:nvSpPr>
            <p:spPr>
              <a:xfrm>
                <a:off x="356934" y="548680"/>
                <a:ext cx="831952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zh-CN" altLang="en-US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时域曲线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：</a:t>
                </a:r>
                <a:endParaRPr lang="en-US" altLang="zh-CN" b="1" dirty="0">
                  <a:solidFill>
                    <a:schemeClr val="accent2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T=3;</a:t>
                </a:r>
                <a:r>
                  <a:rPr lang="en-US" altLang="zh-CN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tn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=-3:0.1:T;		</a:t>
                </a: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ytn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=subs(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yt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,{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A,tao,t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},{1,T,tn});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绘图方法与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2.5-1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类似</a:t>
                </a:r>
                <a:endParaRPr lang="zh-CN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kk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=find(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tn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==-T/2|tn==T/2);</a:t>
                </a: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plot(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tn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kk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ytn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kk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),'.r','MarkerSize',30)	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ytn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kk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NaN;hold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on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plot(tn,ytn,'-r','LineWidth',3)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hold 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off,grid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on,axis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([-T,T,-0.5,1.5])  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7E56EA-84D7-47FA-9244-8D731DE33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4" y="548680"/>
                <a:ext cx="8319522" cy="2308324"/>
              </a:xfrm>
              <a:prstGeom prst="rect">
                <a:avLst/>
              </a:prstGeom>
              <a:blipFill>
                <a:blip r:embed="rId2"/>
                <a:stretch>
                  <a:fillRect l="-660" t="-2639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4122E7E-4D73-46CB-9120-9B3317CA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82" y="2857004"/>
            <a:ext cx="4953036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2.5-2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7E56EA-84D7-47FA-9244-8D731DE3384E}"/>
              </a:ext>
            </a:extLst>
          </p:cNvPr>
          <p:cNvSpPr/>
          <p:nvPr/>
        </p:nvSpPr>
        <p:spPr>
          <a:xfrm>
            <a:off x="179512" y="54868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频域曲线：</a:t>
            </a:r>
            <a:endParaRPr lang="en-US" altLang="zh-CN" b="1" dirty="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=subs(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,{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A,tao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},{1,T});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subplot(2,1,1),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),grid on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Figure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列第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幅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subplot(2,1,2),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(abs(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Ywn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)),grid on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Figure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列第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幅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E6A30-C7EE-4915-BF7F-2E58A0AB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36" y="1772816"/>
            <a:ext cx="6607100" cy="49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11119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2.5-3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73DEFC-BFCC-404B-8E10-632D2E60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1881"/>
            <a:ext cx="8386969" cy="94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B45AC6-AB7C-49A3-B9EC-FE7160B50411}"/>
                  </a:ext>
                </a:extLst>
              </p:cNvPr>
              <p:cNvSpPr/>
              <p:nvPr/>
            </p:nvSpPr>
            <p:spPr>
              <a:xfrm>
                <a:off x="188640" y="1700808"/>
                <a:ext cx="876672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clear all</a:t>
                </a:r>
                <a:endParaRPr lang="zh-CN" altLang="zh-CN" sz="2000" dirty="0"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syms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 x w</a:t>
                </a:r>
                <a:endParaRPr lang="zh-CN" altLang="zh-CN" sz="2000" dirty="0"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ft=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(-(t-x))*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heaviside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(t-x);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heaviside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将函数截取</a:t>
                </a:r>
                <a:endParaRPr lang="zh-CN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gt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(-(t-x));	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非因果函数（不截取）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	</a:t>
                </a:r>
                <a:endParaRPr lang="zh-CN" altLang="zh-CN" sz="2000" dirty="0"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F1=simplify(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fourier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ft,t,w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))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傅里叶变换的正确用法</a:t>
                </a:r>
                <a:endParaRPr lang="en-US" altLang="zh-CN" b="1" dirty="0">
                  <a:solidFill>
                    <a:srgbClr val="008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F1 = </a:t>
                </a:r>
                <a:r>
                  <a:rPr lang="pl-PL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exp(-w*x*1i)/(1 + w*1i)</a:t>
                </a:r>
                <a:endParaRPr lang="en-US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G1=simplify(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fourier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gt,t,w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))%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全局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傅里叶变换不存在（泛函分析）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G1 =</a:t>
                </a:r>
                <a:r>
                  <a:rPr lang="en-US" altLang="zh-CN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(x)*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fourier</a:t>
                </a: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(-t), t, w) </a:t>
                </a:r>
                <a:r>
                  <a:rPr lang="en-US" altLang="zh-CN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F2=simplify(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fourier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ft,t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))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如果参数不足，就会误认为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是时间域变量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,t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为频率域变量（缺省的时间域变量由自由变量得到）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F2 = -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(-t^2*1i)/(- 1 + t*1i)</a:t>
                </a: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endParaRPr lang="zh-CN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F3=simplify(</a:t>
                </a:r>
                <a:r>
                  <a:rPr lang="en-US" altLang="zh-CN" b="1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fourier</a:t>
                </a:r>
                <a:r>
                  <a:rPr lang="en-US" altLang="zh-CN" b="1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(ft)) 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缺省时间变量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，频率变量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w</a:t>
                </a:r>
                <a:endParaRPr lang="zh-CN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269875" algn="l"/>
                  </a:tabLst>
                </a:pPr>
                <a:r>
                  <a:rPr lang="en-US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F3 = </a:t>
                </a:r>
                <a:r>
                  <a:rPr lang="pl-PL" altLang="zh-CN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(exp(-t*w*1i)*(1 + w*1i))/(w^2 + 1)</a:t>
                </a:r>
                <a:endParaRPr lang="zh-CN" altLang="zh-CN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B45AC6-AB7C-49A3-B9EC-FE7160B5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0" y="1700808"/>
                <a:ext cx="8766720" cy="4832092"/>
              </a:xfrm>
              <a:prstGeom prst="rect">
                <a:avLst/>
              </a:prstGeom>
              <a:blipFill>
                <a:blip r:embed="rId3"/>
                <a:stretch>
                  <a:fillRect l="-626" t="-504" r="-556" b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399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07" y="-281502"/>
            <a:ext cx="8110394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第三周作业在纸上手写完成（下周上课交）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8452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Q1. 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习题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第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11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写出代码与计算结果，无需绘图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3284984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Q3.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23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请写出代码，和必要的运行结果输出，图无需绘出，自己书写代码的绘图结果与右下图可以有坐标方向、颜色、线型差别，但不得中断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400" b="1" dirty="0">
              <a:latin typeface="+mj-ea"/>
              <a:ea typeface="+mj-ea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F0294E1-4650-4918-A0E7-714CEC592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05032"/>
              </p:ext>
            </p:extLst>
          </p:nvPr>
        </p:nvGraphicFramePr>
        <p:xfrm>
          <a:off x="5787945" y="4149080"/>
          <a:ext cx="2758350" cy="256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BMP 图像" r:id="rId4" imgW="4067743" imgH="3790476" progId="Paint.Picture">
                  <p:embed/>
                </p:oleObj>
              </mc:Choice>
              <mc:Fallback>
                <p:oleObj name="BMP 图像" r:id="rId4" imgW="4067743" imgH="379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945" y="4149080"/>
                        <a:ext cx="2758350" cy="2568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ADBAB12-391F-4105-9690-BCCFCA040826}"/>
                  </a:ext>
                </a:extLst>
              </p:cNvPr>
              <p:cNvSpPr txBox="1"/>
              <p:nvPr/>
            </p:nvSpPr>
            <p:spPr>
              <a:xfrm>
                <a:off x="582558" y="4545302"/>
                <a:ext cx="47857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+mn-ea"/>
                  </a:rPr>
                  <a:t>23</a:t>
                </a:r>
                <a:r>
                  <a:rPr lang="zh-CN" altLang="en-US" b="1" dirty="0">
                    <a:latin typeface="+mn-ea"/>
                  </a:rPr>
                  <a:t>．求微分方程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的通解，并绘制任意常数为</a:t>
                </a:r>
                <a:r>
                  <a:rPr lang="en-US" altLang="zh-CN" b="1" dirty="0">
                    <a:latin typeface="+mn-ea"/>
                  </a:rPr>
                  <a:t>1</a:t>
                </a:r>
                <a:r>
                  <a:rPr lang="zh-CN" altLang="en-US" b="1" dirty="0">
                    <a:latin typeface="+mn-ea"/>
                  </a:rPr>
                  <a:t>时，如右下图所示的解曲线图形。（提示：通解中任意常数的替代；构造能完整反映所有解的统一表达式，然后绘图。）</a:t>
                </a:r>
                <a:endParaRPr lang="en-US" altLang="zh-CN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ADBAB12-391F-4105-9690-BCCFCA04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8" y="4545302"/>
                <a:ext cx="4785790" cy="1477328"/>
              </a:xfrm>
              <a:prstGeom prst="rect">
                <a:avLst/>
              </a:prstGeom>
              <a:blipFill>
                <a:blip r:embed="rId6"/>
                <a:stretch>
                  <a:fillRect l="-1146" t="-330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B56636D-7E70-498F-A294-CAFAC01F6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39" y="1353829"/>
            <a:ext cx="7453414" cy="570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2DC58E-AF00-4C55-AE57-B5449238326B}"/>
                  </a:ext>
                </a:extLst>
              </p:cNvPr>
              <p:cNvSpPr/>
              <p:nvPr/>
            </p:nvSpPr>
            <p:spPr>
              <a:xfrm>
                <a:off x="251520" y="1936761"/>
                <a:ext cx="8712968" cy="139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Q2.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利用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MATLAB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符号运算计算高数的二重积分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[2016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级期末</a:t>
                </a:r>
                <a:r>
                  <a:rPr lang="en-US" altLang="zh-CN" sz="2400" b="1">
                    <a:solidFill>
                      <a:prstClr val="black"/>
                    </a:solidFill>
                    <a:latin typeface="+mj-ea"/>
                    <a:ea typeface="+mj-ea"/>
                  </a:rPr>
                  <a:t>]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2DC58E-AF00-4C55-AE57-B54492383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36761"/>
                <a:ext cx="8712968" cy="1394613"/>
              </a:xfrm>
              <a:prstGeom prst="rect">
                <a:avLst/>
              </a:prstGeom>
              <a:blipFill>
                <a:blip r:embed="rId8"/>
                <a:stretch>
                  <a:fillRect l="-629"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8E83D86A-C25C-4C69-BCBF-5A0415775E49}"/>
              </a:ext>
            </a:extLst>
          </p:cNvPr>
          <p:cNvSpPr/>
          <p:nvPr/>
        </p:nvSpPr>
        <p:spPr>
          <a:xfrm>
            <a:off x="410004" y="6082620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未完，后面还有题目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54" y="-281502"/>
            <a:ext cx="79081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第三周作业在纸上手写完成（下周上课交）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4C0063-0D38-45C3-A014-EABEF14E3AED}"/>
                  </a:ext>
                </a:extLst>
              </p:cNvPr>
              <p:cNvSpPr/>
              <p:nvPr/>
            </p:nvSpPr>
            <p:spPr>
              <a:xfrm>
                <a:off x="251520" y="2996952"/>
                <a:ext cx="8438666" cy="298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Q5.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利用课程与课外资料学习连续傅里叶变换的相关性质</a:t>
                </a: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zh-CN" altLang="en-US" sz="2400" b="1" dirty="0">
                    <a:latin typeface="+mj-ea"/>
                    <a:ea typeface="+mj-ea"/>
                  </a:rPr>
                  <a:t>（</a:t>
                </a:r>
                <a:r>
                  <a:rPr lang="en-US" altLang="zh-CN" sz="2400" b="1" dirty="0">
                    <a:latin typeface="+mj-ea"/>
                    <a:ea typeface="+mj-ea"/>
                  </a:rPr>
                  <a:t>1</a:t>
                </a:r>
                <a:r>
                  <a:rPr lang="zh-CN" altLang="en-US" sz="2400" b="1" dirty="0">
                    <a:latin typeface="+mj-ea"/>
                    <a:ea typeface="+mj-ea"/>
                  </a:rPr>
                  <a:t>）了解并列举出连续傅里叶变换的平移性质、导数性质与卷积性质，平移、求导和卷积均在时间域函数进行。</a:t>
                </a: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zh-CN" altLang="en-US" sz="2400" b="1" dirty="0">
                    <a:latin typeface="+mj-ea"/>
                    <a:ea typeface="+mj-ea"/>
                  </a:rPr>
                  <a:t>（</a:t>
                </a:r>
                <a:r>
                  <a:rPr lang="en-US" altLang="zh-CN" sz="2400" b="1" dirty="0">
                    <a:latin typeface="+mj-ea"/>
                    <a:ea typeface="+mj-ea"/>
                  </a:rPr>
                  <a:t>2</a:t>
                </a:r>
                <a:r>
                  <a:rPr lang="zh-CN" altLang="en-US" sz="2400" b="1" dirty="0">
                    <a:latin typeface="+mj-ea"/>
                    <a:ea typeface="+mj-ea"/>
                  </a:rPr>
                  <a:t>）设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为某些未知的</a:t>
                </a:r>
                <a:r>
                  <a:rPr lang="en-US" altLang="zh-CN" sz="2400" b="1" dirty="0" err="1">
                    <a:latin typeface="+mj-ea"/>
                    <a:ea typeface="+mj-ea"/>
                  </a:rPr>
                  <a:t>sym</a:t>
                </a:r>
                <a:r>
                  <a:rPr lang="zh-CN" altLang="en-US" sz="2400" b="1" dirty="0">
                    <a:latin typeface="+mj-ea"/>
                    <a:ea typeface="+mj-ea"/>
                  </a:rPr>
                  <a:t>函数，尝试通过通过</a:t>
                </a:r>
                <a:r>
                  <a:rPr lang="en-US" altLang="zh-CN" sz="2400" b="1" dirty="0">
                    <a:latin typeface="+mj-ea"/>
                    <a:ea typeface="+mj-ea"/>
                  </a:rPr>
                  <a:t>MATLAB</a:t>
                </a:r>
                <a:r>
                  <a:rPr lang="zh-CN" altLang="en-US" sz="2400" b="1" dirty="0">
                    <a:latin typeface="+mj-ea"/>
                    <a:ea typeface="+mj-ea"/>
                  </a:rPr>
                  <a:t>符号运算验证你所描述的</a:t>
                </a:r>
                <a:r>
                  <a:rPr lang="zh-CN" altLang="en-US" sz="2400" b="1">
                    <a:latin typeface="+mj-ea"/>
                    <a:ea typeface="+mj-ea"/>
                  </a:rPr>
                  <a:t>这些性质。</a:t>
                </a:r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4C0063-0D38-45C3-A014-EABEF14E3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96952"/>
                <a:ext cx="8438666" cy="2985433"/>
              </a:xfrm>
              <a:prstGeom prst="rect">
                <a:avLst/>
              </a:prstGeom>
              <a:blipFill>
                <a:blip r:embed="rId3"/>
                <a:stretch>
                  <a:fillRect l="-1083" t="-1636" b="-3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52B49A7C-D3E8-4ACF-B7A9-D315157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74" y="2884337"/>
            <a:ext cx="7205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C30674-BE1A-44BD-88F1-AFCF2E148E78}"/>
                  </a:ext>
                </a:extLst>
              </p:cNvPr>
              <p:cNvSpPr/>
              <p:nvPr/>
            </p:nvSpPr>
            <p:spPr>
              <a:xfrm>
                <a:off x="251520" y="1132330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Q4.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不用字符串表达式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调用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dsolve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函数，解决例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2.4-3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的微分方程初值问题（如下），并获得与例题相同的运算结果。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C30674-BE1A-44BD-88F1-AFCF2E148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32330"/>
                <a:ext cx="8712968" cy="1200329"/>
              </a:xfrm>
              <a:prstGeom prst="rect">
                <a:avLst/>
              </a:prstGeom>
              <a:blipFill>
                <a:blip r:embed="rId4"/>
                <a:stretch>
                  <a:fillRect l="-629" t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符号对象的识别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2.1-5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73B55E-0AB9-4126-BD6B-23E2E0DDBF38}"/>
              </a:ext>
            </a:extLst>
          </p:cNvPr>
          <p:cNvSpPr/>
          <p:nvPr/>
        </p:nvSpPr>
        <p:spPr>
          <a:xfrm>
            <a:off x="467544" y="1464550"/>
            <a:ext cx="9081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=class(Mn)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=class(Mc)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CMc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CMs=class(Ms)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CMs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E801-C025-4490-874D-D1F33BEB3C10}"/>
              </a:ext>
            </a:extLst>
          </p:cNvPr>
          <p:cNvSpPr/>
          <p:nvPr/>
        </p:nvSpPr>
        <p:spPr>
          <a:xfrm>
            <a:off x="467544" y="955705"/>
            <a:ext cx="7194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可以显示特定变量的类型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560B5C-BED9-468D-A213-F18320DF26F3}"/>
              </a:ext>
            </a:extLst>
          </p:cNvPr>
          <p:cNvSpPr/>
          <p:nvPr/>
        </p:nvSpPr>
        <p:spPr>
          <a:xfrm>
            <a:off x="467544" y="2564904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可以用“是与否”（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或</a:t>
            </a:r>
            <a:r>
              <a:rPr lang="en-US" altLang="zh-CN" sz="2400" b="1" dirty="0">
                <a:latin typeface="+mj-ea"/>
                <a:ea typeface="+mj-ea"/>
              </a:rPr>
              <a:t>0</a:t>
            </a:r>
            <a:r>
              <a:rPr lang="zh-CN" altLang="en-US" sz="2400" b="1" dirty="0">
                <a:latin typeface="+mj-ea"/>
                <a:ea typeface="+mj-ea"/>
              </a:rPr>
              <a:t>）来判断矩阵类型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E0E09F-0423-4689-8BE8-FAB37FABF5DF}"/>
              </a:ext>
            </a:extLst>
          </p:cNvPr>
          <p:cNvSpPr/>
          <p:nvPr/>
        </p:nvSpPr>
        <p:spPr>
          <a:xfrm>
            <a:off x="467544" y="3142038"/>
            <a:ext cx="7038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Mn,'double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1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Mc,'char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1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(Ms,'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1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9BB540-C7D7-44D7-8C86-9A48B1F1734A}"/>
              </a:ext>
            </a:extLst>
          </p:cNvPr>
          <p:cNvSpPr/>
          <p:nvPr/>
        </p:nvSpPr>
        <p:spPr>
          <a:xfrm>
            <a:off x="467544" y="4273170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可以列表式显示所有内存变量类别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BDD03D-92E4-4B26-A804-872510824AA6}"/>
              </a:ext>
            </a:extLst>
          </p:cNvPr>
          <p:cNvSpPr/>
          <p:nvPr/>
        </p:nvSpPr>
        <p:spPr>
          <a:xfrm>
            <a:off x="463222" y="4850304"/>
            <a:ext cx="81186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whos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Mn Mc Ms				%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      Size            Bytes  Class     Attributes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Mc        1x9                18  char           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Mn        2x2                32  double         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Ms        2x2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8150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不用交的作业（重要）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1124744"/>
            <a:ext cx="843866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将今天讲过的例题尝试自己键入并运行一遍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课本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习题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9,12,15,16,24,25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题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请自行阅读、思考、测试完成。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尝试用百度百科，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wiki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英文版等资料简单了解傅里叶变换、狄拉克“函数”的有关知识和性质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感谢同学们认真听课</a:t>
            </a:r>
            <a:r>
              <a:rPr lang="en-US" altLang="zh-CN" sz="60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zh-CN" altLang="en-US" sz="6000" i="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446615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47546"/>
                </a:solidFill>
                <a:latin typeface="Calibri" pitchFamily="34" charset="0"/>
                <a:cs typeface="Calibri" pitchFamily="34" charset="0"/>
              </a:rPr>
              <a:t>欢迎同学们积极提问、交流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255" y="46065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47546"/>
                </a:solidFill>
                <a:latin typeface="Calibri" pitchFamily="34" charset="0"/>
                <a:cs typeface="Calibri" pitchFamily="34" charset="0"/>
                <a:hlinkClick r:id="rId2"/>
              </a:rPr>
              <a:t>sysumatlab@163.com</a:t>
            </a:r>
            <a:r>
              <a:rPr lang="en-US" altLang="zh-CN" sz="2800" dirty="0">
                <a:solidFill>
                  <a:srgbClr val="C47546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7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74119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2.1.5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暂不讲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sym typeface="Wingdings" panose="05000000000000000000" pitchFamily="2" charset="2"/>
              </a:rPr>
              <a:t>2.2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sym typeface="Wingdings" panose="05000000000000000000" pitchFamily="2" charset="2"/>
              </a:rPr>
              <a:t>双精度转符号（复习）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393BF-1A75-428F-B3A3-889DA4B4547C}"/>
              </a:ext>
            </a:extLst>
          </p:cNvPr>
          <p:cNvSpPr/>
          <p:nvPr/>
        </p:nvSpPr>
        <p:spPr>
          <a:xfrm>
            <a:off x="211380" y="863054"/>
            <a:ext cx="8609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利用</a:t>
            </a:r>
            <a:r>
              <a:rPr lang="en-US" altLang="zh-CN" sz="2400" b="1" dirty="0" err="1">
                <a:solidFill>
                  <a:prstClr val="black"/>
                </a:solidFill>
                <a:latin typeface="+mj-ea"/>
                <a:ea typeface="+mj-ea"/>
              </a:rPr>
              <a:t>sym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定义符号常量时，可以强制指定常量的储存类型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5E884E-F069-4BE8-B872-472E88FFE55C}"/>
              </a:ext>
            </a:extLst>
          </p:cNvPr>
          <p:cNvSpPr/>
          <p:nvPr/>
        </p:nvSpPr>
        <p:spPr>
          <a:xfrm>
            <a:off x="211380" y="1371739"/>
            <a:ext cx="88251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A=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  <a:ea typeface="+mj-ea"/>
              </a:rPr>
              <a:t>sym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(1e-3,'r') 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后面的“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Flag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”设为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r,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意为分式有理型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属于大多数传统有理数输入时的默认表示形式</a:t>
            </a:r>
            <a:endParaRPr lang="en-US" altLang="zh-CN" sz="24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latin typeface="+mj-ea"/>
                <a:ea typeface="+mj-ea"/>
              </a:rPr>
              <a:t> A =1/1000    </a:t>
            </a:r>
            <a:r>
              <a:rPr lang="zh-CN" altLang="en-US" sz="2400" b="1" dirty="0">
                <a:latin typeface="+mj-ea"/>
                <a:ea typeface="+mj-ea"/>
              </a:rPr>
              <a:t>定义一个有理型符号常量并进行具体赋值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22DC53-FDB4-4F99-8126-D97D4DF09274}"/>
              </a:ext>
            </a:extLst>
          </p:cNvPr>
          <p:cNvSpPr/>
          <p:nvPr/>
        </p:nvSpPr>
        <p:spPr>
          <a:xfrm>
            <a:off x="211380" y="2801820"/>
            <a:ext cx="88251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A=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  <a:ea typeface="+mj-ea"/>
              </a:rPr>
              <a:t>sym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(1e-3,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'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d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'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 %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“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Flag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”设为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d,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十进制浮点型</a:t>
            </a:r>
            <a:endParaRPr lang="en-US" altLang="zh-CN" sz="2400" b="1" dirty="0">
              <a:solidFill>
                <a:srgbClr val="00B050"/>
              </a:solidFill>
              <a:latin typeface="+mj-ea"/>
            </a:endParaRP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latin typeface="+mj-ea"/>
                <a:ea typeface="+mj-ea"/>
              </a:rPr>
              <a:t> A =0.0010000000000000000208166817117217    </a:t>
            </a: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zh-CN" altLang="en-US" sz="2400" b="1" dirty="0">
                <a:latin typeface="+mj-ea"/>
                <a:ea typeface="+mj-ea"/>
              </a:rPr>
              <a:t>该浮点型常量以</a:t>
            </a:r>
            <a:r>
              <a:rPr lang="en-US" altLang="zh-CN" sz="2400" b="1" dirty="0">
                <a:latin typeface="+mj-ea"/>
                <a:ea typeface="+mj-ea"/>
              </a:rPr>
              <a:t>32</a:t>
            </a:r>
            <a:r>
              <a:rPr lang="zh-CN" altLang="en-US" sz="2400" b="1" dirty="0">
                <a:latin typeface="+mj-ea"/>
                <a:ea typeface="+mj-ea"/>
              </a:rPr>
              <a:t>位有效数字显示，但精度其实并不到</a:t>
            </a:r>
            <a:r>
              <a:rPr lang="en-US" altLang="zh-CN" sz="2400" b="1" dirty="0">
                <a:latin typeface="+mj-ea"/>
                <a:ea typeface="+mj-ea"/>
              </a:rPr>
              <a:t>32</a:t>
            </a:r>
            <a:r>
              <a:rPr lang="zh-CN" altLang="en-US" sz="2400" b="1" dirty="0">
                <a:latin typeface="+mj-ea"/>
                <a:ea typeface="+mj-ea"/>
              </a:rPr>
              <a:t>位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4F2DCF-3DE8-4466-A8A3-E768BEDD5471}"/>
              </a:ext>
            </a:extLst>
          </p:cNvPr>
          <p:cNvSpPr/>
          <p:nvPr/>
        </p:nvSpPr>
        <p:spPr>
          <a:xfrm>
            <a:off x="211380" y="4325184"/>
            <a:ext cx="882511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A=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  <a:ea typeface="+mj-ea"/>
              </a:rPr>
              <a:t>sym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(1e-3,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'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e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'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 %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“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Flag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”设为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e,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机器误差有理格式</a:t>
            </a:r>
            <a:endParaRPr lang="en-US" altLang="zh-CN" sz="2400" b="1" dirty="0">
              <a:solidFill>
                <a:srgbClr val="00B050"/>
              </a:solidFill>
              <a:latin typeface="+mj-ea"/>
            </a:endParaRP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latin typeface="+mj-ea"/>
                <a:ea typeface="+mj-ea"/>
              </a:rPr>
              <a:t> A =eps/10667 + 1/1000    </a:t>
            </a:r>
            <a:r>
              <a:rPr lang="zh-CN" altLang="en-US" sz="2400" b="1" dirty="0">
                <a:latin typeface="+mj-ea"/>
                <a:ea typeface="+mj-ea"/>
              </a:rPr>
              <a:t>机器误差很小但没有忽略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2145AD-A141-46E2-8EF1-D84258D436F3}"/>
              </a:ext>
            </a:extLst>
          </p:cNvPr>
          <p:cNvSpPr/>
          <p:nvPr/>
        </p:nvSpPr>
        <p:spPr>
          <a:xfrm>
            <a:off x="211380" y="5373216"/>
            <a:ext cx="882511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A=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  <a:ea typeface="+mj-ea"/>
              </a:rPr>
              <a:t>sym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(1e-3,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'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f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'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 %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“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Flag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”设为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f,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合并的有理格式</a:t>
            </a:r>
            <a:endParaRPr lang="en-US" altLang="zh-CN" sz="2400" b="1" dirty="0">
              <a:solidFill>
                <a:srgbClr val="00B050"/>
              </a:solidFill>
              <a:latin typeface="+mj-ea"/>
            </a:endParaRP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latin typeface="+mj-ea"/>
                <a:ea typeface="+mj-ea"/>
              </a:rPr>
              <a:t> A =1152921504606847/1152921504606846976</a:t>
            </a:r>
            <a:r>
              <a:rPr lang="zh-CN" altLang="en-US" sz="2400" b="1" dirty="0">
                <a:latin typeface="+mj-ea"/>
                <a:ea typeface="+mj-ea"/>
              </a:rPr>
              <a:t>，可读性较差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3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符号转双精度或符号型小数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2.2-1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E2F4DA-CB91-4D27-858F-323D80E5F49F}"/>
              </a:ext>
            </a:extLst>
          </p:cNvPr>
          <p:cNvSpPr/>
          <p:nvPr/>
        </p:nvSpPr>
        <p:spPr>
          <a:xfrm>
            <a:off x="211380" y="1052736"/>
            <a:ext cx="88251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A=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  <a:ea typeface="+mj-ea"/>
              </a:rPr>
              <a:t>exp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  <a:ea typeface="+mj-ea"/>
              </a:rPr>
              <a:t>sym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</a:rPr>
              <a:t>(1)); a=double(A)</a:t>
            </a: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将</a:t>
            </a:r>
            <a:r>
              <a:rPr lang="en-US" altLang="zh-CN" sz="2400" b="1" dirty="0" err="1">
                <a:solidFill>
                  <a:srgbClr val="00B050"/>
                </a:solidFill>
                <a:latin typeface="+mj-ea"/>
              </a:rPr>
              <a:t>sym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型变量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A=</a:t>
            </a:r>
            <a:r>
              <a:rPr lang="en-US" altLang="zh-CN" sz="2400" b="1" dirty="0" err="1">
                <a:solidFill>
                  <a:srgbClr val="00B050"/>
                </a:solidFill>
                <a:latin typeface="+mj-ea"/>
              </a:rPr>
              <a:t>exp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(1)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的值转换为双精度（类似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</a:rPr>
              <a:t>C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</a:rPr>
              <a:t>语言）</a:t>
            </a:r>
            <a:endParaRPr lang="en-US" altLang="zh-CN" sz="2400" b="1" dirty="0">
              <a:solidFill>
                <a:srgbClr val="00B050"/>
              </a:solidFill>
              <a:latin typeface="+mj-ea"/>
            </a:endParaRP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latin typeface="+mj-ea"/>
                <a:ea typeface="+mj-ea"/>
              </a:rPr>
              <a:t> a =2.7183    </a:t>
            </a:r>
            <a:r>
              <a:rPr lang="zh-CN" altLang="en-US" sz="2400" b="1" dirty="0">
                <a:latin typeface="+mj-ea"/>
                <a:ea typeface="+mj-ea"/>
              </a:rPr>
              <a:t>双精度型数的显示模式取决于定义的</a:t>
            </a:r>
            <a:r>
              <a:rPr lang="en-US" altLang="zh-CN" sz="2400" b="1" dirty="0">
                <a:latin typeface="+mj-ea"/>
                <a:ea typeface="+mj-ea"/>
              </a:rPr>
              <a:t>format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2A0A58-C36D-4B63-8CA4-621F43132BE8}"/>
              </a:ext>
            </a:extLst>
          </p:cNvPr>
          <p:cNvSpPr/>
          <p:nvPr/>
        </p:nvSpPr>
        <p:spPr>
          <a:xfrm>
            <a:off x="251520" y="2543100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    </a:t>
            </a:r>
            <a:r>
              <a:rPr lang="zh-CN" altLang="en-US" sz="2400" b="1" dirty="0">
                <a:latin typeface="+mj-ea"/>
                <a:ea typeface="+mj-ea"/>
              </a:rPr>
              <a:t>显示当前</a:t>
            </a:r>
            <a:r>
              <a:rPr lang="en-US" altLang="zh-CN" sz="2400" b="1" dirty="0" err="1">
                <a:latin typeface="+mj-ea"/>
                <a:ea typeface="+mj-ea"/>
              </a:rPr>
              <a:t>vpa</a:t>
            </a:r>
            <a:r>
              <a:rPr lang="zh-CN" altLang="en-US" sz="2400" b="1" dirty="0">
                <a:latin typeface="+mj-ea"/>
                <a:ea typeface="+mj-ea"/>
              </a:rPr>
              <a:t>命令的截断位数</a:t>
            </a:r>
            <a:endParaRPr lang="en-US" altLang="zh-CN" sz="2400" b="1" dirty="0"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digits(n)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设置当前</a:t>
            </a:r>
            <a:r>
              <a:rPr lang="en-US" altLang="zh-CN" sz="24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vpa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</a:t>
            </a:r>
            <a:r>
              <a:rPr lang="zh-CN" altLang="en-US" sz="2400" b="1" dirty="0">
                <a:latin typeface="+mj-ea"/>
                <a:ea typeface="+mj-ea"/>
              </a:rPr>
              <a:t>的截断位数为</a:t>
            </a:r>
            <a:r>
              <a:rPr lang="en-US" altLang="zh-CN" sz="2400" b="1" dirty="0">
                <a:latin typeface="+mj-ea"/>
                <a:ea typeface="+mj-ea"/>
              </a:rPr>
              <a:t>n</a:t>
            </a: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vpa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按照当前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digits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位有效数字来对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截取到小数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vpa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x,n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按照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位有效数字来截取到小数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仍是</a:t>
            </a:r>
            <a:r>
              <a:rPr lang="en-US" altLang="zh-CN" sz="2400" b="1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sym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</a:t>
            </a:r>
            <a:r>
              <a:rPr lang="en-US" altLang="zh-CN" sz="24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sym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型变量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视为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命令计算双精度结果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07B343-AC71-4ACF-92D8-50315F99275E}"/>
              </a:ext>
            </a:extLst>
          </p:cNvPr>
          <p:cNvSpPr/>
          <p:nvPr/>
        </p:nvSpPr>
        <p:spPr>
          <a:xfrm>
            <a:off x="211380" y="480380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2.2-1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114E6-DF56-4CAC-BBD3-4C77AD33847B}"/>
              </a:ext>
            </a:extLst>
          </p:cNvPr>
          <p:cNvSpPr/>
          <p:nvPr/>
        </p:nvSpPr>
        <p:spPr>
          <a:xfrm>
            <a:off x="251520" y="5173132"/>
            <a:ext cx="7326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reset(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symengine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这一步可以做到符号运算回归默认（精确）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('1/3+sqrt(2)')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利用字符串定义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新版本会报错！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建议使用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(1/3)+sqrt(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(2))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solidFill>
                <a:srgbClr val="C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2^(1/2) + 1/3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符号转双精度及精度设定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2.2-1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07B343-AC71-4ACF-92D8-50315F99275E}"/>
              </a:ext>
            </a:extLst>
          </p:cNvPr>
          <p:cNvSpPr/>
          <p:nvPr/>
        </p:nvSpPr>
        <p:spPr>
          <a:xfrm>
            <a:off x="179512" y="920288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2.2-1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4754C-BFCE-4B7F-B8F8-8FECB4563FAE}"/>
              </a:ext>
            </a:extLst>
          </p:cNvPr>
          <p:cNvSpPr/>
          <p:nvPr/>
        </p:nvSpPr>
        <p:spPr>
          <a:xfrm>
            <a:off x="107504" y="1289620"/>
            <a:ext cx="892899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1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digits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Digits = 32 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 long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a=1/3+sqrt(2)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直接计算数值型，结果：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1.747546895706428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sa_Plus_a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(sa+a,20)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sa_Minus_a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(sa-a,20)%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双精度型与符号型求和求差后，再保留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位有效数字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sa_Plus_a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3.4950937914128567869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sa_Minus_a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-0.000000000000000022658064826339973669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AAA80-C734-4DBE-9F29-27EAC0470FFD}"/>
              </a:ext>
            </a:extLst>
          </p:cNvPr>
          <p:cNvSpPr/>
          <p:nvPr/>
        </p:nvSpPr>
        <p:spPr>
          <a:xfrm>
            <a:off x="179512" y="3972563"/>
            <a:ext cx="8262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sa32=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位截取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digits(48)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改设置为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sa5=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(sa,5)	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位截取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sa48=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位截取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sa32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1.747546895706428382135022057543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sa5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1.7475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sa48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1.74754689570642838213502205754303141190300520871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21641A-32FB-4989-A594-2B181F339A0E}"/>
              </a:ext>
            </a:extLst>
          </p:cNvPr>
          <p:cNvSpPr/>
          <p:nvPr/>
        </p:nvSpPr>
        <p:spPr>
          <a:xfrm>
            <a:off x="179512" y="6070731"/>
            <a:ext cx="826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sad=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eval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命令双精度计算，结果与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相同！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sad = 1.747546895706428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9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1902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符号表达式的几种基本操作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了解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467544" y="1340768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按变量或表达式</a:t>
            </a:r>
            <a:r>
              <a:rPr lang="en-US" altLang="zh-CN" sz="2400" b="1" dirty="0">
                <a:latin typeface="+mj-ea"/>
                <a:ea typeface="+mj-ea"/>
              </a:rPr>
              <a:t>v</a:t>
            </a:r>
            <a:r>
              <a:rPr lang="zh-CN" altLang="en-US" sz="2400" b="1" dirty="0">
                <a:latin typeface="+mj-ea"/>
                <a:ea typeface="+mj-ea"/>
              </a:rPr>
              <a:t>合并同类项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0287A-421F-49C7-91AF-D9AFA02FEA77}"/>
              </a:ext>
            </a:extLst>
          </p:cNvPr>
          <p:cNvSpPr/>
          <p:nvPr/>
        </p:nvSpPr>
        <p:spPr>
          <a:xfrm>
            <a:off x="467544" y="879103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collect(S)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按默认自由变量合并同类项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E8CD7-F292-4CCC-8492-EEB7D865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55" y="1961077"/>
            <a:ext cx="6219046" cy="675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7767BE-FF6A-4EB0-B36C-19E481EE0938}"/>
              </a:ext>
            </a:extLst>
          </p:cNvPr>
          <p:cNvSpPr txBox="1"/>
          <p:nvPr/>
        </p:nvSpPr>
        <p:spPr>
          <a:xfrm>
            <a:off x="782086" y="2759422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syms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 y a b c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 = x^2*y + y*x - x^2 - 2*x;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 =  1/4*x*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(-2*x)+3/16*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(-2*x);</a:t>
            </a:r>
          </a:p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fx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= collect(f)</a:t>
            </a:r>
          </a:p>
          <a:p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fx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(y-1)*x^2 + (y-2)*x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gepx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= collect(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g,exp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(-2*x))</a:t>
            </a:r>
          </a:p>
          <a:p>
            <a:r>
              <a:rPr lang="en-US" altLang="zh-C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gepx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(1/4*x+3/16)*</a:t>
            </a:r>
            <a:r>
              <a:rPr lang="en-US" altLang="zh-C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(-2*x)</a:t>
            </a:r>
            <a:endParaRPr lang="zh-CN" alt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02993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符号表达式的几种基本操作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了解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193A8-9436-4AEA-BEBD-9DC1ABCE5DD7}"/>
              </a:ext>
            </a:extLst>
          </p:cNvPr>
          <p:cNvSpPr/>
          <p:nvPr/>
        </p:nvSpPr>
        <p:spPr>
          <a:xfrm>
            <a:off x="467544" y="1017567"/>
            <a:ext cx="7194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expand(S)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  </a:t>
            </a:r>
            <a:r>
              <a:rPr lang="zh-CN" altLang="en-US" sz="2400" b="1" dirty="0">
                <a:latin typeface="+mj-ea"/>
                <a:ea typeface="+mj-ea"/>
              </a:rPr>
              <a:t>多项式展开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3D3101-0A2B-4493-8A55-E8E879EA95ED}"/>
              </a:ext>
            </a:extLst>
          </p:cNvPr>
          <p:cNvSpPr txBox="1"/>
          <p:nvPr/>
        </p:nvSpPr>
        <p:spPr>
          <a:xfrm>
            <a:off x="899592" y="1772816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syms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 y a b c t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E1 = expand((x-2)*(x-4)*(y-t))</a:t>
            </a:r>
          </a:p>
          <a:p>
            <a:r>
              <a:rPr lang="fr-F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E1 = </a:t>
            </a:r>
          </a:p>
          <a:p>
            <a:r>
              <a:rPr lang="fr-F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8*y - 8*t + 6*t*x - 6*x*y - t*x^2 + x^2*y</a:t>
            </a:r>
          </a:p>
          <a:p>
            <a:endParaRPr lang="fr-FR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 E2 = expand(cos(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x+y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s-E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E2 = </a:t>
            </a:r>
          </a:p>
          <a:p>
            <a:r>
              <a:rPr lang="es-E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cos(x)*cos(y) - sin(x)*sin(y)</a:t>
            </a:r>
          </a:p>
          <a:p>
            <a:endParaRPr lang="es-E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&gt;&gt;E3 = expand(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)^3))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E3 = </a:t>
            </a:r>
          </a:p>
          <a:p>
            <a:r>
              <a:rPr lang="pt-BR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exp(a^3)*exp(b^3)*exp(3*a*b^2)*exp(3*a^2*b)</a:t>
            </a:r>
            <a:endParaRPr lang="zh-CN" alt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8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5597</TotalTime>
  <Words>2878</Words>
  <Application>Microsoft Office PowerPoint</Application>
  <PresentationFormat>全屏显示(4:3)</PresentationFormat>
  <Paragraphs>491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Wingdings</vt:lpstr>
      <vt:lpstr>Courier New</vt:lpstr>
      <vt:lpstr>Perpetua</vt:lpstr>
      <vt:lpstr>微软雅黑</vt:lpstr>
      <vt:lpstr>宋体</vt:lpstr>
      <vt:lpstr>Wingdings 2</vt:lpstr>
      <vt:lpstr>Times New Roman</vt:lpstr>
      <vt:lpstr>Cambria Math</vt:lpstr>
      <vt:lpstr>Franklin Gothic Book</vt:lpstr>
      <vt:lpstr>Arial</vt:lpstr>
      <vt:lpstr>Calibri</vt:lpstr>
      <vt:lpstr>Arial Narrow</vt:lpstr>
      <vt:lpstr>Franklin Gothic Medium</vt:lpstr>
      <vt:lpstr>幼圆</vt:lpstr>
      <vt:lpstr>极目远眺</vt:lpstr>
      <vt:lpstr>Equity</vt:lpstr>
      <vt:lpstr>暗香扑面</vt:lpstr>
      <vt:lpstr>BMP 图像</vt:lpstr>
      <vt:lpstr>数学实验与数学软件 </vt:lpstr>
      <vt:lpstr>复习-MATLAB符号对象与求和</vt:lpstr>
      <vt:lpstr>符号对象的识别-例2.1-5</vt:lpstr>
      <vt:lpstr>符号对象的识别-例2.1-5</vt:lpstr>
      <vt:lpstr>2.1.5暂不讲2.2双精度转符号（复习）</vt:lpstr>
      <vt:lpstr>符号转双精度或符号型小数-例2.2-1</vt:lpstr>
      <vt:lpstr>符号转双精度及精度设定-例2.2-1</vt:lpstr>
      <vt:lpstr>符号表达式的几种基本操作(了解）</vt:lpstr>
      <vt:lpstr>符号表达式的几种基本操作(了解）</vt:lpstr>
      <vt:lpstr>符号表达式的几种基本操作(课本2.2.3）</vt:lpstr>
      <vt:lpstr>符号表达式的几种基本操作(例2.2-2）</vt:lpstr>
      <vt:lpstr>符号表达式的几种基本操作(书上没有!）</vt:lpstr>
      <vt:lpstr>符号表达式的几种基本操作(书上没有!）</vt:lpstr>
      <vt:lpstr>公子式简化表达-例2.2-3</vt:lpstr>
      <vt:lpstr>例2.2-3</vt:lpstr>
      <vt:lpstr>通用置换命令-例2.2-4</vt:lpstr>
      <vt:lpstr>例2.2-4</vt:lpstr>
      <vt:lpstr>例2.2-4</vt:lpstr>
      <vt:lpstr>符号积分-例2.3-8</vt:lpstr>
      <vt:lpstr>例2.3-9</vt:lpstr>
      <vt:lpstr>例2.3-10</vt:lpstr>
      <vt:lpstr>例2.3-11</vt:lpstr>
      <vt:lpstr>例2.3-11</vt:lpstr>
      <vt:lpstr>PowerPoint 演示文稿</vt:lpstr>
      <vt:lpstr>微分方程（组）的符号解法</vt:lpstr>
      <vt:lpstr>例2.4-1</vt:lpstr>
      <vt:lpstr>例2.4-2</vt:lpstr>
      <vt:lpstr>例2.4-2</vt:lpstr>
      <vt:lpstr>例2.4-3</vt:lpstr>
      <vt:lpstr>傅里叶变换</vt:lpstr>
      <vt:lpstr>MATLAB完成傅里叶变换-例2.5-1</vt:lpstr>
      <vt:lpstr>例2.5-1</vt:lpstr>
      <vt:lpstr>Dirac“函数”</vt:lpstr>
      <vt:lpstr>例2.5-2</vt:lpstr>
      <vt:lpstr>例2.5-2</vt:lpstr>
      <vt:lpstr>例2.5-2</vt:lpstr>
      <vt:lpstr>例2.5-3</vt:lpstr>
      <vt:lpstr>第三周作业在纸上手写完成（下周上课交）</vt:lpstr>
      <vt:lpstr>第三周作业在纸上手写完成（下周上课交）</vt:lpstr>
      <vt:lpstr>不用交的作业（重要）</vt:lpstr>
      <vt:lpstr>感谢同学们认真听课!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Frames and application</dc:title>
  <dc:creator>JIA LI</dc:creator>
  <cp:lastModifiedBy>JIA LI</cp:lastModifiedBy>
  <cp:revision>565</cp:revision>
  <dcterms:created xsi:type="dcterms:W3CDTF">2014-07-04T06:51:09Z</dcterms:created>
  <dcterms:modified xsi:type="dcterms:W3CDTF">2019-09-10T02:50:17Z</dcterms:modified>
</cp:coreProperties>
</file>