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17">
  <p:sldMasterIdLst>
    <p:sldMasterId id="2147483660" r:id="rId1"/>
    <p:sldMasterId id="2147483672" r:id="rId2"/>
    <p:sldMasterId id="2147483684" r:id="rId3"/>
  </p:sldMasterIdLst>
  <p:notesMasterIdLst>
    <p:notesMasterId r:id="rId33"/>
  </p:notesMasterIdLst>
  <p:sldIdLst>
    <p:sldId id="256"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35" r:id="rId27"/>
    <p:sldId id="536" r:id="rId28"/>
    <p:sldId id="538" r:id="rId29"/>
    <p:sldId id="448" r:id="rId30"/>
    <p:sldId id="329" r:id="rId31"/>
    <p:sldId id="537" r:id="rId32"/>
  </p:sldIdLst>
  <p:sldSz cx="9144000" cy="6858000" type="screen4x3"/>
  <p:notesSz cx="6858000" cy="9144000"/>
  <p:embeddedFontLst>
    <p:embeddedFont>
      <p:font typeface="Arial Narrow" panose="020B0606020202030204"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Cambria Math" panose="02040503050406030204" pitchFamily="18" charset="0"/>
      <p:regular r:id="rId42"/>
    </p:embeddedFont>
    <p:embeddedFont>
      <p:font typeface="Franklin Gothic Book" panose="020B0503020102020204" pitchFamily="34" charset="0"/>
      <p:regular r:id="rId43"/>
      <p:italic r:id="rId44"/>
    </p:embeddedFont>
    <p:embeddedFont>
      <p:font typeface="Franklin Gothic Medium" panose="020B0603020102020204" pitchFamily="34" charset="0"/>
      <p:regular r:id="rId45"/>
      <p:italic r:id="rId46"/>
    </p:embeddedFont>
    <p:embeddedFont>
      <p:font typeface="Perpetua" panose="02020502060401020303" pitchFamily="18" charset="0"/>
      <p:regular r:id="rId47"/>
      <p:bold r:id="rId48"/>
      <p:italic r:id="rId49"/>
      <p:boldItalic r:id="rId50"/>
    </p:embeddedFont>
    <p:embeddedFont>
      <p:font typeface="Wingdings 2" panose="05020102010507070707" pitchFamily="18" charset="2"/>
      <p:regular r:id="rId51"/>
    </p:embeddedFont>
    <p:embeddedFont>
      <p:font typeface="微软雅黑" panose="020B0503020204020204" pitchFamily="34" charset="-122"/>
      <p:regular r:id="rId52"/>
      <p:bold r:id="rId53"/>
    </p:embeddedFont>
    <p:embeddedFont>
      <p:font typeface="幼圆" panose="02010509060101010101" pitchFamily="49" charset="-122"/>
      <p:regular r:id="rId54"/>
    </p:embeddedFont>
  </p:embeddedFontLst>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9706"/>
    <a:srgbClr val="C89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1" autoAdjust="0"/>
    <p:restoredTop sz="93089" autoAdjust="0"/>
  </p:normalViewPr>
  <p:slideViewPr>
    <p:cSldViewPr>
      <p:cViewPr varScale="1">
        <p:scale>
          <a:sx n="62" d="100"/>
          <a:sy n="62" d="100"/>
        </p:scale>
        <p:origin x="1377"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6.fntdata"/><Relationship Id="rId21" Type="http://schemas.openxmlformats.org/officeDocument/2006/relationships/slide" Target="slides/slide18.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18.fntdata"/><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0183DD-ABDB-4EB1-A726-EE72F71F6393}" type="datetimeFigureOut">
              <a:rPr lang="zh-CN" altLang="en-US" smtClean="0"/>
              <a:t>2019/11/4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AC750A-E720-45E3-B984-FED77418FD21}" type="slidenum">
              <a:rPr lang="zh-CN" altLang="en-US" smtClean="0"/>
              <a:t>‹#›</a:t>
            </a:fld>
            <a:endParaRPr lang="zh-CN" altLang="en-US"/>
          </a:p>
        </p:txBody>
      </p:sp>
    </p:spTree>
    <p:extLst>
      <p:ext uri="{BB962C8B-B14F-4D97-AF65-F5344CB8AC3E}">
        <p14:creationId xmlns:p14="http://schemas.microsoft.com/office/powerpoint/2010/main" val="201623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AC750A-E720-45E3-B984-FED77418FD21}" type="slidenum">
              <a:rPr lang="zh-CN" altLang="en-US" smtClean="0"/>
              <a:t>27</a:t>
            </a:fld>
            <a:endParaRPr lang="zh-CN" altLang="en-US"/>
          </a:p>
        </p:txBody>
      </p:sp>
    </p:spTree>
    <p:extLst>
      <p:ext uri="{BB962C8B-B14F-4D97-AF65-F5344CB8AC3E}">
        <p14:creationId xmlns:p14="http://schemas.microsoft.com/office/powerpoint/2010/main" val="280300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AC750A-E720-45E3-B984-FED77418FD21}" type="slidenum">
              <a:rPr lang="zh-CN" altLang="en-US" smtClean="0"/>
              <a:t>28</a:t>
            </a:fld>
            <a:endParaRPr lang="zh-CN" altLang="en-US"/>
          </a:p>
        </p:txBody>
      </p:sp>
    </p:spTree>
    <p:extLst>
      <p:ext uri="{BB962C8B-B14F-4D97-AF65-F5344CB8AC3E}">
        <p14:creationId xmlns:p14="http://schemas.microsoft.com/office/powerpoint/2010/main" val="3430278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7200E83E-3DDC-4057-BD42-0C3CE9F543F4}" type="datetimeFigureOut">
              <a:rPr lang="zh-CN" altLang="en-US" smtClean="0"/>
              <a:t>2019/11/4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5C9AC-B17D-4002-9342-307711A35635}" type="slidenum">
              <a:rPr lang="zh-CN" altLang="en-US" smtClean="0"/>
              <a:t>‹#›</a:t>
            </a:fld>
            <a:endParaRPr lang="zh-CN" alt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7200E83E-3DDC-4057-BD42-0C3CE9F543F4}" type="datetimeFigureOut">
              <a:rPr lang="zh-CN" altLang="en-US" smtClean="0"/>
              <a:t>2019/11/4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5C9AC-B17D-4002-9342-307711A3563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7200E83E-3DDC-4057-BD42-0C3CE9F543F4}" type="datetimeFigureOut">
              <a:rPr lang="zh-CN" altLang="en-US" smtClean="0"/>
              <a:t>2019/11/4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5C9AC-B17D-4002-9342-307711A3563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solidFill>
                  <a:srgbClr val="696464"/>
                </a:solidFill>
              </a:rPr>
              <a:pPr/>
              <a:t>11/4/2019</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148689031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696464"/>
                </a:solidFill>
              </a:rPr>
              <a:pPr/>
              <a:t>11/4/2019</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07614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696464"/>
                </a:solidFill>
              </a:rPr>
              <a:pPr/>
              <a:t>11/4/2019</a:t>
            </a:fld>
            <a:endParaRPr lang="en-US">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endParaRPr lang="en-US">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02438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696464"/>
                </a:solidFill>
              </a:rPr>
              <a:pPr/>
              <a:t>11/4/2019</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44828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srgbClr val="696464"/>
                </a:solidFill>
              </a:rPr>
              <a:pPr/>
              <a:t>11/4/2019</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0555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696464"/>
                </a:solidFill>
              </a:rPr>
              <a:pPr/>
              <a:t>11/4/2019</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0039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696464"/>
                </a:solidFill>
              </a:rPr>
              <a:pPr/>
              <a:t>11/4/2019</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3431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696464"/>
                </a:solidFill>
              </a:rPr>
              <a:pPr/>
              <a:t>11/4/2019</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49767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fld id="{7200E83E-3DDC-4057-BD42-0C3CE9F543F4}" type="datetimeFigureOut">
              <a:rPr lang="zh-CN" altLang="en-US" smtClean="0"/>
              <a:t>2019/11/4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5C9AC-B17D-4002-9342-307711A35635}" type="slidenum">
              <a:rPr lang="zh-CN" altLang="en-US" smtClean="0"/>
              <a:t>‹#›</a:t>
            </a:fld>
            <a:endParaRPr lang="zh-CN" altLang="en-US"/>
          </a:p>
        </p:txBody>
      </p:sp>
      <p:sp>
        <p:nvSpPr>
          <p:cNvPr id="8" name="Content Placeholder 7"/>
          <p:cNvSpPr>
            <a:spLocks noGrp="1"/>
          </p:cNvSpPr>
          <p:nvPr>
            <p:ph sz="quarter" idx="13"/>
          </p:nvPr>
        </p:nvSpPr>
        <p:spPr>
          <a:xfrm>
            <a:off x="609600" y="1600200"/>
            <a:ext cx="792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696464"/>
                </a:solidFill>
              </a:rPr>
              <a:pPr/>
              <a:t>11/4/2019</a:t>
            </a:fld>
            <a:endParaRPr lang="en-US">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791317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696464"/>
                </a:solidFill>
              </a:rPr>
              <a:pPr/>
              <a:t>11/4/2019</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7578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696464"/>
                </a:solidFill>
              </a:rPr>
              <a:pPr/>
              <a:t>11/4/2019</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47496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pPr fontAlgn="base">
              <a:spcBef>
                <a:spcPct val="0"/>
              </a:spcBef>
              <a:spcAft>
                <a:spcPct val="0"/>
              </a:spcAft>
              <a:defRPr/>
            </a:pPr>
            <a:r>
              <a:rPr lang="en-US" altLang="zh-CN">
                <a:solidFill>
                  <a:srgbClr val="FFFFCC"/>
                </a:solidFill>
              </a:rPr>
              <a:t>2011/8/17</a:t>
            </a:r>
            <a:endParaRPr lang="zh-CN" altLang="zh-CN">
              <a:solidFill>
                <a:srgbClr val="FFFFCC"/>
              </a:solidFill>
            </a:endParaRPr>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zh-CN" altLang="zh-CN">
              <a:solidFill>
                <a:srgbClr val="FFFFCC"/>
              </a:solidFill>
            </a:endParaRPr>
          </a:p>
        </p:txBody>
      </p:sp>
      <p:sp>
        <p:nvSpPr>
          <p:cNvPr id="6" name="灯片编号占位符 5"/>
          <p:cNvSpPr>
            <a:spLocks noGrp="1"/>
          </p:cNvSpPr>
          <p:nvPr>
            <p:ph type="sldNum" sz="quarter" idx="12"/>
          </p:nvPr>
        </p:nvSpPr>
        <p:spPr/>
        <p:txBody>
          <a:bodyPr/>
          <a:lstStyle/>
          <a:p>
            <a:pPr fontAlgn="base">
              <a:spcBef>
                <a:spcPct val="0"/>
              </a:spcBef>
              <a:spcAft>
                <a:spcPct val="0"/>
              </a:spcAft>
              <a:defRPr/>
            </a:pPr>
            <a:fld id="{199691A7-1C81-401E-8E67-300AC1F1246F}" type="slidenum">
              <a:rPr lang="en-US" altLang="zh-CN" smtClean="0">
                <a:solidFill>
                  <a:srgbClr val="FFFFCC"/>
                </a:solidFill>
              </a:rPr>
              <a:pPr fontAlgn="base">
                <a:spcBef>
                  <a:spcPct val="0"/>
                </a:spcBef>
                <a:spcAft>
                  <a:spcPct val="0"/>
                </a:spcAft>
                <a:defRPr/>
              </a:pPr>
              <a:t>‹#›</a:t>
            </a:fld>
            <a:endParaRPr lang="en-US" altLang="zh-CN">
              <a:solidFill>
                <a:srgbClr val="FFFFCC"/>
              </a:solidFill>
            </a:endParaRPr>
          </a:p>
        </p:txBody>
      </p:sp>
    </p:spTree>
    <p:extLst>
      <p:ext uri="{BB962C8B-B14F-4D97-AF65-F5344CB8AC3E}">
        <p14:creationId xmlns:p14="http://schemas.microsoft.com/office/powerpoint/2010/main" val="13645770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fontAlgn="base">
              <a:spcBef>
                <a:spcPct val="0"/>
              </a:spcBef>
              <a:spcAft>
                <a:spcPct val="0"/>
              </a:spcAft>
              <a:defRPr/>
            </a:pPr>
            <a:r>
              <a:rPr lang="en-US" altLang="zh-CN">
                <a:solidFill>
                  <a:srgbClr val="FFFFCC"/>
                </a:solidFill>
              </a:rPr>
              <a:t>2011/8/17</a:t>
            </a:r>
            <a:endParaRPr lang="zh-CN" altLang="zh-CN">
              <a:solidFill>
                <a:srgbClr val="FFFFCC"/>
              </a:solidFill>
            </a:endParaRPr>
          </a:p>
        </p:txBody>
      </p:sp>
      <p:sp>
        <p:nvSpPr>
          <p:cNvPr id="5" name="页脚占位符 4"/>
          <p:cNvSpPr>
            <a:spLocks noGrp="1"/>
          </p:cNvSpPr>
          <p:nvPr>
            <p:ph type="ftr" sz="quarter" idx="11"/>
          </p:nvPr>
        </p:nvSpPr>
        <p:spPr>
          <a:xfrm>
            <a:off x="5330952" y="6400800"/>
            <a:ext cx="3733800" cy="283800"/>
          </a:xfrm>
        </p:spPr>
        <p:txBody>
          <a:bodyPr/>
          <a:lstStyle/>
          <a:p>
            <a:pPr fontAlgn="base">
              <a:spcBef>
                <a:spcPct val="0"/>
              </a:spcBef>
              <a:spcAft>
                <a:spcPct val="0"/>
              </a:spcAft>
              <a:defRPr/>
            </a:pPr>
            <a:endParaRPr lang="zh-CN" altLang="zh-CN">
              <a:solidFill>
                <a:srgbClr val="FFFFCC"/>
              </a:solidFill>
            </a:endParaRPr>
          </a:p>
        </p:txBody>
      </p:sp>
      <p:sp>
        <p:nvSpPr>
          <p:cNvPr id="6" name="灯片编号占位符 5"/>
          <p:cNvSpPr>
            <a:spLocks noGrp="1"/>
          </p:cNvSpPr>
          <p:nvPr>
            <p:ph type="sldNum" sz="quarter" idx="12"/>
          </p:nvPr>
        </p:nvSpPr>
        <p:spPr/>
        <p:txBody>
          <a:bodyPr/>
          <a:lstStyle/>
          <a:p>
            <a:pPr fontAlgn="base">
              <a:spcBef>
                <a:spcPct val="0"/>
              </a:spcBef>
              <a:spcAft>
                <a:spcPct val="0"/>
              </a:spcAft>
              <a:defRPr/>
            </a:pPr>
            <a:fld id="{199691A7-1C81-401E-8E67-300AC1F1246F}" type="slidenum">
              <a:rPr lang="en-US" altLang="zh-CN" smtClean="0">
                <a:solidFill>
                  <a:srgbClr val="FFFFCC"/>
                </a:solidFill>
              </a:rPr>
              <a:pPr fontAlgn="base">
                <a:spcBef>
                  <a:spcPct val="0"/>
                </a:spcBef>
                <a:spcAft>
                  <a:spcPct val="0"/>
                </a:spcAft>
                <a:defRPr/>
              </a:pPr>
              <a:t>‹#›</a:t>
            </a:fld>
            <a:endParaRPr lang="en-US" altLang="zh-CN">
              <a:solidFill>
                <a:srgbClr val="FFFFCC"/>
              </a:solidFill>
            </a:endParaRPr>
          </a:p>
        </p:txBody>
      </p:sp>
    </p:spTree>
    <p:extLst>
      <p:ext uri="{BB962C8B-B14F-4D97-AF65-F5344CB8AC3E}">
        <p14:creationId xmlns:p14="http://schemas.microsoft.com/office/powerpoint/2010/main" val="40593331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fontAlgn="base">
              <a:spcBef>
                <a:spcPct val="0"/>
              </a:spcBef>
              <a:spcAft>
                <a:spcPct val="0"/>
              </a:spcAft>
              <a:defRPr/>
            </a:pPr>
            <a:r>
              <a:rPr lang="en-US" altLang="zh-CN">
                <a:solidFill>
                  <a:srgbClr val="FFFFCC"/>
                </a:solidFill>
              </a:rPr>
              <a:t>2011/8/17</a:t>
            </a:r>
            <a:endParaRPr lang="zh-CN" altLang="zh-CN">
              <a:solidFill>
                <a:srgbClr val="FFFFCC"/>
              </a:solidFill>
            </a:endParaRPr>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zh-CN" altLang="zh-CN">
              <a:solidFill>
                <a:srgbClr val="FFFFCC"/>
              </a:solidFill>
            </a:endParaRPr>
          </a:p>
        </p:txBody>
      </p:sp>
      <p:sp>
        <p:nvSpPr>
          <p:cNvPr id="6" name="灯片编号占位符 5"/>
          <p:cNvSpPr>
            <a:spLocks noGrp="1"/>
          </p:cNvSpPr>
          <p:nvPr>
            <p:ph type="sldNum" sz="quarter" idx="12"/>
          </p:nvPr>
        </p:nvSpPr>
        <p:spPr/>
        <p:txBody>
          <a:bodyPr/>
          <a:lstStyle/>
          <a:p>
            <a:pPr fontAlgn="base">
              <a:spcBef>
                <a:spcPct val="0"/>
              </a:spcBef>
              <a:spcAft>
                <a:spcPct val="0"/>
              </a:spcAft>
              <a:defRPr/>
            </a:pPr>
            <a:fld id="{199691A7-1C81-401E-8E67-300AC1F1246F}" type="slidenum">
              <a:rPr lang="en-US" altLang="zh-CN" smtClean="0">
                <a:solidFill>
                  <a:srgbClr val="FFFFCC"/>
                </a:solidFill>
              </a:rPr>
              <a:pPr fontAlgn="base">
                <a:spcBef>
                  <a:spcPct val="0"/>
                </a:spcBef>
                <a:spcAft>
                  <a:spcPct val="0"/>
                </a:spcAft>
                <a:defRPr/>
              </a:pPr>
              <a:t>‹#›</a:t>
            </a:fld>
            <a:endParaRPr lang="en-US" altLang="zh-CN">
              <a:solidFill>
                <a:srgbClr val="FFFFCC"/>
              </a:solidFill>
            </a:endParaRPr>
          </a:p>
        </p:txBody>
      </p:sp>
    </p:spTree>
    <p:extLst>
      <p:ext uri="{BB962C8B-B14F-4D97-AF65-F5344CB8AC3E}">
        <p14:creationId xmlns:p14="http://schemas.microsoft.com/office/powerpoint/2010/main" val="2422855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fontAlgn="base">
              <a:spcBef>
                <a:spcPct val="0"/>
              </a:spcBef>
              <a:spcAft>
                <a:spcPct val="0"/>
              </a:spcAft>
              <a:defRPr/>
            </a:pPr>
            <a:r>
              <a:rPr lang="en-US" altLang="zh-CN">
                <a:solidFill>
                  <a:srgbClr val="FFFFCC"/>
                </a:solidFill>
              </a:rPr>
              <a:t>2011/8/17</a:t>
            </a:r>
            <a:endParaRPr lang="zh-CN" altLang="zh-CN">
              <a:solidFill>
                <a:srgbClr val="FFFFCC"/>
              </a:solidFill>
            </a:endParaRPr>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zh-CN" altLang="zh-CN">
              <a:solidFill>
                <a:srgbClr val="FFFFCC"/>
              </a:solidFill>
            </a:endParaRPr>
          </a:p>
        </p:txBody>
      </p:sp>
      <p:sp>
        <p:nvSpPr>
          <p:cNvPr id="7" name="灯片编号占位符 6"/>
          <p:cNvSpPr>
            <a:spLocks noGrp="1"/>
          </p:cNvSpPr>
          <p:nvPr>
            <p:ph type="sldNum" sz="quarter" idx="12"/>
          </p:nvPr>
        </p:nvSpPr>
        <p:spPr/>
        <p:txBody>
          <a:bodyPr/>
          <a:lstStyle/>
          <a:p>
            <a:pPr fontAlgn="base">
              <a:spcBef>
                <a:spcPct val="0"/>
              </a:spcBef>
              <a:spcAft>
                <a:spcPct val="0"/>
              </a:spcAft>
              <a:defRPr/>
            </a:pPr>
            <a:fld id="{199691A7-1C81-401E-8E67-300AC1F1246F}" type="slidenum">
              <a:rPr lang="en-US" altLang="zh-CN" smtClean="0">
                <a:solidFill>
                  <a:srgbClr val="FFFFCC"/>
                </a:solidFill>
              </a:rPr>
              <a:pPr fontAlgn="base">
                <a:spcBef>
                  <a:spcPct val="0"/>
                </a:spcBef>
                <a:spcAft>
                  <a:spcPct val="0"/>
                </a:spcAft>
                <a:defRPr/>
              </a:pPr>
              <a:t>‹#›</a:t>
            </a:fld>
            <a:endParaRPr lang="en-US" altLang="zh-CN">
              <a:solidFill>
                <a:srgbClr val="FFFFCC"/>
              </a:solidFill>
            </a:endParaRPr>
          </a:p>
        </p:txBody>
      </p:sp>
    </p:spTree>
    <p:extLst>
      <p:ext uri="{BB962C8B-B14F-4D97-AF65-F5344CB8AC3E}">
        <p14:creationId xmlns:p14="http://schemas.microsoft.com/office/powerpoint/2010/main" val="2785129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fontAlgn="base">
              <a:spcBef>
                <a:spcPct val="0"/>
              </a:spcBef>
              <a:spcAft>
                <a:spcPct val="0"/>
              </a:spcAft>
              <a:defRPr/>
            </a:pPr>
            <a:r>
              <a:rPr lang="en-US" altLang="zh-CN">
                <a:solidFill>
                  <a:srgbClr val="FFFFCC"/>
                </a:solidFill>
              </a:rPr>
              <a:t>2011/8/17</a:t>
            </a:r>
            <a:endParaRPr lang="zh-CN" altLang="zh-CN">
              <a:solidFill>
                <a:srgbClr val="FFFFCC"/>
              </a:solidFill>
            </a:endParaRPr>
          </a:p>
        </p:txBody>
      </p:sp>
      <p:sp>
        <p:nvSpPr>
          <p:cNvPr id="8" name="页脚占位符 7"/>
          <p:cNvSpPr>
            <a:spLocks noGrp="1"/>
          </p:cNvSpPr>
          <p:nvPr>
            <p:ph type="ftr" sz="quarter" idx="11"/>
          </p:nvPr>
        </p:nvSpPr>
        <p:spPr/>
        <p:txBody>
          <a:bodyPr/>
          <a:lstStyle/>
          <a:p>
            <a:pPr fontAlgn="base">
              <a:spcBef>
                <a:spcPct val="0"/>
              </a:spcBef>
              <a:spcAft>
                <a:spcPct val="0"/>
              </a:spcAft>
              <a:defRPr/>
            </a:pPr>
            <a:endParaRPr lang="zh-CN" altLang="zh-CN">
              <a:solidFill>
                <a:srgbClr val="FFFFCC"/>
              </a:solidFill>
            </a:endParaRPr>
          </a:p>
        </p:txBody>
      </p:sp>
      <p:sp>
        <p:nvSpPr>
          <p:cNvPr id="9" name="灯片编号占位符 8"/>
          <p:cNvSpPr>
            <a:spLocks noGrp="1"/>
          </p:cNvSpPr>
          <p:nvPr>
            <p:ph type="sldNum" sz="quarter" idx="12"/>
          </p:nvPr>
        </p:nvSpPr>
        <p:spPr/>
        <p:txBody>
          <a:bodyPr/>
          <a:lstStyle/>
          <a:p>
            <a:pPr fontAlgn="base">
              <a:spcBef>
                <a:spcPct val="0"/>
              </a:spcBef>
              <a:spcAft>
                <a:spcPct val="0"/>
              </a:spcAft>
              <a:defRPr/>
            </a:pPr>
            <a:fld id="{199691A7-1C81-401E-8E67-300AC1F1246F}" type="slidenum">
              <a:rPr lang="en-US" altLang="zh-CN" smtClean="0">
                <a:solidFill>
                  <a:srgbClr val="FFFFCC"/>
                </a:solidFill>
              </a:rPr>
              <a:pPr fontAlgn="base">
                <a:spcBef>
                  <a:spcPct val="0"/>
                </a:spcBef>
                <a:spcAft>
                  <a:spcPct val="0"/>
                </a:spcAft>
                <a:defRPr/>
              </a:pPr>
              <a:t>‹#›</a:t>
            </a:fld>
            <a:endParaRPr lang="en-US" altLang="zh-CN">
              <a:solidFill>
                <a:srgbClr val="FFFFCC"/>
              </a:solidFill>
            </a:endParaRPr>
          </a:p>
        </p:txBody>
      </p:sp>
    </p:spTree>
    <p:extLst>
      <p:ext uri="{BB962C8B-B14F-4D97-AF65-F5344CB8AC3E}">
        <p14:creationId xmlns:p14="http://schemas.microsoft.com/office/powerpoint/2010/main" val="17434652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pPr fontAlgn="base">
              <a:spcBef>
                <a:spcPct val="0"/>
              </a:spcBef>
              <a:spcAft>
                <a:spcPct val="0"/>
              </a:spcAft>
              <a:defRPr/>
            </a:pPr>
            <a:r>
              <a:rPr lang="en-US" altLang="zh-CN">
                <a:solidFill>
                  <a:srgbClr val="FFFFCC"/>
                </a:solidFill>
              </a:rPr>
              <a:t>2011/8/17</a:t>
            </a:r>
            <a:endParaRPr lang="zh-CN" altLang="zh-CN">
              <a:solidFill>
                <a:srgbClr val="FFFFCC"/>
              </a:solidFill>
            </a:endParaRPr>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zh-CN" altLang="zh-CN">
              <a:solidFill>
                <a:srgbClr val="FFFFCC"/>
              </a:solidFill>
            </a:endParaRPr>
          </a:p>
        </p:txBody>
      </p:sp>
      <p:sp>
        <p:nvSpPr>
          <p:cNvPr id="5" name="灯片编号占位符 4"/>
          <p:cNvSpPr>
            <a:spLocks noGrp="1"/>
          </p:cNvSpPr>
          <p:nvPr>
            <p:ph type="sldNum" sz="quarter" idx="12"/>
          </p:nvPr>
        </p:nvSpPr>
        <p:spPr/>
        <p:txBody>
          <a:bodyPr/>
          <a:lstStyle/>
          <a:p>
            <a:pPr fontAlgn="base">
              <a:spcBef>
                <a:spcPct val="0"/>
              </a:spcBef>
              <a:spcAft>
                <a:spcPct val="0"/>
              </a:spcAft>
              <a:defRPr/>
            </a:pPr>
            <a:fld id="{199691A7-1C81-401E-8E67-300AC1F1246F}" type="slidenum">
              <a:rPr lang="en-US" altLang="zh-CN" smtClean="0">
                <a:solidFill>
                  <a:srgbClr val="FFFFCC"/>
                </a:solidFill>
              </a:rPr>
              <a:pPr fontAlgn="base">
                <a:spcBef>
                  <a:spcPct val="0"/>
                </a:spcBef>
                <a:spcAft>
                  <a:spcPct val="0"/>
                </a:spcAft>
                <a:defRPr/>
              </a:pPr>
              <a:t>‹#›</a:t>
            </a:fld>
            <a:endParaRPr lang="en-US" altLang="zh-CN">
              <a:solidFill>
                <a:srgbClr val="FFFFCC"/>
              </a:solidFill>
            </a:endParaRPr>
          </a:p>
        </p:txBody>
      </p:sp>
    </p:spTree>
    <p:extLst>
      <p:ext uri="{BB962C8B-B14F-4D97-AF65-F5344CB8AC3E}">
        <p14:creationId xmlns:p14="http://schemas.microsoft.com/office/powerpoint/2010/main" val="23203708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spcBef>
                <a:spcPct val="0"/>
              </a:spcBef>
              <a:spcAft>
                <a:spcPct val="0"/>
              </a:spcAft>
              <a:defRPr/>
            </a:pPr>
            <a:r>
              <a:rPr lang="en-US" altLang="zh-CN">
                <a:solidFill>
                  <a:srgbClr val="FFFFCC"/>
                </a:solidFill>
              </a:rPr>
              <a:t>2011/8/17</a:t>
            </a:r>
            <a:endParaRPr lang="zh-CN" altLang="zh-CN">
              <a:solidFill>
                <a:srgbClr val="FFFFCC"/>
              </a:solidFill>
            </a:endParaRPr>
          </a:p>
        </p:txBody>
      </p:sp>
      <p:sp>
        <p:nvSpPr>
          <p:cNvPr id="3" name="页脚占位符 2"/>
          <p:cNvSpPr>
            <a:spLocks noGrp="1"/>
          </p:cNvSpPr>
          <p:nvPr>
            <p:ph type="ftr" sz="quarter" idx="11"/>
          </p:nvPr>
        </p:nvSpPr>
        <p:spPr/>
        <p:txBody>
          <a:bodyPr/>
          <a:lstStyle/>
          <a:p>
            <a:pPr fontAlgn="base">
              <a:spcBef>
                <a:spcPct val="0"/>
              </a:spcBef>
              <a:spcAft>
                <a:spcPct val="0"/>
              </a:spcAft>
              <a:defRPr/>
            </a:pPr>
            <a:endParaRPr lang="zh-CN" altLang="zh-CN">
              <a:solidFill>
                <a:srgbClr val="FFFFCC"/>
              </a:solidFill>
            </a:endParaRPr>
          </a:p>
        </p:txBody>
      </p:sp>
      <p:sp>
        <p:nvSpPr>
          <p:cNvPr id="4" name="灯片编号占位符 3"/>
          <p:cNvSpPr>
            <a:spLocks noGrp="1"/>
          </p:cNvSpPr>
          <p:nvPr>
            <p:ph type="sldNum" sz="quarter" idx="12"/>
          </p:nvPr>
        </p:nvSpPr>
        <p:spPr/>
        <p:txBody>
          <a:bodyPr/>
          <a:lstStyle/>
          <a:p>
            <a:pPr fontAlgn="base">
              <a:spcBef>
                <a:spcPct val="0"/>
              </a:spcBef>
              <a:spcAft>
                <a:spcPct val="0"/>
              </a:spcAft>
              <a:defRPr/>
            </a:pPr>
            <a:fld id="{199691A7-1C81-401E-8E67-300AC1F1246F}" type="slidenum">
              <a:rPr lang="en-US" altLang="zh-CN" smtClean="0">
                <a:solidFill>
                  <a:srgbClr val="FFFFCC"/>
                </a:solidFill>
              </a:rPr>
              <a:pPr fontAlgn="base">
                <a:spcBef>
                  <a:spcPct val="0"/>
                </a:spcBef>
                <a:spcAft>
                  <a:spcPct val="0"/>
                </a:spcAft>
                <a:defRPr/>
              </a:pPr>
              <a:t>‹#›</a:t>
            </a:fld>
            <a:endParaRPr lang="en-US" altLang="zh-CN">
              <a:solidFill>
                <a:srgbClr val="FFFFCC"/>
              </a:solidFill>
            </a:endParaRPr>
          </a:p>
        </p:txBody>
      </p:sp>
    </p:spTree>
    <p:extLst>
      <p:ext uri="{BB962C8B-B14F-4D97-AF65-F5344CB8AC3E}">
        <p14:creationId xmlns:p14="http://schemas.microsoft.com/office/powerpoint/2010/main" val="421969866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200E83E-3DDC-4057-BD42-0C3CE9F543F4}" type="datetimeFigureOut">
              <a:rPr lang="zh-CN" altLang="en-US" smtClean="0"/>
              <a:t>2019/11/4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5C9AC-B17D-4002-9342-307711A35635}"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fontAlgn="base">
              <a:spcBef>
                <a:spcPct val="0"/>
              </a:spcBef>
              <a:spcAft>
                <a:spcPct val="0"/>
              </a:spcAft>
              <a:defRPr/>
            </a:pPr>
            <a:r>
              <a:rPr lang="en-US" altLang="zh-CN">
                <a:solidFill>
                  <a:srgbClr val="FFFFCC"/>
                </a:solidFill>
              </a:rPr>
              <a:t>2011/8/17</a:t>
            </a:r>
            <a:endParaRPr lang="zh-CN" altLang="zh-CN">
              <a:solidFill>
                <a:srgbClr val="FFFFCC"/>
              </a:solidFill>
            </a:endParaRPr>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zh-CN" altLang="zh-CN">
              <a:solidFill>
                <a:srgbClr val="FFFFCC"/>
              </a:solidFill>
            </a:endParaRPr>
          </a:p>
        </p:txBody>
      </p:sp>
      <p:sp>
        <p:nvSpPr>
          <p:cNvPr id="7" name="灯片编号占位符 6"/>
          <p:cNvSpPr>
            <a:spLocks noGrp="1"/>
          </p:cNvSpPr>
          <p:nvPr>
            <p:ph type="sldNum" sz="quarter" idx="12"/>
          </p:nvPr>
        </p:nvSpPr>
        <p:spPr/>
        <p:txBody>
          <a:bodyPr/>
          <a:lstStyle/>
          <a:p>
            <a:pPr fontAlgn="base">
              <a:spcBef>
                <a:spcPct val="0"/>
              </a:spcBef>
              <a:spcAft>
                <a:spcPct val="0"/>
              </a:spcAft>
              <a:defRPr/>
            </a:pPr>
            <a:fld id="{199691A7-1C81-401E-8E67-300AC1F1246F}" type="slidenum">
              <a:rPr lang="en-US" altLang="zh-CN" smtClean="0">
                <a:solidFill>
                  <a:srgbClr val="FFFFCC"/>
                </a:solidFill>
              </a:rPr>
              <a:pPr fontAlgn="base">
                <a:spcBef>
                  <a:spcPct val="0"/>
                </a:spcBef>
                <a:spcAft>
                  <a:spcPct val="0"/>
                </a:spcAft>
                <a:defRPr/>
              </a:pPr>
              <a:t>‹#›</a:t>
            </a:fld>
            <a:endParaRPr lang="en-US" altLang="zh-CN">
              <a:solidFill>
                <a:srgbClr val="FFFFCC"/>
              </a:solidFill>
            </a:endParaRPr>
          </a:p>
        </p:txBody>
      </p:sp>
    </p:spTree>
    <p:extLst>
      <p:ext uri="{BB962C8B-B14F-4D97-AF65-F5344CB8AC3E}">
        <p14:creationId xmlns:p14="http://schemas.microsoft.com/office/powerpoint/2010/main" val="453902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fontAlgn="base">
              <a:spcBef>
                <a:spcPct val="0"/>
              </a:spcBef>
              <a:spcAft>
                <a:spcPct val="0"/>
              </a:spcAft>
              <a:defRPr/>
            </a:pPr>
            <a:r>
              <a:rPr lang="en-US" altLang="zh-CN">
                <a:solidFill>
                  <a:srgbClr val="FFFFCC"/>
                </a:solidFill>
              </a:rPr>
              <a:t>2011/8/17</a:t>
            </a:r>
            <a:endParaRPr lang="zh-CN" altLang="zh-CN">
              <a:solidFill>
                <a:srgbClr val="FFFFCC"/>
              </a:solidFill>
            </a:endParaRPr>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zh-CN" altLang="zh-CN">
              <a:solidFill>
                <a:srgbClr val="FFFFCC"/>
              </a:solidFill>
            </a:endParaRPr>
          </a:p>
        </p:txBody>
      </p:sp>
      <p:sp>
        <p:nvSpPr>
          <p:cNvPr id="7" name="灯片编号占位符 6"/>
          <p:cNvSpPr>
            <a:spLocks noGrp="1"/>
          </p:cNvSpPr>
          <p:nvPr>
            <p:ph type="sldNum" sz="quarter" idx="12"/>
          </p:nvPr>
        </p:nvSpPr>
        <p:spPr/>
        <p:txBody>
          <a:bodyPr/>
          <a:lstStyle/>
          <a:p>
            <a:pPr fontAlgn="base">
              <a:spcBef>
                <a:spcPct val="0"/>
              </a:spcBef>
              <a:spcAft>
                <a:spcPct val="0"/>
              </a:spcAft>
              <a:defRPr/>
            </a:pPr>
            <a:fld id="{199691A7-1C81-401E-8E67-300AC1F1246F}" type="slidenum">
              <a:rPr lang="en-US" altLang="zh-CN" smtClean="0">
                <a:solidFill>
                  <a:srgbClr val="FFFFCC"/>
                </a:solidFill>
              </a:rPr>
              <a:pPr fontAlgn="base">
                <a:spcBef>
                  <a:spcPct val="0"/>
                </a:spcBef>
                <a:spcAft>
                  <a:spcPct val="0"/>
                </a:spcAft>
                <a:defRPr/>
              </a:pPr>
              <a:t>‹#›</a:t>
            </a:fld>
            <a:endParaRPr lang="en-US" altLang="zh-CN">
              <a:solidFill>
                <a:srgbClr val="FFFFCC"/>
              </a:solidFill>
            </a:endParaRPr>
          </a:p>
        </p:txBody>
      </p:sp>
    </p:spTree>
    <p:extLst>
      <p:ext uri="{BB962C8B-B14F-4D97-AF65-F5344CB8AC3E}">
        <p14:creationId xmlns:p14="http://schemas.microsoft.com/office/powerpoint/2010/main" val="17461910"/>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fontAlgn="base">
              <a:spcBef>
                <a:spcPct val="0"/>
              </a:spcBef>
              <a:spcAft>
                <a:spcPct val="0"/>
              </a:spcAft>
              <a:defRPr/>
            </a:pPr>
            <a:r>
              <a:rPr lang="en-US" altLang="zh-CN">
                <a:solidFill>
                  <a:srgbClr val="FFFFCC"/>
                </a:solidFill>
              </a:rPr>
              <a:t>2011/8/17</a:t>
            </a:r>
            <a:endParaRPr lang="zh-CN" altLang="zh-CN">
              <a:solidFill>
                <a:srgbClr val="FFFFCC"/>
              </a:solidFill>
            </a:endParaRPr>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zh-CN" altLang="zh-CN">
              <a:solidFill>
                <a:srgbClr val="FFFFCC"/>
              </a:solidFill>
            </a:endParaRPr>
          </a:p>
        </p:txBody>
      </p:sp>
      <p:sp>
        <p:nvSpPr>
          <p:cNvPr id="6" name="灯片编号占位符 5"/>
          <p:cNvSpPr>
            <a:spLocks noGrp="1"/>
          </p:cNvSpPr>
          <p:nvPr>
            <p:ph type="sldNum" sz="quarter" idx="12"/>
          </p:nvPr>
        </p:nvSpPr>
        <p:spPr/>
        <p:txBody>
          <a:bodyPr/>
          <a:lstStyle/>
          <a:p>
            <a:pPr fontAlgn="base">
              <a:spcBef>
                <a:spcPct val="0"/>
              </a:spcBef>
              <a:spcAft>
                <a:spcPct val="0"/>
              </a:spcAft>
              <a:defRPr/>
            </a:pPr>
            <a:fld id="{199691A7-1C81-401E-8E67-300AC1F1246F}" type="slidenum">
              <a:rPr lang="en-US" altLang="zh-CN" smtClean="0">
                <a:solidFill>
                  <a:srgbClr val="FFFFCC"/>
                </a:solidFill>
              </a:rPr>
              <a:pPr fontAlgn="base">
                <a:spcBef>
                  <a:spcPct val="0"/>
                </a:spcBef>
                <a:spcAft>
                  <a:spcPct val="0"/>
                </a:spcAft>
                <a:defRPr/>
              </a:pPr>
              <a:t>‹#›</a:t>
            </a:fld>
            <a:endParaRPr lang="en-US" altLang="zh-CN">
              <a:solidFill>
                <a:srgbClr val="FFFFCC"/>
              </a:solidFill>
            </a:endParaRPr>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41601369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fontAlgn="base">
              <a:spcBef>
                <a:spcPct val="0"/>
              </a:spcBef>
              <a:spcAft>
                <a:spcPct val="0"/>
              </a:spcAft>
              <a:defRPr/>
            </a:pPr>
            <a:r>
              <a:rPr lang="en-US" altLang="zh-CN">
                <a:solidFill>
                  <a:srgbClr val="FFFFCC"/>
                </a:solidFill>
              </a:rPr>
              <a:t>2011/8/17</a:t>
            </a:r>
            <a:endParaRPr lang="zh-CN" altLang="zh-CN">
              <a:solidFill>
                <a:srgbClr val="FFFFCC"/>
              </a:solidFill>
            </a:endParaRPr>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zh-CN" altLang="zh-CN">
              <a:solidFill>
                <a:srgbClr val="FFFFCC"/>
              </a:solidFill>
            </a:endParaRPr>
          </a:p>
        </p:txBody>
      </p:sp>
      <p:sp>
        <p:nvSpPr>
          <p:cNvPr id="6" name="灯片编号占位符 5"/>
          <p:cNvSpPr>
            <a:spLocks noGrp="1"/>
          </p:cNvSpPr>
          <p:nvPr>
            <p:ph type="sldNum" sz="quarter" idx="12"/>
          </p:nvPr>
        </p:nvSpPr>
        <p:spPr/>
        <p:txBody>
          <a:bodyPr/>
          <a:lstStyle/>
          <a:p>
            <a:pPr fontAlgn="base">
              <a:spcBef>
                <a:spcPct val="0"/>
              </a:spcBef>
              <a:spcAft>
                <a:spcPct val="0"/>
              </a:spcAft>
              <a:defRPr/>
            </a:pPr>
            <a:fld id="{199691A7-1C81-401E-8E67-300AC1F1246F}" type="slidenum">
              <a:rPr lang="en-US" altLang="zh-CN" smtClean="0">
                <a:solidFill>
                  <a:srgbClr val="FFFFCC"/>
                </a:solidFill>
              </a:rPr>
              <a:pPr fontAlgn="base">
                <a:spcBef>
                  <a:spcPct val="0"/>
                </a:spcBef>
                <a:spcAft>
                  <a:spcPct val="0"/>
                </a:spcAft>
                <a:defRPr/>
              </a:pPr>
              <a:t>‹#›</a:t>
            </a:fld>
            <a:endParaRPr lang="en-US" altLang="zh-CN">
              <a:solidFill>
                <a:srgbClr val="FFFFCC"/>
              </a:solidFill>
            </a:endParaRPr>
          </a:p>
        </p:txBody>
      </p:sp>
    </p:spTree>
    <p:extLst>
      <p:ext uri="{BB962C8B-B14F-4D97-AF65-F5344CB8AC3E}">
        <p14:creationId xmlns:p14="http://schemas.microsoft.com/office/powerpoint/2010/main" val="183222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Title 1"/>
          <p:cNvSpPr>
            <a:spLocks noGrp="1"/>
          </p:cNvSpPr>
          <p:nvPr>
            <p:ph type="title"/>
          </p:nvPr>
        </p:nvSpPr>
        <p:spPr>
          <a:xfrm>
            <a:off x="609600" y="274638"/>
            <a:ext cx="7924800" cy="1143000"/>
          </a:xfrm>
        </p:spPr>
        <p:txBody>
          <a:bodyPr/>
          <a:lstStyle/>
          <a:p>
            <a:r>
              <a:rPr lang="zh-CN" altLang="en-US"/>
              <a:t>单击此处编辑母版标题样式</a:t>
            </a:r>
            <a:endParaRPr lang="en-US" dirty="0"/>
          </a:p>
        </p:txBody>
      </p:sp>
      <p:sp>
        <p:nvSpPr>
          <p:cNvPr id="5" name="Date Placeholder 4"/>
          <p:cNvSpPr>
            <a:spLocks noGrp="1"/>
          </p:cNvSpPr>
          <p:nvPr>
            <p:ph type="dt" sz="half" idx="10"/>
          </p:nvPr>
        </p:nvSpPr>
        <p:spPr/>
        <p:txBody>
          <a:bodyPr/>
          <a:lstStyle/>
          <a:p>
            <a:fld id="{7200E83E-3DDC-4057-BD42-0C3CE9F543F4}" type="datetimeFigureOut">
              <a:rPr lang="zh-CN" altLang="en-US" smtClean="0"/>
              <a:t>2019/11/4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5C9AC-B17D-4002-9342-307711A3563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7200E83E-3DDC-4057-BD42-0C3CE9F543F4}" type="datetimeFigureOut">
              <a:rPr lang="zh-CN" altLang="en-US" smtClean="0"/>
              <a:t>2019/11/4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E5C9AC-B17D-4002-9342-307711A3563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200E83E-3DDC-4057-BD42-0C3CE9F543F4}" type="datetimeFigureOut">
              <a:rPr lang="zh-CN" altLang="en-US" smtClean="0"/>
              <a:t>2019/11/4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E5C9AC-B17D-4002-9342-307711A3563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0E83E-3DDC-4057-BD42-0C3CE9F543F4}" type="datetimeFigureOut">
              <a:rPr lang="zh-CN" altLang="en-US" smtClean="0"/>
              <a:t>2019/11/4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E5C9AC-B17D-4002-9342-307711A3563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200E83E-3DDC-4057-BD42-0C3CE9F543F4}" type="datetimeFigureOut">
              <a:rPr lang="zh-CN" altLang="en-US" smtClean="0"/>
              <a:t>2019/11/4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5C9AC-B17D-4002-9342-307711A3563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200E83E-3DDC-4057-BD42-0C3CE9F543F4}" type="datetimeFigureOut">
              <a:rPr lang="zh-CN" altLang="en-US" smtClean="0"/>
              <a:t>2019/11/4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5C9AC-B17D-4002-9342-307711A3563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7200E83E-3DDC-4057-BD42-0C3CE9F543F4}" type="datetimeFigureOut">
              <a:rPr lang="zh-CN" altLang="en-US" smtClean="0"/>
              <a:t>2019/11/4</a:t>
            </a:fld>
            <a:endParaRPr lang="zh-CN" alt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zh-CN" alt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6E5C9AC-B17D-4002-9342-307711A35635}"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solidFill>
                  <a:srgbClr val="696464"/>
                </a:solidFill>
              </a:rPr>
              <a:pPr/>
              <a:t>11/4/2019</a:t>
            </a:fld>
            <a:endParaRPr lang="en-US">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702208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r>
              <a:rPr lang="en-US" altLang="zh-CN">
                <a:solidFill>
                  <a:srgbClr val="2F2F2F">
                    <a:lumMod val="75000"/>
                    <a:lumOff val="25000"/>
                  </a:srgbClr>
                </a:solidFill>
              </a:rPr>
              <a:t>2011/8/17</a:t>
            </a:r>
            <a:endParaRPr lang="zh-CN" altLang="en-US">
              <a:solidFill>
                <a:srgbClr val="2F2F2F">
                  <a:lumMod val="75000"/>
                  <a:lumOff val="25000"/>
                </a:srgbClr>
              </a:solidFill>
            </a:endParaRPr>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solidFill>
                <a:srgbClr val="2F2F2F">
                  <a:lumMod val="75000"/>
                  <a:lumOff val="25000"/>
                </a:srgbClr>
              </a:solidFill>
            </a:endParaRPr>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1F9C30EF-BED7-4227-AEDB-FD1CDC6CCC52}"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8488170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sysumatlab@163.com" TargetMode="Externa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26.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17.xml"/><Relationship Id="rId5" Type="http://schemas.openxmlformats.org/officeDocument/2006/relationships/image" Target="../media/image32.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17.xml"/><Relationship Id="rId6" Type="http://schemas.openxmlformats.org/officeDocument/2006/relationships/image" Target="../media/image350.png"/><Relationship Id="rId5" Type="http://schemas.openxmlformats.org/officeDocument/2006/relationships/image" Target="../media/image35.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42.png"/><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hyperlink" Target="mailto:sysumatlab@163.com" TargetMode="Externa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hyperlink" Target="&#8220;&#24184;&#36816;&#8221;&#23398;&#29983;&#25277;&#36873;&#22120;.exe" TargetMode="Externa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19200" y="3429000"/>
            <a:ext cx="6400800" cy="1752600"/>
          </a:xfrm>
        </p:spPr>
        <p:txBody>
          <a:bodyPr/>
          <a:lstStyle/>
          <a:p>
            <a:endParaRPr lang="en-US" altLang="zh-CN" sz="2400" dirty="0"/>
          </a:p>
          <a:p>
            <a:r>
              <a:rPr lang="zh-CN" altLang="en-US" sz="2400" dirty="0"/>
              <a:t>李嘉</a:t>
            </a:r>
            <a:endParaRPr lang="en-US" altLang="zh-CN" sz="2400" dirty="0"/>
          </a:p>
          <a:p>
            <a:r>
              <a:rPr lang="zh-CN" altLang="en-US" sz="2400" b="1" dirty="0">
                <a:ea typeface="新細明體" pitchFamily="18" charset="-120"/>
              </a:rPr>
              <a:t>中山大学数学学院</a:t>
            </a:r>
            <a:endParaRPr lang="en-US" altLang="zh-CN" sz="2400" b="1" dirty="0">
              <a:ea typeface="新細明體" pitchFamily="18" charset="-120"/>
            </a:endParaRPr>
          </a:p>
          <a:p>
            <a:endParaRPr lang="en-US" altLang="zh-CN" sz="1600" b="1" dirty="0">
              <a:ea typeface="新細明體" pitchFamily="18" charset="-120"/>
            </a:endParaRPr>
          </a:p>
          <a:p>
            <a:endParaRPr lang="zh-CN" altLang="en-US" sz="1600" dirty="0"/>
          </a:p>
          <a:p>
            <a:endParaRPr lang="zh-CN" altLang="en-US" dirty="0"/>
          </a:p>
        </p:txBody>
      </p:sp>
      <p:sp>
        <p:nvSpPr>
          <p:cNvPr id="2" name="标题 1"/>
          <p:cNvSpPr>
            <a:spLocks noGrp="1"/>
          </p:cNvSpPr>
          <p:nvPr>
            <p:ph type="ctrTitle"/>
          </p:nvPr>
        </p:nvSpPr>
        <p:spPr>
          <a:xfrm>
            <a:off x="685800" y="1340768"/>
            <a:ext cx="7772400" cy="1470025"/>
          </a:xfrm>
        </p:spPr>
        <p:txBody>
          <a:bodyPr/>
          <a:lstStyle/>
          <a:p>
            <a:r>
              <a:rPr lang="zh-CN" altLang="en-US" sz="4800" b="1" dirty="0">
                <a:solidFill>
                  <a:srgbClr val="FFC000"/>
                </a:solidFill>
              </a:rPr>
              <a:t>数学实验与数学软件</a:t>
            </a:r>
            <a:br>
              <a:rPr lang="zh-CN" altLang="en-US" dirty="0"/>
            </a:br>
            <a:endParaRPr lang="zh-CN" altLang="en-US" dirty="0"/>
          </a:p>
        </p:txBody>
      </p:sp>
      <p:sp>
        <p:nvSpPr>
          <p:cNvPr id="4" name="矩形 3"/>
          <p:cNvSpPr/>
          <p:nvPr/>
        </p:nvSpPr>
        <p:spPr>
          <a:xfrm>
            <a:off x="2051720" y="2643852"/>
            <a:ext cx="5112568" cy="523220"/>
          </a:xfrm>
          <a:prstGeom prst="rect">
            <a:avLst/>
          </a:prstGeom>
        </p:spPr>
        <p:txBody>
          <a:bodyPr wrap="square">
            <a:spAutoFit/>
          </a:bodyPr>
          <a:lstStyle/>
          <a:p>
            <a:pPr algn="ctr"/>
            <a:r>
              <a:rPr lang="zh-CN" altLang="en-US" sz="2800" dirty="0"/>
              <a:t>第九课：</a:t>
            </a:r>
            <a:r>
              <a:rPr lang="en-US" altLang="zh-CN" sz="2800" dirty="0"/>
              <a:t>MATLAB</a:t>
            </a:r>
            <a:r>
              <a:rPr lang="zh-CN" altLang="en-US" sz="2800"/>
              <a:t>数值线性代数</a:t>
            </a:r>
            <a:endParaRPr lang="en-US" altLang="zh-CN" sz="2800" dirty="0"/>
          </a:p>
        </p:txBody>
      </p:sp>
      <p:sp>
        <p:nvSpPr>
          <p:cNvPr id="5" name="副标题 2"/>
          <p:cNvSpPr txBox="1">
            <a:spLocks/>
          </p:cNvSpPr>
          <p:nvPr/>
        </p:nvSpPr>
        <p:spPr>
          <a:xfrm>
            <a:off x="1187624" y="4725144"/>
            <a:ext cx="6400800" cy="175260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2"/>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9pPr>
          </a:lstStyle>
          <a:p>
            <a:endParaRPr lang="en-US" altLang="zh-CN" dirty="0"/>
          </a:p>
          <a:p>
            <a:r>
              <a:rPr lang="zh-CN" altLang="en-US" sz="2400" dirty="0"/>
              <a:t>教师微信号：</a:t>
            </a:r>
            <a:r>
              <a:rPr lang="en-US" altLang="zh-CN" sz="2400" dirty="0" err="1"/>
              <a:t>Recksic</a:t>
            </a:r>
            <a:endParaRPr lang="en-US" altLang="zh-CN" sz="2400" dirty="0"/>
          </a:p>
          <a:p>
            <a:r>
              <a:rPr lang="zh-CN" altLang="en-US" sz="2400" dirty="0"/>
              <a:t>课程邮箱：</a:t>
            </a:r>
            <a:r>
              <a:rPr lang="en-US" altLang="zh-CN" sz="2400" dirty="0">
                <a:hlinkClick r:id="rId2"/>
              </a:rPr>
              <a:t>sysumatlab@163.com</a:t>
            </a:r>
            <a:r>
              <a:rPr lang="en-US" altLang="zh-CN" sz="2400" dirty="0"/>
              <a:t> </a:t>
            </a:r>
            <a:endParaRPr lang="en-US" altLang="zh-CN" sz="2400" b="1" dirty="0">
              <a:ea typeface="新細明體" pitchFamily="18" charset="-120"/>
            </a:endParaRPr>
          </a:p>
          <a:p>
            <a:endParaRPr lang="en-US" altLang="zh-CN" sz="1600" b="1" dirty="0">
              <a:ea typeface="新細明體" pitchFamily="18" charset="-120"/>
            </a:endParaRPr>
          </a:p>
          <a:p>
            <a:endParaRPr lang="zh-CN" altLang="en-US" sz="1600" dirty="0"/>
          </a:p>
          <a:p>
            <a:endParaRPr lang="zh-CN" altLang="en-US" dirty="0"/>
          </a:p>
        </p:txBody>
      </p:sp>
      <p:pic>
        <p:nvPicPr>
          <p:cNvPr id="8" name="Picture 8">
            <a:extLst>
              <a:ext uri="{FF2B5EF4-FFF2-40B4-BE49-F238E27FC236}">
                <a16:creationId xmlns:a16="http://schemas.microsoft.com/office/drawing/2014/main" id="{9C89D33F-6E83-470F-8B0B-7C812FB87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64" y="4581128"/>
            <a:ext cx="1616968" cy="1552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图片 8">
            <a:extLst>
              <a:ext uri="{FF2B5EF4-FFF2-40B4-BE49-F238E27FC236}">
                <a16:creationId xmlns:a16="http://schemas.microsoft.com/office/drawing/2014/main" id="{99C7DC33-F25D-4A9E-95F0-884290B22A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1476" y="4581817"/>
            <a:ext cx="1551600" cy="1551600"/>
          </a:xfrm>
          <a:prstGeom prst="rect">
            <a:avLst/>
          </a:prstGeom>
        </p:spPr>
      </p:pic>
    </p:spTree>
    <p:extLst>
      <p:ext uri="{BB962C8B-B14F-4D97-AF65-F5344CB8AC3E}">
        <p14:creationId xmlns:p14="http://schemas.microsoft.com/office/powerpoint/2010/main" val="1816504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特征值分解</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例</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4.2-5</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3" name="矩形 2">
            <a:extLst>
              <a:ext uri="{FF2B5EF4-FFF2-40B4-BE49-F238E27FC236}">
                <a16:creationId xmlns:a16="http://schemas.microsoft.com/office/drawing/2014/main" id="{AFD922BC-95BA-4554-BC56-E562ABEBF888}"/>
              </a:ext>
            </a:extLst>
          </p:cNvPr>
          <p:cNvSpPr/>
          <p:nvPr/>
        </p:nvSpPr>
        <p:spPr>
          <a:xfrm>
            <a:off x="104906" y="692696"/>
            <a:ext cx="9126760" cy="5909310"/>
          </a:xfrm>
          <a:prstGeom prst="rect">
            <a:avLst/>
          </a:prstGeom>
        </p:spPr>
        <p:txBody>
          <a:bodyPr wrap="square">
            <a:spAutoFit/>
          </a:bodyPr>
          <a:lstStyle/>
          <a:p>
            <a:pPr algn="just" hangingPunct="0">
              <a:spcAft>
                <a:spcPts val="0"/>
              </a:spcAft>
              <a:tabLst>
                <a:tab pos="269875" algn="l"/>
              </a:tabLst>
            </a:pPr>
            <a:r>
              <a:rPr lang="zh-CN" altLang="zh-CN" dirty="0">
                <a:latin typeface="Times New Roman" panose="02020603050405020304" pitchFamily="18" charset="0"/>
              </a:rPr>
              <a:t>【例</a:t>
            </a:r>
            <a:r>
              <a:rPr lang="en-US" altLang="zh-CN" dirty="0">
                <a:latin typeface="Times New Roman" panose="02020603050405020304" pitchFamily="18" charset="0"/>
              </a:rPr>
              <a:t>4.2-5</a:t>
            </a:r>
            <a:r>
              <a:rPr lang="zh-CN" altLang="zh-CN" dirty="0">
                <a:latin typeface="Times New Roman" panose="02020603050405020304" pitchFamily="18" charset="0"/>
              </a:rPr>
              <a:t>】 </a:t>
            </a: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A=[1,-3;2,2/3]</a:t>
            </a: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A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1.0000   -3.0000</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2.0000    0.6667</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[V,D]=</a:t>
            </a:r>
            <a:r>
              <a:rPr lang="en-US" altLang="zh-CN" b="1" dirty="0" err="1">
                <a:solidFill>
                  <a:srgbClr val="008000"/>
                </a:solidFill>
                <a:latin typeface="Courier New" panose="02070309020205020404" pitchFamily="49" charset="0"/>
                <a:cs typeface="Times New Roman" panose="02020603050405020304" pitchFamily="18" charset="0"/>
              </a:rPr>
              <a:t>eig</a:t>
            </a:r>
            <a:r>
              <a:rPr lang="en-US" altLang="zh-CN" b="1" dirty="0">
                <a:solidFill>
                  <a:srgbClr val="008000"/>
                </a:solidFill>
                <a:latin typeface="Courier New" panose="02070309020205020404" pitchFamily="49" charset="0"/>
                <a:cs typeface="Times New Roman" panose="02020603050405020304" pitchFamily="18" charset="0"/>
              </a:rPr>
              <a:t>(A)  %</a:t>
            </a:r>
            <a:r>
              <a:rPr lang="zh-CN" altLang="en-US" b="1" dirty="0">
                <a:solidFill>
                  <a:srgbClr val="FF0000"/>
                </a:solidFill>
                <a:latin typeface="Courier New" panose="02070309020205020404" pitchFamily="49" charset="0"/>
                <a:cs typeface="Times New Roman" panose="02020603050405020304" pitchFamily="18" charset="0"/>
              </a:rPr>
              <a:t>该矩阵有两个复特征根（</a:t>
            </a:r>
            <a:r>
              <a:rPr lang="en-US" altLang="zh-CN" b="1" dirty="0">
                <a:solidFill>
                  <a:srgbClr val="FF0000"/>
                </a:solidFill>
                <a:latin typeface="Courier New" panose="02070309020205020404" pitchFamily="49" charset="0"/>
                <a:cs typeface="Times New Roman" panose="02020603050405020304" pitchFamily="18" charset="0"/>
              </a:rPr>
              <a:t>D</a:t>
            </a:r>
            <a:r>
              <a:rPr lang="zh-CN" altLang="en-US" b="1" dirty="0">
                <a:solidFill>
                  <a:srgbClr val="FF0000"/>
                </a:solidFill>
                <a:latin typeface="Courier New" panose="02070309020205020404" pitchFamily="49" charset="0"/>
                <a:cs typeface="Times New Roman" panose="02020603050405020304" pitchFamily="18" charset="0"/>
              </a:rPr>
              <a:t>对角元），</a:t>
            </a:r>
            <a:r>
              <a:rPr lang="en-US" altLang="zh-CN" b="1" dirty="0">
                <a:solidFill>
                  <a:srgbClr val="FF0000"/>
                </a:solidFill>
                <a:latin typeface="Courier New" panose="02070309020205020404" pitchFamily="49" charset="0"/>
                <a:cs typeface="Times New Roman" panose="02020603050405020304" pitchFamily="18" charset="0"/>
              </a:rPr>
              <a:t>V</a:t>
            </a:r>
            <a:r>
              <a:rPr lang="zh-CN" altLang="en-US" b="1" dirty="0">
                <a:solidFill>
                  <a:srgbClr val="FF0000"/>
                </a:solidFill>
                <a:latin typeface="Courier New" panose="02070309020205020404" pitchFamily="49" charset="0"/>
                <a:cs typeface="Times New Roman" panose="02020603050405020304" pitchFamily="18" charset="0"/>
              </a:rPr>
              <a:t>为列特征向量构成的矩阵</a:t>
            </a:r>
            <a:endParaRPr lang="zh-CN" altLang="zh-CN"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V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0.7746             0.7746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0.0430 - 0.6310i   0.0430 + 0.6310i</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D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0.8333 + 2.4438i        0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             0.8333 - 2.4438i</a:t>
            </a:r>
            <a:r>
              <a:rPr lang="en-US" altLang="zh-CN" dirty="0">
                <a:solidFill>
                  <a:srgbClr val="FF00FF"/>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latin typeface="Courier New" panose="02070309020205020404" pitchFamily="49" charset="0"/>
                <a:cs typeface="Times New Roman" panose="02020603050405020304" pitchFamily="18" charset="0"/>
              </a:rPr>
              <a:t> </a:t>
            </a:r>
          </a:p>
          <a:p>
            <a:pPr algn="just" hangingPunct="0">
              <a:spcAft>
                <a:spcPts val="0"/>
              </a:spcAft>
              <a:tabLst>
                <a:tab pos="269875" algn="l"/>
              </a:tabLst>
            </a:pP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[VR,DR]=cdf2rdf(V,D)	 %</a:t>
            </a:r>
            <a:r>
              <a:rPr lang="zh-CN" altLang="en-US" b="1" dirty="0">
                <a:solidFill>
                  <a:srgbClr val="FF0000"/>
                </a:solidFill>
                <a:latin typeface="Courier New" panose="02070309020205020404" pitchFamily="49" charset="0"/>
                <a:cs typeface="Times New Roman" panose="02020603050405020304" pitchFamily="18" charset="0"/>
              </a:rPr>
              <a:t>将复数对角型转换为实数块对角型</a:t>
            </a:r>
            <a:r>
              <a:rPr lang="en-US" altLang="zh-CN" b="1" dirty="0">
                <a:solidFill>
                  <a:srgbClr val="FF0000"/>
                </a:solidFill>
                <a:latin typeface="Courier New" panose="02070309020205020404" pitchFamily="49" charset="0"/>
                <a:cs typeface="Times New Roman" panose="02020603050405020304" pitchFamily="18" charset="0"/>
              </a:rPr>
              <a:t>(VR*DR/VR=A</a:t>
            </a:r>
            <a:r>
              <a:rPr lang="zh-CN" altLang="en-US" b="1" dirty="0">
                <a:solidFill>
                  <a:srgbClr val="FF0000"/>
                </a:solidFill>
                <a:latin typeface="Courier New" panose="02070309020205020404" pitchFamily="49" charset="0"/>
                <a:cs typeface="Times New Roman" panose="02020603050405020304" pitchFamily="18" charset="0"/>
              </a:rPr>
              <a:t>，了解</a:t>
            </a:r>
            <a:r>
              <a:rPr lang="en-US" altLang="zh-CN" b="1" dirty="0">
                <a:solidFill>
                  <a:srgbClr val="FF0000"/>
                </a:solidFill>
                <a:latin typeface="Courier New" panose="02070309020205020404" pitchFamily="49" charset="0"/>
                <a:cs typeface="Times New Roman" panose="02020603050405020304" pitchFamily="18" charset="0"/>
              </a:rPr>
              <a:t>)</a:t>
            </a:r>
            <a:r>
              <a:rPr lang="en-US" altLang="zh-CN" dirty="0">
                <a:solidFill>
                  <a:srgbClr val="FF0000"/>
                </a:solidFill>
                <a:latin typeface="Courier New" panose="02070309020205020404" pitchFamily="49" charset="0"/>
                <a:cs typeface="Times New Roman" panose="02020603050405020304" pitchFamily="18" charset="0"/>
              </a:rPr>
              <a:t> </a:t>
            </a:r>
            <a:endParaRPr lang="zh-CN" altLang="zh-CN"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VR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0.7746         0</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0.0430   -0.6310</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DR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0.8333    2.4438</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-2.4438    0.8333</a:t>
            </a:r>
            <a:r>
              <a:rPr lang="en-US" altLang="zh-CN" dirty="0">
                <a:solidFill>
                  <a:srgbClr val="FF00FF"/>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48467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7" end="1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8" end="1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9" end="1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特征值分解</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例</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4.2-5</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4" name="矩形 3">
            <a:extLst>
              <a:ext uri="{FF2B5EF4-FFF2-40B4-BE49-F238E27FC236}">
                <a16:creationId xmlns:a16="http://schemas.microsoft.com/office/drawing/2014/main" id="{ED58703A-FD72-4EF0-A256-21105EAE50E8}"/>
              </a:ext>
            </a:extLst>
          </p:cNvPr>
          <p:cNvSpPr/>
          <p:nvPr/>
        </p:nvSpPr>
        <p:spPr>
          <a:xfrm>
            <a:off x="251520" y="827584"/>
            <a:ext cx="8784976" cy="5909310"/>
          </a:xfrm>
          <a:prstGeom prst="rect">
            <a:avLst/>
          </a:prstGeom>
        </p:spPr>
        <p:txBody>
          <a:bodyPr wrap="square">
            <a:spAutoFit/>
          </a:bodyPr>
          <a:lstStyle/>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A1=V*D/V			%</a:t>
            </a:r>
            <a:r>
              <a:rPr lang="zh-CN" altLang="en-US" b="1" dirty="0">
                <a:solidFill>
                  <a:srgbClr val="FF0000"/>
                </a:solidFill>
                <a:latin typeface="Courier New" panose="02070309020205020404" pitchFamily="49" charset="0"/>
                <a:cs typeface="Times New Roman" panose="02020603050405020304" pitchFamily="18" charset="0"/>
              </a:rPr>
              <a:t>结果实际是相等的，但虚数部分有舍入误差</a:t>
            </a:r>
            <a:endParaRPr lang="en-US" altLang="zh-CN" b="1"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A1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1.0000 + 0.0000i   -3.0000 - 0.0000i</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2.0000 - 0.0000i   0.6667  + 0.0000i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endParaRPr lang="zh-CN" altLang="zh-CN" dirty="0">
              <a:latin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A1_1=real(A1)		</a:t>
            </a: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A1_1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1.0000   -3.0000</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2.0000    0.6667</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endParaRPr lang="zh-CN" altLang="zh-CN" dirty="0">
              <a:latin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A2=VR*DR/VR</a:t>
            </a: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A2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1.0000   -3.0000</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2.0000    0.6667</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endParaRPr lang="en-US" altLang="zh-CN" b="1" dirty="0">
              <a:solidFill>
                <a:srgbClr val="008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err1=norm(A-A1,'fro')	%</a:t>
            </a:r>
            <a:r>
              <a:rPr lang="zh-CN" altLang="en-US" b="1" dirty="0">
                <a:solidFill>
                  <a:srgbClr val="FF0000"/>
                </a:solidFill>
                <a:latin typeface="Courier New" panose="02070309020205020404" pitchFamily="49" charset="0"/>
                <a:cs typeface="Times New Roman" panose="02020603050405020304" pitchFamily="18" charset="0"/>
              </a:rPr>
              <a:t>误差分析</a:t>
            </a:r>
            <a:endParaRPr lang="en-US" altLang="zh-CN" b="1"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err1 =</a:t>
            </a:r>
            <a:endParaRPr lang="zh-CN" altLang="zh-CN" dirty="0">
              <a:solidFill>
                <a:srgbClr val="0000FF"/>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4.6613e-016</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err2=norm(A-A2,'fro') </a:t>
            </a:r>
            <a:r>
              <a:rPr lang="en-US" altLang="zh-CN" dirty="0">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err2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4.4409e-016</a:t>
            </a:r>
            <a:r>
              <a:rPr lang="en-US" altLang="zh-CN" b="1" dirty="0">
                <a:solidFill>
                  <a:srgbClr val="FF0000"/>
                </a:solidFill>
                <a:latin typeface="Courier New" panose="02070309020205020404" pitchFamily="49" charset="0"/>
                <a:cs typeface="Times New Roman" panose="02020603050405020304" pitchFamily="18" charset="0"/>
              </a:rPr>
              <a:t> </a:t>
            </a:r>
            <a:r>
              <a:rPr lang="en-US" altLang="zh-CN" dirty="0">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57518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7" end="1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8" end="1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9" end="1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a:bodyPr>
          <a:lstStyle/>
          <a:p>
            <a:pPr algn="ctr" eaLnBrk="0" fontAlgn="base" hangingPunct="0">
              <a:spcAft>
                <a:spcPct val="0"/>
              </a:spcAft>
              <a:defRPr/>
            </a:pP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MATLAB</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解线性方程组</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例</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4.2-6</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935A4A0-0366-4D28-82CA-69C0552A191B}"/>
                  </a:ext>
                </a:extLst>
              </p:cNvPr>
              <p:cNvSpPr/>
              <p:nvPr/>
            </p:nvSpPr>
            <p:spPr>
              <a:xfrm>
                <a:off x="155900" y="842313"/>
                <a:ext cx="8988099" cy="830997"/>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en-US" altLang="zh-CN" sz="2400" b="1" dirty="0">
                    <a:solidFill>
                      <a:srgbClr val="9B2D1F"/>
                    </a:solidFill>
                    <a:latin typeface="Courier New" panose="02070309020205020404" pitchFamily="49" charset="0"/>
                    <a:cs typeface="Courier New" panose="02070309020205020404" pitchFamily="49" charset="0"/>
                  </a:rPr>
                  <a:t>A\b</a:t>
                </a:r>
                <a:r>
                  <a:rPr lang="zh-CN" altLang="en-US" sz="2400" b="1" dirty="0">
                    <a:latin typeface="+mj-ea"/>
                    <a:ea typeface="+mj-ea"/>
                    <a:cs typeface="Courier New" panose="02070309020205020404" pitchFamily="49" charset="0"/>
                  </a:rPr>
                  <a:t>是</a:t>
                </a:r>
                <a:r>
                  <a:rPr lang="en-US" altLang="zh-CN" sz="2400" b="1" dirty="0">
                    <a:latin typeface="+mj-ea"/>
                    <a:ea typeface="+mj-ea"/>
                    <a:cs typeface="Courier New" panose="02070309020205020404" pitchFamily="49" charset="0"/>
                  </a:rPr>
                  <a:t>MATLAB</a:t>
                </a:r>
                <a:r>
                  <a:rPr lang="zh-CN" altLang="en-US" sz="2400" b="1" dirty="0">
                    <a:latin typeface="+mj-ea"/>
                    <a:ea typeface="+mj-ea"/>
                    <a:cs typeface="Courier New" panose="02070309020205020404" pitchFamily="49" charset="0"/>
                  </a:rPr>
                  <a:t>最高效的解线性方程组的內建函数，此时</a:t>
                </a:r>
                <a:r>
                  <a:rPr lang="en-US" altLang="zh-CN" sz="2400" b="1" dirty="0">
                    <a:latin typeface="+mj-ea"/>
                    <a:ea typeface="+mj-ea"/>
                    <a:cs typeface="Courier New" panose="02070309020205020404" pitchFamily="49" charset="0"/>
                  </a:rPr>
                  <a:t>A</a:t>
                </a:r>
                <a:r>
                  <a:rPr lang="zh-CN" altLang="en-US" sz="2400" b="1" dirty="0">
                    <a:latin typeface="+mj-ea"/>
                    <a:ea typeface="+mj-ea"/>
                    <a:cs typeface="Courier New" panose="02070309020205020404" pitchFamily="49" charset="0"/>
                  </a:rPr>
                  <a:t>为</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𝒎</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𝒏</m:t>
                    </m:r>
                  </m:oMath>
                </a14:m>
                <a:r>
                  <a:rPr kumimoji="0" lang="zh-CN" altLang="en-US" sz="2400" b="1" i="0" u="none" strike="noStrike" kern="1200" cap="none" spc="0" normalizeH="0" baseline="0" noProof="0" dirty="0">
                    <a:ln>
                      <a:noFill/>
                    </a:ln>
                    <a:effectLst/>
                    <a:uLnTx/>
                    <a:uFillTx/>
                    <a:latin typeface="+mj-ea"/>
                    <a:ea typeface="+mj-ea"/>
                  </a:rPr>
                  <a:t>的矩阵，</a:t>
                </a:r>
                <a14:m>
                  <m:oMath xmlns:m="http://schemas.openxmlformats.org/officeDocument/2006/math">
                    <m:r>
                      <a:rPr kumimoji="0" lang="en-US" altLang="zh-CN" sz="2400" b="1" i="1" u="none" strike="noStrike" kern="1200" cap="none" spc="0" normalizeH="0" baseline="0" noProof="0" smtClean="0">
                        <a:ln>
                          <a:noFill/>
                        </a:ln>
                        <a:effectLst/>
                        <a:uLnTx/>
                        <a:uFillTx/>
                        <a:latin typeface="Cambria Math" panose="02040503050406030204" pitchFamily="18" charset="0"/>
                        <a:ea typeface="+mj-ea"/>
                      </a:rPr>
                      <m:t>𝒃</m:t>
                    </m:r>
                  </m:oMath>
                </a14:m>
                <a:r>
                  <a:rPr kumimoji="0" lang="zh-CN" altLang="en-US" sz="2400" b="1" i="0" u="none" strike="noStrike" kern="1200" cap="none" spc="0" normalizeH="0" baseline="0" noProof="0" dirty="0">
                    <a:ln>
                      <a:noFill/>
                    </a:ln>
                    <a:effectLst/>
                    <a:uLnTx/>
                    <a:uFillTx/>
                    <a:latin typeface="+mj-ea"/>
                    <a:ea typeface="+mj-ea"/>
                  </a:rPr>
                  <a:t>为</a:t>
                </a:r>
                <a14:m>
                  <m:oMath xmlns:m="http://schemas.openxmlformats.org/officeDocument/2006/math">
                    <m:r>
                      <a:rPr kumimoji="0" lang="en-US" altLang="zh-CN" sz="2400" b="1" i="1" u="none" strike="noStrike" kern="1200" cap="none" spc="0" normalizeH="0" baseline="0" noProof="0" dirty="0" smtClean="0">
                        <a:ln>
                          <a:noFill/>
                        </a:ln>
                        <a:effectLst/>
                        <a:uLnTx/>
                        <a:uFillTx/>
                        <a:latin typeface="Cambria Math" panose="02040503050406030204" pitchFamily="18" charset="0"/>
                        <a:ea typeface="+mj-ea"/>
                      </a:rPr>
                      <m:t>𝒎</m:t>
                    </m:r>
                    <m:r>
                      <a:rPr kumimoji="0" lang="en-US" altLang="zh-CN" sz="2400" b="1" i="1" u="none" strike="noStrike" kern="1200" cap="none" spc="0" normalizeH="0" baseline="0" noProof="0" dirty="0" smtClean="0">
                        <a:ln>
                          <a:noFill/>
                        </a:ln>
                        <a:effectLst/>
                        <a:uLnTx/>
                        <a:uFillTx/>
                        <a:latin typeface="Cambria Math" panose="02040503050406030204" pitchFamily="18" charset="0"/>
                        <a:ea typeface="+mj-ea"/>
                      </a:rPr>
                      <m:t>×</m:t>
                    </m:r>
                    <m:r>
                      <a:rPr kumimoji="0" lang="en-US" altLang="zh-CN" sz="2400" b="1" i="1" u="none" strike="noStrike" kern="1200" cap="none" spc="0" normalizeH="0" baseline="0" noProof="0" dirty="0" smtClean="0">
                        <a:ln>
                          <a:noFill/>
                        </a:ln>
                        <a:effectLst/>
                        <a:uLnTx/>
                        <a:uFillTx/>
                        <a:latin typeface="Cambria Math" panose="02040503050406030204" pitchFamily="18" charset="0"/>
                        <a:ea typeface="+mj-ea"/>
                      </a:rPr>
                      <m:t>𝟏</m:t>
                    </m:r>
                  </m:oMath>
                </a14:m>
                <a:r>
                  <a:rPr kumimoji="0" lang="zh-CN" altLang="en-US" sz="2400" b="1" i="0" u="none" strike="noStrike" kern="1200" cap="none" spc="0" normalizeH="0" baseline="0" noProof="0" dirty="0">
                    <a:ln>
                      <a:noFill/>
                    </a:ln>
                    <a:effectLst/>
                    <a:uLnTx/>
                    <a:uFillTx/>
                    <a:latin typeface="+mj-ea"/>
                    <a:ea typeface="+mj-ea"/>
                  </a:rPr>
                  <a:t>的列向量。</a:t>
                </a:r>
                <a:r>
                  <a:rPr lang="en-US" altLang="zh-CN" sz="2400" b="1" dirty="0">
                    <a:solidFill>
                      <a:srgbClr val="9B2D1F"/>
                    </a:solidFill>
                    <a:latin typeface="Courier New" panose="02070309020205020404" pitchFamily="49" charset="0"/>
                    <a:cs typeface="Courier New" panose="02070309020205020404" pitchFamily="49" charset="0"/>
                  </a:rPr>
                  <a:t> A\B=</a:t>
                </a:r>
                <a:r>
                  <a:rPr lang="en-US" altLang="zh-CN" sz="2400" b="1" dirty="0" err="1">
                    <a:solidFill>
                      <a:srgbClr val="9B2D1F"/>
                    </a:solidFill>
                    <a:latin typeface="Courier New" panose="02070309020205020404" pitchFamily="49" charset="0"/>
                    <a:cs typeface="Courier New" panose="02070309020205020404" pitchFamily="49" charset="0"/>
                  </a:rPr>
                  <a:t>inv</a:t>
                </a:r>
                <a:r>
                  <a:rPr lang="en-US" altLang="zh-CN" sz="2400" b="1" dirty="0">
                    <a:solidFill>
                      <a:srgbClr val="9B2D1F"/>
                    </a:solidFill>
                    <a:latin typeface="Courier New" panose="02070309020205020404" pitchFamily="49" charset="0"/>
                    <a:cs typeface="Courier New" panose="02070309020205020404" pitchFamily="49" charset="0"/>
                  </a:rPr>
                  <a:t>(A)*B</a:t>
                </a:r>
                <a:r>
                  <a:rPr lang="zh-CN" altLang="en-US" sz="2400" b="1" dirty="0">
                    <a:latin typeface="+mj-ea"/>
                    <a:ea typeface="+mj-ea"/>
                    <a:cs typeface="Courier New" panose="02070309020205020404" pitchFamily="49" charset="0"/>
                  </a:rPr>
                  <a:t>可解矩阵方程</a:t>
                </a:r>
                <a:endParaRPr lang="en-US" altLang="zh-CN" sz="2400" b="1" dirty="0">
                  <a:latin typeface="+mj-ea"/>
                  <a:ea typeface="+mj-ea"/>
                  <a:cs typeface="Courier New" panose="02070309020205020404" pitchFamily="49" charset="0"/>
                </a:endParaRPr>
              </a:p>
            </p:txBody>
          </p:sp>
        </mc:Choice>
        <mc:Fallback xmlns="">
          <p:sp>
            <p:nvSpPr>
              <p:cNvPr id="7" name="矩形 6">
                <a:extLst>
                  <a:ext uri="{FF2B5EF4-FFF2-40B4-BE49-F238E27FC236}">
                    <a16:creationId xmlns:a16="http://schemas.microsoft.com/office/drawing/2014/main" id="{0935A4A0-0366-4D28-82CA-69C0552A191B}"/>
                  </a:ext>
                </a:extLst>
              </p:cNvPr>
              <p:cNvSpPr>
                <a:spLocks noRot="1" noChangeAspect="1" noMove="1" noResize="1" noEditPoints="1" noAdjustHandles="1" noChangeArrowheads="1" noChangeShapeType="1" noTextEdit="1"/>
              </p:cNvSpPr>
              <p:nvPr/>
            </p:nvSpPr>
            <p:spPr>
              <a:xfrm>
                <a:off x="155900" y="842313"/>
                <a:ext cx="8988099" cy="830997"/>
              </a:xfrm>
              <a:prstGeom prst="rect">
                <a:avLst/>
              </a:prstGeom>
              <a:blipFill>
                <a:blip r:embed="rId2"/>
                <a:stretch>
                  <a:fillRect l="-611" t="-10294" r="-339" b="-17647"/>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364E5FE5-1943-418C-9817-A476932FA443}"/>
              </a:ext>
            </a:extLst>
          </p:cNvPr>
          <p:cNvSpPr/>
          <p:nvPr/>
        </p:nvSpPr>
        <p:spPr>
          <a:xfrm>
            <a:off x="155899" y="1673310"/>
            <a:ext cx="8988099" cy="1200329"/>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en-US" altLang="zh-CN" sz="2400" b="1" dirty="0">
                <a:latin typeface="+mj-ea"/>
                <a:ea typeface="+mj-ea"/>
                <a:cs typeface="Courier New" panose="02070309020205020404" pitchFamily="49" charset="0"/>
              </a:rPr>
              <a:t>MATLAB</a:t>
            </a:r>
            <a:r>
              <a:rPr lang="zh-CN" altLang="en-US" sz="2400" b="1" dirty="0">
                <a:latin typeface="+mj-ea"/>
                <a:ea typeface="+mj-ea"/>
                <a:cs typeface="Courier New" panose="02070309020205020404" pitchFamily="49" charset="0"/>
              </a:rPr>
              <a:t>对于</a:t>
            </a:r>
            <a:r>
              <a:rPr lang="en-US" altLang="zh-CN" sz="2400" b="1" dirty="0">
                <a:latin typeface="+mj-ea"/>
                <a:ea typeface="+mj-ea"/>
                <a:cs typeface="Courier New" panose="02070309020205020404" pitchFamily="49" charset="0"/>
              </a:rPr>
              <a:t>A</a:t>
            </a:r>
            <a:r>
              <a:rPr lang="zh-CN" altLang="en-US" sz="2400" b="1" dirty="0">
                <a:latin typeface="+mj-ea"/>
                <a:ea typeface="+mj-ea"/>
                <a:cs typeface="Courier New" panose="02070309020205020404" pitchFamily="49" charset="0"/>
              </a:rPr>
              <a:t>列满秩且有解的情况将提供唯一解，对</a:t>
            </a:r>
            <a:r>
              <a:rPr lang="en-US" altLang="zh-CN" sz="2400" b="1" dirty="0">
                <a:latin typeface="+mj-ea"/>
                <a:ea typeface="+mj-ea"/>
                <a:cs typeface="Courier New" panose="02070309020205020404" pitchFamily="49" charset="0"/>
              </a:rPr>
              <a:t>A</a:t>
            </a:r>
            <a:r>
              <a:rPr lang="zh-CN" altLang="en-US" sz="2400" b="1" dirty="0">
                <a:latin typeface="+mj-ea"/>
                <a:ea typeface="+mj-ea"/>
                <a:cs typeface="Courier New" panose="02070309020205020404" pitchFamily="49" charset="0"/>
              </a:rPr>
              <a:t>列不满秩（或方阵</a:t>
            </a:r>
            <a:r>
              <a:rPr lang="en-US" altLang="zh-CN" sz="2400" b="1" dirty="0">
                <a:latin typeface="+mj-ea"/>
                <a:ea typeface="+mj-ea"/>
                <a:cs typeface="Courier New" panose="02070309020205020404" pitchFamily="49" charset="0"/>
              </a:rPr>
              <a:t>A</a:t>
            </a:r>
            <a:r>
              <a:rPr lang="zh-CN" altLang="en-US" sz="2400" b="1" dirty="0">
                <a:latin typeface="+mj-ea"/>
                <a:ea typeface="+mj-ea"/>
                <a:cs typeface="Courier New" panose="02070309020205020404" pitchFamily="49" charset="0"/>
              </a:rPr>
              <a:t>不可逆）且有解的情况将随机提供一个解。无解问题（或超定问题）将提供</a:t>
            </a:r>
            <a:r>
              <a:rPr lang="zh-CN" altLang="en-US" sz="2400" b="1" dirty="0">
                <a:solidFill>
                  <a:srgbClr val="FF0000"/>
                </a:solidFill>
                <a:latin typeface="+mj-ea"/>
                <a:ea typeface="+mj-ea"/>
                <a:cs typeface="Courier New" panose="02070309020205020404" pitchFamily="49" charset="0"/>
              </a:rPr>
              <a:t>最小二乘解</a:t>
            </a:r>
            <a:r>
              <a:rPr lang="zh-CN" altLang="en-US" sz="2400" b="1" dirty="0">
                <a:latin typeface="+mj-ea"/>
                <a:ea typeface="+mj-ea"/>
                <a:cs typeface="Courier New" panose="02070309020205020404" pitchFamily="49" charset="0"/>
              </a:rPr>
              <a:t>。</a:t>
            </a:r>
            <a:endParaRPr kumimoji="0" lang="en-US" altLang="zh-CN" sz="2400" b="1" i="0" u="none" strike="noStrike" kern="1200" cap="none" spc="0" normalizeH="0" baseline="0" noProof="0" dirty="0">
              <a:ln>
                <a:noFill/>
              </a:ln>
              <a:effectLst/>
              <a:uLnTx/>
              <a:uFillTx/>
              <a:latin typeface="+mj-ea"/>
              <a:ea typeface="+mj-ea"/>
            </a:endParaRPr>
          </a:p>
        </p:txBody>
      </p:sp>
      <p:pic>
        <p:nvPicPr>
          <p:cNvPr id="10" name="图片 9">
            <a:extLst>
              <a:ext uri="{FF2B5EF4-FFF2-40B4-BE49-F238E27FC236}">
                <a16:creationId xmlns:a16="http://schemas.microsoft.com/office/drawing/2014/main" id="{9E46D32F-61D8-4607-9E70-3804490672AB}"/>
              </a:ext>
            </a:extLst>
          </p:cNvPr>
          <p:cNvPicPr>
            <a:picLocks noChangeAspect="1"/>
          </p:cNvPicPr>
          <p:nvPr/>
        </p:nvPicPr>
        <p:blipFill>
          <a:blip r:embed="rId3"/>
          <a:stretch>
            <a:fillRect/>
          </a:stretch>
        </p:blipFill>
        <p:spPr>
          <a:xfrm>
            <a:off x="370433" y="2873639"/>
            <a:ext cx="8559029" cy="1769709"/>
          </a:xfrm>
          <a:prstGeom prst="rect">
            <a:avLst/>
          </a:prstGeom>
        </p:spPr>
      </p:pic>
      <p:sp>
        <p:nvSpPr>
          <p:cNvPr id="11" name="矩形 10">
            <a:extLst>
              <a:ext uri="{FF2B5EF4-FFF2-40B4-BE49-F238E27FC236}">
                <a16:creationId xmlns:a16="http://schemas.microsoft.com/office/drawing/2014/main" id="{96B4CE46-38FB-4869-8A1A-9E5EA8776B9F}"/>
              </a:ext>
            </a:extLst>
          </p:cNvPr>
          <p:cNvSpPr/>
          <p:nvPr/>
        </p:nvSpPr>
        <p:spPr>
          <a:xfrm>
            <a:off x="355744" y="4606298"/>
            <a:ext cx="8320712" cy="1815882"/>
          </a:xfrm>
          <a:prstGeom prst="rect">
            <a:avLst/>
          </a:prstGeom>
        </p:spPr>
        <p:txBody>
          <a:bodyPr wrap="square">
            <a:spAutoFit/>
          </a:bodyPr>
          <a:lstStyle/>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A=reshape(1:12,4,3);	</a:t>
            </a:r>
            <a:endParaRPr lang="zh-CN" altLang="zh-CN" sz="2000" dirty="0">
              <a:latin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b=(13:16)';			%</a:t>
            </a:r>
            <a:r>
              <a:rPr lang="zh-CN" altLang="en-US" b="1" dirty="0">
                <a:solidFill>
                  <a:srgbClr val="FF0000"/>
                </a:solidFill>
                <a:latin typeface="Courier New" panose="02070309020205020404" pitchFamily="49" charset="0"/>
                <a:cs typeface="Times New Roman" panose="02020603050405020304" pitchFamily="18" charset="0"/>
              </a:rPr>
              <a:t>转置则化为列向量</a:t>
            </a:r>
            <a:r>
              <a:rPr lang="en-US" altLang="zh-CN" b="1" dirty="0">
                <a:solidFill>
                  <a:srgbClr val="008000"/>
                </a:solidFill>
                <a:latin typeface="Courier New" panose="02070309020205020404" pitchFamily="49" charset="0"/>
                <a:cs typeface="Times New Roman" panose="02020603050405020304" pitchFamily="18" charset="0"/>
              </a:rPr>
              <a:t> </a:t>
            </a:r>
            <a:r>
              <a:rPr lang="en-US" altLang="zh-CN" dirty="0">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ra</a:t>
            </a:r>
            <a:r>
              <a:rPr lang="en-US" altLang="zh-CN" b="1" dirty="0">
                <a:solidFill>
                  <a:srgbClr val="008000"/>
                </a:solidFill>
                <a:latin typeface="Courier New" panose="02070309020205020404" pitchFamily="49" charset="0"/>
                <a:cs typeface="Times New Roman" panose="02020603050405020304" pitchFamily="18" charset="0"/>
              </a:rPr>
              <a:t>=rank(A)			%</a:t>
            </a:r>
            <a:r>
              <a:rPr lang="en-US" altLang="zh-CN" sz="2000" dirty="0" err="1">
                <a:solidFill>
                  <a:srgbClr val="0000FF"/>
                </a:solidFill>
                <a:latin typeface="Courier New" panose="02070309020205020404" pitchFamily="49" charset="0"/>
                <a:cs typeface="Times New Roman" panose="02020603050405020304" pitchFamily="18" charset="0"/>
              </a:rPr>
              <a:t>ra</a:t>
            </a:r>
            <a:r>
              <a:rPr lang="en-US" altLang="zh-CN" sz="2000" dirty="0">
                <a:solidFill>
                  <a:srgbClr val="0000FF"/>
                </a:solidFill>
                <a:latin typeface="Courier New" panose="02070309020205020404" pitchFamily="49" charset="0"/>
                <a:cs typeface="Times New Roman" panose="02020603050405020304" pitchFamily="18" charset="0"/>
              </a:rPr>
              <a:t> = 2</a:t>
            </a:r>
            <a:endParaRPr lang="zh-CN" altLang="zh-CN" sz="2000"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rab</a:t>
            </a:r>
            <a:r>
              <a:rPr lang="en-US" altLang="zh-CN" b="1" dirty="0">
                <a:solidFill>
                  <a:srgbClr val="008000"/>
                </a:solidFill>
                <a:latin typeface="Courier New" panose="02070309020205020404" pitchFamily="49" charset="0"/>
                <a:cs typeface="Times New Roman" panose="02020603050405020304" pitchFamily="18" charset="0"/>
              </a:rPr>
              <a:t>=rank([</a:t>
            </a:r>
            <a:r>
              <a:rPr lang="en-US" altLang="zh-CN" b="1" dirty="0" err="1">
                <a:solidFill>
                  <a:srgbClr val="008000"/>
                </a:solidFill>
                <a:latin typeface="Courier New" panose="02070309020205020404" pitchFamily="49" charset="0"/>
                <a:cs typeface="Times New Roman" panose="02020603050405020304" pitchFamily="18" charset="0"/>
              </a:rPr>
              <a:t>A,b</a:t>
            </a:r>
            <a:r>
              <a:rPr lang="en-US" altLang="zh-CN" b="1" dirty="0">
                <a:solidFill>
                  <a:srgbClr val="008000"/>
                </a:solidFill>
                <a:latin typeface="Courier New" panose="02070309020205020404" pitchFamily="49" charset="0"/>
                <a:cs typeface="Times New Roman" panose="02020603050405020304" pitchFamily="18" charset="0"/>
              </a:rPr>
              <a:t>])		%</a:t>
            </a:r>
            <a:r>
              <a:rPr lang="en-US" altLang="zh-CN" dirty="0" err="1">
                <a:solidFill>
                  <a:srgbClr val="0000FF"/>
                </a:solidFill>
                <a:latin typeface="Courier New" panose="02070309020205020404" pitchFamily="49" charset="0"/>
                <a:cs typeface="Times New Roman" panose="02020603050405020304" pitchFamily="18" charset="0"/>
              </a:rPr>
              <a:t>rab</a:t>
            </a:r>
            <a:r>
              <a:rPr lang="en-US" altLang="zh-CN" dirty="0">
                <a:solidFill>
                  <a:srgbClr val="0000FF"/>
                </a:solidFill>
                <a:latin typeface="Courier New" panose="02070309020205020404" pitchFamily="49" charset="0"/>
                <a:cs typeface="Times New Roman" panose="02020603050405020304" pitchFamily="18" charset="0"/>
              </a:rPr>
              <a:t> = 2</a:t>
            </a:r>
          </a:p>
          <a:p>
            <a:pPr algn="just" hangingPunct="0">
              <a:spcAft>
                <a:spcPts val="0"/>
              </a:spcAft>
              <a:tabLst>
                <a:tab pos="269875" algn="l"/>
              </a:tabLst>
            </a:pPr>
            <a:r>
              <a:rPr lang="en-US" altLang="zh-CN" b="1" dirty="0">
                <a:solidFill>
                  <a:srgbClr val="FF0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系数矩阵与增广矩阵的秩相等，且小于</a:t>
            </a:r>
            <a:r>
              <a:rPr lang="en-US" altLang="zh-CN" b="1" dirty="0">
                <a:solidFill>
                  <a:srgbClr val="FF0000"/>
                </a:solidFill>
                <a:latin typeface="Courier New" panose="02070309020205020404" pitchFamily="49" charset="0"/>
                <a:cs typeface="Times New Roman" panose="02020603050405020304" pitchFamily="18" charset="0"/>
              </a:rPr>
              <a:t>A</a:t>
            </a:r>
            <a:r>
              <a:rPr lang="zh-CN" altLang="en-US" b="1" dirty="0">
                <a:solidFill>
                  <a:srgbClr val="FF0000"/>
                </a:solidFill>
                <a:latin typeface="Courier New" panose="02070309020205020404" pitchFamily="49" charset="0"/>
                <a:cs typeface="Times New Roman" panose="02020603050405020304" pitchFamily="18" charset="0"/>
              </a:rPr>
              <a:t>列数，方程组存在无穷多解</a:t>
            </a:r>
            <a:endParaRPr lang="zh-CN" altLang="zh-CN" dirty="0">
              <a:solidFill>
                <a:srgbClr val="FF0000"/>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4811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例</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4.2-6</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pic>
        <p:nvPicPr>
          <p:cNvPr id="10" name="图片 9">
            <a:extLst>
              <a:ext uri="{FF2B5EF4-FFF2-40B4-BE49-F238E27FC236}">
                <a16:creationId xmlns:a16="http://schemas.microsoft.com/office/drawing/2014/main" id="{9E46D32F-61D8-4607-9E70-3804490672AB}"/>
              </a:ext>
            </a:extLst>
          </p:cNvPr>
          <p:cNvPicPr>
            <a:picLocks noChangeAspect="1"/>
          </p:cNvPicPr>
          <p:nvPr/>
        </p:nvPicPr>
        <p:blipFill>
          <a:blip r:embed="rId2"/>
          <a:stretch>
            <a:fillRect/>
          </a:stretch>
        </p:blipFill>
        <p:spPr>
          <a:xfrm>
            <a:off x="370433" y="764704"/>
            <a:ext cx="8559029" cy="1769709"/>
          </a:xfrm>
          <a:prstGeom prst="rect">
            <a:avLst/>
          </a:prstGeom>
        </p:spPr>
      </p:pic>
      <p:sp>
        <p:nvSpPr>
          <p:cNvPr id="3" name="矩形 2">
            <a:extLst>
              <a:ext uri="{FF2B5EF4-FFF2-40B4-BE49-F238E27FC236}">
                <a16:creationId xmlns:a16="http://schemas.microsoft.com/office/drawing/2014/main" id="{02860A4B-B7F7-4FF7-ADF0-775B60FEC2A4}"/>
              </a:ext>
            </a:extLst>
          </p:cNvPr>
          <p:cNvSpPr/>
          <p:nvPr/>
        </p:nvSpPr>
        <p:spPr>
          <a:xfrm>
            <a:off x="370432" y="2420888"/>
            <a:ext cx="8666063" cy="4247317"/>
          </a:xfrm>
          <a:prstGeom prst="rect">
            <a:avLst/>
          </a:prstGeom>
        </p:spPr>
        <p:txBody>
          <a:bodyPr wrap="square">
            <a:spAutoFit/>
          </a:bodyPr>
          <a:lstStyle/>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xs</a:t>
            </a:r>
            <a:r>
              <a:rPr lang="en-US" altLang="zh-CN" b="1" dirty="0">
                <a:solidFill>
                  <a:srgbClr val="008000"/>
                </a:solidFill>
                <a:latin typeface="Courier New" panose="02070309020205020404" pitchFamily="49" charset="0"/>
                <a:cs typeface="Times New Roman" panose="02020603050405020304" pitchFamily="18" charset="0"/>
              </a:rPr>
              <a:t>=A\b;				%</a:t>
            </a:r>
            <a:r>
              <a:rPr lang="zh-CN" altLang="en-US" b="1" dirty="0">
                <a:solidFill>
                  <a:srgbClr val="FF0000"/>
                </a:solidFill>
                <a:latin typeface="Courier New" panose="02070309020205020404" pitchFamily="49" charset="0"/>
                <a:cs typeface="Times New Roman" panose="02020603050405020304" pitchFamily="18" charset="0"/>
              </a:rPr>
              <a:t>求出方程组一个特解记为</a:t>
            </a:r>
            <a:r>
              <a:rPr lang="en-US" altLang="zh-CN" b="1" dirty="0" err="1">
                <a:solidFill>
                  <a:srgbClr val="FF0000"/>
                </a:solidFill>
                <a:latin typeface="Courier New" panose="02070309020205020404" pitchFamily="49" charset="0"/>
                <a:cs typeface="Times New Roman" panose="02020603050405020304" pitchFamily="18" charset="0"/>
              </a:rPr>
              <a:t>xs</a:t>
            </a:r>
            <a:endParaRPr lang="zh-CN" altLang="zh-CN" sz="2000" dirty="0">
              <a:solidFill>
                <a:srgbClr val="FF0000"/>
              </a:solidFill>
              <a:latin typeface="Times New Roman" panose="02020603050405020304" pitchFamily="18" charset="0"/>
            </a:endParaRPr>
          </a:p>
          <a:p>
            <a:pPr algn="just" hangingPunct="0">
              <a:tabLst>
                <a:tab pos="269875" algn="l"/>
              </a:tabLst>
            </a:pPr>
            <a:r>
              <a:rPr lang="zh-CN" altLang="en-US" dirty="0">
                <a:solidFill>
                  <a:srgbClr val="FA9706"/>
                </a:solidFill>
                <a:latin typeface="Courier New" panose="02070309020205020404" pitchFamily="49" charset="0"/>
                <a:cs typeface="Times New Roman" panose="02020603050405020304" pitchFamily="18" charset="0"/>
              </a:rPr>
              <a:t>警告</a:t>
            </a:r>
            <a:r>
              <a:rPr lang="en-US" altLang="zh-CN" dirty="0">
                <a:solidFill>
                  <a:srgbClr val="FA9706"/>
                </a:solidFill>
                <a:latin typeface="Courier New" panose="02070309020205020404" pitchFamily="49" charset="0"/>
                <a:cs typeface="Times New Roman" panose="02020603050405020304" pitchFamily="18" charset="0"/>
              </a:rPr>
              <a:t>: </a:t>
            </a:r>
            <a:r>
              <a:rPr lang="zh-CN" altLang="en-US" dirty="0">
                <a:solidFill>
                  <a:srgbClr val="FA9706"/>
                </a:solidFill>
                <a:latin typeface="Courier New" panose="02070309020205020404" pitchFamily="49" charset="0"/>
                <a:cs typeface="Times New Roman" panose="02020603050405020304" pitchFamily="18" charset="0"/>
              </a:rPr>
              <a:t>秩不足，秩 </a:t>
            </a:r>
            <a:r>
              <a:rPr lang="en-US" altLang="zh-CN" dirty="0">
                <a:solidFill>
                  <a:srgbClr val="FA9706"/>
                </a:solidFill>
                <a:latin typeface="Courier New" panose="02070309020205020404" pitchFamily="49" charset="0"/>
                <a:cs typeface="Times New Roman" panose="02020603050405020304" pitchFamily="18" charset="0"/>
              </a:rPr>
              <a:t>= 2</a:t>
            </a:r>
            <a:r>
              <a:rPr lang="zh-CN" altLang="en-US" dirty="0">
                <a:solidFill>
                  <a:srgbClr val="FA9706"/>
                </a:solidFill>
                <a:latin typeface="Courier New" panose="02070309020205020404" pitchFamily="49" charset="0"/>
                <a:cs typeface="Times New Roman" panose="02020603050405020304" pitchFamily="18" charset="0"/>
              </a:rPr>
              <a:t>，</a:t>
            </a:r>
            <a:r>
              <a:rPr lang="en-US" altLang="zh-CN" dirty="0" err="1">
                <a:solidFill>
                  <a:srgbClr val="FA9706"/>
                </a:solidFill>
                <a:latin typeface="Courier New" panose="02070309020205020404" pitchFamily="49" charset="0"/>
                <a:cs typeface="Times New Roman" panose="02020603050405020304" pitchFamily="18" charset="0"/>
              </a:rPr>
              <a:t>tol</a:t>
            </a:r>
            <a:r>
              <a:rPr lang="en-US" altLang="zh-CN" dirty="0">
                <a:solidFill>
                  <a:srgbClr val="FA9706"/>
                </a:solidFill>
                <a:latin typeface="Courier New" panose="02070309020205020404" pitchFamily="49" charset="0"/>
                <a:cs typeface="Times New Roman" panose="02020603050405020304" pitchFamily="18" charset="0"/>
              </a:rPr>
              <a:t> =  1.875718e-14</a:t>
            </a:r>
            <a:r>
              <a:rPr lang="zh-CN" altLang="en-US" dirty="0">
                <a:solidFill>
                  <a:srgbClr val="FA9706"/>
                </a:solidFill>
                <a:latin typeface="Courier New" panose="02070309020205020404" pitchFamily="49" charset="0"/>
                <a:cs typeface="Times New Roman" panose="02020603050405020304" pitchFamily="18" charset="0"/>
              </a:rPr>
              <a:t>。 </a:t>
            </a:r>
            <a:r>
              <a:rPr lang="en-US" altLang="zh-CN" dirty="0">
                <a:solidFill>
                  <a:srgbClr val="FA9706"/>
                </a:solidFill>
                <a:latin typeface="Courier New" panose="02070309020205020404" pitchFamily="49" charset="0"/>
                <a:cs typeface="Times New Roman" panose="02020603050405020304" pitchFamily="18" charset="0"/>
              </a:rPr>
              <a:t>%</a:t>
            </a:r>
            <a:r>
              <a:rPr lang="zh-CN" altLang="en-US" dirty="0">
                <a:solidFill>
                  <a:srgbClr val="FF0000"/>
                </a:solidFill>
                <a:latin typeface="Courier New" panose="02070309020205020404" pitchFamily="49" charset="0"/>
                <a:cs typeface="Times New Roman" panose="02020603050405020304" pitchFamily="18" charset="0"/>
              </a:rPr>
              <a:t>提示解不全，及误差大小</a:t>
            </a:r>
            <a:endParaRPr lang="en-US" altLang="zh-CN"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endParaRPr lang="en-US" altLang="zh-CN" b="1" dirty="0">
              <a:solidFill>
                <a:srgbClr val="008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xg</a:t>
            </a:r>
            <a:r>
              <a:rPr lang="en-US" altLang="zh-CN" b="1" dirty="0">
                <a:solidFill>
                  <a:srgbClr val="008000"/>
                </a:solidFill>
                <a:latin typeface="Courier New" panose="02070309020205020404" pitchFamily="49" charset="0"/>
                <a:cs typeface="Times New Roman" panose="02020603050405020304" pitchFamily="18" charset="0"/>
              </a:rPr>
              <a:t>=null(A);			%</a:t>
            </a:r>
            <a:r>
              <a:rPr lang="zh-CN" altLang="en-US" b="1" dirty="0">
                <a:solidFill>
                  <a:srgbClr val="FF0000"/>
                </a:solidFill>
                <a:latin typeface="Courier New" panose="02070309020205020404" pitchFamily="49" charset="0"/>
                <a:cs typeface="Times New Roman" panose="02020603050405020304" pitchFamily="18" charset="0"/>
              </a:rPr>
              <a:t>求对应齐次方程零空间（基础解系）</a:t>
            </a:r>
            <a:endParaRPr lang="zh-CN" altLang="zh-CN" sz="2000" dirty="0">
              <a:solidFill>
                <a:srgbClr val="FF0000"/>
              </a:solidFill>
              <a:latin typeface="Times New Roman" panose="02020603050405020304" pitchFamily="18" charset="0"/>
            </a:endParaRPr>
          </a:p>
          <a:p>
            <a:pPr algn="just" hangingPunct="0">
              <a:spcAft>
                <a:spcPts val="0"/>
              </a:spcAft>
              <a:tabLst>
                <a:tab pos="269875" algn="l"/>
              </a:tabLst>
            </a:pPr>
            <a:endParaRPr lang="en-US" altLang="zh-CN" b="1" dirty="0">
              <a:solidFill>
                <a:srgbClr val="008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c=rand(1);			%</a:t>
            </a:r>
            <a:r>
              <a:rPr lang="zh-CN" altLang="en-US" b="1" dirty="0">
                <a:solidFill>
                  <a:srgbClr val="FF0000"/>
                </a:solidFill>
                <a:latin typeface="Courier New" panose="02070309020205020404" pitchFamily="49" charset="0"/>
                <a:cs typeface="Times New Roman" panose="02020603050405020304" pitchFamily="18" charset="0"/>
              </a:rPr>
              <a:t>随机数</a:t>
            </a:r>
            <a:endParaRPr lang="zh-CN" altLang="zh-CN"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ba</a:t>
            </a:r>
            <a:r>
              <a:rPr lang="en-US" altLang="zh-CN" b="1" dirty="0">
                <a:solidFill>
                  <a:srgbClr val="008000"/>
                </a:solidFill>
                <a:latin typeface="Courier New" panose="02070309020205020404" pitchFamily="49" charset="0"/>
                <a:cs typeface="Times New Roman" panose="02020603050405020304" pitchFamily="18" charset="0"/>
              </a:rPr>
              <a:t>=A*(</a:t>
            </a:r>
            <a:r>
              <a:rPr lang="en-US" altLang="zh-CN" b="1" dirty="0" err="1">
                <a:solidFill>
                  <a:srgbClr val="008000"/>
                </a:solidFill>
                <a:latin typeface="Courier New" panose="02070309020205020404" pitchFamily="49" charset="0"/>
                <a:cs typeface="Times New Roman" panose="02020603050405020304" pitchFamily="18" charset="0"/>
              </a:rPr>
              <a:t>xs+c</a:t>
            </a:r>
            <a:r>
              <a:rPr lang="en-US" altLang="zh-CN" b="1" dirty="0">
                <a:solidFill>
                  <a:srgbClr val="008000"/>
                </a:solidFill>
                <a:latin typeface="Courier New" panose="02070309020205020404" pitchFamily="49" charset="0"/>
                <a:cs typeface="Times New Roman" panose="02020603050405020304" pitchFamily="18" charset="0"/>
              </a:rPr>
              <a:t>*</a:t>
            </a:r>
            <a:r>
              <a:rPr lang="en-US" altLang="zh-CN" b="1" dirty="0" err="1">
                <a:solidFill>
                  <a:srgbClr val="008000"/>
                </a:solidFill>
                <a:latin typeface="Courier New" panose="02070309020205020404" pitchFamily="49" charset="0"/>
                <a:cs typeface="Times New Roman" panose="02020603050405020304" pitchFamily="18" charset="0"/>
              </a:rPr>
              <a:t>xg</a:t>
            </a:r>
            <a:r>
              <a:rPr lang="en-US" altLang="zh-CN" b="1" dirty="0">
                <a:solidFill>
                  <a:srgbClr val="008000"/>
                </a:solidFill>
                <a:latin typeface="Courier New" panose="02070309020205020404" pitchFamily="49" charset="0"/>
                <a:cs typeface="Times New Roman" panose="02020603050405020304" pitchFamily="18" charset="0"/>
              </a:rPr>
              <a:t>)		%</a:t>
            </a:r>
            <a:r>
              <a:rPr lang="zh-CN" altLang="en-US" b="1" dirty="0">
                <a:solidFill>
                  <a:srgbClr val="FF0000"/>
                </a:solidFill>
                <a:latin typeface="Courier New" panose="02070309020205020404" pitchFamily="49" charset="0"/>
                <a:cs typeface="Times New Roman" panose="02020603050405020304" pitchFamily="18" charset="0"/>
              </a:rPr>
              <a:t>检验任意特解</a:t>
            </a:r>
            <a:r>
              <a:rPr lang="en-US" altLang="zh-CN" b="1" dirty="0">
                <a:solidFill>
                  <a:srgbClr val="FF0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对应齐次特解是否符合方程组</a:t>
            </a:r>
            <a:endParaRPr lang="zh-CN" altLang="zh-CN"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err="1">
                <a:solidFill>
                  <a:srgbClr val="0000FF"/>
                </a:solidFill>
                <a:latin typeface="Courier New" panose="02070309020205020404" pitchFamily="49" charset="0"/>
                <a:cs typeface="Times New Roman" panose="02020603050405020304" pitchFamily="18" charset="0"/>
              </a:rPr>
              <a:t>ba</a:t>
            </a:r>
            <a:r>
              <a:rPr lang="en-US" altLang="zh-CN" dirty="0">
                <a:solidFill>
                  <a:srgbClr val="0000FF"/>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13.0000</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14.0000</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15.0000</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16.0000</a:t>
            </a:r>
          </a:p>
          <a:p>
            <a:pPr algn="just" hangingPunct="0">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norm(</a:t>
            </a:r>
            <a:r>
              <a:rPr lang="en-US" altLang="zh-CN" b="1" dirty="0" err="1">
                <a:solidFill>
                  <a:srgbClr val="008000"/>
                </a:solidFill>
                <a:latin typeface="Courier New" panose="02070309020205020404" pitchFamily="49" charset="0"/>
                <a:cs typeface="Times New Roman" panose="02020603050405020304" pitchFamily="18" charset="0"/>
              </a:rPr>
              <a:t>ba</a:t>
            </a:r>
            <a:r>
              <a:rPr lang="en-US" altLang="zh-CN" b="1" dirty="0">
                <a:solidFill>
                  <a:srgbClr val="008000"/>
                </a:solidFill>
                <a:latin typeface="Courier New" panose="02070309020205020404" pitchFamily="49" charset="0"/>
                <a:cs typeface="Times New Roman" panose="02020603050405020304" pitchFamily="18" charset="0"/>
              </a:rPr>
              <a:t>-b)			%</a:t>
            </a:r>
            <a:r>
              <a:rPr lang="zh-CN" altLang="en-US" b="1" dirty="0">
                <a:solidFill>
                  <a:srgbClr val="FF0000"/>
                </a:solidFill>
                <a:latin typeface="Courier New" panose="02070309020205020404" pitchFamily="49" charset="0"/>
                <a:cs typeface="Times New Roman" panose="02020603050405020304" pitchFamily="18" charset="0"/>
              </a:rPr>
              <a:t>向量</a:t>
            </a:r>
            <a:r>
              <a:rPr lang="en-US" altLang="zh-CN" b="1" dirty="0">
                <a:solidFill>
                  <a:srgbClr val="FF0000"/>
                </a:solidFill>
                <a:latin typeface="Courier New" panose="02070309020205020404" pitchFamily="49" charset="0"/>
                <a:cs typeface="Times New Roman" panose="02020603050405020304" pitchFamily="18" charset="0"/>
              </a:rPr>
              <a:t>2-</a:t>
            </a:r>
            <a:r>
              <a:rPr lang="zh-CN" altLang="en-US" b="1" dirty="0">
                <a:solidFill>
                  <a:srgbClr val="FF0000"/>
                </a:solidFill>
                <a:latin typeface="Courier New" panose="02070309020205020404" pitchFamily="49" charset="0"/>
                <a:cs typeface="Times New Roman" panose="02020603050405020304" pitchFamily="18" charset="0"/>
              </a:rPr>
              <a:t>范数的误差分析</a:t>
            </a:r>
            <a:r>
              <a:rPr lang="en-US" altLang="zh-CN" b="1" dirty="0">
                <a:solidFill>
                  <a:srgbClr val="FF0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新版本误差变小</a:t>
            </a:r>
            <a:r>
              <a:rPr lang="en-US" altLang="zh-CN" b="1" dirty="0">
                <a:solidFill>
                  <a:srgbClr val="FF0000"/>
                </a:solidFill>
                <a:latin typeface="Courier New" panose="02070309020205020404" pitchFamily="49" charset="0"/>
                <a:cs typeface="Times New Roman" panose="02020603050405020304" pitchFamily="18" charset="0"/>
              </a:rPr>
              <a:t> </a:t>
            </a:r>
            <a:r>
              <a:rPr lang="en-US" altLang="zh-CN" dirty="0">
                <a:solidFill>
                  <a:srgbClr val="FF0000"/>
                </a:solidFill>
                <a:latin typeface="Courier New" panose="02070309020205020404" pitchFamily="49" charset="0"/>
                <a:cs typeface="Times New Roman" panose="02020603050405020304" pitchFamily="18" charset="0"/>
              </a:rPr>
              <a:t> </a:t>
            </a:r>
            <a:endParaRPr lang="zh-CN" altLang="zh-CN"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err="1">
                <a:solidFill>
                  <a:srgbClr val="0000FF"/>
                </a:solidFill>
                <a:latin typeface="Courier New" panose="02070309020205020404" pitchFamily="49" charset="0"/>
                <a:cs typeface="Times New Roman" panose="02020603050405020304" pitchFamily="18" charset="0"/>
              </a:rPr>
              <a:t>ans</a:t>
            </a:r>
            <a:r>
              <a:rPr lang="en-US" altLang="zh-CN" dirty="0">
                <a:solidFill>
                  <a:srgbClr val="0000FF"/>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3.9721e-15</a:t>
            </a:r>
            <a:r>
              <a:rPr lang="en-US" altLang="zh-CN" dirty="0">
                <a:solidFill>
                  <a:srgbClr val="FF00FF"/>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17262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函数</a:t>
            </a:r>
            <a:r>
              <a:rPr lang="en-US" altLang="zh-CN" sz="3600" dirty="0" err="1">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inv</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并不如左右除，例</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4.2-7</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4" name="矩形 3">
            <a:extLst>
              <a:ext uri="{FF2B5EF4-FFF2-40B4-BE49-F238E27FC236}">
                <a16:creationId xmlns:a16="http://schemas.microsoft.com/office/drawing/2014/main" id="{3203EBB2-CF27-477B-8226-2B905326C1F7}"/>
              </a:ext>
            </a:extLst>
          </p:cNvPr>
          <p:cNvSpPr/>
          <p:nvPr/>
        </p:nvSpPr>
        <p:spPr>
          <a:xfrm>
            <a:off x="251520" y="833623"/>
            <a:ext cx="8784976" cy="5909310"/>
          </a:xfrm>
          <a:prstGeom prst="rect">
            <a:avLst/>
          </a:prstGeom>
        </p:spPr>
        <p:txBody>
          <a:bodyPr wrap="square">
            <a:spAutoFit/>
          </a:bodyPr>
          <a:lstStyle/>
          <a:p>
            <a:pPr algn="just" hangingPunct="0">
              <a:spcAft>
                <a:spcPts val="0"/>
              </a:spcAft>
              <a:tabLst>
                <a:tab pos="269875" algn="l"/>
              </a:tabLst>
            </a:pPr>
            <a:r>
              <a:rPr lang="zh-CN" altLang="zh-CN" dirty="0">
                <a:latin typeface="Times New Roman" panose="02020603050405020304" pitchFamily="18" charset="0"/>
              </a:rPr>
              <a:t>【例</a:t>
            </a:r>
            <a:r>
              <a:rPr lang="en-US" altLang="zh-CN" dirty="0">
                <a:latin typeface="Times New Roman" panose="02020603050405020304" pitchFamily="18" charset="0"/>
              </a:rPr>
              <a:t>4.2-7</a:t>
            </a:r>
            <a:r>
              <a:rPr lang="zh-CN" altLang="zh-CN" dirty="0">
                <a:latin typeface="Times New Roman" panose="02020603050405020304" pitchFamily="18" charset="0"/>
              </a:rPr>
              <a:t>】</a:t>
            </a: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rng</a:t>
            </a:r>
            <a:r>
              <a:rPr lang="en-US" altLang="zh-CN" b="1" dirty="0">
                <a:solidFill>
                  <a:srgbClr val="008000"/>
                </a:solidFill>
                <a:latin typeface="Courier New" panose="02070309020205020404" pitchFamily="49" charset="0"/>
                <a:cs typeface="Times New Roman" panose="02020603050405020304" pitchFamily="18" charset="0"/>
              </a:rPr>
              <a:t> default</a:t>
            </a:r>
            <a:endParaRPr lang="zh-CN" altLang="zh-CN" dirty="0">
              <a:latin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A=gallery('randsvd',300,2e13,2);	%</a:t>
            </a:r>
            <a:r>
              <a:rPr lang="en-US" altLang="zh-CN" b="1" dirty="0">
                <a:solidFill>
                  <a:srgbClr val="FF0000"/>
                </a:solidFill>
                <a:latin typeface="Courier New" panose="02070309020205020404" pitchFamily="49" charset="0"/>
                <a:cs typeface="Times New Roman" panose="02020603050405020304" pitchFamily="18" charset="0"/>
              </a:rPr>
              <a:t>300</a:t>
            </a:r>
            <a:r>
              <a:rPr lang="zh-CN" altLang="en-US" b="1" dirty="0">
                <a:solidFill>
                  <a:srgbClr val="FF0000"/>
                </a:solidFill>
                <a:latin typeface="Courier New" panose="02070309020205020404" pitchFamily="49" charset="0"/>
                <a:cs typeface="Times New Roman" panose="02020603050405020304" pitchFamily="18" charset="0"/>
              </a:rPr>
              <a:t>阶，</a:t>
            </a:r>
            <a:r>
              <a:rPr lang="en-US" altLang="zh-CN" b="1" dirty="0" err="1">
                <a:solidFill>
                  <a:srgbClr val="FF0000"/>
                </a:solidFill>
                <a:latin typeface="Courier New" panose="02070309020205020404" pitchFamily="49" charset="0"/>
                <a:cs typeface="Times New Roman" panose="02020603050405020304" pitchFamily="18" charset="0"/>
              </a:rPr>
              <a:t>cond</a:t>
            </a:r>
            <a:r>
              <a:rPr lang="en-US" altLang="zh-CN" b="1" dirty="0">
                <a:solidFill>
                  <a:srgbClr val="FF0000"/>
                </a:solidFill>
                <a:latin typeface="Courier New" panose="02070309020205020404" pitchFamily="49" charset="0"/>
                <a:cs typeface="Times New Roman" panose="02020603050405020304" pitchFamily="18" charset="0"/>
              </a:rPr>
              <a:t>=2e13</a:t>
            </a:r>
            <a:r>
              <a:rPr lang="zh-CN" altLang="en-US" b="1" dirty="0">
                <a:solidFill>
                  <a:srgbClr val="FF0000"/>
                </a:solidFill>
                <a:latin typeface="Courier New" panose="02070309020205020404" pitchFamily="49" charset="0"/>
                <a:cs typeface="Times New Roman" panose="02020603050405020304" pitchFamily="18" charset="0"/>
              </a:rPr>
              <a:t>，一个小奇异值</a:t>
            </a:r>
            <a:endParaRPr lang="zh-CN" altLang="zh-CN" dirty="0">
              <a:solidFill>
                <a:srgbClr val="FF0000"/>
              </a:solidFill>
              <a:latin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t>
            </a:r>
            <a:r>
              <a:rPr lang="en-US" altLang="zh-CN" b="1" dirty="0">
                <a:solidFill>
                  <a:srgbClr val="FF0000"/>
                </a:solidFill>
                <a:latin typeface="Courier New" panose="02070309020205020404" pitchFamily="49" charset="0"/>
                <a:cs typeface="Times New Roman" panose="02020603050405020304" pitchFamily="18" charset="0"/>
              </a:rPr>
              <a:t>gallery</a:t>
            </a:r>
            <a:r>
              <a:rPr lang="zh-CN" altLang="en-US" b="1" dirty="0">
                <a:solidFill>
                  <a:srgbClr val="FF0000"/>
                </a:solidFill>
                <a:latin typeface="Courier New" panose="02070309020205020404" pitchFamily="49" charset="0"/>
                <a:cs typeface="Times New Roman" panose="02020603050405020304" pitchFamily="18" charset="0"/>
              </a:rPr>
              <a:t>命令的使用方法及其丰富，</a:t>
            </a:r>
            <a:r>
              <a:rPr lang="en-US" altLang="zh-CN" b="1" dirty="0">
                <a:solidFill>
                  <a:srgbClr val="FF0000"/>
                </a:solidFill>
                <a:latin typeface="Courier New" panose="02070309020205020404" pitchFamily="49" charset="0"/>
                <a:cs typeface="Times New Roman" panose="02020603050405020304" pitchFamily="18" charset="0"/>
              </a:rPr>
              <a:t>mathworks.cn</a:t>
            </a:r>
            <a:r>
              <a:rPr lang="zh-CN" altLang="en-US" b="1" dirty="0">
                <a:solidFill>
                  <a:srgbClr val="FF0000"/>
                </a:solidFill>
                <a:latin typeface="Courier New" panose="02070309020205020404" pitchFamily="49" charset="0"/>
                <a:cs typeface="Times New Roman" panose="02020603050405020304" pitchFamily="18" charset="0"/>
              </a:rPr>
              <a:t>上有十几页的使用方法大全</a:t>
            </a:r>
            <a:endParaRPr lang="en-US" altLang="zh-CN" b="1"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endParaRPr lang="en-US" altLang="zh-CN" b="1" dirty="0">
              <a:solidFill>
                <a:srgbClr val="008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x=ones(300,1);			</a:t>
            </a:r>
            <a:endParaRPr lang="zh-CN" altLang="zh-CN" dirty="0">
              <a:latin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b=A*x;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cond</a:t>
            </a:r>
            <a:r>
              <a:rPr lang="en-US" altLang="zh-CN" b="1" dirty="0">
                <a:solidFill>
                  <a:srgbClr val="008000"/>
                </a:solidFill>
                <a:latin typeface="Courier New" panose="02070309020205020404" pitchFamily="49" charset="0"/>
                <a:cs typeface="Times New Roman" panose="02020603050405020304" pitchFamily="18" charset="0"/>
              </a:rPr>
              <a:t>(A)				%</a:t>
            </a:r>
            <a:r>
              <a:rPr lang="en-US" altLang="zh-CN" dirty="0" err="1">
                <a:solidFill>
                  <a:srgbClr val="0000FF"/>
                </a:solidFill>
                <a:latin typeface="Courier New" panose="02070309020205020404" pitchFamily="49" charset="0"/>
                <a:cs typeface="Times New Roman" panose="02020603050405020304" pitchFamily="18" charset="0"/>
              </a:rPr>
              <a:t>ans</a:t>
            </a:r>
            <a:r>
              <a:rPr lang="en-US" altLang="zh-CN" dirty="0">
                <a:solidFill>
                  <a:srgbClr val="0000FF"/>
                </a:solidFill>
                <a:latin typeface="Courier New" panose="02070309020205020404" pitchFamily="49" charset="0"/>
                <a:cs typeface="Times New Roman" panose="02020603050405020304" pitchFamily="18" charset="0"/>
              </a:rPr>
              <a:t> = 1.9997e+013</a:t>
            </a:r>
            <a:r>
              <a:rPr lang="en-US" altLang="zh-CN" dirty="0">
                <a:solidFill>
                  <a:srgbClr val="FF00FF"/>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tic							</a:t>
            </a: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xi=</a:t>
            </a:r>
            <a:r>
              <a:rPr lang="en-US" altLang="zh-CN" b="1" dirty="0" err="1">
                <a:solidFill>
                  <a:srgbClr val="008000"/>
                </a:solidFill>
                <a:latin typeface="Courier New" panose="02070309020205020404" pitchFamily="49" charset="0"/>
                <a:cs typeface="Times New Roman" panose="02020603050405020304" pitchFamily="18" charset="0"/>
              </a:rPr>
              <a:t>inv</a:t>
            </a:r>
            <a:r>
              <a:rPr lang="en-US" altLang="zh-CN" b="1" dirty="0">
                <a:solidFill>
                  <a:srgbClr val="008000"/>
                </a:solidFill>
                <a:latin typeface="Courier New" panose="02070309020205020404" pitchFamily="49" charset="0"/>
                <a:cs typeface="Times New Roman" panose="02020603050405020304" pitchFamily="18" charset="0"/>
              </a:rPr>
              <a:t>(A)*b;				%</a:t>
            </a:r>
            <a:r>
              <a:rPr lang="zh-CN" altLang="en-US" b="1" dirty="0">
                <a:solidFill>
                  <a:srgbClr val="FF0000"/>
                </a:solidFill>
                <a:latin typeface="Courier New" panose="02070309020205020404" pitchFamily="49" charset="0"/>
                <a:cs typeface="Times New Roman" panose="02020603050405020304" pitchFamily="18" charset="0"/>
              </a:rPr>
              <a:t>先求逆，再相乘浪费时间</a:t>
            </a:r>
            <a:endParaRPr lang="zh-CN" altLang="zh-CN" dirty="0">
              <a:solidFill>
                <a:srgbClr val="FF0000"/>
              </a:solidFill>
              <a:latin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ti</a:t>
            </a:r>
            <a:r>
              <a:rPr lang="en-US" altLang="zh-CN" b="1" dirty="0">
                <a:solidFill>
                  <a:srgbClr val="008000"/>
                </a:solidFill>
                <a:latin typeface="Courier New" panose="02070309020205020404" pitchFamily="49" charset="0"/>
                <a:cs typeface="Times New Roman" panose="02020603050405020304" pitchFamily="18" charset="0"/>
              </a:rPr>
              <a:t>=toc					%</a:t>
            </a:r>
            <a:r>
              <a:rPr lang="zh-CN" altLang="en-US" b="1" dirty="0">
                <a:solidFill>
                  <a:srgbClr val="FF0000"/>
                </a:solidFill>
                <a:latin typeface="Courier New" panose="02070309020205020404" pitchFamily="49" charset="0"/>
                <a:cs typeface="Times New Roman" panose="02020603050405020304" pitchFamily="18" charset="0"/>
              </a:rPr>
              <a:t>将当前计时存储在变量</a:t>
            </a:r>
            <a:r>
              <a:rPr lang="en-US" altLang="zh-CN" b="1" dirty="0" err="1">
                <a:solidFill>
                  <a:srgbClr val="FF0000"/>
                </a:solidFill>
                <a:latin typeface="Courier New" panose="02070309020205020404" pitchFamily="49" charset="0"/>
                <a:cs typeface="Times New Roman" panose="02020603050405020304" pitchFamily="18" charset="0"/>
              </a:rPr>
              <a:t>ti</a:t>
            </a:r>
            <a:r>
              <a:rPr lang="zh-CN" altLang="en-US" b="1" dirty="0">
                <a:solidFill>
                  <a:srgbClr val="FF0000"/>
                </a:solidFill>
                <a:latin typeface="Courier New" panose="02070309020205020404" pitchFamily="49" charset="0"/>
                <a:cs typeface="Times New Roman" panose="02020603050405020304" pitchFamily="18" charset="0"/>
              </a:rPr>
              <a:t>中</a:t>
            </a:r>
            <a:endParaRPr lang="en-US" altLang="zh-CN" b="1"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err="1">
                <a:solidFill>
                  <a:srgbClr val="0000FF"/>
                </a:solidFill>
                <a:latin typeface="Courier New" panose="02070309020205020404" pitchFamily="49" charset="0"/>
                <a:cs typeface="Times New Roman" panose="02020603050405020304" pitchFamily="18" charset="0"/>
              </a:rPr>
              <a:t>ti</a:t>
            </a:r>
            <a:r>
              <a:rPr lang="en-US" altLang="zh-CN" dirty="0">
                <a:solidFill>
                  <a:srgbClr val="0000FF"/>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0.0273</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endParaRPr lang="zh-CN" altLang="zh-CN" dirty="0">
              <a:solidFill>
                <a:srgbClr val="FF0000"/>
              </a:solidFill>
              <a:latin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eri</a:t>
            </a:r>
            <a:r>
              <a:rPr lang="en-US" altLang="zh-CN" b="1" dirty="0">
                <a:solidFill>
                  <a:srgbClr val="008000"/>
                </a:solidFill>
                <a:latin typeface="Courier New" panose="02070309020205020404" pitchFamily="49" charset="0"/>
                <a:cs typeface="Times New Roman" panose="02020603050405020304" pitchFamily="18" charset="0"/>
              </a:rPr>
              <a:t>=norm(x-xi)			%</a:t>
            </a:r>
            <a:r>
              <a:rPr lang="zh-CN" altLang="en-US" b="1" dirty="0">
                <a:solidFill>
                  <a:srgbClr val="FF0000"/>
                </a:solidFill>
                <a:latin typeface="Courier New" panose="02070309020205020404" pitchFamily="49" charset="0"/>
                <a:cs typeface="Times New Roman" panose="02020603050405020304" pitchFamily="18" charset="0"/>
              </a:rPr>
              <a:t>计算解的绝对误差</a:t>
            </a:r>
            <a:endParaRPr lang="en-US" altLang="zh-CN" b="1"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err="1">
                <a:solidFill>
                  <a:srgbClr val="0000FF"/>
                </a:solidFill>
                <a:latin typeface="Courier New" panose="02070309020205020404" pitchFamily="49" charset="0"/>
                <a:cs typeface="Times New Roman" panose="02020603050405020304" pitchFamily="18" charset="0"/>
              </a:rPr>
              <a:t>eri</a:t>
            </a:r>
            <a:r>
              <a:rPr lang="en-US" altLang="zh-CN" dirty="0">
                <a:solidFill>
                  <a:srgbClr val="0000FF"/>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0.0957</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rei=norm(A*xi-b)/norm(b)		%</a:t>
            </a:r>
            <a:r>
              <a:rPr lang="zh-CN" altLang="en-US" b="1" dirty="0">
                <a:solidFill>
                  <a:srgbClr val="FF0000"/>
                </a:solidFill>
                <a:latin typeface="Courier New" panose="02070309020205020404" pitchFamily="49" charset="0"/>
                <a:cs typeface="Times New Roman" panose="02020603050405020304" pitchFamily="18" charset="0"/>
              </a:rPr>
              <a:t>计算回代相对误差</a:t>
            </a:r>
            <a:endParaRPr lang="zh-CN" altLang="zh-CN" b="1"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rei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0.0055</a:t>
            </a:r>
            <a:r>
              <a:rPr lang="en-US" altLang="zh-CN" dirty="0">
                <a:solidFill>
                  <a:srgbClr val="FF00FF"/>
                </a:solidFill>
                <a:latin typeface="Courier New" panose="02070309020205020404" pitchFamily="49" charset="0"/>
                <a:cs typeface="Times New Roman" panose="02020603050405020304" pitchFamily="18" charset="0"/>
              </a:rPr>
              <a:t> </a:t>
            </a:r>
            <a:r>
              <a:rPr lang="en-US" altLang="zh-CN" dirty="0">
                <a:solidFill>
                  <a:srgbClr val="FF0000"/>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84222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例</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4.2-7</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4" name="矩形 3">
            <a:extLst>
              <a:ext uri="{FF2B5EF4-FFF2-40B4-BE49-F238E27FC236}">
                <a16:creationId xmlns:a16="http://schemas.microsoft.com/office/drawing/2014/main" id="{3203EBB2-CF27-477B-8226-2B905326C1F7}"/>
              </a:ext>
            </a:extLst>
          </p:cNvPr>
          <p:cNvSpPr/>
          <p:nvPr/>
        </p:nvSpPr>
        <p:spPr>
          <a:xfrm>
            <a:off x="251520" y="950320"/>
            <a:ext cx="8784976" cy="3724096"/>
          </a:xfrm>
          <a:prstGeom prst="rect">
            <a:avLst/>
          </a:prstGeom>
        </p:spPr>
        <p:txBody>
          <a:bodyPr wrap="square">
            <a:spAutoFit/>
          </a:bodyPr>
          <a:lstStyle/>
          <a:p>
            <a:pPr algn="just" hangingPunct="0">
              <a:spcAft>
                <a:spcPts val="0"/>
              </a:spcAft>
              <a:tabLst>
                <a:tab pos="269875" algn="l"/>
              </a:tabLst>
            </a:pPr>
            <a:r>
              <a:rPr lang="zh-CN" altLang="zh-CN" dirty="0">
                <a:latin typeface="Times New Roman" panose="02020603050405020304" pitchFamily="18" charset="0"/>
              </a:rPr>
              <a:t>【例</a:t>
            </a:r>
            <a:r>
              <a:rPr lang="en-US" altLang="zh-CN" dirty="0">
                <a:latin typeface="Times New Roman" panose="02020603050405020304" pitchFamily="18" charset="0"/>
              </a:rPr>
              <a:t>4.2-7</a:t>
            </a:r>
            <a:r>
              <a:rPr lang="zh-CN" altLang="zh-CN" dirty="0">
                <a:latin typeface="Times New Roman" panose="02020603050405020304" pitchFamily="18" charset="0"/>
              </a:rPr>
              <a:t>】</a:t>
            </a: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tic;</a:t>
            </a:r>
            <a:endParaRPr lang="zh-CN" altLang="zh-CN" sz="2000" dirty="0">
              <a:latin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xd</a:t>
            </a:r>
            <a:r>
              <a:rPr lang="en-US" altLang="zh-CN" b="1" dirty="0">
                <a:solidFill>
                  <a:srgbClr val="008000"/>
                </a:solidFill>
                <a:latin typeface="Courier New" panose="02070309020205020404" pitchFamily="49" charset="0"/>
                <a:cs typeface="Times New Roman" panose="02020603050405020304" pitchFamily="18" charset="0"/>
              </a:rPr>
              <a:t>=A\b;			</a:t>
            </a:r>
          </a:p>
          <a:p>
            <a:pPr algn="just" hangingPunct="0">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td=toc					%</a:t>
            </a:r>
            <a:r>
              <a:rPr lang="zh-CN" altLang="en-US" b="1" dirty="0">
                <a:solidFill>
                  <a:srgbClr val="FF0000"/>
                </a:solidFill>
                <a:latin typeface="Courier New" panose="02070309020205020404" pitchFamily="49" charset="0"/>
                <a:cs typeface="Times New Roman" panose="02020603050405020304" pitchFamily="18" charset="0"/>
              </a:rPr>
              <a:t>左除方法计算更快</a:t>
            </a:r>
            <a:endParaRPr lang="zh-CN" altLang="zh-CN" sz="2000" dirty="0">
              <a:solidFill>
                <a:srgbClr val="FF0000"/>
              </a:solidFill>
              <a:latin typeface="Times New Roman" panose="02020603050405020304" pitchFamily="18" charset="0"/>
            </a:endParaRPr>
          </a:p>
          <a:p>
            <a:pPr lvl="0" algn="just" hangingPunct="0">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td =</a:t>
            </a:r>
            <a:endParaRPr lang="zh-CN" altLang="zh-CN" dirty="0">
              <a:solidFill>
                <a:prstClr val="black"/>
              </a:solidFill>
              <a:latin typeface="Courier New" panose="02070309020205020404" pitchFamily="49" charset="0"/>
              <a:cs typeface="Times New Roman" panose="02020603050405020304" pitchFamily="18" charset="0"/>
            </a:endParaRPr>
          </a:p>
          <a:p>
            <a:pPr lvl="0" algn="just" hangingPunct="0">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0.0110</a:t>
            </a:r>
            <a:endParaRPr lang="zh-CN" altLang="zh-CN" sz="2000" dirty="0">
              <a:latin typeface="Times New Roman" panose="02020603050405020304" pitchFamily="18" charset="0"/>
            </a:endParaRPr>
          </a:p>
          <a:p>
            <a:pPr algn="just" hangingPunct="0">
              <a:spcAft>
                <a:spcPts val="0"/>
              </a:spcAft>
              <a:tabLst>
                <a:tab pos="269875" algn="l"/>
              </a:tabLst>
            </a:pPr>
            <a:endParaRPr lang="en-US" altLang="zh-CN" b="1" dirty="0">
              <a:solidFill>
                <a:srgbClr val="008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erd</a:t>
            </a:r>
            <a:r>
              <a:rPr lang="en-US" altLang="zh-CN" b="1" dirty="0">
                <a:solidFill>
                  <a:srgbClr val="008000"/>
                </a:solidFill>
                <a:latin typeface="Courier New" panose="02070309020205020404" pitchFamily="49" charset="0"/>
                <a:cs typeface="Times New Roman" panose="02020603050405020304" pitchFamily="18" charset="0"/>
              </a:rPr>
              <a:t>=norm(x-</a:t>
            </a:r>
            <a:r>
              <a:rPr lang="en-US" altLang="zh-CN" b="1" dirty="0" err="1">
                <a:solidFill>
                  <a:srgbClr val="008000"/>
                </a:solidFill>
                <a:latin typeface="Courier New" panose="02070309020205020404" pitchFamily="49" charset="0"/>
                <a:cs typeface="Times New Roman" panose="02020603050405020304" pitchFamily="18" charset="0"/>
              </a:rPr>
              <a:t>xd</a:t>
            </a:r>
            <a:r>
              <a:rPr lang="en-US" altLang="zh-CN" b="1" dirty="0">
                <a:solidFill>
                  <a:srgbClr val="008000"/>
                </a:solidFill>
                <a:latin typeface="Courier New" panose="02070309020205020404" pitchFamily="49" charset="0"/>
                <a:cs typeface="Times New Roman" panose="02020603050405020304" pitchFamily="18" charset="0"/>
              </a:rPr>
              <a:t>)</a:t>
            </a:r>
          </a:p>
          <a:p>
            <a:pPr lvl="0" algn="just" hangingPunct="0">
              <a:tabLst>
                <a:tab pos="269875" algn="l"/>
              </a:tabLst>
            </a:pPr>
            <a:r>
              <a:rPr lang="en-US" altLang="zh-CN" dirty="0" err="1">
                <a:solidFill>
                  <a:srgbClr val="0000FF"/>
                </a:solidFill>
                <a:latin typeface="Courier New" panose="02070309020205020404" pitchFamily="49" charset="0"/>
                <a:cs typeface="Times New Roman" panose="02020603050405020304" pitchFamily="18" charset="0"/>
              </a:rPr>
              <a:t>erd</a:t>
            </a:r>
            <a:r>
              <a:rPr lang="en-US" altLang="zh-CN" dirty="0">
                <a:solidFill>
                  <a:srgbClr val="0000FF"/>
                </a:solidFill>
                <a:latin typeface="Courier New" panose="02070309020205020404" pitchFamily="49" charset="0"/>
                <a:cs typeface="Times New Roman" panose="02020603050405020304" pitchFamily="18" charset="0"/>
              </a:rPr>
              <a:t> =</a:t>
            </a:r>
            <a:endParaRPr lang="zh-CN" altLang="zh-CN" dirty="0">
              <a:solidFill>
                <a:prstClr val="black"/>
              </a:solidFill>
              <a:latin typeface="Courier New" panose="02070309020205020404" pitchFamily="49" charset="0"/>
              <a:cs typeface="Times New Roman" panose="02020603050405020304" pitchFamily="18" charset="0"/>
            </a:endParaRPr>
          </a:p>
          <a:p>
            <a:pPr lvl="0" algn="just" hangingPunct="0">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0.0290</a:t>
            </a:r>
            <a:endParaRPr lang="zh-CN" altLang="zh-CN" dirty="0">
              <a:solidFill>
                <a:prstClr val="black"/>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red=norm(A*</a:t>
            </a:r>
            <a:r>
              <a:rPr lang="en-US" altLang="zh-CN" b="1" dirty="0" err="1">
                <a:solidFill>
                  <a:srgbClr val="008000"/>
                </a:solidFill>
                <a:latin typeface="Courier New" panose="02070309020205020404" pitchFamily="49" charset="0"/>
                <a:cs typeface="Times New Roman" panose="02020603050405020304" pitchFamily="18" charset="0"/>
              </a:rPr>
              <a:t>xd</a:t>
            </a:r>
            <a:r>
              <a:rPr lang="en-US" altLang="zh-CN" b="1" dirty="0">
                <a:solidFill>
                  <a:srgbClr val="008000"/>
                </a:solidFill>
                <a:latin typeface="Courier New" panose="02070309020205020404" pitchFamily="49" charset="0"/>
                <a:cs typeface="Times New Roman" panose="02020603050405020304" pitchFamily="18" charset="0"/>
              </a:rPr>
              <a:t>-b)/norm(b)  </a:t>
            </a:r>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red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8.3734e-015</a:t>
            </a:r>
            <a:r>
              <a:rPr lang="en-US" altLang="zh-CN" dirty="0">
                <a:solidFill>
                  <a:srgbClr val="FF00FF"/>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p:txBody>
      </p:sp>
      <p:sp>
        <p:nvSpPr>
          <p:cNvPr id="5" name="矩形 4">
            <a:extLst>
              <a:ext uri="{FF2B5EF4-FFF2-40B4-BE49-F238E27FC236}">
                <a16:creationId xmlns:a16="http://schemas.microsoft.com/office/drawing/2014/main" id="{BFF4050B-2D5B-436F-BDED-C67137BF2C51}"/>
              </a:ext>
            </a:extLst>
          </p:cNvPr>
          <p:cNvSpPr/>
          <p:nvPr/>
        </p:nvSpPr>
        <p:spPr>
          <a:xfrm>
            <a:off x="174236" y="4797152"/>
            <a:ext cx="8988099" cy="1569660"/>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由此可见，在矩阵</a:t>
            </a:r>
            <a:r>
              <a:rPr lang="en-US" altLang="zh-CN" sz="2400" b="1" dirty="0">
                <a:latin typeface="+mj-ea"/>
                <a:ea typeface="+mj-ea"/>
                <a:cs typeface="Courier New" panose="02070309020205020404" pitchFamily="49" charset="0"/>
              </a:rPr>
              <a:t>A</a:t>
            </a:r>
            <a:r>
              <a:rPr lang="zh-CN" altLang="en-US" sz="2400" b="1" dirty="0">
                <a:latin typeface="+mj-ea"/>
                <a:ea typeface="+mj-ea"/>
                <a:cs typeface="Courier New" panose="02070309020205020404" pitchFamily="49" charset="0"/>
              </a:rPr>
              <a:t>条件数很大时，对应线性问题如果使用左除功能，不仅可以节省一些时间</a:t>
            </a:r>
            <a:r>
              <a:rPr lang="en-US" altLang="zh-CN" sz="2400" b="1" dirty="0">
                <a:latin typeface="+mj-ea"/>
                <a:ea typeface="+mj-ea"/>
                <a:cs typeface="Courier New" panose="02070309020205020404" pitchFamily="49" charset="0"/>
              </a:rPr>
              <a:t>(</a:t>
            </a:r>
            <a:r>
              <a:rPr lang="zh-CN" altLang="en-US" sz="2400" b="1" dirty="0">
                <a:latin typeface="+mj-ea"/>
                <a:ea typeface="+mj-ea"/>
                <a:cs typeface="Courier New" panose="02070309020205020404" pitchFamily="49" charset="0"/>
              </a:rPr>
              <a:t>新版本可能差不多</a:t>
            </a:r>
            <a:r>
              <a:rPr lang="en-US" altLang="zh-CN" sz="2400" b="1" dirty="0">
                <a:latin typeface="+mj-ea"/>
                <a:ea typeface="+mj-ea"/>
                <a:cs typeface="Courier New" panose="02070309020205020404" pitchFamily="49" charset="0"/>
              </a:rPr>
              <a:t>)</a:t>
            </a:r>
            <a:r>
              <a:rPr lang="zh-CN" altLang="en-US" sz="2400" b="1" dirty="0">
                <a:latin typeface="+mj-ea"/>
                <a:ea typeface="+mj-ea"/>
                <a:cs typeface="Courier New" panose="02070309020205020404" pitchFamily="49" charset="0"/>
              </a:rPr>
              <a:t>，而且可以大大降低回代后的相对误差。因此事实上，</a:t>
            </a:r>
            <a:r>
              <a:rPr lang="zh-CN" altLang="en-US" sz="2400" b="1" dirty="0">
                <a:solidFill>
                  <a:srgbClr val="FF0000"/>
                </a:solidFill>
                <a:latin typeface="+mj-ea"/>
                <a:ea typeface="+mj-ea"/>
                <a:cs typeface="Courier New" panose="02070309020205020404" pitchFamily="49" charset="0"/>
              </a:rPr>
              <a:t>在大规模病态矩阵运算时，往往更加推荐左除算子，而不是</a:t>
            </a:r>
            <a:r>
              <a:rPr lang="en-US" altLang="zh-CN" sz="2400" b="1" dirty="0" err="1">
                <a:solidFill>
                  <a:srgbClr val="FF0000"/>
                </a:solidFill>
                <a:latin typeface="+mj-ea"/>
                <a:ea typeface="+mj-ea"/>
                <a:cs typeface="Courier New" panose="02070309020205020404" pitchFamily="49" charset="0"/>
              </a:rPr>
              <a:t>inv</a:t>
            </a:r>
            <a:r>
              <a:rPr lang="zh-CN" altLang="en-US" sz="2400" b="1" dirty="0">
                <a:solidFill>
                  <a:srgbClr val="FF0000"/>
                </a:solidFill>
                <a:latin typeface="+mj-ea"/>
                <a:ea typeface="+mj-ea"/>
                <a:cs typeface="Courier New" panose="02070309020205020404" pitchFamily="49" charset="0"/>
              </a:rPr>
              <a:t>函数</a:t>
            </a:r>
            <a:r>
              <a:rPr lang="zh-CN" altLang="en-US" sz="2400" b="1" dirty="0">
                <a:latin typeface="+mj-ea"/>
                <a:ea typeface="+mj-ea"/>
                <a:cs typeface="Courier New" panose="02070309020205020404" pitchFamily="49" charset="0"/>
              </a:rPr>
              <a:t>。</a:t>
            </a:r>
            <a:endParaRPr kumimoji="0" lang="en-US" altLang="zh-CN" sz="2400" b="1" i="0" u="none" strike="noStrike" kern="1200" cap="none" spc="0" normalizeH="0" baseline="0" noProof="0" dirty="0">
              <a:ln>
                <a:noFill/>
              </a:ln>
              <a:effectLst/>
              <a:uLnTx/>
              <a:uFillTx/>
              <a:latin typeface="+mj-ea"/>
              <a:ea typeface="+mj-ea"/>
            </a:endParaRPr>
          </a:p>
        </p:txBody>
      </p:sp>
    </p:spTree>
    <p:extLst>
      <p:ext uri="{BB962C8B-B14F-4D97-AF65-F5344CB8AC3E}">
        <p14:creationId xmlns:p14="http://schemas.microsoft.com/office/powerpoint/2010/main" val="9055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线性方程组的具体解法算法举例</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935A4A0-0366-4D28-82CA-69C0552A191B}"/>
                  </a:ext>
                </a:extLst>
              </p:cNvPr>
              <p:cNvSpPr/>
              <p:nvPr/>
            </p:nvSpPr>
            <p:spPr>
              <a:xfrm>
                <a:off x="174236" y="692696"/>
                <a:ext cx="8988099" cy="1784719"/>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solidFill>
                      <a:srgbClr val="FF0000"/>
                    </a:solidFill>
                    <a:latin typeface="+mj-ea"/>
                    <a:ea typeface="+mj-ea"/>
                    <a:cs typeface="Courier New" panose="02070309020205020404" pitchFamily="49" charset="0"/>
                  </a:rPr>
                  <a:t>克拉默法则</a:t>
                </a:r>
                <a14:m>
                  <m:oMath xmlns:m="http://schemas.openxmlformats.org/officeDocument/2006/math">
                    <m:sSub>
                      <m:sSubPr>
                        <m:ctrlPr>
                          <a:rPr lang="en-US" altLang="zh-CN" sz="2400" b="1" i="1" smtClean="0">
                            <a:latin typeface="Cambria Math" panose="02040503050406030204" pitchFamily="18" charset="0"/>
                            <a:ea typeface="+mj-ea"/>
                            <a:cs typeface="Courier New" panose="02070309020205020404" pitchFamily="49" charset="0"/>
                          </a:rPr>
                        </m:ctrlPr>
                      </m:sSubPr>
                      <m:e>
                        <m:r>
                          <a:rPr lang="en-US" altLang="zh-CN" sz="2400" b="1" i="1" smtClean="0">
                            <a:latin typeface="Cambria Math" panose="02040503050406030204" pitchFamily="18" charset="0"/>
                            <a:ea typeface="+mj-ea"/>
                            <a:cs typeface="Courier New" panose="02070309020205020404" pitchFamily="49" charset="0"/>
                          </a:rPr>
                          <m:t>𝒙</m:t>
                        </m:r>
                      </m:e>
                      <m:sub>
                        <m:r>
                          <a:rPr lang="en-US" altLang="zh-CN" sz="2400" b="1" i="1" smtClean="0">
                            <a:latin typeface="Cambria Math" panose="02040503050406030204" pitchFamily="18" charset="0"/>
                            <a:ea typeface="+mj-ea"/>
                            <a:cs typeface="Courier New" panose="02070309020205020404" pitchFamily="49" charset="0"/>
                          </a:rPr>
                          <m:t>𝒊</m:t>
                        </m:r>
                      </m:sub>
                    </m:sSub>
                    <m:r>
                      <a:rPr lang="en-US" altLang="zh-CN" sz="2400" b="1" i="1" smtClean="0">
                        <a:latin typeface="Cambria Math" panose="02040503050406030204" pitchFamily="18" charset="0"/>
                        <a:ea typeface="+mj-ea"/>
                        <a:cs typeface="Courier New" panose="02070309020205020404" pitchFamily="49" charset="0"/>
                      </a:rPr>
                      <m:t>=</m:t>
                    </m:r>
                    <m:f>
                      <m:fPr>
                        <m:ctrlPr>
                          <a:rPr lang="en-US" altLang="zh-CN" sz="2400" b="1" i="1" smtClean="0">
                            <a:latin typeface="Cambria Math" panose="02040503050406030204" pitchFamily="18" charset="0"/>
                            <a:ea typeface="+mj-ea"/>
                            <a:cs typeface="Courier New" panose="02070309020205020404" pitchFamily="49" charset="0"/>
                          </a:rPr>
                        </m:ctrlPr>
                      </m:fPr>
                      <m:num>
                        <m:d>
                          <m:dPr>
                            <m:begChr m:val="|"/>
                            <m:endChr m:val="|"/>
                            <m:ctrlPr>
                              <a:rPr lang="en-US" altLang="zh-CN" sz="2400" b="1" i="1" smtClean="0">
                                <a:latin typeface="Cambria Math" panose="02040503050406030204" pitchFamily="18" charset="0"/>
                                <a:ea typeface="+mj-ea"/>
                                <a:cs typeface="Courier New" panose="02070309020205020404" pitchFamily="49" charset="0"/>
                              </a:rPr>
                            </m:ctrlPr>
                          </m:dPr>
                          <m:e>
                            <m:sSub>
                              <m:sSubPr>
                                <m:ctrlPr>
                                  <a:rPr lang="en-US" altLang="zh-CN" sz="2400" b="1" i="1" smtClean="0">
                                    <a:latin typeface="Cambria Math" panose="02040503050406030204" pitchFamily="18" charset="0"/>
                                    <a:ea typeface="+mj-ea"/>
                                    <a:cs typeface="Courier New" panose="02070309020205020404" pitchFamily="49" charset="0"/>
                                  </a:rPr>
                                </m:ctrlPr>
                              </m:sSubPr>
                              <m:e>
                                <m:r>
                                  <a:rPr lang="en-US" altLang="zh-CN" sz="2400" b="1" i="1" smtClean="0">
                                    <a:latin typeface="Cambria Math" panose="02040503050406030204" pitchFamily="18" charset="0"/>
                                    <a:ea typeface="+mj-ea"/>
                                    <a:cs typeface="Courier New" panose="02070309020205020404" pitchFamily="49" charset="0"/>
                                  </a:rPr>
                                  <m:t>𝑫</m:t>
                                </m:r>
                              </m:e>
                              <m:sub>
                                <m:r>
                                  <a:rPr lang="en-US" altLang="zh-CN" sz="2400" b="1" i="1" smtClean="0">
                                    <a:latin typeface="Cambria Math" panose="02040503050406030204" pitchFamily="18" charset="0"/>
                                    <a:ea typeface="+mj-ea"/>
                                    <a:cs typeface="Courier New" panose="02070309020205020404" pitchFamily="49" charset="0"/>
                                  </a:rPr>
                                  <m:t>𝒊</m:t>
                                </m:r>
                              </m:sub>
                            </m:sSub>
                          </m:e>
                        </m:d>
                      </m:num>
                      <m:den>
                        <m:d>
                          <m:dPr>
                            <m:begChr m:val="|"/>
                            <m:endChr m:val="|"/>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𝑫</m:t>
                            </m:r>
                          </m:e>
                        </m:d>
                      </m:den>
                    </m:f>
                  </m:oMath>
                </a14:m>
                <a:r>
                  <a:rPr lang="zh-CN" altLang="en-US" sz="2400" b="1" dirty="0">
                    <a:latin typeface="+mj-ea"/>
                    <a:ea typeface="+mj-ea"/>
                    <a:cs typeface="Courier New" panose="02070309020205020404" pitchFamily="49" charset="0"/>
                  </a:rPr>
                  <a:t>是一种常用来计算函数空间上线性方程组的解的方法，但对于向量空间的线性方程组，克拉默法则的理论效率则非常的低（算高阶行列式本身就是很大的负担），数值算法效率也比较低下。</a:t>
                </a:r>
                <a:endParaRPr lang="en-US" altLang="zh-CN" sz="2400" b="1" dirty="0">
                  <a:latin typeface="+mj-ea"/>
                  <a:ea typeface="+mj-ea"/>
                  <a:cs typeface="Courier New" panose="02070309020205020404" pitchFamily="49" charset="0"/>
                </a:endParaRPr>
              </a:p>
            </p:txBody>
          </p:sp>
        </mc:Choice>
        <mc:Fallback xmlns="">
          <p:sp>
            <p:nvSpPr>
              <p:cNvPr id="7" name="矩形 6">
                <a:extLst>
                  <a:ext uri="{FF2B5EF4-FFF2-40B4-BE49-F238E27FC236}">
                    <a16:creationId xmlns:a16="http://schemas.microsoft.com/office/drawing/2014/main" id="{0935A4A0-0366-4D28-82CA-69C0552A191B}"/>
                  </a:ext>
                </a:extLst>
              </p:cNvPr>
              <p:cNvSpPr>
                <a:spLocks noRot="1" noChangeAspect="1" noMove="1" noResize="1" noEditPoints="1" noAdjustHandles="1" noChangeArrowheads="1" noChangeShapeType="1" noTextEdit="1"/>
              </p:cNvSpPr>
              <p:nvPr/>
            </p:nvSpPr>
            <p:spPr>
              <a:xfrm>
                <a:off x="174236" y="692696"/>
                <a:ext cx="8988099" cy="1784719"/>
              </a:xfrm>
              <a:prstGeom prst="rect">
                <a:avLst/>
              </a:prstGeom>
              <a:blipFill>
                <a:blip r:embed="rId2"/>
                <a:stretch>
                  <a:fillRect l="-611" b="-71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64E5FE5-1943-418C-9817-A476932FA443}"/>
                  </a:ext>
                </a:extLst>
              </p:cNvPr>
              <p:cNvSpPr/>
              <p:nvPr/>
            </p:nvSpPr>
            <p:spPr>
              <a:xfrm>
                <a:off x="155899" y="2477415"/>
                <a:ext cx="8988099" cy="1200329"/>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kumimoji="0" lang="zh-CN" altLang="en-US" sz="2400" b="1" i="0" u="none" strike="noStrike" kern="1200" cap="none" spc="0" normalizeH="0" baseline="0" noProof="0" dirty="0">
                    <a:ln>
                      <a:noFill/>
                    </a:ln>
                    <a:effectLst/>
                    <a:uLnTx/>
                    <a:uFillTx/>
                    <a:latin typeface="+mj-ea"/>
                    <a:ea typeface="+mj-ea"/>
                  </a:rPr>
                  <a:t>在代数课程中，我们进行人工计算可以</a:t>
                </a:r>
                <a:r>
                  <a:rPr kumimoji="0" lang="zh-CN" altLang="en-US" sz="2400" b="1" i="0" u="none" strike="noStrike" kern="1200" cap="none" spc="0" normalizeH="0" baseline="0" noProof="0">
                    <a:ln>
                      <a:noFill/>
                    </a:ln>
                    <a:effectLst/>
                    <a:uLnTx/>
                    <a:uFillTx/>
                    <a:latin typeface="+mj-ea"/>
                    <a:ea typeface="+mj-ea"/>
                  </a:rPr>
                  <a:t>使用</a:t>
                </a:r>
                <a:r>
                  <a:rPr kumimoji="0" lang="zh-CN" altLang="en-US" sz="2400" b="1" i="0" u="none" strike="noStrike" kern="1200" cap="none" spc="0" normalizeH="0" baseline="0" noProof="0">
                    <a:ln>
                      <a:noFill/>
                    </a:ln>
                    <a:solidFill>
                      <a:srgbClr val="FF0000"/>
                    </a:solidFill>
                    <a:effectLst/>
                    <a:uLnTx/>
                    <a:uFillTx/>
                    <a:latin typeface="+mj-ea"/>
                    <a:ea typeface="+mj-ea"/>
                  </a:rPr>
                  <a:t>初等行变换</a:t>
                </a:r>
                <a:r>
                  <a:rPr kumimoji="0" lang="zh-CN" altLang="en-US" sz="2400" b="1" i="0" u="none" strike="noStrike" kern="1200" cap="none" spc="0" normalizeH="0" baseline="0" noProof="0" dirty="0">
                    <a:ln>
                      <a:noFill/>
                    </a:ln>
                    <a:solidFill>
                      <a:srgbClr val="FF0000"/>
                    </a:solidFill>
                    <a:effectLst/>
                    <a:uLnTx/>
                    <a:uFillTx/>
                    <a:latin typeface="+mj-ea"/>
                    <a:ea typeface="+mj-ea"/>
                  </a:rPr>
                  <a:t>法</a:t>
                </a:r>
                <a:r>
                  <a:rPr kumimoji="0" lang="zh-CN" altLang="en-US" sz="2400" b="1" i="0" u="none" strike="noStrike" kern="1200" cap="none" spc="0" normalizeH="0" baseline="0" noProof="0" dirty="0">
                    <a:ln>
                      <a:noFill/>
                    </a:ln>
                    <a:effectLst/>
                    <a:uLnTx/>
                    <a:uFillTx/>
                    <a:latin typeface="+mj-ea"/>
                    <a:ea typeface="+mj-ea"/>
                  </a:rPr>
                  <a:t>，将增广矩阵变化为行阶梯型矩阵（往往是上三角或类似形状），然后将方程组进行逐一回代，最终确定解向量所有元素</a:t>
                </a:r>
                <a14:m>
                  <m:oMath xmlns:m="http://schemas.openxmlformats.org/officeDocument/2006/math">
                    <m:sSub>
                      <m:sSubPr>
                        <m:ctrlPr>
                          <a:rPr kumimoji="0" lang="en-US" altLang="zh-CN" sz="2400" b="1" i="1" u="none" strike="noStrike" kern="1200" cap="none" spc="0" normalizeH="0" baseline="0" noProof="0" smtClean="0">
                            <a:ln>
                              <a:noFill/>
                            </a:ln>
                            <a:effectLst/>
                            <a:uLnTx/>
                            <a:uFillTx/>
                            <a:latin typeface="Cambria Math" panose="02040503050406030204" pitchFamily="18" charset="0"/>
                            <a:ea typeface="+mj-ea"/>
                          </a:rPr>
                        </m:ctrlPr>
                      </m:sSubPr>
                      <m:e>
                        <m:r>
                          <a:rPr kumimoji="0" lang="en-US" altLang="zh-CN" sz="2400" b="1" i="1" u="none" strike="noStrike" kern="1200" cap="none" spc="0" normalizeH="0" baseline="0" noProof="0" smtClean="0">
                            <a:ln>
                              <a:noFill/>
                            </a:ln>
                            <a:effectLst/>
                            <a:uLnTx/>
                            <a:uFillTx/>
                            <a:latin typeface="Cambria Math" panose="02040503050406030204" pitchFamily="18" charset="0"/>
                            <a:ea typeface="+mj-ea"/>
                          </a:rPr>
                          <m:t>𝒙</m:t>
                        </m:r>
                      </m:e>
                      <m:sub>
                        <m:r>
                          <a:rPr kumimoji="0" lang="en-US" altLang="zh-CN" sz="2400" b="1" i="1" u="none" strike="noStrike" kern="1200" cap="none" spc="0" normalizeH="0" baseline="0" noProof="0" smtClean="0">
                            <a:ln>
                              <a:noFill/>
                            </a:ln>
                            <a:effectLst/>
                            <a:uLnTx/>
                            <a:uFillTx/>
                            <a:latin typeface="Cambria Math" panose="02040503050406030204" pitchFamily="18" charset="0"/>
                            <a:ea typeface="+mj-ea"/>
                          </a:rPr>
                          <m:t>𝒊</m:t>
                        </m:r>
                      </m:sub>
                    </m:sSub>
                  </m:oMath>
                </a14:m>
                <a:r>
                  <a:rPr kumimoji="0" lang="zh-CN" altLang="en-US" sz="2400" b="1" i="0" u="none" strike="noStrike" kern="1200" cap="none" spc="0" normalizeH="0" baseline="0" noProof="0" dirty="0">
                    <a:ln>
                      <a:noFill/>
                    </a:ln>
                    <a:effectLst/>
                    <a:uLnTx/>
                    <a:uFillTx/>
                    <a:latin typeface="+mj-ea"/>
                    <a:ea typeface="+mj-ea"/>
                  </a:rPr>
                  <a:t>的值</a:t>
                </a:r>
                <a:endParaRPr kumimoji="0" lang="en-US" altLang="zh-CN" sz="2400" b="1" i="0" u="none" strike="noStrike" kern="1200" cap="none" spc="0" normalizeH="0" baseline="0" noProof="0" dirty="0">
                  <a:ln>
                    <a:noFill/>
                  </a:ln>
                  <a:effectLst/>
                  <a:uLnTx/>
                  <a:uFillTx/>
                  <a:latin typeface="+mj-ea"/>
                  <a:ea typeface="+mj-ea"/>
                </a:endParaRPr>
              </a:p>
            </p:txBody>
          </p:sp>
        </mc:Choice>
        <mc:Fallback xmlns="">
          <p:sp>
            <p:nvSpPr>
              <p:cNvPr id="8" name="矩形 7">
                <a:extLst>
                  <a:ext uri="{FF2B5EF4-FFF2-40B4-BE49-F238E27FC236}">
                    <a16:creationId xmlns:a16="http://schemas.microsoft.com/office/drawing/2014/main" id="{364E5FE5-1943-418C-9817-A476932FA443}"/>
                  </a:ext>
                </a:extLst>
              </p:cNvPr>
              <p:cNvSpPr>
                <a:spLocks noRot="1" noChangeAspect="1" noMove="1" noResize="1" noEditPoints="1" noAdjustHandles="1" noChangeArrowheads="1" noChangeShapeType="1" noTextEdit="1"/>
              </p:cNvSpPr>
              <p:nvPr/>
            </p:nvSpPr>
            <p:spPr>
              <a:xfrm>
                <a:off x="155899" y="2477415"/>
                <a:ext cx="8988099" cy="1200329"/>
              </a:xfrm>
              <a:prstGeom prst="rect">
                <a:avLst/>
              </a:prstGeom>
              <a:blipFill>
                <a:blip r:embed="rId3"/>
                <a:stretch>
                  <a:fillRect l="-611" t="-4061" b="-9137"/>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1D00CF7E-28F1-4EB7-AFDD-F9E4EF05AC7C}"/>
              </a:ext>
            </a:extLst>
          </p:cNvPr>
          <p:cNvSpPr/>
          <p:nvPr/>
        </p:nvSpPr>
        <p:spPr>
          <a:xfrm>
            <a:off x="174236" y="3677744"/>
            <a:ext cx="8988099" cy="1200329"/>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rPr>
              <a:t>为了使化简的结果更加美观，人工计算往往会进一步进行一系列</a:t>
            </a:r>
            <a:r>
              <a:rPr lang="zh-CN" altLang="en-US" sz="2400" b="1">
                <a:latin typeface="+mj-ea"/>
                <a:ea typeface="+mj-ea"/>
              </a:rPr>
              <a:t>的初等行变化</a:t>
            </a:r>
            <a:r>
              <a:rPr lang="zh-CN" altLang="en-US" sz="2400" b="1" dirty="0">
                <a:latin typeface="+mj-ea"/>
                <a:ea typeface="+mj-ea"/>
              </a:rPr>
              <a:t>，使增广矩阵变为</a:t>
            </a:r>
            <a:r>
              <a:rPr lang="zh-CN" altLang="en-US" sz="2400" b="1" dirty="0">
                <a:solidFill>
                  <a:srgbClr val="FF0000"/>
                </a:solidFill>
                <a:latin typeface="+mj-ea"/>
                <a:ea typeface="+mj-ea"/>
              </a:rPr>
              <a:t>行最简形</a:t>
            </a:r>
            <a:r>
              <a:rPr lang="zh-CN" altLang="en-US" sz="2400" b="1" dirty="0">
                <a:latin typeface="+mj-ea"/>
                <a:ea typeface="+mj-ea"/>
              </a:rPr>
              <a:t>，从而可以非常清晰的看出方程的唯一解或无穷多解的通解形式。</a:t>
            </a:r>
            <a:endParaRPr kumimoji="0" lang="en-US" altLang="zh-CN" sz="2400" b="1" i="0" u="none" strike="noStrike" kern="1200" cap="none" spc="0" normalizeH="0" baseline="0" noProof="0" dirty="0">
              <a:ln>
                <a:noFill/>
              </a:ln>
              <a:effectLst/>
              <a:uLnTx/>
              <a:uFillTx/>
              <a:latin typeface="+mj-ea"/>
              <a:ea typeface="+mj-ea"/>
            </a:endParaRPr>
          </a:p>
        </p:txBody>
      </p:sp>
      <p:pic>
        <p:nvPicPr>
          <p:cNvPr id="3" name="图片 2">
            <a:extLst>
              <a:ext uri="{FF2B5EF4-FFF2-40B4-BE49-F238E27FC236}">
                <a16:creationId xmlns:a16="http://schemas.microsoft.com/office/drawing/2014/main" id="{C736B026-81DE-4B60-93B4-F731B4386D23}"/>
              </a:ext>
            </a:extLst>
          </p:cNvPr>
          <p:cNvPicPr>
            <a:picLocks noChangeAspect="1"/>
          </p:cNvPicPr>
          <p:nvPr/>
        </p:nvPicPr>
        <p:blipFill>
          <a:blip r:embed="rId4"/>
          <a:stretch>
            <a:fillRect/>
          </a:stretch>
        </p:blipFill>
        <p:spPr>
          <a:xfrm>
            <a:off x="323528" y="5085184"/>
            <a:ext cx="2709882" cy="1214446"/>
          </a:xfrm>
          <a:prstGeom prst="rect">
            <a:avLst/>
          </a:prstGeom>
        </p:spPr>
      </p:pic>
      <p:pic>
        <p:nvPicPr>
          <p:cNvPr id="4" name="图片 3">
            <a:extLst>
              <a:ext uri="{FF2B5EF4-FFF2-40B4-BE49-F238E27FC236}">
                <a16:creationId xmlns:a16="http://schemas.microsoft.com/office/drawing/2014/main" id="{4B137E1A-D27A-4699-BBF7-896C3900F178}"/>
              </a:ext>
            </a:extLst>
          </p:cNvPr>
          <p:cNvPicPr>
            <a:picLocks noChangeAspect="1"/>
          </p:cNvPicPr>
          <p:nvPr/>
        </p:nvPicPr>
        <p:blipFill>
          <a:blip r:embed="rId5"/>
          <a:stretch>
            <a:fillRect/>
          </a:stretch>
        </p:blipFill>
        <p:spPr>
          <a:xfrm>
            <a:off x="3649102" y="5097090"/>
            <a:ext cx="2038365" cy="1190634"/>
          </a:xfrm>
          <a:prstGeom prst="rect">
            <a:avLst/>
          </a:prstGeom>
        </p:spPr>
      </p:pic>
      <p:pic>
        <p:nvPicPr>
          <p:cNvPr id="5" name="图片 4">
            <a:extLst>
              <a:ext uri="{FF2B5EF4-FFF2-40B4-BE49-F238E27FC236}">
                <a16:creationId xmlns:a16="http://schemas.microsoft.com/office/drawing/2014/main" id="{AFC9185A-B2BE-4385-A2B5-83DC18F6D145}"/>
              </a:ext>
            </a:extLst>
          </p:cNvPr>
          <p:cNvPicPr>
            <a:picLocks noChangeAspect="1"/>
          </p:cNvPicPr>
          <p:nvPr/>
        </p:nvPicPr>
        <p:blipFill>
          <a:blip r:embed="rId6"/>
          <a:stretch>
            <a:fillRect/>
          </a:stretch>
        </p:blipFill>
        <p:spPr>
          <a:xfrm>
            <a:off x="6444208" y="5089946"/>
            <a:ext cx="2024077" cy="1204921"/>
          </a:xfrm>
          <a:prstGeom prst="rect">
            <a:avLst/>
          </a:prstGeom>
        </p:spPr>
      </p:pic>
    </p:spTree>
    <p:extLst>
      <p:ext uri="{BB962C8B-B14F-4D97-AF65-F5344CB8AC3E}">
        <p14:creationId xmlns:p14="http://schemas.microsoft.com/office/powerpoint/2010/main" val="35103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234280"/>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线性方程组的数值迭代法</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935A4A0-0366-4D28-82CA-69C0552A191B}"/>
                  </a:ext>
                </a:extLst>
              </p:cNvPr>
              <p:cNvSpPr/>
              <p:nvPr/>
            </p:nvSpPr>
            <p:spPr>
              <a:xfrm>
                <a:off x="174236" y="961585"/>
                <a:ext cx="8988099" cy="1362552"/>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从最初的线性方程组</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𝑨𝒙</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𝒃</m:t>
                    </m:r>
                  </m:oMath>
                </a14:m>
                <a:r>
                  <a:rPr lang="zh-CN" altLang="en-US" sz="2400" b="1" dirty="0">
                    <a:latin typeface="+mj-ea"/>
                    <a:ea typeface="+mj-ea"/>
                    <a:cs typeface="Courier New" panose="02070309020205020404" pitchFamily="49" charset="0"/>
                  </a:rPr>
                  <a:t>出发，首先令</a:t>
                </a:r>
                <a14:m>
                  <m:oMath xmlns:m="http://schemas.openxmlformats.org/officeDocument/2006/math">
                    <m:r>
                      <a:rPr lang="en-US" altLang="zh-CN" sz="2400" b="1" i="1" smtClean="0">
                        <a:solidFill>
                          <a:srgbClr val="FF0000"/>
                        </a:solidFill>
                        <a:latin typeface="Cambria Math" panose="02040503050406030204" pitchFamily="18" charset="0"/>
                        <a:ea typeface="+mj-ea"/>
                        <a:cs typeface="Courier New" panose="02070309020205020404" pitchFamily="49" charset="0"/>
                      </a:rPr>
                      <m:t>𝑨</m:t>
                    </m:r>
                    <m:r>
                      <a:rPr lang="en-US" altLang="zh-CN" sz="2400" b="1" i="1" smtClean="0">
                        <a:solidFill>
                          <a:srgbClr val="FF0000"/>
                        </a:solidFill>
                        <a:latin typeface="Cambria Math" panose="02040503050406030204" pitchFamily="18" charset="0"/>
                        <a:ea typeface="+mj-ea"/>
                        <a:cs typeface="Courier New" panose="02070309020205020404" pitchFamily="49" charset="0"/>
                      </a:rPr>
                      <m:t>=</m:t>
                    </m:r>
                    <m:r>
                      <a:rPr lang="en-US" altLang="zh-CN" sz="2400" b="1" i="1" smtClean="0">
                        <a:solidFill>
                          <a:srgbClr val="FF0000"/>
                        </a:solidFill>
                        <a:latin typeface="Cambria Math" panose="02040503050406030204" pitchFamily="18" charset="0"/>
                        <a:ea typeface="+mj-ea"/>
                        <a:cs typeface="Courier New" panose="02070309020205020404" pitchFamily="49" charset="0"/>
                      </a:rPr>
                      <m:t>𝑴</m:t>
                    </m:r>
                    <m:r>
                      <a:rPr lang="en-US" altLang="zh-CN" sz="2400" b="1" i="1" smtClean="0">
                        <a:solidFill>
                          <a:srgbClr val="FF0000"/>
                        </a:solidFill>
                        <a:latin typeface="Cambria Math" panose="02040503050406030204" pitchFamily="18" charset="0"/>
                        <a:ea typeface="+mj-ea"/>
                        <a:cs typeface="Courier New" panose="02070309020205020404" pitchFamily="49" charset="0"/>
                      </a:rPr>
                      <m:t>−</m:t>
                    </m:r>
                    <m:r>
                      <a:rPr lang="en-US" altLang="zh-CN" sz="2400" b="1" i="1" smtClean="0">
                        <a:solidFill>
                          <a:srgbClr val="FF0000"/>
                        </a:solidFill>
                        <a:latin typeface="Cambria Math" panose="02040503050406030204" pitchFamily="18" charset="0"/>
                        <a:ea typeface="+mj-ea"/>
                        <a:cs typeface="Courier New" panose="02070309020205020404" pitchFamily="49" charset="0"/>
                      </a:rPr>
                      <m:t>𝑵</m:t>
                    </m:r>
                  </m:oMath>
                </a14:m>
                <a:r>
                  <a:rPr lang="en-US" altLang="zh-CN" sz="2400" b="1" dirty="0">
                    <a:latin typeface="+mj-ea"/>
                    <a:ea typeface="+mj-ea"/>
                    <a:cs typeface="Courier New" panose="02070309020205020404" pitchFamily="49" charset="0"/>
                  </a:rPr>
                  <a:t>,</a:t>
                </a:r>
                <a:r>
                  <a:rPr lang="zh-CN" altLang="en-US" sz="2400" b="1" dirty="0">
                    <a:latin typeface="+mj-ea"/>
                    <a:ea typeface="+mj-ea"/>
                    <a:cs typeface="Courier New" panose="02070309020205020404" pitchFamily="49" charset="0"/>
                  </a:rPr>
                  <a:t>然后有：</a:t>
                </a:r>
                <a:endParaRPr lang="en-US" altLang="zh-CN" sz="2400" b="1" dirty="0">
                  <a:latin typeface="+mj-ea"/>
                  <a:ea typeface="+mj-ea"/>
                  <a:cs typeface="Courier New" panose="02070309020205020404" pitchFamily="49" charset="0"/>
                </a:endParaRPr>
              </a:p>
              <a:p>
                <a:pPr lvl="0">
                  <a:spcBef>
                    <a:spcPts val="580"/>
                  </a:spcBef>
                  <a:buClr>
                    <a:srgbClr val="00B050"/>
                  </a:buClr>
                  <a:buSzPct val="85000"/>
                  <a:defRPr/>
                </a:pP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𝑴𝒙</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𝑵𝒙</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𝒃</m:t>
                    </m:r>
                  </m:oMath>
                </a14:m>
                <a:r>
                  <a:rPr lang="en-US" altLang="zh-CN" sz="2400" b="1" dirty="0">
                    <a:latin typeface="+mj-ea"/>
                    <a:ea typeface="+mj-ea"/>
                    <a:cs typeface="Courier New" panose="02070309020205020404" pitchFamily="49" charset="0"/>
                  </a:rPr>
                  <a:t>,</a:t>
                </a:r>
                <a:r>
                  <a:rPr lang="zh-CN" altLang="en-US" sz="2400" b="1" dirty="0">
                    <a:latin typeface="+mj-ea"/>
                    <a:ea typeface="+mj-ea"/>
                    <a:cs typeface="Courier New" panose="02070309020205020404" pitchFamily="49" charset="0"/>
                  </a:rPr>
                  <a:t>即</a:t>
                </a:r>
                <a14:m>
                  <m:oMath xmlns:m="http://schemas.openxmlformats.org/officeDocument/2006/math">
                    <m:r>
                      <a:rPr lang="en-US" altLang="zh-CN" sz="2400" b="1" i="1" smtClean="0">
                        <a:solidFill>
                          <a:srgbClr val="FF0000"/>
                        </a:solidFill>
                        <a:latin typeface="Cambria Math" panose="02040503050406030204" pitchFamily="18" charset="0"/>
                        <a:ea typeface="+mj-ea"/>
                        <a:cs typeface="Courier New" panose="02070309020205020404" pitchFamily="49" charset="0"/>
                      </a:rPr>
                      <m:t>𝒙</m:t>
                    </m:r>
                    <m:r>
                      <a:rPr lang="en-US" altLang="zh-CN" sz="2400" b="1" i="1" smtClean="0">
                        <a:solidFill>
                          <a:srgbClr val="FF0000"/>
                        </a:solidFill>
                        <a:latin typeface="Cambria Math" panose="02040503050406030204" pitchFamily="18" charset="0"/>
                        <a:ea typeface="+mj-ea"/>
                        <a:cs typeface="Courier New" panose="02070309020205020404" pitchFamily="49" charset="0"/>
                      </a:rPr>
                      <m:t>=</m:t>
                    </m:r>
                    <m:sSup>
                      <m:sSup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sSupPr>
                      <m:e>
                        <m:r>
                          <a:rPr lang="en-US" altLang="zh-CN" sz="2400" b="1" i="1" smtClean="0">
                            <a:solidFill>
                              <a:srgbClr val="FF0000"/>
                            </a:solidFill>
                            <a:latin typeface="Cambria Math" panose="02040503050406030204" pitchFamily="18" charset="0"/>
                            <a:ea typeface="+mj-ea"/>
                            <a:cs typeface="Courier New" panose="02070309020205020404" pitchFamily="49" charset="0"/>
                          </a:rPr>
                          <m:t>𝑴</m:t>
                        </m:r>
                      </m:e>
                      <m:sup>
                        <m:r>
                          <a:rPr lang="en-US" altLang="zh-CN" sz="2400" b="1" i="1" smtClean="0">
                            <a:solidFill>
                              <a:srgbClr val="FF0000"/>
                            </a:solidFill>
                            <a:latin typeface="Cambria Math" panose="02040503050406030204" pitchFamily="18" charset="0"/>
                            <a:ea typeface="+mj-ea"/>
                            <a:cs typeface="Courier New" panose="02070309020205020404" pitchFamily="49" charset="0"/>
                          </a:rPr>
                          <m:t>−</m:t>
                        </m:r>
                        <m:r>
                          <a:rPr lang="en-US" altLang="zh-CN" sz="2400" b="1" i="1" smtClean="0">
                            <a:solidFill>
                              <a:srgbClr val="FF0000"/>
                            </a:solidFill>
                            <a:latin typeface="Cambria Math" panose="02040503050406030204" pitchFamily="18" charset="0"/>
                            <a:ea typeface="+mj-ea"/>
                            <a:cs typeface="Courier New" panose="02070309020205020404" pitchFamily="49" charset="0"/>
                          </a:rPr>
                          <m:t>𝟏</m:t>
                        </m:r>
                      </m:sup>
                    </m:sSup>
                    <m:r>
                      <a:rPr lang="en-US" altLang="zh-CN" sz="2400" b="1" i="1" smtClean="0">
                        <a:solidFill>
                          <a:srgbClr val="FF0000"/>
                        </a:solidFill>
                        <a:latin typeface="Cambria Math" panose="02040503050406030204" pitchFamily="18" charset="0"/>
                        <a:ea typeface="+mj-ea"/>
                        <a:cs typeface="Courier New" panose="02070309020205020404" pitchFamily="49" charset="0"/>
                      </a:rPr>
                      <m:t>𝑵𝒙</m:t>
                    </m:r>
                    <m:r>
                      <a:rPr lang="en-US" altLang="zh-CN" sz="2400" b="1" i="1" smtClean="0">
                        <a:solidFill>
                          <a:srgbClr val="FF0000"/>
                        </a:solidFill>
                        <a:latin typeface="Cambria Math" panose="02040503050406030204" pitchFamily="18" charset="0"/>
                        <a:ea typeface="+mj-ea"/>
                        <a:cs typeface="Courier New" panose="02070309020205020404" pitchFamily="49" charset="0"/>
                      </a:rPr>
                      <m:t>+</m:t>
                    </m:r>
                    <m:sSup>
                      <m:sSup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sSupPr>
                      <m:e>
                        <m:r>
                          <a:rPr lang="en-US" altLang="zh-CN" sz="2400" b="1" i="1" smtClean="0">
                            <a:solidFill>
                              <a:srgbClr val="FF0000"/>
                            </a:solidFill>
                            <a:latin typeface="Cambria Math" panose="02040503050406030204" pitchFamily="18" charset="0"/>
                            <a:ea typeface="+mj-ea"/>
                            <a:cs typeface="Courier New" panose="02070309020205020404" pitchFamily="49" charset="0"/>
                          </a:rPr>
                          <m:t>𝑴</m:t>
                        </m:r>
                      </m:e>
                      <m:sup>
                        <m:r>
                          <a:rPr lang="en-US" altLang="zh-CN" sz="2400" b="1" i="1" smtClean="0">
                            <a:solidFill>
                              <a:srgbClr val="FF0000"/>
                            </a:solidFill>
                            <a:latin typeface="Cambria Math" panose="02040503050406030204" pitchFamily="18" charset="0"/>
                            <a:ea typeface="+mj-ea"/>
                            <a:cs typeface="Courier New" panose="02070309020205020404" pitchFamily="49" charset="0"/>
                          </a:rPr>
                          <m:t>−</m:t>
                        </m:r>
                        <m:r>
                          <a:rPr lang="en-US" altLang="zh-CN" sz="2400" b="1" i="1" smtClean="0">
                            <a:solidFill>
                              <a:srgbClr val="FF0000"/>
                            </a:solidFill>
                            <a:latin typeface="Cambria Math" panose="02040503050406030204" pitchFamily="18" charset="0"/>
                            <a:ea typeface="+mj-ea"/>
                            <a:cs typeface="Courier New" panose="02070309020205020404" pitchFamily="49" charset="0"/>
                          </a:rPr>
                          <m:t>𝟏</m:t>
                        </m:r>
                      </m:sup>
                    </m:sSup>
                    <m:r>
                      <a:rPr lang="en-US" altLang="zh-CN" sz="2400" b="1" i="1" smtClean="0">
                        <a:solidFill>
                          <a:srgbClr val="FF0000"/>
                        </a:solidFill>
                        <a:latin typeface="Cambria Math" panose="02040503050406030204" pitchFamily="18" charset="0"/>
                        <a:ea typeface="+mj-ea"/>
                        <a:cs typeface="Courier New" panose="02070309020205020404" pitchFamily="49" charset="0"/>
                      </a:rPr>
                      <m:t>𝒃</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𝑩𝒙</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𝒇</m:t>
                    </m:r>
                  </m:oMath>
                </a14:m>
                <a:r>
                  <a:rPr lang="en-US" altLang="zh-CN" sz="2400" b="1" dirty="0">
                    <a:latin typeface="+mj-ea"/>
                    <a:ea typeface="+mj-ea"/>
                    <a:cs typeface="Courier New" panose="02070309020205020404" pitchFamily="49" charset="0"/>
                  </a:rPr>
                  <a:t>.</a:t>
                </a:r>
              </a:p>
              <a:p>
                <a:pPr lvl="0">
                  <a:spcBef>
                    <a:spcPts val="580"/>
                  </a:spcBef>
                  <a:buClr>
                    <a:srgbClr val="00B050"/>
                  </a:buClr>
                  <a:buSzPct val="85000"/>
                  <a:defRPr/>
                </a:pPr>
                <a:r>
                  <a:rPr lang="zh-CN" altLang="en-US" sz="2400" b="1" dirty="0">
                    <a:latin typeface="+mj-ea"/>
                    <a:ea typeface="+mj-ea"/>
                    <a:cs typeface="Courier New" panose="02070309020205020404" pitchFamily="49" charset="0"/>
                  </a:rPr>
                  <a:t>其中，</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𝑩</m:t>
                    </m:r>
                    <m:r>
                      <a:rPr lang="en-US" altLang="zh-CN" sz="2400" b="1" i="1" smtClean="0">
                        <a:latin typeface="Cambria Math" panose="02040503050406030204" pitchFamily="18" charset="0"/>
                        <a:ea typeface="+mj-ea"/>
                        <a:cs typeface="Courier New" panose="02070309020205020404" pitchFamily="49" charset="0"/>
                      </a:rPr>
                      <m:t>=</m:t>
                    </m:r>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𝑴</m:t>
                        </m:r>
                      </m:e>
                      <m:sup>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𝟏</m:t>
                        </m:r>
                      </m:sup>
                    </m:sSup>
                    <m:r>
                      <a:rPr lang="en-US" altLang="zh-CN" sz="2400" b="1" i="1" smtClean="0">
                        <a:latin typeface="Cambria Math" panose="02040503050406030204" pitchFamily="18" charset="0"/>
                        <a:ea typeface="+mj-ea"/>
                        <a:cs typeface="Courier New" panose="02070309020205020404" pitchFamily="49" charset="0"/>
                      </a:rPr>
                      <m:t>𝑵</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𝒇</m:t>
                    </m:r>
                    <m:r>
                      <a:rPr lang="en-US" altLang="zh-CN" sz="2400" b="1" i="1" smtClean="0">
                        <a:latin typeface="Cambria Math" panose="02040503050406030204" pitchFamily="18" charset="0"/>
                        <a:ea typeface="+mj-ea"/>
                        <a:cs typeface="Courier New" panose="02070309020205020404" pitchFamily="49" charset="0"/>
                      </a:rPr>
                      <m:t>=</m:t>
                    </m:r>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𝑴</m:t>
                        </m:r>
                      </m:e>
                      <m:sup>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𝟏</m:t>
                        </m:r>
                      </m:sup>
                    </m:sSup>
                    <m:r>
                      <a:rPr lang="en-US" altLang="zh-CN" sz="2400" b="1" i="1" smtClean="0">
                        <a:latin typeface="Cambria Math" panose="02040503050406030204" pitchFamily="18" charset="0"/>
                        <a:ea typeface="+mj-ea"/>
                        <a:cs typeface="Courier New" panose="02070309020205020404" pitchFamily="49" charset="0"/>
                      </a:rPr>
                      <m:t>𝒃</m:t>
                    </m:r>
                  </m:oMath>
                </a14:m>
                <a:endParaRPr lang="en-US" altLang="zh-CN" sz="2400" b="1" dirty="0">
                  <a:latin typeface="+mj-ea"/>
                  <a:ea typeface="+mj-ea"/>
                  <a:cs typeface="Courier New" panose="02070309020205020404" pitchFamily="49" charset="0"/>
                </a:endParaRPr>
              </a:p>
            </p:txBody>
          </p:sp>
        </mc:Choice>
        <mc:Fallback xmlns="">
          <p:sp>
            <p:nvSpPr>
              <p:cNvPr id="7" name="矩形 6">
                <a:extLst>
                  <a:ext uri="{FF2B5EF4-FFF2-40B4-BE49-F238E27FC236}">
                    <a16:creationId xmlns:a16="http://schemas.microsoft.com/office/drawing/2014/main" id="{0935A4A0-0366-4D28-82CA-69C0552A191B}"/>
                  </a:ext>
                </a:extLst>
              </p:cNvPr>
              <p:cNvSpPr>
                <a:spLocks noRot="1" noChangeAspect="1" noMove="1" noResize="1" noEditPoints="1" noAdjustHandles="1" noChangeArrowheads="1" noChangeShapeType="1" noTextEdit="1"/>
              </p:cNvSpPr>
              <p:nvPr/>
            </p:nvSpPr>
            <p:spPr>
              <a:xfrm>
                <a:off x="174236" y="961585"/>
                <a:ext cx="8988099" cy="1362552"/>
              </a:xfrm>
              <a:prstGeom prst="rect">
                <a:avLst/>
              </a:prstGeom>
              <a:blipFill>
                <a:blip r:embed="rId2"/>
                <a:stretch>
                  <a:fillRect l="-1085" t="-4933" b="-89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210564F-56D7-4F62-83EE-6587021D7BC5}"/>
                  </a:ext>
                </a:extLst>
              </p:cNvPr>
              <p:cNvSpPr/>
              <p:nvPr/>
            </p:nvSpPr>
            <p:spPr>
              <a:xfrm>
                <a:off x="155901" y="2559273"/>
                <a:ext cx="8988099" cy="1671611"/>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数值迭代法会将上述等式右边的</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𝒙</m:t>
                    </m:r>
                  </m:oMath>
                </a14:m>
                <a:r>
                  <a:rPr lang="zh-CN" altLang="en-US" sz="2400" b="1" dirty="0">
                    <a:latin typeface="+mj-ea"/>
                    <a:ea typeface="+mj-ea"/>
                    <a:cs typeface="Courier New" panose="02070309020205020404" pitchFamily="49" charset="0"/>
                  </a:rPr>
                  <a:t>代入上一步的解向量，从而得出下一步的解向量，如：</a:t>
                </a:r>
                <a:endParaRPr lang="en-US" altLang="zh-CN" sz="2400" b="1" dirty="0">
                  <a:latin typeface="+mj-ea"/>
                  <a:ea typeface="+mj-ea"/>
                  <a:cs typeface="Courier New" panose="02070309020205020404" pitchFamily="49" charset="0"/>
                </a:endParaRPr>
              </a:p>
              <a:p>
                <a:pPr lvl="0">
                  <a:spcBef>
                    <a:spcPts val="580"/>
                  </a:spcBef>
                  <a:buClr>
                    <a:srgbClr val="00B050"/>
                  </a:buClr>
                  <a:buSzPct val="85000"/>
                  <a:defRPr/>
                </a:pPr>
                <a14:m>
                  <m:oMathPara xmlns:m="http://schemas.openxmlformats.org/officeDocument/2006/math">
                    <m:oMathParaPr>
                      <m:jc m:val="centerGroup"/>
                    </m:oMathParaPr>
                    <m:oMath xmlns:m="http://schemas.openxmlformats.org/officeDocument/2006/math">
                      <m:sSup>
                        <m:sSup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sSupPr>
                        <m:e>
                          <m:r>
                            <a:rPr lang="en-US" altLang="zh-CN" sz="2400" b="1" i="1" smtClean="0">
                              <a:solidFill>
                                <a:srgbClr val="FF0000"/>
                              </a:solidFill>
                              <a:latin typeface="Cambria Math" panose="02040503050406030204" pitchFamily="18" charset="0"/>
                              <a:ea typeface="+mj-ea"/>
                              <a:cs typeface="Courier New" panose="02070309020205020404" pitchFamily="49" charset="0"/>
                            </a:rPr>
                            <m:t>𝒙</m:t>
                          </m:r>
                        </m:e>
                        <m:sup>
                          <m:d>
                            <m:d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dPr>
                            <m:e>
                              <m:r>
                                <a:rPr lang="en-US" altLang="zh-CN" sz="2400" b="1" i="1" smtClean="0">
                                  <a:solidFill>
                                    <a:srgbClr val="FF0000"/>
                                  </a:solidFill>
                                  <a:latin typeface="Cambria Math" panose="02040503050406030204" pitchFamily="18" charset="0"/>
                                  <a:ea typeface="+mj-ea"/>
                                  <a:cs typeface="Courier New" panose="02070309020205020404" pitchFamily="49" charset="0"/>
                                </a:rPr>
                                <m:t>𝒌</m:t>
                              </m:r>
                              <m:r>
                                <a:rPr lang="en-US" altLang="zh-CN" sz="2400" b="1" i="1" smtClean="0">
                                  <a:solidFill>
                                    <a:srgbClr val="FF0000"/>
                                  </a:solidFill>
                                  <a:latin typeface="Cambria Math" panose="02040503050406030204" pitchFamily="18" charset="0"/>
                                  <a:ea typeface="+mj-ea"/>
                                  <a:cs typeface="Courier New" panose="02070309020205020404" pitchFamily="49" charset="0"/>
                                </a:rPr>
                                <m:t>+</m:t>
                              </m:r>
                              <m:r>
                                <a:rPr lang="en-US" altLang="zh-CN" sz="2400" b="1" i="1" smtClean="0">
                                  <a:solidFill>
                                    <a:srgbClr val="FF0000"/>
                                  </a:solidFill>
                                  <a:latin typeface="Cambria Math" panose="02040503050406030204" pitchFamily="18" charset="0"/>
                                  <a:ea typeface="+mj-ea"/>
                                  <a:cs typeface="Courier New" panose="02070309020205020404" pitchFamily="49" charset="0"/>
                                </a:rPr>
                                <m:t>𝟏</m:t>
                              </m:r>
                            </m:e>
                          </m:d>
                        </m:sup>
                      </m:sSup>
                      <m:r>
                        <a:rPr lang="en-US" altLang="zh-CN" sz="2400" b="1" i="1" smtClean="0">
                          <a:solidFill>
                            <a:srgbClr val="FF0000"/>
                          </a:solidFill>
                          <a:latin typeface="Cambria Math" panose="02040503050406030204" pitchFamily="18" charset="0"/>
                          <a:ea typeface="+mj-ea"/>
                          <a:cs typeface="Courier New" panose="02070309020205020404" pitchFamily="49" charset="0"/>
                        </a:rPr>
                        <m:t>=</m:t>
                      </m:r>
                      <m:r>
                        <a:rPr lang="en-US" altLang="zh-CN" sz="2400" b="1" i="1" smtClean="0">
                          <a:solidFill>
                            <a:srgbClr val="FF0000"/>
                          </a:solidFill>
                          <a:latin typeface="Cambria Math" panose="02040503050406030204" pitchFamily="18" charset="0"/>
                          <a:ea typeface="+mj-ea"/>
                          <a:cs typeface="Courier New" panose="02070309020205020404" pitchFamily="49" charset="0"/>
                        </a:rPr>
                        <m:t>𝑩</m:t>
                      </m:r>
                      <m:sSup>
                        <m:sSup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sSupPr>
                        <m:e>
                          <m:r>
                            <a:rPr lang="en-US" altLang="zh-CN" sz="2400" b="1" i="1" smtClean="0">
                              <a:solidFill>
                                <a:srgbClr val="FF0000"/>
                              </a:solidFill>
                              <a:latin typeface="Cambria Math" panose="02040503050406030204" pitchFamily="18" charset="0"/>
                              <a:ea typeface="+mj-ea"/>
                              <a:cs typeface="Courier New" panose="02070309020205020404" pitchFamily="49" charset="0"/>
                            </a:rPr>
                            <m:t>𝒙</m:t>
                          </m:r>
                        </m:e>
                        <m:sup>
                          <m:d>
                            <m:d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dPr>
                            <m:e>
                              <m:r>
                                <a:rPr lang="en-US" altLang="zh-CN" sz="2400" b="1" i="1" smtClean="0">
                                  <a:solidFill>
                                    <a:srgbClr val="FF0000"/>
                                  </a:solidFill>
                                  <a:latin typeface="Cambria Math" panose="02040503050406030204" pitchFamily="18" charset="0"/>
                                  <a:ea typeface="+mj-ea"/>
                                  <a:cs typeface="Courier New" panose="02070309020205020404" pitchFamily="49" charset="0"/>
                                </a:rPr>
                                <m:t>𝒌</m:t>
                              </m:r>
                            </m:e>
                          </m:d>
                        </m:sup>
                      </m:sSup>
                      <m:r>
                        <a:rPr lang="en-US" altLang="zh-CN" sz="2400" b="1" i="1" smtClean="0">
                          <a:solidFill>
                            <a:srgbClr val="FF0000"/>
                          </a:solidFill>
                          <a:latin typeface="Cambria Math" panose="02040503050406030204" pitchFamily="18" charset="0"/>
                          <a:ea typeface="+mj-ea"/>
                          <a:cs typeface="Courier New" panose="02070309020205020404" pitchFamily="49" charset="0"/>
                        </a:rPr>
                        <m:t>+</m:t>
                      </m:r>
                      <m:r>
                        <a:rPr lang="en-US" altLang="zh-CN" sz="2400" b="1" i="1" smtClean="0">
                          <a:solidFill>
                            <a:srgbClr val="FF0000"/>
                          </a:solidFill>
                          <a:latin typeface="Cambria Math" panose="02040503050406030204" pitchFamily="18" charset="0"/>
                          <a:ea typeface="+mj-ea"/>
                          <a:cs typeface="Courier New" panose="02070309020205020404" pitchFamily="49" charset="0"/>
                        </a:rPr>
                        <m:t>𝒇</m:t>
                      </m:r>
                    </m:oMath>
                  </m:oMathPara>
                </a14:m>
                <a:endParaRPr lang="en-US" altLang="zh-CN" sz="2400" b="1" dirty="0">
                  <a:solidFill>
                    <a:srgbClr val="FF0000"/>
                  </a:solidFill>
                  <a:latin typeface="+mj-ea"/>
                  <a:ea typeface="+mj-ea"/>
                  <a:cs typeface="Courier New" panose="02070309020205020404" pitchFamily="49" charset="0"/>
                </a:endParaRPr>
              </a:p>
              <a:p>
                <a:pPr lvl="0">
                  <a:spcBef>
                    <a:spcPts val="580"/>
                  </a:spcBef>
                  <a:buClr>
                    <a:srgbClr val="00B050"/>
                  </a:buClr>
                  <a:buSzPct val="85000"/>
                  <a:defRPr/>
                </a:pPr>
                <a:r>
                  <a:rPr lang="zh-CN" altLang="en-US" sz="2400" b="1" dirty="0">
                    <a:latin typeface="+mj-ea"/>
                    <a:ea typeface="+mj-ea"/>
                    <a:cs typeface="Courier New" panose="02070309020205020404" pitchFamily="49" charset="0"/>
                  </a:rPr>
                  <a:t>这种算法在</a:t>
                </a:r>
                <a14:m>
                  <m:oMath xmlns:m="http://schemas.openxmlformats.org/officeDocument/2006/math">
                    <m:d>
                      <m:dPr>
                        <m:begChr m:val="‖"/>
                        <m:endChr m:val="‖"/>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𝑩</m:t>
                        </m:r>
                      </m:e>
                    </m:d>
                    <m:r>
                      <a:rPr lang="en-US" altLang="zh-CN" sz="2400" b="1" i="1" smtClean="0">
                        <a:latin typeface="Cambria Math" panose="02040503050406030204" pitchFamily="18" charset="0"/>
                        <a:ea typeface="+mj-ea"/>
                        <a:cs typeface="Courier New" panose="02070309020205020404" pitchFamily="49" charset="0"/>
                      </a:rPr>
                      <m:t>&lt;</m:t>
                    </m:r>
                    <m:r>
                      <a:rPr lang="en-US" altLang="zh-CN" sz="2400" b="1" i="1" smtClean="0">
                        <a:latin typeface="Cambria Math" panose="02040503050406030204" pitchFamily="18" charset="0"/>
                        <a:ea typeface="+mj-ea"/>
                        <a:cs typeface="Courier New" panose="02070309020205020404" pitchFamily="49" charset="0"/>
                      </a:rPr>
                      <m:t>𝟏</m:t>
                    </m:r>
                  </m:oMath>
                </a14:m>
                <a:r>
                  <a:rPr lang="zh-CN" altLang="en-US" sz="2400" b="1" dirty="0">
                    <a:latin typeface="+mj-ea"/>
                    <a:ea typeface="+mj-ea"/>
                    <a:cs typeface="Courier New" panose="02070309020205020404" pitchFamily="49" charset="0"/>
                  </a:rPr>
                  <a:t>的情况下可保证收敛性</a:t>
                </a:r>
                <a:endParaRPr lang="en-US" altLang="zh-CN" sz="2400" b="1" dirty="0">
                  <a:latin typeface="+mj-ea"/>
                  <a:ea typeface="+mj-ea"/>
                  <a:cs typeface="Courier New" panose="02070309020205020404" pitchFamily="49" charset="0"/>
                </a:endParaRPr>
              </a:p>
            </p:txBody>
          </p:sp>
        </mc:Choice>
        <mc:Fallback xmlns="">
          <p:sp>
            <p:nvSpPr>
              <p:cNvPr id="10" name="矩形 9">
                <a:extLst>
                  <a:ext uri="{FF2B5EF4-FFF2-40B4-BE49-F238E27FC236}">
                    <a16:creationId xmlns:a16="http://schemas.microsoft.com/office/drawing/2014/main" id="{A210564F-56D7-4F62-83EE-6587021D7BC5}"/>
                  </a:ext>
                </a:extLst>
              </p:cNvPr>
              <p:cNvSpPr>
                <a:spLocks noRot="1" noChangeAspect="1" noMove="1" noResize="1" noEditPoints="1" noAdjustHandles="1" noChangeArrowheads="1" noChangeShapeType="1" noTextEdit="1"/>
              </p:cNvSpPr>
              <p:nvPr/>
            </p:nvSpPr>
            <p:spPr>
              <a:xfrm>
                <a:off x="155901" y="2559273"/>
                <a:ext cx="8988099" cy="1671611"/>
              </a:xfrm>
              <a:prstGeom prst="rect">
                <a:avLst/>
              </a:prstGeom>
              <a:blipFill>
                <a:blip r:embed="rId3"/>
                <a:stretch>
                  <a:fillRect l="-1085" t="-4015" r="-136" b="-6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5B8FF881-E832-4BEA-93C0-F6468FD44274}"/>
                  </a:ext>
                </a:extLst>
              </p:cNvPr>
              <p:cNvSpPr/>
              <p:nvPr/>
            </p:nvSpPr>
            <p:spPr>
              <a:xfrm>
                <a:off x="155900" y="5229200"/>
                <a:ext cx="8988099" cy="1200329"/>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实际的工程、建模问题中的矩阵</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𝑨</m:t>
                    </m:r>
                  </m:oMath>
                </a14:m>
                <a:r>
                  <a:rPr lang="zh-CN" altLang="en-US" sz="2400" b="1" dirty="0">
                    <a:latin typeface="+mj-ea"/>
                    <a:ea typeface="+mj-ea"/>
                    <a:cs typeface="Courier New" panose="02070309020205020404" pitchFamily="49" charset="0"/>
                  </a:rPr>
                  <a:t>时常是</a:t>
                </a:r>
                <a:r>
                  <a:rPr lang="zh-CN" altLang="en-US" sz="2400" b="1" dirty="0">
                    <a:solidFill>
                      <a:srgbClr val="FF0000"/>
                    </a:solidFill>
                    <a:latin typeface="+mj-ea"/>
                    <a:ea typeface="+mj-ea"/>
                    <a:cs typeface="Courier New" panose="02070309020205020404" pitchFamily="49" charset="0"/>
                  </a:rPr>
                  <a:t>大型稀疏矩阵</a:t>
                </a:r>
                <a:r>
                  <a:rPr lang="zh-CN" altLang="en-US" sz="2400" b="1" dirty="0">
                    <a:latin typeface="+mj-ea"/>
                    <a:ea typeface="+mj-ea"/>
                    <a:cs typeface="Courier New" panose="02070309020205020404" pitchFamily="49" charset="0"/>
                  </a:rPr>
                  <a:t>，因此迭代法的效率往往是远远高于传统方法的。特别是在图像处理的部分线性反问题（矩阵</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𝑨</m:t>
                    </m:r>
                  </m:oMath>
                </a14:m>
                <a:r>
                  <a:rPr lang="zh-CN" altLang="en-US" sz="2400" b="1" dirty="0">
                    <a:latin typeface="+mj-ea"/>
                    <a:ea typeface="+mj-ea"/>
                    <a:cs typeface="Courier New" panose="02070309020205020404" pitchFamily="49" charset="0"/>
                  </a:rPr>
                  <a:t>为千万</a:t>
                </a:r>
                <a:r>
                  <a:rPr lang="en-US" altLang="zh-CN" sz="2400" b="1" dirty="0">
                    <a:latin typeface="+mj-ea"/>
                    <a:ea typeface="+mj-ea"/>
                    <a:cs typeface="Courier New" panose="02070309020205020404" pitchFamily="49" charset="0"/>
                  </a:rPr>
                  <a:t>X</a:t>
                </a:r>
                <a:r>
                  <a:rPr lang="zh-CN" altLang="en-US" sz="2400" b="1" dirty="0">
                    <a:latin typeface="+mj-ea"/>
                    <a:ea typeface="+mj-ea"/>
                    <a:cs typeface="Courier New" panose="02070309020205020404" pitchFamily="49" charset="0"/>
                  </a:rPr>
                  <a:t>千万级）中。</a:t>
                </a:r>
                <a:endParaRPr lang="en-US" altLang="zh-CN" sz="2400" b="1" dirty="0">
                  <a:latin typeface="+mj-ea"/>
                  <a:ea typeface="+mj-ea"/>
                  <a:cs typeface="Courier New" panose="02070309020205020404" pitchFamily="49" charset="0"/>
                </a:endParaRPr>
              </a:p>
            </p:txBody>
          </p:sp>
        </mc:Choice>
        <mc:Fallback xmlns="">
          <p:sp>
            <p:nvSpPr>
              <p:cNvPr id="11" name="矩形 10">
                <a:extLst>
                  <a:ext uri="{FF2B5EF4-FFF2-40B4-BE49-F238E27FC236}">
                    <a16:creationId xmlns:a16="http://schemas.microsoft.com/office/drawing/2014/main" id="{5B8FF881-E832-4BEA-93C0-F6468FD44274}"/>
                  </a:ext>
                </a:extLst>
              </p:cNvPr>
              <p:cNvSpPr>
                <a:spLocks noRot="1" noChangeAspect="1" noMove="1" noResize="1" noEditPoints="1" noAdjustHandles="1" noChangeArrowheads="1" noChangeShapeType="1" noTextEdit="1"/>
              </p:cNvSpPr>
              <p:nvPr/>
            </p:nvSpPr>
            <p:spPr>
              <a:xfrm>
                <a:off x="155900" y="5229200"/>
                <a:ext cx="8988099" cy="1200329"/>
              </a:xfrm>
              <a:prstGeom prst="rect">
                <a:avLst/>
              </a:prstGeom>
              <a:blipFill>
                <a:blip r:embed="rId4"/>
                <a:stretch>
                  <a:fillRect l="-611" t="-5584" r="-407" b="-91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9AFD9AEF-D4F6-4E57-B87F-AC83E1057E9F}"/>
                  </a:ext>
                </a:extLst>
              </p:cNvPr>
              <p:cNvSpPr/>
              <p:nvPr/>
            </p:nvSpPr>
            <p:spPr>
              <a:xfrm>
                <a:off x="174235" y="4466021"/>
                <a:ext cx="8988099" cy="461665"/>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根据</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𝑴</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𝑵</m:t>
                    </m:r>
                  </m:oMath>
                </a14:m>
                <a:r>
                  <a:rPr lang="zh-CN" altLang="en-US" sz="2400" b="1" dirty="0">
                    <a:latin typeface="+mj-ea"/>
                    <a:ea typeface="+mj-ea"/>
                    <a:cs typeface="Courier New" panose="02070309020205020404" pitchFamily="49" charset="0"/>
                  </a:rPr>
                  <a:t>不同的选取，可以衍生出不同的基本迭代算法</a:t>
                </a:r>
                <a:endParaRPr lang="en-US" altLang="zh-CN" sz="2400" b="1" dirty="0">
                  <a:latin typeface="+mj-ea"/>
                  <a:ea typeface="+mj-ea"/>
                  <a:cs typeface="Courier New" panose="02070309020205020404" pitchFamily="49" charset="0"/>
                </a:endParaRPr>
              </a:p>
            </p:txBody>
          </p:sp>
        </mc:Choice>
        <mc:Fallback xmlns="">
          <p:sp>
            <p:nvSpPr>
              <p:cNvPr id="12" name="矩形 11">
                <a:extLst>
                  <a:ext uri="{FF2B5EF4-FFF2-40B4-BE49-F238E27FC236}">
                    <a16:creationId xmlns:a16="http://schemas.microsoft.com/office/drawing/2014/main" id="{9AFD9AEF-D4F6-4E57-B87F-AC83E1057E9F}"/>
                  </a:ext>
                </a:extLst>
              </p:cNvPr>
              <p:cNvSpPr>
                <a:spLocks noRot="1" noChangeAspect="1" noMove="1" noResize="1" noEditPoints="1" noAdjustHandles="1" noChangeArrowheads="1" noChangeShapeType="1" noTextEdit="1"/>
              </p:cNvSpPr>
              <p:nvPr/>
            </p:nvSpPr>
            <p:spPr>
              <a:xfrm>
                <a:off x="174235" y="4466021"/>
                <a:ext cx="8988099" cy="461665"/>
              </a:xfrm>
              <a:prstGeom prst="rect">
                <a:avLst/>
              </a:prstGeom>
              <a:blipFill>
                <a:blip r:embed="rId5"/>
                <a:stretch>
                  <a:fillRect l="-611" t="-14667"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61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234280"/>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雅可比迭代法</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9" name="矩形 8">
            <a:extLst>
              <a:ext uri="{FF2B5EF4-FFF2-40B4-BE49-F238E27FC236}">
                <a16:creationId xmlns:a16="http://schemas.microsoft.com/office/drawing/2014/main" id="{6A1BE29B-8477-4306-B3FA-B7DBB7F8DEE3}"/>
              </a:ext>
            </a:extLst>
          </p:cNvPr>
          <p:cNvSpPr/>
          <p:nvPr/>
        </p:nvSpPr>
        <p:spPr>
          <a:xfrm>
            <a:off x="395536" y="764704"/>
            <a:ext cx="8988099" cy="461665"/>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en-US" altLang="zh-CN" sz="2400" b="1" dirty="0">
                <a:latin typeface="+mj-ea"/>
                <a:ea typeface="+mj-ea"/>
                <a:cs typeface="Courier New" panose="02070309020205020404" pitchFamily="49" charset="0"/>
              </a:rPr>
              <a:t> </a:t>
            </a:r>
          </a:p>
        </p:txBody>
      </p:sp>
      <p:graphicFrame>
        <p:nvGraphicFramePr>
          <p:cNvPr id="13" name="Object 2">
            <a:extLst>
              <a:ext uri="{FF2B5EF4-FFF2-40B4-BE49-F238E27FC236}">
                <a16:creationId xmlns:a16="http://schemas.microsoft.com/office/drawing/2014/main" id="{DB2429D9-F63C-428D-BFED-89E9FA19CA76}"/>
              </a:ext>
            </a:extLst>
          </p:cNvPr>
          <p:cNvGraphicFramePr>
            <a:graphicFrameLocks noChangeAspect="1"/>
          </p:cNvGraphicFramePr>
          <p:nvPr>
            <p:extLst>
              <p:ext uri="{D42A27DB-BD31-4B8C-83A1-F6EECF244321}">
                <p14:modId xmlns:p14="http://schemas.microsoft.com/office/powerpoint/2010/main" val="2043721734"/>
              </p:ext>
            </p:extLst>
          </p:nvPr>
        </p:nvGraphicFramePr>
        <p:xfrm>
          <a:off x="1259632" y="873125"/>
          <a:ext cx="6380162" cy="5689600"/>
        </p:xfrm>
        <a:graphic>
          <a:graphicData uri="http://schemas.openxmlformats.org/presentationml/2006/ole">
            <mc:AlternateContent xmlns:mc="http://schemas.openxmlformats.org/markup-compatibility/2006">
              <mc:Choice xmlns:v="urn:schemas-microsoft-com:vml" Requires="v">
                <p:oleObj spid="_x0000_s1121" name="公式" r:id="rId3" imgW="3514768" imgH="3133791" progId="Equation.3">
                  <p:embed/>
                </p:oleObj>
              </mc:Choice>
              <mc:Fallback>
                <p:oleObj name="公式" r:id="rId3" imgW="3514768" imgH="3133791" progId="Equation.3">
                  <p:embed/>
                  <p:pic>
                    <p:nvPicPr>
                      <p:cNvPr id="201730" name="Object 2">
                        <a:extLst>
                          <a:ext uri="{FF2B5EF4-FFF2-40B4-BE49-F238E27FC236}">
                            <a16:creationId xmlns:a16="http://schemas.microsoft.com/office/drawing/2014/main" id="{2E992310-8D54-4003-B0EF-D6FA6478814C}"/>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873125"/>
                        <a:ext cx="6380162"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3844B05-42A5-407B-AF55-E5D2659B99A6}"/>
                  </a:ext>
                </a:extLst>
              </p:cNvPr>
              <p:cNvSpPr txBox="1"/>
              <p:nvPr/>
            </p:nvSpPr>
            <p:spPr>
              <a:xfrm>
                <a:off x="4139952" y="1268760"/>
                <a:ext cx="3384376" cy="400110"/>
              </a:xfrm>
              <a:prstGeom prst="rect">
                <a:avLst/>
              </a:prstGeom>
              <a:noFill/>
            </p:spPr>
            <p:txBody>
              <a:bodyPr wrap="square" rtlCol="0">
                <a:spAutoFit/>
              </a:bodyPr>
              <a:lstStyle/>
              <a:p>
                <a:r>
                  <a:rPr lang="zh-CN" altLang="en-US" sz="2000" b="1" dirty="0">
                    <a:solidFill>
                      <a:srgbClr val="FF0000"/>
                    </a:solidFill>
                    <a:latin typeface="+mn-ea"/>
                  </a:rPr>
                  <a:t>并有</a:t>
                </a:r>
                <a14:m>
                  <m:oMath xmlns:m="http://schemas.openxmlformats.org/officeDocument/2006/math">
                    <m:r>
                      <a:rPr lang="en-US" altLang="zh-CN" sz="2000" b="1" i="0" smtClean="0">
                        <a:solidFill>
                          <a:srgbClr val="FF0000"/>
                        </a:solidFill>
                        <a:latin typeface="Cambria Math" panose="02040503050406030204" pitchFamily="18" charset="0"/>
                      </a:rPr>
                      <m:t>𝐌</m:t>
                    </m:r>
                    <m:r>
                      <a:rPr lang="en-US" altLang="zh-CN" sz="2000" b="1" i="0" smtClean="0">
                        <a:solidFill>
                          <a:srgbClr val="FF0000"/>
                        </a:solidFill>
                        <a:latin typeface="Cambria Math" panose="02040503050406030204" pitchFamily="18" charset="0"/>
                      </a:rPr>
                      <m:t>=</m:t>
                    </m:r>
                    <m:r>
                      <a:rPr lang="en-US" altLang="zh-CN" sz="2000" b="1" i="0" smtClean="0">
                        <a:solidFill>
                          <a:srgbClr val="FF0000"/>
                        </a:solidFill>
                        <a:latin typeface="Cambria Math" panose="02040503050406030204" pitchFamily="18" charset="0"/>
                      </a:rPr>
                      <m:t>𝐃</m:t>
                    </m:r>
                    <m:r>
                      <a:rPr lang="en-US" altLang="zh-CN" sz="2000" b="1" i="0" smtClean="0">
                        <a:solidFill>
                          <a:srgbClr val="FF0000"/>
                        </a:solidFill>
                        <a:latin typeface="Cambria Math" panose="02040503050406030204" pitchFamily="18" charset="0"/>
                      </a:rPr>
                      <m:t>,</m:t>
                    </m:r>
                    <m:r>
                      <a:rPr lang="en-US" altLang="zh-CN" sz="2000" b="1" i="0" smtClean="0">
                        <a:solidFill>
                          <a:srgbClr val="FF0000"/>
                        </a:solidFill>
                        <a:latin typeface="Cambria Math" panose="02040503050406030204" pitchFamily="18" charset="0"/>
                      </a:rPr>
                      <m:t>𝐍</m:t>
                    </m:r>
                    <m:r>
                      <a:rPr lang="en-US" altLang="zh-CN" sz="2000" b="1" i="0" smtClean="0">
                        <a:solidFill>
                          <a:srgbClr val="FF0000"/>
                        </a:solidFill>
                        <a:latin typeface="Cambria Math" panose="02040503050406030204" pitchFamily="18" charset="0"/>
                      </a:rPr>
                      <m:t>=</m:t>
                    </m:r>
                    <m:r>
                      <a:rPr lang="en-US" altLang="zh-CN" sz="2000" b="1" i="0" smtClean="0">
                        <a:solidFill>
                          <a:srgbClr val="FF0000"/>
                        </a:solidFill>
                        <a:latin typeface="Cambria Math" panose="02040503050406030204" pitchFamily="18" charset="0"/>
                      </a:rPr>
                      <m:t>𝐋</m:t>
                    </m:r>
                    <m:r>
                      <a:rPr lang="en-US" altLang="zh-CN" sz="2000" b="1" i="0" smtClean="0">
                        <a:solidFill>
                          <a:srgbClr val="FF0000"/>
                        </a:solidFill>
                        <a:latin typeface="Cambria Math" panose="02040503050406030204" pitchFamily="18" charset="0"/>
                      </a:rPr>
                      <m:t>+</m:t>
                    </m:r>
                    <m:r>
                      <a:rPr lang="en-US" altLang="zh-CN" sz="2000" b="1" i="0" smtClean="0">
                        <a:solidFill>
                          <a:srgbClr val="FF0000"/>
                        </a:solidFill>
                        <a:latin typeface="Cambria Math" panose="02040503050406030204" pitchFamily="18" charset="0"/>
                      </a:rPr>
                      <m:t>𝐔</m:t>
                    </m:r>
                  </m:oMath>
                </a14:m>
                <a:endParaRPr lang="zh-CN" altLang="en-US" sz="2000" b="1" dirty="0">
                  <a:solidFill>
                    <a:srgbClr val="FF0000"/>
                  </a:solidFill>
                  <a:latin typeface="+mn-ea"/>
                </a:endParaRPr>
              </a:p>
            </p:txBody>
          </p:sp>
        </mc:Choice>
        <mc:Fallback xmlns="">
          <p:sp>
            <p:nvSpPr>
              <p:cNvPr id="3" name="文本框 2">
                <a:extLst>
                  <a:ext uri="{FF2B5EF4-FFF2-40B4-BE49-F238E27FC236}">
                    <a16:creationId xmlns:a16="http://schemas.microsoft.com/office/drawing/2014/main" id="{73844B05-42A5-407B-AF55-E5D2659B99A6}"/>
                  </a:ext>
                </a:extLst>
              </p:cNvPr>
              <p:cNvSpPr txBox="1">
                <a:spLocks noRot="1" noChangeAspect="1" noMove="1" noResize="1" noEditPoints="1" noAdjustHandles="1" noChangeArrowheads="1" noChangeShapeType="1" noTextEdit="1"/>
              </p:cNvSpPr>
              <p:nvPr/>
            </p:nvSpPr>
            <p:spPr>
              <a:xfrm>
                <a:off x="4139952" y="1268760"/>
                <a:ext cx="3384376" cy="400110"/>
              </a:xfrm>
              <a:prstGeom prst="rect">
                <a:avLst/>
              </a:prstGeom>
              <a:blipFill>
                <a:blip r:embed="rId5"/>
                <a:stretch>
                  <a:fillRect l="-1802" t="-10606" b="-2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4269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234280"/>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雅可比迭代法的数值实现</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6" name="矩形 5">
            <a:extLst>
              <a:ext uri="{FF2B5EF4-FFF2-40B4-BE49-F238E27FC236}">
                <a16:creationId xmlns:a16="http://schemas.microsoft.com/office/drawing/2014/main" id="{EF952EE0-8976-440A-A030-E3962A73C70B}"/>
              </a:ext>
            </a:extLst>
          </p:cNvPr>
          <p:cNvSpPr/>
          <p:nvPr/>
        </p:nvSpPr>
        <p:spPr>
          <a:xfrm>
            <a:off x="251520" y="833623"/>
            <a:ext cx="8784976" cy="5909310"/>
          </a:xfrm>
          <a:prstGeom prst="rect">
            <a:avLst/>
          </a:prstGeom>
        </p:spPr>
        <p:txBody>
          <a:bodyPr wrap="square">
            <a:spAutoFit/>
          </a:bodyPr>
          <a:lstStyle/>
          <a:p>
            <a:pPr algn="just" hangingPunct="0">
              <a:spcAft>
                <a:spcPts val="0"/>
              </a:spcAft>
              <a:tabLst>
                <a:tab pos="269875" algn="l"/>
              </a:tabLst>
            </a:pPr>
            <a:r>
              <a:rPr lang="zh-CN" altLang="zh-CN" dirty="0">
                <a:latin typeface="Times New Roman" panose="02020603050405020304" pitchFamily="18" charset="0"/>
              </a:rPr>
              <a:t>【例】</a:t>
            </a:r>
            <a:r>
              <a:rPr lang="zh-CN" altLang="en-US" dirty="0">
                <a:latin typeface="Times New Roman" panose="02020603050405020304" pitchFamily="18" charset="0"/>
              </a:rPr>
              <a:t>雅可比迭代法解线性方程组，</a:t>
            </a:r>
            <a:r>
              <a:rPr lang="zh-CN" altLang="en-US" dirty="0">
                <a:solidFill>
                  <a:srgbClr val="FF0000"/>
                </a:solidFill>
                <a:latin typeface="Times New Roman" panose="02020603050405020304" pitchFamily="18" charset="0"/>
              </a:rPr>
              <a:t>注意到该算法有很大的局限性</a:t>
            </a:r>
            <a:endParaRPr lang="zh-CN" altLang="zh-CN" dirty="0">
              <a:solidFill>
                <a:srgbClr val="FF0000"/>
              </a:solidFill>
              <a:latin typeface="Times New Roman" panose="02020603050405020304" pitchFamily="18" charset="0"/>
            </a:endParaRPr>
          </a:p>
          <a:p>
            <a:r>
              <a:rPr lang="en-US" altLang="zh-CN" b="1" dirty="0" err="1">
                <a:solidFill>
                  <a:srgbClr val="00B050"/>
                </a:solidFill>
                <a:latin typeface="Courier New" panose="02070309020205020404" pitchFamily="49" charset="0"/>
                <a:cs typeface="Courier New" panose="02070309020205020404" pitchFamily="49" charset="0"/>
              </a:rPr>
              <a:t>rng</a:t>
            </a:r>
            <a:r>
              <a:rPr lang="en-US" altLang="zh-CN" b="1" dirty="0">
                <a:solidFill>
                  <a:srgbClr val="00B050"/>
                </a:solidFill>
                <a:latin typeface="Courier New" panose="02070309020205020404" pitchFamily="49" charset="0"/>
                <a:cs typeface="Courier New" panose="02070309020205020404" pitchFamily="49" charset="0"/>
              </a:rPr>
              <a:t> default</a:t>
            </a:r>
          </a:p>
          <a:p>
            <a:r>
              <a:rPr lang="en-US" altLang="zh-CN" b="1" dirty="0">
                <a:solidFill>
                  <a:srgbClr val="00B050"/>
                </a:solidFill>
                <a:latin typeface="Courier New" panose="02070309020205020404" pitchFamily="49" charset="0"/>
                <a:cs typeface="Courier New" panose="02070309020205020404" pitchFamily="49" charset="0"/>
              </a:rPr>
              <a:t>A=rand(400,400)+5e2*eye(400); </a:t>
            </a:r>
          </a:p>
          <a:p>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FF0000"/>
                </a:solidFill>
                <a:latin typeface="Courier New" panose="02070309020205020404" pitchFamily="49" charset="0"/>
                <a:cs typeface="Courier New" panose="02070309020205020404" pitchFamily="49" charset="0"/>
              </a:rPr>
              <a:t>雅可比迭代法需要对角元明显大于其他元素，否则一旦</a:t>
            </a:r>
            <a:r>
              <a:rPr lang="en-US" altLang="zh-CN" b="1" dirty="0">
                <a:solidFill>
                  <a:srgbClr val="FF0000"/>
                </a:solidFill>
                <a:latin typeface="Courier New" panose="02070309020205020404" pitchFamily="49" charset="0"/>
                <a:cs typeface="Courier New" panose="02070309020205020404" pitchFamily="49" charset="0"/>
              </a:rPr>
              <a:t>||B||&gt;=1</a:t>
            </a:r>
            <a:r>
              <a:rPr lang="zh-CN" altLang="en-US" b="1" dirty="0">
                <a:solidFill>
                  <a:srgbClr val="FF0000"/>
                </a:solidFill>
                <a:latin typeface="Courier New" panose="02070309020205020404" pitchFamily="49" charset="0"/>
                <a:cs typeface="Courier New" panose="02070309020205020404" pitchFamily="49" charset="0"/>
              </a:rPr>
              <a:t>就会使算法不收敛</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x=rand(400,1);      </a:t>
            </a:r>
          </a:p>
          <a:p>
            <a:r>
              <a:rPr lang="en-US" altLang="zh-CN" b="1" dirty="0">
                <a:solidFill>
                  <a:srgbClr val="00B050"/>
                </a:solidFill>
                <a:latin typeface="Courier New" panose="02070309020205020404" pitchFamily="49" charset="0"/>
                <a:cs typeface="Courier New" panose="02070309020205020404" pitchFamily="49" charset="0"/>
              </a:rPr>
              <a:t>b=A*x;  </a:t>
            </a:r>
          </a:p>
          <a:p>
            <a:r>
              <a:rPr lang="en-US" altLang="zh-CN" b="1" dirty="0">
                <a:solidFill>
                  <a:srgbClr val="00B050"/>
                </a:solidFill>
                <a:latin typeface="Courier New" panose="02070309020205020404" pitchFamily="49" charset="0"/>
                <a:cs typeface="Courier New" panose="02070309020205020404" pitchFamily="49" charset="0"/>
              </a:rPr>
              <a:t>D=</a:t>
            </a:r>
            <a:r>
              <a:rPr lang="en-US" altLang="zh-CN" b="1" dirty="0" err="1">
                <a:solidFill>
                  <a:srgbClr val="00B050"/>
                </a:solidFill>
                <a:latin typeface="Courier New" panose="02070309020205020404" pitchFamily="49" charset="0"/>
                <a:cs typeface="Courier New" panose="02070309020205020404" pitchFamily="49" charset="0"/>
              </a:rPr>
              <a:t>diag</a:t>
            </a:r>
            <a:r>
              <a:rPr lang="en-US" altLang="zh-CN" b="1" dirty="0">
                <a:solidFill>
                  <a:srgbClr val="00B050"/>
                </a:solidFill>
                <a:latin typeface="Courier New" panose="02070309020205020404" pitchFamily="49" charset="0"/>
                <a:cs typeface="Courier New" panose="02070309020205020404" pitchFamily="49" charset="0"/>
              </a:rPr>
              <a:t>(</a:t>
            </a:r>
            <a:r>
              <a:rPr lang="en-US" altLang="zh-CN" b="1" dirty="0" err="1">
                <a:solidFill>
                  <a:srgbClr val="00B050"/>
                </a:solidFill>
                <a:latin typeface="Courier New" panose="02070309020205020404" pitchFamily="49" charset="0"/>
                <a:cs typeface="Courier New" panose="02070309020205020404" pitchFamily="49" charset="0"/>
              </a:rPr>
              <a:t>diag</a:t>
            </a:r>
            <a:r>
              <a:rPr lang="en-US" altLang="zh-CN" b="1" dirty="0">
                <a:solidFill>
                  <a:srgbClr val="00B050"/>
                </a:solidFill>
                <a:latin typeface="Courier New" panose="02070309020205020404" pitchFamily="49" charset="0"/>
                <a:cs typeface="Courier New" panose="02070309020205020404" pitchFamily="49" charset="0"/>
              </a:rPr>
              <a:t>(A));	%</a:t>
            </a:r>
            <a:r>
              <a:rPr lang="zh-CN" altLang="en-US" b="1" dirty="0">
                <a:solidFill>
                  <a:srgbClr val="FF0000"/>
                </a:solidFill>
                <a:latin typeface="Courier New" panose="02070309020205020404" pitchFamily="49" charset="0"/>
                <a:cs typeface="Courier New" panose="02070309020205020404" pitchFamily="49" charset="0"/>
              </a:rPr>
              <a:t>取出</a:t>
            </a:r>
            <a:r>
              <a:rPr lang="en-US" altLang="zh-CN" b="1" dirty="0">
                <a:solidFill>
                  <a:srgbClr val="FF0000"/>
                </a:solidFill>
                <a:latin typeface="Courier New" panose="02070309020205020404" pitchFamily="49" charset="0"/>
                <a:cs typeface="Courier New" panose="02070309020205020404" pitchFamily="49" charset="0"/>
              </a:rPr>
              <a:t>A</a:t>
            </a:r>
            <a:r>
              <a:rPr lang="zh-CN" altLang="en-US" b="1" dirty="0">
                <a:solidFill>
                  <a:srgbClr val="FF0000"/>
                </a:solidFill>
                <a:latin typeface="Courier New" panose="02070309020205020404" pitchFamily="49" charset="0"/>
                <a:cs typeface="Courier New" panose="02070309020205020404" pitchFamily="49" charset="0"/>
              </a:rPr>
              <a:t>的对角元</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N = D-A;		%</a:t>
            </a:r>
            <a:r>
              <a:rPr lang="en-US" altLang="zh-CN" b="1" dirty="0">
                <a:solidFill>
                  <a:srgbClr val="FF0000"/>
                </a:solidFill>
                <a:latin typeface="Courier New" panose="02070309020205020404" pitchFamily="49" charset="0"/>
                <a:cs typeface="Courier New" panose="02070309020205020404" pitchFamily="49" charset="0"/>
              </a:rPr>
              <a:t>N=L+U=D-A</a:t>
            </a:r>
            <a:endParaRPr lang="en-US" altLang="zh-CN" b="1" dirty="0">
              <a:solidFill>
                <a:srgbClr val="00B05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B = D\N; f = D\b;	%</a:t>
            </a:r>
            <a:r>
              <a:rPr lang="en-US" altLang="zh-CN" b="1" dirty="0">
                <a:solidFill>
                  <a:srgbClr val="FF0000"/>
                </a:solidFill>
                <a:latin typeface="Courier New" panose="02070309020205020404" pitchFamily="49" charset="0"/>
                <a:cs typeface="Courier New" panose="02070309020205020404" pitchFamily="49" charset="0"/>
              </a:rPr>
              <a:t>x=</a:t>
            </a:r>
            <a:r>
              <a:rPr lang="en-US" altLang="zh-CN" b="1" dirty="0" err="1">
                <a:solidFill>
                  <a:srgbClr val="FF0000"/>
                </a:solidFill>
                <a:latin typeface="Courier New" panose="02070309020205020404" pitchFamily="49" charset="0"/>
                <a:cs typeface="Courier New" panose="02070309020205020404" pitchFamily="49" charset="0"/>
              </a:rPr>
              <a:t>Bx+f</a:t>
            </a:r>
            <a:r>
              <a:rPr lang="zh-CN" altLang="en-US" b="1" dirty="0">
                <a:solidFill>
                  <a:srgbClr val="FF0000"/>
                </a:solidFill>
                <a:latin typeface="Courier New" panose="02070309020205020404" pitchFamily="49" charset="0"/>
                <a:cs typeface="Courier New" panose="02070309020205020404" pitchFamily="49" charset="0"/>
              </a:rPr>
              <a:t>雏形已确定</a:t>
            </a:r>
            <a:endParaRPr lang="en-US" altLang="zh-CN" b="1" dirty="0">
              <a:solidFill>
                <a:srgbClr val="FF0000"/>
              </a:solidFill>
              <a:latin typeface="Courier New" panose="02070309020205020404" pitchFamily="49" charset="0"/>
              <a:cs typeface="Courier New" panose="02070309020205020404" pitchFamily="49" charset="0"/>
            </a:endParaRPr>
          </a:p>
          <a:p>
            <a:endParaRPr lang="en-US" altLang="zh-CN" b="1" dirty="0">
              <a:solidFill>
                <a:srgbClr val="00B050"/>
              </a:solidFill>
              <a:latin typeface="Courier New" panose="02070309020205020404" pitchFamily="49" charset="0"/>
              <a:cs typeface="Courier New" panose="02070309020205020404" pitchFamily="49" charset="0"/>
            </a:endParaRPr>
          </a:p>
          <a:p>
            <a:r>
              <a:rPr lang="en-US" altLang="zh-CN" b="1" dirty="0" err="1">
                <a:solidFill>
                  <a:srgbClr val="00B050"/>
                </a:solidFill>
                <a:latin typeface="Courier New" panose="02070309020205020404" pitchFamily="49" charset="0"/>
                <a:cs typeface="Courier New" panose="02070309020205020404" pitchFamily="49" charset="0"/>
              </a:rPr>
              <a:t>x_old</a:t>
            </a:r>
            <a:r>
              <a:rPr lang="en-US" altLang="zh-CN" b="1" dirty="0">
                <a:solidFill>
                  <a:srgbClr val="00B050"/>
                </a:solidFill>
                <a:latin typeface="Courier New" panose="02070309020205020404" pitchFamily="49" charset="0"/>
                <a:cs typeface="Courier New" panose="02070309020205020404" pitchFamily="49" charset="0"/>
              </a:rPr>
              <a:t> = zeros(400,1);%</a:t>
            </a:r>
            <a:r>
              <a:rPr lang="zh-CN" altLang="en-US" b="1" dirty="0">
                <a:solidFill>
                  <a:srgbClr val="FF0000"/>
                </a:solidFill>
                <a:latin typeface="Courier New" panose="02070309020205020404" pitchFamily="49" charset="0"/>
                <a:cs typeface="Courier New" panose="02070309020205020404" pitchFamily="49" charset="0"/>
              </a:rPr>
              <a:t>迭代初值设为</a:t>
            </a:r>
            <a:r>
              <a:rPr lang="en-US" altLang="zh-CN" b="1" dirty="0">
                <a:solidFill>
                  <a:srgbClr val="FF0000"/>
                </a:solidFill>
                <a:latin typeface="Courier New" panose="02070309020205020404" pitchFamily="49" charset="0"/>
                <a:cs typeface="Courier New" panose="02070309020205020404" pitchFamily="49" charset="0"/>
              </a:rPr>
              <a:t>0</a:t>
            </a:r>
            <a:r>
              <a:rPr lang="zh-CN" altLang="en-US" b="1" dirty="0">
                <a:solidFill>
                  <a:srgbClr val="FF0000"/>
                </a:solidFill>
                <a:latin typeface="Courier New" panose="02070309020205020404" pitchFamily="49" charset="0"/>
                <a:cs typeface="Courier New" panose="02070309020205020404" pitchFamily="49" charset="0"/>
              </a:rPr>
              <a:t>向量</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err = 1e12;		 %</a:t>
            </a:r>
            <a:r>
              <a:rPr lang="zh-CN" altLang="en-US" b="1" dirty="0">
                <a:solidFill>
                  <a:srgbClr val="FF0000"/>
                </a:solidFill>
                <a:latin typeface="Courier New" panose="02070309020205020404" pitchFamily="49" charset="0"/>
                <a:cs typeface="Courier New" panose="02070309020205020404" pitchFamily="49" charset="0"/>
              </a:rPr>
              <a:t>初始误差假设很大</a:t>
            </a:r>
            <a:r>
              <a:rPr lang="en-US" altLang="zh-CN" b="1" dirty="0">
                <a:solidFill>
                  <a:srgbClr val="00B050"/>
                </a:solidFill>
                <a:latin typeface="Courier New" panose="02070309020205020404" pitchFamily="49" charset="0"/>
                <a:cs typeface="Courier New" panose="02070309020205020404" pitchFamily="49" charset="0"/>
              </a:rPr>
              <a:t>	</a:t>
            </a:r>
          </a:p>
          <a:p>
            <a:r>
              <a:rPr lang="en-US" altLang="zh-CN" b="1" dirty="0" err="1">
                <a:solidFill>
                  <a:srgbClr val="00B050"/>
                </a:solidFill>
                <a:latin typeface="Courier New" panose="02070309020205020404" pitchFamily="49" charset="0"/>
                <a:cs typeface="Courier New" panose="02070309020205020404" pitchFamily="49" charset="0"/>
              </a:rPr>
              <a:t>iter</a:t>
            </a:r>
            <a:r>
              <a:rPr lang="en-US" altLang="zh-CN" b="1" dirty="0">
                <a:solidFill>
                  <a:srgbClr val="00B050"/>
                </a:solidFill>
                <a:latin typeface="Courier New" panose="02070309020205020404" pitchFamily="49" charset="0"/>
                <a:cs typeface="Courier New" panose="02070309020205020404" pitchFamily="49" charset="0"/>
              </a:rPr>
              <a:t> = 0;		 %</a:t>
            </a:r>
            <a:r>
              <a:rPr lang="zh-CN" altLang="en-US" b="1" dirty="0">
                <a:solidFill>
                  <a:srgbClr val="FF0000"/>
                </a:solidFill>
                <a:latin typeface="Courier New" panose="02070309020205020404" pitchFamily="49" charset="0"/>
                <a:cs typeface="Courier New" panose="02070309020205020404" pitchFamily="49" charset="0"/>
              </a:rPr>
              <a:t>记录总迭代次数</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while(err&gt;1e-6)	 %</a:t>
            </a:r>
            <a:r>
              <a:rPr lang="zh-CN" altLang="en-US" b="1" dirty="0">
                <a:solidFill>
                  <a:srgbClr val="FF0000"/>
                </a:solidFill>
                <a:latin typeface="Courier New" panose="02070309020205020404" pitchFamily="49" charset="0"/>
                <a:cs typeface="Courier New" panose="02070309020205020404" pitchFamily="49" charset="0"/>
              </a:rPr>
              <a:t>当相邻两步绝对误差不超过</a:t>
            </a:r>
            <a:r>
              <a:rPr lang="en-US" altLang="zh-CN" b="1" dirty="0">
                <a:solidFill>
                  <a:srgbClr val="FF0000"/>
                </a:solidFill>
                <a:latin typeface="Courier New" panose="02070309020205020404" pitchFamily="49" charset="0"/>
                <a:cs typeface="Courier New" panose="02070309020205020404" pitchFamily="49" charset="0"/>
              </a:rPr>
              <a:t>1e-6</a:t>
            </a:r>
            <a:r>
              <a:rPr lang="zh-CN" altLang="en-US" b="1" dirty="0">
                <a:solidFill>
                  <a:srgbClr val="FF0000"/>
                </a:solidFill>
                <a:latin typeface="Courier New" panose="02070309020205020404" pitchFamily="49" charset="0"/>
                <a:cs typeface="Courier New" panose="02070309020205020404" pitchFamily="49" charset="0"/>
              </a:rPr>
              <a:t>迭代即结束</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    </a:t>
            </a:r>
            <a:r>
              <a:rPr lang="en-US" altLang="zh-CN" b="1" dirty="0" err="1">
                <a:solidFill>
                  <a:srgbClr val="00B050"/>
                </a:solidFill>
                <a:latin typeface="Courier New" panose="02070309020205020404" pitchFamily="49" charset="0"/>
                <a:cs typeface="Courier New" panose="02070309020205020404" pitchFamily="49" charset="0"/>
              </a:rPr>
              <a:t>iter</a:t>
            </a:r>
            <a:r>
              <a:rPr lang="en-US" altLang="zh-CN" b="1" dirty="0">
                <a:solidFill>
                  <a:srgbClr val="00B050"/>
                </a:solidFill>
                <a:latin typeface="Courier New" panose="02070309020205020404" pitchFamily="49" charset="0"/>
                <a:cs typeface="Courier New" panose="02070309020205020404" pitchFamily="49" charset="0"/>
              </a:rPr>
              <a:t> = </a:t>
            </a:r>
            <a:r>
              <a:rPr lang="en-US" altLang="zh-CN" b="1" dirty="0" err="1">
                <a:solidFill>
                  <a:srgbClr val="00B050"/>
                </a:solidFill>
                <a:latin typeface="Courier New" panose="02070309020205020404" pitchFamily="49" charset="0"/>
                <a:cs typeface="Courier New" panose="02070309020205020404" pitchFamily="49" charset="0"/>
              </a:rPr>
              <a:t>iter</a:t>
            </a:r>
            <a:r>
              <a:rPr lang="en-US" altLang="zh-CN" b="1" dirty="0">
                <a:solidFill>
                  <a:srgbClr val="00B050"/>
                </a:solidFill>
                <a:latin typeface="Courier New" panose="02070309020205020404" pitchFamily="49" charset="0"/>
                <a:cs typeface="Courier New" panose="02070309020205020404" pitchFamily="49" charset="0"/>
              </a:rPr>
              <a:t> + 1;</a:t>
            </a:r>
          </a:p>
          <a:p>
            <a:r>
              <a:rPr lang="en-US" altLang="zh-CN" b="1" dirty="0">
                <a:solidFill>
                  <a:srgbClr val="00B050"/>
                </a:solidFill>
                <a:latin typeface="Courier New" panose="02070309020205020404" pitchFamily="49" charset="0"/>
                <a:cs typeface="Courier New" panose="02070309020205020404" pitchFamily="49" charset="0"/>
              </a:rPr>
              <a:t>    </a:t>
            </a:r>
            <a:r>
              <a:rPr lang="en-US" altLang="zh-CN" b="1" dirty="0" err="1">
                <a:solidFill>
                  <a:srgbClr val="00B050"/>
                </a:solidFill>
                <a:latin typeface="Courier New" panose="02070309020205020404" pitchFamily="49" charset="0"/>
                <a:cs typeface="Courier New" panose="02070309020205020404" pitchFamily="49" charset="0"/>
              </a:rPr>
              <a:t>x_new</a:t>
            </a:r>
            <a:r>
              <a:rPr lang="en-US" altLang="zh-CN" b="1" dirty="0">
                <a:solidFill>
                  <a:srgbClr val="00B050"/>
                </a:solidFill>
                <a:latin typeface="Courier New" panose="02070309020205020404" pitchFamily="49" charset="0"/>
                <a:cs typeface="Courier New" panose="02070309020205020404" pitchFamily="49" charset="0"/>
              </a:rPr>
              <a:t> = B*</a:t>
            </a:r>
            <a:r>
              <a:rPr lang="en-US" altLang="zh-CN" b="1" dirty="0" err="1">
                <a:solidFill>
                  <a:srgbClr val="00B050"/>
                </a:solidFill>
                <a:latin typeface="Courier New" panose="02070309020205020404" pitchFamily="49" charset="0"/>
                <a:cs typeface="Courier New" panose="02070309020205020404" pitchFamily="49" charset="0"/>
              </a:rPr>
              <a:t>x_old</a:t>
            </a:r>
            <a:r>
              <a:rPr lang="en-US" altLang="zh-CN" b="1" dirty="0">
                <a:solidFill>
                  <a:srgbClr val="00B050"/>
                </a:solidFill>
                <a:latin typeface="Courier New" panose="02070309020205020404" pitchFamily="49" charset="0"/>
                <a:cs typeface="Courier New" panose="02070309020205020404" pitchFamily="49" charset="0"/>
              </a:rPr>
              <a:t> + f;</a:t>
            </a:r>
          </a:p>
          <a:p>
            <a:r>
              <a:rPr lang="en-US" altLang="zh-CN" b="1" dirty="0">
                <a:solidFill>
                  <a:srgbClr val="00B050"/>
                </a:solidFill>
                <a:latin typeface="Courier New" panose="02070309020205020404" pitchFamily="49" charset="0"/>
                <a:cs typeface="Courier New" panose="02070309020205020404" pitchFamily="49" charset="0"/>
              </a:rPr>
              <a:t>    err = norm(</a:t>
            </a:r>
            <a:r>
              <a:rPr lang="en-US" altLang="zh-CN" b="1" dirty="0" err="1">
                <a:solidFill>
                  <a:srgbClr val="00B050"/>
                </a:solidFill>
                <a:latin typeface="Courier New" panose="02070309020205020404" pitchFamily="49" charset="0"/>
                <a:cs typeface="Courier New" panose="02070309020205020404" pitchFamily="49" charset="0"/>
              </a:rPr>
              <a:t>x_new-x_old</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FF0000"/>
                </a:solidFill>
                <a:latin typeface="Courier New" panose="02070309020205020404" pitchFamily="49" charset="0"/>
                <a:cs typeface="Courier New" panose="02070309020205020404" pitchFamily="49" charset="0"/>
              </a:rPr>
              <a:t>记录该步结果与上一步结果的最新绝对误差</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    </a:t>
            </a:r>
            <a:r>
              <a:rPr lang="en-US" altLang="zh-CN" b="1" dirty="0" err="1">
                <a:solidFill>
                  <a:srgbClr val="00B050"/>
                </a:solidFill>
                <a:latin typeface="Courier New" panose="02070309020205020404" pitchFamily="49" charset="0"/>
                <a:cs typeface="Courier New" panose="02070309020205020404" pitchFamily="49" charset="0"/>
              </a:rPr>
              <a:t>x_old</a:t>
            </a:r>
            <a:r>
              <a:rPr lang="en-US" altLang="zh-CN" b="1" dirty="0">
                <a:solidFill>
                  <a:srgbClr val="00B050"/>
                </a:solidFill>
                <a:latin typeface="Courier New" panose="02070309020205020404" pitchFamily="49" charset="0"/>
                <a:cs typeface="Courier New" panose="02070309020205020404" pitchFamily="49" charset="0"/>
              </a:rPr>
              <a:t> = </a:t>
            </a:r>
            <a:r>
              <a:rPr lang="en-US" altLang="zh-CN" b="1" dirty="0" err="1">
                <a:solidFill>
                  <a:srgbClr val="00B050"/>
                </a:solidFill>
                <a:latin typeface="Courier New" panose="02070309020205020404" pitchFamily="49" charset="0"/>
                <a:cs typeface="Courier New" panose="02070309020205020404" pitchFamily="49" charset="0"/>
              </a:rPr>
              <a:t>x_new</a:t>
            </a:r>
            <a:r>
              <a:rPr lang="en-US" altLang="zh-CN" b="1" dirty="0">
                <a:solidFill>
                  <a:srgbClr val="00B050"/>
                </a:solidFill>
                <a:latin typeface="Courier New" panose="02070309020205020404" pitchFamily="49" charset="0"/>
                <a:cs typeface="Courier New" panose="02070309020205020404" pitchFamily="49" charset="0"/>
              </a:rPr>
              <a:t>;</a:t>
            </a:r>
          </a:p>
          <a:p>
            <a:r>
              <a:rPr lang="en-US" altLang="zh-CN" b="1" dirty="0">
                <a:solidFill>
                  <a:srgbClr val="00B050"/>
                </a:solidFill>
                <a:latin typeface="Courier New" panose="02070309020205020404" pitchFamily="49" charset="0"/>
                <a:cs typeface="Courier New" panose="02070309020205020404" pitchFamily="49" charset="0"/>
              </a:rPr>
              <a:t>end</a:t>
            </a:r>
          </a:p>
          <a:p>
            <a:r>
              <a:rPr lang="en-US" altLang="zh-CN" b="1" dirty="0" err="1">
                <a:solidFill>
                  <a:srgbClr val="00B050"/>
                </a:solidFill>
                <a:latin typeface="Courier New" panose="02070309020205020404" pitchFamily="49" charset="0"/>
                <a:cs typeface="Courier New" panose="02070309020205020404" pitchFamily="49" charset="0"/>
              </a:rPr>
              <a:t>iter</a:t>
            </a:r>
            <a:r>
              <a:rPr lang="en-US" altLang="zh-CN" b="1" dirty="0">
                <a:solidFill>
                  <a:srgbClr val="00B050"/>
                </a:solidFill>
                <a:latin typeface="Courier New" panose="02070309020205020404" pitchFamily="49" charset="0"/>
                <a:cs typeface="Courier New" panose="02070309020205020404" pitchFamily="49" charset="0"/>
              </a:rPr>
              <a:t>				</a:t>
            </a:r>
            <a:r>
              <a:rPr lang="en-US" altLang="zh-CN" dirty="0" err="1">
                <a:solidFill>
                  <a:srgbClr val="0070C0"/>
                </a:solidFill>
                <a:latin typeface="Courier New" panose="02070309020205020404" pitchFamily="49" charset="0"/>
                <a:cs typeface="Courier New" panose="02070309020205020404" pitchFamily="49" charset="0"/>
              </a:rPr>
              <a:t>iter</a:t>
            </a:r>
            <a:r>
              <a:rPr lang="en-US" altLang="zh-CN" dirty="0">
                <a:solidFill>
                  <a:srgbClr val="0070C0"/>
                </a:solidFill>
                <a:latin typeface="Courier New" panose="02070309020205020404" pitchFamily="49" charset="0"/>
                <a:cs typeface="Courier New" panose="02070309020205020404" pitchFamily="49" charset="0"/>
              </a:rPr>
              <a:t> = 19		</a:t>
            </a:r>
            <a:r>
              <a:rPr lang="en-US" altLang="zh-CN" b="1" dirty="0">
                <a:solidFill>
                  <a:srgbClr val="FF0000"/>
                </a:solidFill>
                <a:latin typeface="Courier New" panose="02070309020205020404" pitchFamily="49" charset="0"/>
                <a:cs typeface="Courier New" panose="02070309020205020404" pitchFamily="49" charset="0"/>
              </a:rPr>
              <a:t>%</a:t>
            </a:r>
            <a:r>
              <a:rPr lang="zh-CN" altLang="en-US" b="1" dirty="0">
                <a:solidFill>
                  <a:srgbClr val="FF0000"/>
                </a:solidFill>
                <a:latin typeface="Courier New" panose="02070309020205020404" pitchFamily="49" charset="0"/>
                <a:cs typeface="Courier New" panose="02070309020205020404" pitchFamily="49" charset="0"/>
              </a:rPr>
              <a:t>共迭代</a:t>
            </a:r>
            <a:r>
              <a:rPr lang="en-US" altLang="zh-CN" b="1">
                <a:solidFill>
                  <a:srgbClr val="FF0000"/>
                </a:solidFill>
                <a:latin typeface="Courier New" panose="02070309020205020404" pitchFamily="49" charset="0"/>
                <a:cs typeface="Courier New" panose="02070309020205020404" pitchFamily="49" charset="0"/>
              </a:rPr>
              <a:t>19</a:t>
            </a:r>
            <a:r>
              <a:rPr lang="zh-CN" altLang="en-US" b="1">
                <a:solidFill>
                  <a:srgbClr val="FF0000"/>
                </a:solidFill>
                <a:latin typeface="Courier New" panose="02070309020205020404" pitchFamily="49" charset="0"/>
                <a:cs typeface="Courier New" panose="02070309020205020404" pitchFamily="49" charset="0"/>
              </a:rPr>
              <a:t>次</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err = norm(</a:t>
            </a:r>
            <a:r>
              <a:rPr lang="en-US" altLang="zh-CN" b="1" dirty="0" err="1">
                <a:solidFill>
                  <a:srgbClr val="00B050"/>
                </a:solidFill>
                <a:latin typeface="Courier New" panose="02070309020205020404" pitchFamily="49" charset="0"/>
                <a:cs typeface="Courier New" panose="02070309020205020404" pitchFamily="49" charset="0"/>
              </a:rPr>
              <a:t>x_new</a:t>
            </a:r>
            <a:r>
              <a:rPr lang="en-US" altLang="zh-CN" b="1" dirty="0">
                <a:solidFill>
                  <a:srgbClr val="00B050"/>
                </a:solidFill>
                <a:latin typeface="Courier New" panose="02070309020205020404" pitchFamily="49" charset="0"/>
                <a:cs typeface="Courier New" panose="02070309020205020404" pitchFamily="49" charset="0"/>
              </a:rPr>
              <a:t>-x)		</a:t>
            </a:r>
            <a:r>
              <a:rPr lang="en-US" altLang="zh-CN" dirty="0">
                <a:solidFill>
                  <a:srgbClr val="0070C0"/>
                </a:solidFill>
                <a:latin typeface="Courier New" panose="02070309020205020404" pitchFamily="49" charset="0"/>
                <a:cs typeface="Courier New" panose="02070309020205020404" pitchFamily="49" charset="0"/>
              </a:rPr>
              <a:t>2.5967e-07		</a:t>
            </a:r>
            <a:r>
              <a:rPr lang="en-US" altLang="zh-CN" b="1" dirty="0">
                <a:solidFill>
                  <a:srgbClr val="FF0000"/>
                </a:solidFill>
                <a:latin typeface="Courier New" panose="02070309020205020404" pitchFamily="49" charset="0"/>
                <a:cs typeface="Courier New" panose="02070309020205020404" pitchFamily="49" charset="0"/>
              </a:rPr>
              <a:t>%</a:t>
            </a:r>
            <a:r>
              <a:rPr lang="zh-CN" altLang="en-US" b="1" dirty="0">
                <a:solidFill>
                  <a:srgbClr val="FF0000"/>
                </a:solidFill>
                <a:latin typeface="Courier New" panose="02070309020205020404" pitchFamily="49" charset="0"/>
                <a:cs typeface="Courier New" panose="02070309020205020404" pitchFamily="49" charset="0"/>
              </a:rPr>
              <a:t>最终绝对误差</a:t>
            </a:r>
            <a:endParaRPr lang="en-US" altLang="zh-CN"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62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fontScale="90000"/>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复习</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矩阵分析函数概览</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a:t>
            </a:r>
            <a:r>
              <a:rPr lang="zh-CN" altLang="en-US" sz="3600" dirty="0">
                <a:solidFill>
                  <a:srgbClr val="FF0000"/>
                </a:solidFill>
                <a:latin typeface="微软雅黑" panose="020B0503020204020204" pitchFamily="34" charset="-122"/>
                <a:ea typeface="微软雅黑" panose="020B0503020204020204" pitchFamily="34" charset="-122"/>
                <a:cs typeface="Calibri" pitchFamily="34" charset="0"/>
              </a:rPr>
              <a:t>符号矩阵通用</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7" name="矩形 6">
            <a:extLst>
              <a:ext uri="{FF2B5EF4-FFF2-40B4-BE49-F238E27FC236}">
                <a16:creationId xmlns:a16="http://schemas.microsoft.com/office/drawing/2014/main" id="{0935A4A0-0366-4D28-82CA-69C0552A191B}"/>
              </a:ext>
            </a:extLst>
          </p:cNvPr>
          <p:cNvSpPr/>
          <p:nvPr/>
        </p:nvSpPr>
        <p:spPr>
          <a:xfrm>
            <a:off x="155901" y="827584"/>
            <a:ext cx="8832198" cy="6709529"/>
          </a:xfrm>
          <a:prstGeom prst="rect">
            <a:avLst/>
          </a:prstGeom>
        </p:spPr>
        <p:txBody>
          <a:bodyPr wrap="square">
            <a:spAutoFit/>
          </a:bodyPr>
          <a:lstStyle/>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err="1">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det</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(A)</a:t>
            </a:r>
            <a:r>
              <a:rPr kumimoji="0" lang="en-US" altLang="zh-CN" sz="2400" b="1" i="0" u="none" strike="noStrike" kern="1200" cap="none" spc="0" normalizeH="0" baseline="0" noProof="0" dirty="0">
                <a:ln>
                  <a:noFill/>
                </a:ln>
                <a:solidFill>
                  <a:srgbClr val="0070C0"/>
                </a:solidFill>
                <a:effectLst/>
                <a:uLnTx/>
                <a:uFillTx/>
                <a:latin typeface="幼圆" panose="02010509060101010101" pitchFamily="49" charset="-122"/>
                <a:ea typeface="宋体" panose="02010600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的行列式</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err="1">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diag</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(A)</a:t>
            </a:r>
            <a:r>
              <a:rPr kumimoji="0" lang="en-US" altLang="zh-CN" sz="2400" b="1" i="0" u="none" strike="noStrike" kern="1200" cap="none" spc="0" normalizeH="0" baseline="0" noProof="0" dirty="0">
                <a:ln>
                  <a:noFill/>
                </a:ln>
                <a:solidFill>
                  <a:srgbClr val="0070C0"/>
                </a:solidFill>
                <a:effectLst/>
                <a:uLnTx/>
                <a:uFillTx/>
                <a:latin typeface="幼圆" panose="02010509060101010101" pitchFamily="49" charset="-122"/>
                <a:ea typeface="宋体" panose="02010600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取</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对角元构成向量或利用向量</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生成对角阵</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err="1">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expm</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(A)</a:t>
            </a:r>
            <a:r>
              <a:rPr kumimoji="0" lang="en-US" altLang="zh-CN" sz="2400" b="1" i="0" u="none" strike="noStrike" kern="1200" cap="none" spc="0" normalizeH="0" baseline="0" noProof="0" dirty="0">
                <a:ln>
                  <a:noFill/>
                </a:ln>
                <a:solidFill>
                  <a:srgbClr val="0070C0"/>
                </a:solidFill>
                <a:effectLst/>
                <a:uLnTx/>
                <a:uFillTx/>
                <a:latin typeface="幼圆" panose="02010509060101010101" pitchFamily="49" charset="-122"/>
                <a:ea typeface="宋体" panose="02010600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的矩阵指数运算</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err="1">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inv</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(A)</a:t>
            </a:r>
            <a:r>
              <a:rPr kumimoji="0" lang="en-US" altLang="zh-CN" sz="2400" b="1" i="0" u="none" strike="noStrike" kern="1200" cap="none" spc="0" normalizeH="0" baseline="0" noProof="0" dirty="0">
                <a:ln>
                  <a:noFill/>
                </a:ln>
                <a:solidFill>
                  <a:srgbClr val="0070C0"/>
                </a:solidFill>
                <a:effectLst/>
                <a:uLnTx/>
                <a:uFillTx/>
                <a:latin typeface="幼圆" panose="02010509060101010101" pitchFamily="49" charset="-122"/>
                <a:ea typeface="宋体" panose="02010600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的逆矩阵</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rank(A)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的秩</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err="1">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tril</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(A)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将</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化为下三角矩阵（其余元素变为</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0</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auto" latinLnBrk="0" hangingPunct="1">
              <a:lnSpc>
                <a:spcPct val="100000"/>
              </a:lnSpc>
              <a:spcBef>
                <a:spcPts val="580"/>
              </a:spcBef>
              <a:spcAft>
                <a:spcPts val="0"/>
              </a:spcAft>
              <a:buClr>
                <a:srgbClr val="00B050"/>
              </a:buClr>
              <a:buSzPct val="85000"/>
              <a:buFontTx/>
              <a:buNone/>
              <a:tabLst/>
              <a:defRPr/>
            </a:pP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[V D]=</a:t>
            </a:r>
            <a:r>
              <a:rPr kumimoji="0" lang="en-US" altLang="zh-CN" sz="2400" b="1" i="0" u="none" strike="noStrike" kern="1200" cap="none" spc="0" normalizeH="0" baseline="0" noProof="0" dirty="0" err="1">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eig</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(A)</a:t>
            </a:r>
            <a:r>
              <a:rPr kumimoji="0" lang="en-US" altLang="zh-CN" sz="2400" b="1" i="0" u="none" strike="noStrike" kern="1200" cap="none" spc="0" normalizeH="0" baseline="0" noProof="0" dirty="0">
                <a:ln>
                  <a:noFill/>
                </a:ln>
                <a:solidFill>
                  <a:srgbClr val="0070C0"/>
                </a:solidFill>
                <a:effectLst/>
                <a:uLnTx/>
                <a:uFillTx/>
                <a:latin typeface="幼圆" panose="02010509060101010101" pitchFamily="49" charset="-122"/>
                <a:ea typeface="宋体" panose="02010600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的特征值保存到</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D</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，特征向量保存到</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V</a:t>
            </a:r>
          </a:p>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[V J]=</a:t>
            </a:r>
            <a:r>
              <a:rPr kumimoji="0" lang="en-US" altLang="zh-CN" sz="2400" b="1" i="0" u="none" strike="noStrike" kern="1200" cap="none" spc="0" normalizeH="0" baseline="0" noProof="0" dirty="0" err="1">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jordan</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(A)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a:t>
            </a:r>
            <a:r>
              <a:rPr kumimoji="0" lang="en-US" altLang="zh-CN" sz="2400" b="1" i="0" u="none" strike="noStrike" kern="1200" cap="none" spc="0" normalizeH="0" baseline="0" noProof="0" dirty="0" err="1">
                <a:ln>
                  <a:noFill/>
                </a:ln>
                <a:solidFill>
                  <a:prstClr val="black"/>
                </a:solidFill>
                <a:effectLst/>
                <a:uLnTx/>
                <a:uFillTx/>
                <a:latin typeface="幼圆" panose="02010509060101010101" pitchFamily="49" charset="-122"/>
                <a:ea typeface="幼圆" panose="02010509060101010101" pitchFamily="49" charset="-122"/>
                <a:cs typeface="+mn-cs"/>
              </a:rPr>
              <a:t>jordan</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分解，</a:t>
            </a:r>
            <a:r>
              <a:rPr kumimoji="0" lang="en-US" altLang="zh-CN" sz="2400" b="1" i="0" u="none" strike="noStrike" kern="1200" cap="none" spc="0" normalizeH="0" baseline="0" noProof="0" dirty="0">
                <a:ln>
                  <a:noFill/>
                </a:ln>
                <a:solidFill>
                  <a:srgbClr val="FF0000"/>
                </a:solidFill>
                <a:effectLst/>
                <a:uLnTx/>
                <a:uFillTx/>
                <a:latin typeface="幼圆" panose="02010509060101010101" pitchFamily="49" charset="-122"/>
                <a:ea typeface="幼圆" panose="02010509060101010101" pitchFamily="49" charset="-122"/>
                <a:cs typeface="+mn-cs"/>
              </a:rPr>
              <a:t>AV=VJ</a:t>
            </a:r>
            <a:r>
              <a:rPr kumimoji="0" lang="zh-CN" altLang="en-US" sz="2400" b="1" i="0" u="none" strike="noStrike" kern="1200" cap="none" spc="0" normalizeH="0" baseline="0" noProof="0" dirty="0">
                <a:ln>
                  <a:noFill/>
                </a:ln>
                <a:solidFill>
                  <a:srgbClr val="FF0000"/>
                </a:solidFill>
                <a:effectLst/>
                <a:uLnTx/>
                <a:uFillTx/>
                <a:latin typeface="幼圆" panose="02010509060101010101" pitchFamily="49" charset="-122"/>
                <a:ea typeface="幼圆" panose="02010509060101010101" pitchFamily="49" charset="-122"/>
                <a:cs typeface="+mn-cs"/>
              </a:rPr>
              <a:t>（课本错了）</a:t>
            </a:r>
            <a:endParaRPr kumimoji="0" lang="en-US" altLang="zh-CN" sz="2400" b="1" i="0" u="none" strike="noStrike" kern="1200" cap="none" spc="0" normalizeH="0" baseline="0" noProof="0" dirty="0">
              <a:ln>
                <a:noFill/>
              </a:ln>
              <a:solidFill>
                <a:srgbClr val="FF0000"/>
              </a:solidFill>
              <a:effectLst/>
              <a:uLnTx/>
              <a:uFillTx/>
              <a:latin typeface="幼圆" panose="02010509060101010101" pitchFamily="49" charset="-122"/>
              <a:ea typeface="幼圆" panose="02010509060101010101" pitchFamily="49" charset="-122"/>
              <a:cs typeface="+mn-cs"/>
            </a:endParaRPr>
          </a:p>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[U S V]=</a:t>
            </a:r>
            <a:r>
              <a:rPr kumimoji="0" lang="en-US" altLang="zh-CN" sz="2400" b="1" i="0" u="none" strike="noStrike" kern="1200" cap="none" spc="0" normalizeH="0" baseline="0" noProof="0" dirty="0" err="1">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svd</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(A)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的奇异值分解</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,A=USV’</a:t>
            </a:r>
          </a:p>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[L U]=</a:t>
            </a:r>
            <a:r>
              <a:rPr kumimoji="0" lang="en-US" altLang="zh-CN" sz="2400" b="1" i="0" u="none" strike="noStrike" kern="1200" cap="none" spc="0" normalizeH="0" baseline="0" noProof="0" dirty="0" err="1">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lu</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(A)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LU</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分解，</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A=LU</a:t>
            </a:r>
          </a:p>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[Q R]=</a:t>
            </a:r>
            <a:r>
              <a:rPr kumimoji="0" lang="en-US" altLang="zh-CN" sz="2400" b="1" i="0" u="none" strike="noStrike" kern="1200" cap="none" spc="0" normalizeH="0" baseline="0" noProof="0" dirty="0" err="1">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qr</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(A)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QR</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分解</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,A=QR</a:t>
            </a:r>
          </a:p>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p:spTree>
    <p:extLst>
      <p:ext uri="{BB962C8B-B14F-4D97-AF65-F5344CB8AC3E}">
        <p14:creationId xmlns:p14="http://schemas.microsoft.com/office/powerpoint/2010/main" val="177079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234280"/>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高斯</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塞德尔迭代法</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A1BE29B-8477-4306-B3FA-B7DBB7F8DEE3}"/>
                  </a:ext>
                </a:extLst>
              </p:cNvPr>
              <p:cNvSpPr/>
              <p:nvPr/>
            </p:nvSpPr>
            <p:spPr>
              <a:xfrm>
                <a:off x="395537" y="931241"/>
                <a:ext cx="8424936" cy="1594667"/>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高斯</a:t>
                </a:r>
                <a:r>
                  <a:rPr lang="en-US" altLang="zh-CN" sz="2400" b="1" dirty="0">
                    <a:latin typeface="+mj-ea"/>
                    <a:ea typeface="+mj-ea"/>
                    <a:cs typeface="Courier New" panose="02070309020205020404" pitchFamily="49" charset="0"/>
                  </a:rPr>
                  <a:t>-</a:t>
                </a:r>
                <a:r>
                  <a:rPr lang="zh-CN" altLang="en-US" sz="2400" b="1" dirty="0">
                    <a:latin typeface="+mj-ea"/>
                    <a:ea typeface="+mj-ea"/>
                    <a:cs typeface="Courier New" panose="02070309020205020404" pitchFamily="49" charset="0"/>
                  </a:rPr>
                  <a:t>塞德尔迭代法的矩阵分裂方式有所不同，仍基于</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𝑨</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𝑫</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𝑳</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𝑼</m:t>
                    </m:r>
                  </m:oMath>
                </a14:m>
                <a:r>
                  <a:rPr lang="zh-CN" altLang="en-US" sz="2400" b="1" dirty="0">
                    <a:latin typeface="+mj-ea"/>
                    <a:ea typeface="+mj-ea"/>
                    <a:cs typeface="Courier New" panose="02070309020205020404" pitchFamily="49" charset="0"/>
                  </a:rPr>
                  <a:t>，但此时令</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𝑴</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𝑫</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𝑳</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𝑵</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𝑼</m:t>
                    </m:r>
                  </m:oMath>
                </a14:m>
                <a:r>
                  <a:rPr lang="zh-CN" altLang="en-US" sz="2400" b="1" dirty="0">
                    <a:latin typeface="+mj-ea"/>
                    <a:ea typeface="+mj-ea"/>
                    <a:cs typeface="Courier New" panose="02070309020205020404" pitchFamily="49" charset="0"/>
                  </a:rPr>
                  <a:t>，此时，迭代算法会相应的转化为</a:t>
                </a:r>
                <a:endParaRPr lang="en-US" altLang="zh-CN" sz="2400" b="1" dirty="0">
                  <a:latin typeface="+mj-ea"/>
                  <a:ea typeface="+mj-ea"/>
                  <a:cs typeface="Courier New" panose="02070309020205020404" pitchFamily="49" charset="0"/>
                </a:endParaRPr>
              </a:p>
              <a:p>
                <a:pPr>
                  <a:spcBef>
                    <a:spcPts val="580"/>
                  </a:spcBef>
                  <a:buClr>
                    <a:srgbClr val="00B050"/>
                  </a:buClr>
                  <a:buSzPct val="85000"/>
                  <a:defRPr/>
                </a:pPr>
                <a14:m>
                  <m:oMathPara xmlns:m="http://schemas.openxmlformats.org/officeDocument/2006/math">
                    <m:oMathParaPr>
                      <m:jc m:val="centerGroup"/>
                    </m:oMathParaPr>
                    <m:oMath xmlns:m="http://schemas.openxmlformats.org/officeDocument/2006/math">
                      <m:sSup>
                        <m:sSupPr>
                          <m:ctrlPr>
                            <a:rPr lang="en-US" altLang="zh-CN" sz="2400" b="1" i="1" smtClean="0">
                              <a:solidFill>
                                <a:schemeClr val="tx1"/>
                              </a:solidFill>
                              <a:latin typeface="Cambria Math" panose="02040503050406030204" pitchFamily="18" charset="0"/>
                              <a:cs typeface="Courier New" panose="02070309020205020404" pitchFamily="49" charset="0"/>
                            </a:rPr>
                          </m:ctrlPr>
                        </m:sSupPr>
                        <m:e>
                          <m:r>
                            <a:rPr lang="en-US" altLang="zh-CN" sz="2400" b="1" i="1">
                              <a:solidFill>
                                <a:schemeClr val="tx1"/>
                              </a:solidFill>
                              <a:latin typeface="Cambria Math" panose="02040503050406030204" pitchFamily="18" charset="0"/>
                              <a:cs typeface="Courier New" panose="02070309020205020404" pitchFamily="49" charset="0"/>
                            </a:rPr>
                            <m:t>𝒙</m:t>
                          </m:r>
                        </m:e>
                        <m:sup>
                          <m:d>
                            <m:dPr>
                              <m:ctrlPr>
                                <a:rPr lang="en-US" altLang="zh-CN" sz="2400" b="1" i="1">
                                  <a:solidFill>
                                    <a:schemeClr val="tx1"/>
                                  </a:solidFill>
                                  <a:latin typeface="Cambria Math" panose="02040503050406030204" pitchFamily="18" charset="0"/>
                                  <a:cs typeface="Courier New" panose="02070309020205020404" pitchFamily="49" charset="0"/>
                                </a:rPr>
                              </m:ctrlPr>
                            </m:dPr>
                            <m:e>
                              <m:r>
                                <a:rPr lang="en-US" altLang="zh-CN" sz="2400" b="1" i="1">
                                  <a:solidFill>
                                    <a:schemeClr val="tx1"/>
                                  </a:solidFill>
                                  <a:latin typeface="Cambria Math" panose="02040503050406030204" pitchFamily="18" charset="0"/>
                                  <a:cs typeface="Courier New" panose="02070309020205020404" pitchFamily="49" charset="0"/>
                                </a:rPr>
                                <m:t>𝒌</m:t>
                              </m:r>
                              <m:r>
                                <a:rPr lang="en-US" altLang="zh-CN" sz="2400" b="1" i="1">
                                  <a:solidFill>
                                    <a:schemeClr val="tx1"/>
                                  </a:solidFill>
                                  <a:latin typeface="Cambria Math" panose="02040503050406030204" pitchFamily="18" charset="0"/>
                                  <a:cs typeface="Courier New" panose="02070309020205020404" pitchFamily="49" charset="0"/>
                                </a:rPr>
                                <m:t>+</m:t>
                              </m:r>
                              <m:r>
                                <a:rPr lang="en-US" altLang="zh-CN" sz="2400" b="1" i="1">
                                  <a:solidFill>
                                    <a:schemeClr val="tx1"/>
                                  </a:solidFill>
                                  <a:latin typeface="Cambria Math" panose="02040503050406030204" pitchFamily="18" charset="0"/>
                                  <a:cs typeface="Courier New" panose="02070309020205020404" pitchFamily="49" charset="0"/>
                                </a:rPr>
                                <m:t>𝟏</m:t>
                              </m:r>
                            </m:e>
                          </m:d>
                        </m:sup>
                      </m:sSup>
                      <m:r>
                        <a:rPr lang="en-US" altLang="zh-CN" sz="2400" b="1" i="1">
                          <a:solidFill>
                            <a:schemeClr val="tx1"/>
                          </a:solidFill>
                          <a:latin typeface="Cambria Math" panose="02040503050406030204" pitchFamily="18" charset="0"/>
                          <a:cs typeface="Courier New" panose="02070309020205020404" pitchFamily="49" charset="0"/>
                        </a:rPr>
                        <m:t>=</m:t>
                      </m:r>
                      <m:r>
                        <a:rPr lang="en-US" altLang="zh-CN" sz="2400" b="1" i="1">
                          <a:solidFill>
                            <a:schemeClr val="tx1"/>
                          </a:solidFill>
                          <a:latin typeface="Cambria Math" panose="02040503050406030204" pitchFamily="18" charset="0"/>
                          <a:cs typeface="Courier New" panose="02070309020205020404" pitchFamily="49" charset="0"/>
                        </a:rPr>
                        <m:t>𝑩</m:t>
                      </m:r>
                      <m:sSup>
                        <m:sSupPr>
                          <m:ctrlPr>
                            <a:rPr lang="en-US" altLang="zh-CN" sz="2400" b="1" i="1">
                              <a:solidFill>
                                <a:schemeClr val="tx1"/>
                              </a:solidFill>
                              <a:latin typeface="Cambria Math" panose="02040503050406030204" pitchFamily="18" charset="0"/>
                              <a:cs typeface="Courier New" panose="02070309020205020404" pitchFamily="49" charset="0"/>
                            </a:rPr>
                          </m:ctrlPr>
                        </m:sSupPr>
                        <m:e>
                          <m:r>
                            <a:rPr lang="en-US" altLang="zh-CN" sz="2400" b="1" i="1">
                              <a:solidFill>
                                <a:schemeClr val="tx1"/>
                              </a:solidFill>
                              <a:latin typeface="Cambria Math" panose="02040503050406030204" pitchFamily="18" charset="0"/>
                              <a:cs typeface="Courier New" panose="02070309020205020404" pitchFamily="49" charset="0"/>
                            </a:rPr>
                            <m:t>𝒙</m:t>
                          </m:r>
                        </m:e>
                        <m:sup>
                          <m:d>
                            <m:dPr>
                              <m:ctrlPr>
                                <a:rPr lang="en-US" altLang="zh-CN" sz="2400" b="1" i="1">
                                  <a:solidFill>
                                    <a:schemeClr val="tx1"/>
                                  </a:solidFill>
                                  <a:latin typeface="Cambria Math" panose="02040503050406030204" pitchFamily="18" charset="0"/>
                                  <a:cs typeface="Courier New" panose="02070309020205020404" pitchFamily="49" charset="0"/>
                                </a:rPr>
                              </m:ctrlPr>
                            </m:dPr>
                            <m:e>
                              <m:r>
                                <a:rPr lang="en-US" altLang="zh-CN" sz="2400" b="1" i="1">
                                  <a:solidFill>
                                    <a:schemeClr val="tx1"/>
                                  </a:solidFill>
                                  <a:latin typeface="Cambria Math" panose="02040503050406030204" pitchFamily="18" charset="0"/>
                                  <a:cs typeface="Courier New" panose="02070309020205020404" pitchFamily="49" charset="0"/>
                                </a:rPr>
                                <m:t>𝒌</m:t>
                              </m:r>
                            </m:e>
                          </m:d>
                        </m:sup>
                      </m:sSup>
                      <m:r>
                        <a:rPr lang="en-US" altLang="zh-CN" sz="2400" b="1" i="1">
                          <a:solidFill>
                            <a:schemeClr val="tx1"/>
                          </a:solidFill>
                          <a:latin typeface="Cambria Math" panose="02040503050406030204" pitchFamily="18" charset="0"/>
                          <a:cs typeface="Courier New" panose="02070309020205020404" pitchFamily="49" charset="0"/>
                        </a:rPr>
                        <m:t>+</m:t>
                      </m:r>
                      <m:r>
                        <a:rPr lang="en-US" altLang="zh-CN" sz="2400" b="1" i="1" smtClean="0">
                          <a:solidFill>
                            <a:schemeClr val="tx1"/>
                          </a:solidFill>
                          <a:latin typeface="Cambria Math" panose="02040503050406030204" pitchFamily="18" charset="0"/>
                          <a:cs typeface="Courier New" panose="02070309020205020404" pitchFamily="49" charset="0"/>
                        </a:rPr>
                        <m:t>𝒇</m:t>
                      </m:r>
                      <m:r>
                        <a:rPr lang="en-US" altLang="zh-CN" sz="2400" b="1" i="1" smtClean="0">
                          <a:solidFill>
                            <a:schemeClr val="tx1"/>
                          </a:solidFill>
                          <a:latin typeface="Cambria Math" panose="02040503050406030204" pitchFamily="18" charset="0"/>
                          <a:cs typeface="Courier New" panose="02070309020205020404" pitchFamily="49" charset="0"/>
                        </a:rPr>
                        <m:t>=</m:t>
                      </m:r>
                      <m:sSup>
                        <m:sSupPr>
                          <m:ctrlPr>
                            <a:rPr lang="en-US" altLang="zh-CN" sz="2400" b="1" i="1" smtClean="0">
                              <a:solidFill>
                                <a:srgbClr val="FF0000"/>
                              </a:solidFill>
                              <a:latin typeface="Cambria Math" panose="02040503050406030204" pitchFamily="18" charset="0"/>
                              <a:cs typeface="Courier New" panose="02070309020205020404" pitchFamily="49" charset="0"/>
                            </a:rPr>
                          </m:ctrlPr>
                        </m:sSupPr>
                        <m:e>
                          <m:d>
                            <m:dPr>
                              <m:ctrlPr>
                                <a:rPr lang="en-US" altLang="zh-CN" sz="2400" b="1" i="1" smtClean="0">
                                  <a:solidFill>
                                    <a:srgbClr val="FF0000"/>
                                  </a:solidFill>
                                  <a:latin typeface="Cambria Math" panose="02040503050406030204" pitchFamily="18" charset="0"/>
                                  <a:cs typeface="Courier New" panose="02070309020205020404" pitchFamily="49" charset="0"/>
                                </a:rPr>
                              </m:ctrlPr>
                            </m:dPr>
                            <m:e>
                              <m:r>
                                <a:rPr lang="en-US" altLang="zh-CN" sz="2400" b="1" i="1" smtClean="0">
                                  <a:solidFill>
                                    <a:srgbClr val="FF0000"/>
                                  </a:solidFill>
                                  <a:latin typeface="Cambria Math" panose="02040503050406030204" pitchFamily="18" charset="0"/>
                                  <a:cs typeface="Courier New" panose="02070309020205020404" pitchFamily="49" charset="0"/>
                                </a:rPr>
                                <m:t>𝑫</m:t>
                              </m:r>
                              <m:r>
                                <a:rPr lang="en-US" altLang="zh-CN" sz="2400" b="1" i="1" smtClean="0">
                                  <a:solidFill>
                                    <a:srgbClr val="FF0000"/>
                                  </a:solidFill>
                                  <a:latin typeface="Cambria Math" panose="02040503050406030204" pitchFamily="18" charset="0"/>
                                  <a:cs typeface="Courier New" panose="02070309020205020404" pitchFamily="49" charset="0"/>
                                </a:rPr>
                                <m:t>−</m:t>
                              </m:r>
                              <m:r>
                                <a:rPr lang="en-US" altLang="zh-CN" sz="2400" b="1" i="1" smtClean="0">
                                  <a:solidFill>
                                    <a:srgbClr val="FF0000"/>
                                  </a:solidFill>
                                  <a:latin typeface="Cambria Math" panose="02040503050406030204" pitchFamily="18" charset="0"/>
                                  <a:cs typeface="Courier New" panose="02070309020205020404" pitchFamily="49" charset="0"/>
                                </a:rPr>
                                <m:t>𝑳</m:t>
                              </m:r>
                            </m:e>
                          </m:d>
                        </m:e>
                        <m:sup>
                          <m:r>
                            <a:rPr lang="en-US" altLang="zh-CN" sz="2400" b="1" i="1" smtClean="0">
                              <a:solidFill>
                                <a:srgbClr val="FF0000"/>
                              </a:solidFill>
                              <a:latin typeface="Cambria Math" panose="02040503050406030204" pitchFamily="18" charset="0"/>
                              <a:cs typeface="Courier New" panose="02070309020205020404" pitchFamily="49" charset="0"/>
                            </a:rPr>
                            <m:t>−</m:t>
                          </m:r>
                          <m:r>
                            <a:rPr lang="en-US" altLang="zh-CN" sz="2400" b="1" i="1" smtClean="0">
                              <a:solidFill>
                                <a:srgbClr val="FF0000"/>
                              </a:solidFill>
                              <a:latin typeface="Cambria Math" panose="02040503050406030204" pitchFamily="18" charset="0"/>
                              <a:cs typeface="Courier New" panose="02070309020205020404" pitchFamily="49" charset="0"/>
                            </a:rPr>
                            <m:t>𝟏</m:t>
                          </m:r>
                        </m:sup>
                      </m:sSup>
                      <m:r>
                        <a:rPr lang="en-US" altLang="zh-CN" sz="2400" b="1" i="1" smtClean="0">
                          <a:solidFill>
                            <a:srgbClr val="FF0000"/>
                          </a:solidFill>
                          <a:latin typeface="Cambria Math" panose="02040503050406030204" pitchFamily="18" charset="0"/>
                          <a:cs typeface="Courier New" panose="02070309020205020404" pitchFamily="49" charset="0"/>
                        </a:rPr>
                        <m:t>𝑼</m:t>
                      </m:r>
                      <m:sSup>
                        <m:sSupPr>
                          <m:ctrlPr>
                            <a:rPr lang="en-US" altLang="zh-CN" sz="2400" b="1" i="1">
                              <a:solidFill>
                                <a:srgbClr val="FF0000"/>
                              </a:solidFill>
                              <a:latin typeface="Cambria Math" panose="02040503050406030204" pitchFamily="18" charset="0"/>
                              <a:cs typeface="Courier New" panose="02070309020205020404" pitchFamily="49" charset="0"/>
                            </a:rPr>
                          </m:ctrlPr>
                        </m:sSupPr>
                        <m:e>
                          <m:r>
                            <a:rPr lang="en-US" altLang="zh-CN" sz="2400" b="1" i="1">
                              <a:solidFill>
                                <a:srgbClr val="FF0000"/>
                              </a:solidFill>
                              <a:latin typeface="Cambria Math" panose="02040503050406030204" pitchFamily="18" charset="0"/>
                              <a:cs typeface="Courier New" panose="02070309020205020404" pitchFamily="49" charset="0"/>
                            </a:rPr>
                            <m:t>𝒙</m:t>
                          </m:r>
                        </m:e>
                        <m:sup>
                          <m:d>
                            <m:dPr>
                              <m:ctrlPr>
                                <a:rPr lang="en-US" altLang="zh-CN" sz="2400" b="1" i="1">
                                  <a:solidFill>
                                    <a:srgbClr val="FF0000"/>
                                  </a:solidFill>
                                  <a:latin typeface="Cambria Math" panose="02040503050406030204" pitchFamily="18" charset="0"/>
                                  <a:cs typeface="Courier New" panose="02070309020205020404" pitchFamily="49" charset="0"/>
                                </a:rPr>
                              </m:ctrlPr>
                            </m:dPr>
                            <m:e>
                              <m:r>
                                <a:rPr lang="en-US" altLang="zh-CN" sz="2400" b="1" i="1">
                                  <a:solidFill>
                                    <a:srgbClr val="FF0000"/>
                                  </a:solidFill>
                                  <a:latin typeface="Cambria Math" panose="02040503050406030204" pitchFamily="18" charset="0"/>
                                  <a:cs typeface="Courier New" panose="02070309020205020404" pitchFamily="49" charset="0"/>
                                </a:rPr>
                                <m:t>𝒌</m:t>
                              </m:r>
                            </m:e>
                          </m:d>
                        </m:sup>
                      </m:sSup>
                      <m:r>
                        <a:rPr lang="en-US" altLang="zh-CN" sz="2400" b="1" i="1">
                          <a:solidFill>
                            <a:srgbClr val="FF0000"/>
                          </a:solidFill>
                          <a:latin typeface="Cambria Math" panose="02040503050406030204" pitchFamily="18" charset="0"/>
                          <a:cs typeface="Courier New" panose="02070309020205020404" pitchFamily="49" charset="0"/>
                        </a:rPr>
                        <m:t>+</m:t>
                      </m:r>
                      <m:sSup>
                        <m:sSupPr>
                          <m:ctrlPr>
                            <a:rPr lang="en-US" altLang="zh-CN" sz="2400" b="1" i="1">
                              <a:solidFill>
                                <a:srgbClr val="FF0000"/>
                              </a:solidFill>
                              <a:latin typeface="Cambria Math" panose="02040503050406030204" pitchFamily="18" charset="0"/>
                              <a:cs typeface="Courier New" panose="02070309020205020404" pitchFamily="49" charset="0"/>
                            </a:rPr>
                          </m:ctrlPr>
                        </m:sSupPr>
                        <m:e>
                          <m:d>
                            <m:dPr>
                              <m:ctrlPr>
                                <a:rPr lang="en-US" altLang="zh-CN" sz="2400" b="1" i="1">
                                  <a:solidFill>
                                    <a:srgbClr val="FF0000"/>
                                  </a:solidFill>
                                  <a:latin typeface="Cambria Math" panose="02040503050406030204" pitchFamily="18" charset="0"/>
                                  <a:cs typeface="Courier New" panose="02070309020205020404" pitchFamily="49" charset="0"/>
                                </a:rPr>
                              </m:ctrlPr>
                            </m:dPr>
                            <m:e>
                              <m:r>
                                <a:rPr lang="en-US" altLang="zh-CN" sz="2400" b="1" i="1">
                                  <a:solidFill>
                                    <a:srgbClr val="FF0000"/>
                                  </a:solidFill>
                                  <a:latin typeface="Cambria Math" panose="02040503050406030204" pitchFamily="18" charset="0"/>
                                  <a:cs typeface="Courier New" panose="02070309020205020404" pitchFamily="49" charset="0"/>
                                </a:rPr>
                                <m:t>𝑫</m:t>
                              </m:r>
                              <m:r>
                                <a:rPr lang="en-US" altLang="zh-CN" sz="2400" b="1" i="1">
                                  <a:solidFill>
                                    <a:srgbClr val="FF0000"/>
                                  </a:solidFill>
                                  <a:latin typeface="Cambria Math" panose="02040503050406030204" pitchFamily="18" charset="0"/>
                                  <a:cs typeface="Courier New" panose="02070309020205020404" pitchFamily="49" charset="0"/>
                                </a:rPr>
                                <m:t>−</m:t>
                              </m:r>
                              <m:r>
                                <a:rPr lang="en-US" altLang="zh-CN" sz="2400" b="1" i="1">
                                  <a:solidFill>
                                    <a:srgbClr val="FF0000"/>
                                  </a:solidFill>
                                  <a:latin typeface="Cambria Math" panose="02040503050406030204" pitchFamily="18" charset="0"/>
                                  <a:cs typeface="Courier New" panose="02070309020205020404" pitchFamily="49" charset="0"/>
                                </a:rPr>
                                <m:t>𝑳</m:t>
                              </m:r>
                            </m:e>
                          </m:d>
                        </m:e>
                        <m:sup>
                          <m:r>
                            <a:rPr lang="en-US" altLang="zh-CN" sz="2400" b="1" i="1">
                              <a:solidFill>
                                <a:srgbClr val="FF0000"/>
                              </a:solidFill>
                              <a:latin typeface="Cambria Math" panose="02040503050406030204" pitchFamily="18" charset="0"/>
                              <a:cs typeface="Courier New" panose="02070309020205020404" pitchFamily="49" charset="0"/>
                            </a:rPr>
                            <m:t>−</m:t>
                          </m:r>
                          <m:r>
                            <a:rPr lang="en-US" altLang="zh-CN" sz="2400" b="1" i="1">
                              <a:solidFill>
                                <a:srgbClr val="FF0000"/>
                              </a:solidFill>
                              <a:latin typeface="Cambria Math" panose="02040503050406030204" pitchFamily="18" charset="0"/>
                              <a:cs typeface="Courier New" panose="02070309020205020404" pitchFamily="49" charset="0"/>
                            </a:rPr>
                            <m:t>𝟏</m:t>
                          </m:r>
                        </m:sup>
                      </m:sSup>
                      <m:r>
                        <a:rPr lang="en-US" altLang="zh-CN" sz="2400" b="1" i="1" smtClean="0">
                          <a:solidFill>
                            <a:srgbClr val="FF0000"/>
                          </a:solidFill>
                          <a:latin typeface="Cambria Math" panose="02040503050406030204" pitchFamily="18" charset="0"/>
                          <a:cs typeface="Courier New" panose="02070309020205020404" pitchFamily="49" charset="0"/>
                        </a:rPr>
                        <m:t>𝒃</m:t>
                      </m:r>
                    </m:oMath>
                  </m:oMathPara>
                </a14:m>
                <a:endParaRPr lang="en-US" altLang="zh-CN" sz="2400" b="1" i="1" dirty="0">
                  <a:solidFill>
                    <a:srgbClr val="FF0000"/>
                  </a:solidFill>
                  <a:latin typeface="+mj-ea"/>
                  <a:cs typeface="Courier New" panose="02070309020205020404" pitchFamily="49" charset="0"/>
                </a:endParaRPr>
              </a:p>
            </p:txBody>
          </p:sp>
        </mc:Choice>
        <mc:Fallback xmlns="">
          <p:sp>
            <p:nvSpPr>
              <p:cNvPr id="9" name="矩形 8">
                <a:extLst>
                  <a:ext uri="{FF2B5EF4-FFF2-40B4-BE49-F238E27FC236}">
                    <a16:creationId xmlns:a16="http://schemas.microsoft.com/office/drawing/2014/main" id="{6A1BE29B-8477-4306-B3FA-B7DBB7F8DEE3}"/>
                  </a:ext>
                </a:extLst>
              </p:cNvPr>
              <p:cNvSpPr>
                <a:spLocks noRot="1" noChangeAspect="1" noMove="1" noResize="1" noEditPoints="1" noAdjustHandles="1" noChangeArrowheads="1" noChangeShapeType="1" noTextEdit="1"/>
              </p:cNvSpPr>
              <p:nvPr/>
            </p:nvSpPr>
            <p:spPr>
              <a:xfrm>
                <a:off x="395537" y="931241"/>
                <a:ext cx="8424936" cy="1594667"/>
              </a:xfrm>
              <a:prstGeom prst="rect">
                <a:avLst/>
              </a:prstGeom>
              <a:blipFill>
                <a:blip r:embed="rId2"/>
                <a:stretch>
                  <a:fillRect l="-651" t="-42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B8720768-A7C1-41A9-AD92-D02B97BFCB71}"/>
                  </a:ext>
                </a:extLst>
              </p:cNvPr>
              <p:cNvSpPr/>
              <p:nvPr/>
            </p:nvSpPr>
            <p:spPr>
              <a:xfrm>
                <a:off x="395536" y="3983264"/>
                <a:ext cx="8568951" cy="1200329"/>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solidFill>
                      <a:srgbClr val="FF0000"/>
                    </a:solidFill>
                    <a:latin typeface="+mj-ea"/>
                    <a:ea typeface="+mj-ea"/>
                    <a:cs typeface="Courier New" panose="02070309020205020404" pitchFamily="49" charset="0"/>
                  </a:rPr>
                  <a:t>在某些情况下，高斯</a:t>
                </a:r>
                <a:r>
                  <a:rPr lang="en-US" altLang="zh-CN" sz="2400" b="1" dirty="0">
                    <a:solidFill>
                      <a:srgbClr val="FF0000"/>
                    </a:solidFill>
                    <a:latin typeface="+mj-ea"/>
                    <a:ea typeface="+mj-ea"/>
                    <a:cs typeface="Courier New" panose="02070309020205020404" pitchFamily="49" charset="0"/>
                  </a:rPr>
                  <a:t>-</a:t>
                </a:r>
                <a:r>
                  <a:rPr lang="zh-CN" altLang="en-US" sz="2400" b="1" dirty="0">
                    <a:solidFill>
                      <a:srgbClr val="FF0000"/>
                    </a:solidFill>
                    <a:latin typeface="+mj-ea"/>
                    <a:ea typeface="+mj-ea"/>
                    <a:cs typeface="Courier New" panose="02070309020205020404" pitchFamily="49" charset="0"/>
                  </a:rPr>
                  <a:t>塞德尔迭代法的收敛要求更低</a:t>
                </a:r>
                <a:r>
                  <a:rPr lang="zh-CN" altLang="en-US" sz="2400" b="1" dirty="0">
                    <a:latin typeface="+mj-ea"/>
                    <a:ea typeface="+mj-ea"/>
                    <a:cs typeface="Courier New" panose="02070309020205020404" pitchFamily="49" charset="0"/>
                  </a:rPr>
                  <a:t>。例如，当</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𝑨</m:t>
                    </m:r>
                  </m:oMath>
                </a14:m>
                <a:r>
                  <a:rPr lang="zh-CN" altLang="en-US" sz="2400" b="1" dirty="0">
                    <a:latin typeface="+mj-ea"/>
                    <a:ea typeface="+mj-ea"/>
                    <a:cs typeface="Courier New" panose="02070309020205020404" pitchFamily="49" charset="0"/>
                  </a:rPr>
                  <a:t>的主对角元均为正值时</a:t>
                </a:r>
                <a:r>
                  <a:rPr lang="en-US" altLang="zh-CN" sz="2400" b="1" dirty="0">
                    <a:latin typeface="+mj-ea"/>
                    <a:ea typeface="+mj-ea"/>
                    <a:cs typeface="Courier New" panose="02070309020205020404" pitchFamily="49" charset="0"/>
                  </a:rPr>
                  <a:t>,</a:t>
                </a:r>
                <a:r>
                  <a:rPr lang="zh-CN" altLang="en-US" sz="2400" b="1" dirty="0">
                    <a:latin typeface="+mj-ea"/>
                    <a:ea typeface="+mj-ea"/>
                    <a:cs typeface="Courier New" panose="02070309020205020404" pitchFamily="49" charset="0"/>
                  </a:rPr>
                  <a:t>高斯</a:t>
                </a:r>
                <a:r>
                  <a:rPr lang="en-US" altLang="zh-CN" sz="2400" b="1" dirty="0">
                    <a:latin typeface="+mj-ea"/>
                    <a:ea typeface="+mj-ea"/>
                    <a:cs typeface="Courier New" panose="02070309020205020404" pitchFamily="49" charset="0"/>
                  </a:rPr>
                  <a:t>-</a:t>
                </a:r>
                <a:r>
                  <a:rPr lang="zh-CN" altLang="en-US" sz="2400" b="1" dirty="0">
                    <a:latin typeface="+mj-ea"/>
                    <a:ea typeface="+mj-ea"/>
                    <a:cs typeface="Courier New" panose="02070309020205020404" pitchFamily="49" charset="0"/>
                  </a:rPr>
                  <a:t>塞德尔迭代法只需</a:t>
                </a:r>
                <a14:m>
                  <m:oMath xmlns:m="http://schemas.openxmlformats.org/officeDocument/2006/math">
                    <m:r>
                      <a:rPr lang="en-US" altLang="zh-CN" sz="2400" b="1" i="1" smtClean="0">
                        <a:solidFill>
                          <a:schemeClr val="tx1"/>
                        </a:solidFill>
                        <a:latin typeface="Cambria Math" panose="02040503050406030204" pitchFamily="18" charset="0"/>
                        <a:ea typeface="+mj-ea"/>
                        <a:cs typeface="Courier New" panose="02070309020205020404" pitchFamily="49" charset="0"/>
                      </a:rPr>
                      <m:t>𝑨</m:t>
                    </m:r>
                  </m:oMath>
                </a14:m>
                <a:r>
                  <a:rPr lang="zh-CN" altLang="en-US" sz="2400" b="1" dirty="0">
                    <a:solidFill>
                      <a:schemeClr val="tx1"/>
                    </a:solidFill>
                    <a:latin typeface="+mj-ea"/>
                    <a:ea typeface="+mj-ea"/>
                    <a:cs typeface="Courier New" panose="02070309020205020404" pitchFamily="49" charset="0"/>
                  </a:rPr>
                  <a:t>为正定矩阵即可，而雅可比迭代法则需要</a:t>
                </a:r>
                <a14:m>
                  <m:oMath xmlns:m="http://schemas.openxmlformats.org/officeDocument/2006/math">
                    <m:r>
                      <a:rPr lang="en-US" altLang="zh-CN" sz="2400" b="1" i="1">
                        <a:solidFill>
                          <a:prstClr val="black"/>
                        </a:solidFill>
                        <a:latin typeface="Cambria Math" panose="02040503050406030204" pitchFamily="18" charset="0"/>
                        <a:ea typeface="+mj-ea"/>
                        <a:cs typeface="Courier New" panose="02070309020205020404" pitchFamily="49" charset="0"/>
                      </a:rPr>
                      <m:t>𝑨</m:t>
                    </m:r>
                  </m:oMath>
                </a14:m>
                <a:r>
                  <a:rPr lang="zh-CN" altLang="en-US" sz="2400" b="1" dirty="0">
                    <a:solidFill>
                      <a:prstClr val="black"/>
                    </a:solidFill>
                    <a:latin typeface="幼圆" panose="02010509060101010101" pitchFamily="49" charset="-122"/>
                    <a:ea typeface="幼圆" panose="02010509060101010101" pitchFamily="49" charset="-122"/>
                    <a:cs typeface="Courier New" panose="02070309020205020404" pitchFamily="49" charset="0"/>
                  </a:rPr>
                  <a:t>与</a:t>
                </a:r>
                <a14:m>
                  <m:oMath xmlns:m="http://schemas.openxmlformats.org/officeDocument/2006/math">
                    <m:r>
                      <a:rPr lang="en-US" altLang="zh-CN" sz="2400" b="1" i="1" dirty="0" smtClean="0">
                        <a:solidFill>
                          <a:prstClr val="black"/>
                        </a:solidFill>
                        <a:latin typeface="Cambria Math" panose="02040503050406030204" pitchFamily="18" charset="0"/>
                        <a:ea typeface="幼圆" panose="02010509060101010101" pitchFamily="49" charset="-122"/>
                        <a:cs typeface="Courier New" panose="02070309020205020404" pitchFamily="49" charset="0"/>
                      </a:rPr>
                      <m:t>𝟐</m:t>
                    </m:r>
                    <m:r>
                      <a:rPr lang="en-US" altLang="zh-CN" sz="2400" b="1" i="1" dirty="0" smtClean="0">
                        <a:solidFill>
                          <a:prstClr val="black"/>
                        </a:solidFill>
                        <a:latin typeface="Cambria Math" panose="02040503050406030204" pitchFamily="18" charset="0"/>
                        <a:ea typeface="幼圆" panose="02010509060101010101" pitchFamily="49" charset="-122"/>
                        <a:cs typeface="Courier New" panose="02070309020205020404" pitchFamily="49" charset="0"/>
                      </a:rPr>
                      <m:t>𝑫</m:t>
                    </m:r>
                    <m:r>
                      <a:rPr lang="en-US" altLang="zh-CN" sz="2400" b="1" i="1" dirty="0" smtClean="0">
                        <a:solidFill>
                          <a:prstClr val="black"/>
                        </a:solidFill>
                        <a:latin typeface="Cambria Math" panose="02040503050406030204" pitchFamily="18" charset="0"/>
                        <a:ea typeface="幼圆" panose="02010509060101010101" pitchFamily="49" charset="-122"/>
                        <a:cs typeface="Courier New" panose="02070309020205020404" pitchFamily="49" charset="0"/>
                      </a:rPr>
                      <m:t>−</m:t>
                    </m:r>
                    <m:r>
                      <a:rPr lang="en-US" altLang="zh-CN" sz="2400" b="1" i="1" dirty="0" smtClean="0">
                        <a:solidFill>
                          <a:prstClr val="black"/>
                        </a:solidFill>
                        <a:latin typeface="Cambria Math" panose="02040503050406030204" pitchFamily="18" charset="0"/>
                        <a:ea typeface="幼圆" panose="02010509060101010101" pitchFamily="49" charset="-122"/>
                        <a:cs typeface="Courier New" panose="02070309020205020404" pitchFamily="49" charset="0"/>
                      </a:rPr>
                      <m:t>𝑨</m:t>
                    </m:r>
                  </m:oMath>
                </a14:m>
                <a:r>
                  <a:rPr lang="zh-CN" altLang="en-US" sz="2400" b="1" dirty="0">
                    <a:solidFill>
                      <a:prstClr val="black"/>
                    </a:solidFill>
                    <a:latin typeface="幼圆" panose="02010509060101010101" pitchFamily="49" charset="-122"/>
                    <a:ea typeface="幼圆" panose="02010509060101010101" pitchFamily="49" charset="-122"/>
                    <a:cs typeface="Courier New" panose="02070309020205020404" pitchFamily="49" charset="0"/>
                  </a:rPr>
                  <a:t>均为正定矩阵</a:t>
                </a:r>
                <a:endParaRPr lang="en-US" altLang="zh-CN" sz="2400" b="1" dirty="0">
                  <a:solidFill>
                    <a:srgbClr val="FF0000"/>
                  </a:solidFill>
                  <a:latin typeface="+mj-ea"/>
                  <a:ea typeface="+mj-ea"/>
                  <a:cs typeface="Courier New" panose="02070309020205020404" pitchFamily="49" charset="0"/>
                </a:endParaRPr>
              </a:p>
            </p:txBody>
          </p:sp>
        </mc:Choice>
        <mc:Fallback xmlns="">
          <p:sp>
            <p:nvSpPr>
              <p:cNvPr id="6" name="矩形 5">
                <a:extLst>
                  <a:ext uri="{FF2B5EF4-FFF2-40B4-BE49-F238E27FC236}">
                    <a16:creationId xmlns:a16="http://schemas.microsoft.com/office/drawing/2014/main" id="{B8720768-A7C1-41A9-AD92-D02B97BFCB71}"/>
                  </a:ext>
                </a:extLst>
              </p:cNvPr>
              <p:cNvSpPr>
                <a:spLocks noRot="1" noChangeAspect="1" noMove="1" noResize="1" noEditPoints="1" noAdjustHandles="1" noChangeArrowheads="1" noChangeShapeType="1" noTextEdit="1"/>
              </p:cNvSpPr>
              <p:nvPr/>
            </p:nvSpPr>
            <p:spPr>
              <a:xfrm>
                <a:off x="395536" y="3983264"/>
                <a:ext cx="8568951" cy="1200329"/>
              </a:xfrm>
              <a:prstGeom prst="rect">
                <a:avLst/>
              </a:prstGeom>
              <a:blipFill>
                <a:blip r:embed="rId3"/>
                <a:stretch>
                  <a:fillRect l="-640" t="-4061" r="-1138" b="-9137"/>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58590D2A-0A65-42CB-A4E2-32FA96125D27}"/>
              </a:ext>
            </a:extLst>
          </p:cNvPr>
          <p:cNvSpPr/>
          <p:nvPr/>
        </p:nvSpPr>
        <p:spPr>
          <a:xfrm>
            <a:off x="395537" y="5373216"/>
            <a:ext cx="8424936" cy="830997"/>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高斯</a:t>
            </a:r>
            <a:r>
              <a:rPr lang="en-US" altLang="zh-CN" sz="2400" b="1" dirty="0">
                <a:latin typeface="+mj-ea"/>
                <a:ea typeface="+mj-ea"/>
                <a:cs typeface="Courier New" panose="02070309020205020404" pitchFamily="49" charset="0"/>
              </a:rPr>
              <a:t>-</a:t>
            </a:r>
            <a:r>
              <a:rPr lang="zh-CN" altLang="en-US" sz="2400" b="1" dirty="0">
                <a:latin typeface="+mj-ea"/>
                <a:ea typeface="+mj-ea"/>
                <a:cs typeface="Courier New" panose="02070309020205020404" pitchFamily="49" charset="0"/>
              </a:rPr>
              <a:t>塞德尔迭代法的算法编辑与代码实现将</a:t>
            </a:r>
            <a:r>
              <a:rPr lang="zh-CN" altLang="en-US" sz="2400" b="1" dirty="0">
                <a:solidFill>
                  <a:srgbClr val="FF0000"/>
                </a:solidFill>
                <a:latin typeface="+mj-ea"/>
                <a:ea typeface="+mj-ea"/>
                <a:cs typeface="Courier New" panose="02070309020205020404" pitchFamily="49" charset="0"/>
              </a:rPr>
              <a:t>留作本周作业之一</a:t>
            </a:r>
            <a:endParaRPr lang="en-US" altLang="zh-CN" sz="2400" b="1" dirty="0">
              <a:solidFill>
                <a:srgbClr val="FF0000"/>
              </a:solidFill>
              <a:latin typeface="+mj-ea"/>
              <a:ea typeface="+mj-ea"/>
              <a:cs typeface="Courier New" panose="02070309020205020404" pitchFamily="49"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1399D57-7198-4A58-B602-057BAAA2F36C}"/>
                  </a:ext>
                </a:extLst>
              </p:cNvPr>
              <p:cNvSpPr/>
              <p:nvPr/>
            </p:nvSpPr>
            <p:spPr>
              <a:xfrm>
                <a:off x="395537" y="2654421"/>
                <a:ext cx="8424936" cy="1200329"/>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类似于雅可比迭代法，当矩阵的对角元拥有明显更大的绝对值时，高斯</a:t>
                </a:r>
                <a:r>
                  <a:rPr lang="en-US" altLang="zh-CN" sz="2400" b="1" dirty="0">
                    <a:latin typeface="+mj-ea"/>
                    <a:ea typeface="+mj-ea"/>
                    <a:cs typeface="Courier New" panose="02070309020205020404" pitchFamily="49" charset="0"/>
                  </a:rPr>
                  <a:t>-</a:t>
                </a:r>
                <a:r>
                  <a:rPr lang="zh-CN" altLang="en-US" sz="2400" b="1" dirty="0">
                    <a:latin typeface="+mj-ea"/>
                    <a:ea typeface="+mj-ea"/>
                    <a:cs typeface="Courier New" panose="02070309020205020404" pitchFamily="49" charset="0"/>
                  </a:rPr>
                  <a:t>塞德尔迭代法同样需要保证</a:t>
                </a:r>
                <a14:m>
                  <m:oMath xmlns:m="http://schemas.openxmlformats.org/officeDocument/2006/math">
                    <m:d>
                      <m:dPr>
                        <m:begChr m:val="‖"/>
                        <m:endChr m:val="‖"/>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𝑩</m:t>
                        </m:r>
                      </m:e>
                    </m:d>
                    <m:r>
                      <a:rPr lang="en-US" altLang="zh-CN" sz="2400" b="1" i="1" smtClean="0">
                        <a:latin typeface="Cambria Math" panose="02040503050406030204" pitchFamily="18" charset="0"/>
                        <a:ea typeface="+mj-ea"/>
                        <a:cs typeface="Courier New" panose="02070309020205020404" pitchFamily="49" charset="0"/>
                      </a:rPr>
                      <m:t>&lt;</m:t>
                    </m:r>
                    <m:r>
                      <a:rPr lang="en-US" altLang="zh-CN" sz="2400" b="1" i="1" smtClean="0">
                        <a:latin typeface="Cambria Math" panose="02040503050406030204" pitchFamily="18" charset="0"/>
                        <a:ea typeface="+mj-ea"/>
                        <a:cs typeface="Courier New" panose="02070309020205020404" pitchFamily="49" charset="0"/>
                      </a:rPr>
                      <m:t>𝟏</m:t>
                    </m:r>
                  </m:oMath>
                </a14:m>
                <a:r>
                  <a:rPr lang="zh-CN" altLang="en-US" sz="2400" b="1" dirty="0">
                    <a:latin typeface="+mj-ea"/>
                    <a:ea typeface="+mj-ea"/>
                    <a:cs typeface="Courier New" panose="02070309020205020404" pitchFamily="49" charset="0"/>
                  </a:rPr>
                  <a:t>，从而可以确保迭代算法的收敛性</a:t>
                </a:r>
                <a:endParaRPr lang="en-US" altLang="zh-CN" sz="2400" b="1" dirty="0">
                  <a:latin typeface="+mj-ea"/>
                  <a:ea typeface="+mj-ea"/>
                  <a:cs typeface="Courier New" panose="02070309020205020404" pitchFamily="49" charset="0"/>
                </a:endParaRPr>
              </a:p>
            </p:txBody>
          </p:sp>
        </mc:Choice>
        <mc:Fallback xmlns="">
          <p:sp>
            <p:nvSpPr>
              <p:cNvPr id="8" name="矩形 7">
                <a:extLst>
                  <a:ext uri="{FF2B5EF4-FFF2-40B4-BE49-F238E27FC236}">
                    <a16:creationId xmlns:a16="http://schemas.microsoft.com/office/drawing/2014/main" id="{F1399D57-7198-4A58-B602-057BAAA2F36C}"/>
                  </a:ext>
                </a:extLst>
              </p:cNvPr>
              <p:cNvSpPr>
                <a:spLocks noRot="1" noChangeAspect="1" noMove="1" noResize="1" noEditPoints="1" noAdjustHandles="1" noChangeArrowheads="1" noChangeShapeType="1" noTextEdit="1"/>
              </p:cNvSpPr>
              <p:nvPr/>
            </p:nvSpPr>
            <p:spPr>
              <a:xfrm>
                <a:off x="395537" y="2654421"/>
                <a:ext cx="8424936" cy="1200329"/>
              </a:xfrm>
              <a:prstGeom prst="rect">
                <a:avLst/>
              </a:prstGeom>
              <a:blipFill>
                <a:blip r:embed="rId4"/>
                <a:stretch>
                  <a:fillRect l="-651" t="-4061" r="-1085" b="-10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138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42404"/>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基于变分法解线性方程组</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472D277-4C4F-4AD9-A9F8-0EC111326F82}"/>
                  </a:ext>
                </a:extLst>
              </p:cNvPr>
              <p:cNvSpPr/>
              <p:nvPr/>
            </p:nvSpPr>
            <p:spPr>
              <a:xfrm>
                <a:off x="395537" y="764704"/>
                <a:ext cx="8352926" cy="624082"/>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二次函数的情形：</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𝒂</m:t>
                    </m:r>
                    <m:r>
                      <a:rPr lang="en-US" altLang="zh-CN" sz="2400" b="1" i="1" smtClean="0">
                        <a:latin typeface="Cambria Math" panose="02040503050406030204" pitchFamily="18" charset="0"/>
                        <a:ea typeface="+mj-ea"/>
                        <a:cs typeface="Courier New" panose="02070309020205020404" pitchFamily="49" charset="0"/>
                      </a:rPr>
                      <m:t>&gt;</m:t>
                    </m:r>
                    <m:r>
                      <a:rPr lang="en-US" altLang="zh-CN" sz="2400" b="1" i="1" smtClean="0">
                        <a:latin typeface="Cambria Math" panose="02040503050406030204" pitchFamily="18" charset="0"/>
                        <a:ea typeface="+mj-ea"/>
                        <a:cs typeface="Courier New" panose="02070309020205020404" pitchFamily="49" charset="0"/>
                      </a:rPr>
                      <m:t>𝟎</m:t>
                    </m:r>
                  </m:oMath>
                </a14:m>
                <a:r>
                  <a:rPr lang="zh-CN" altLang="en-US" sz="2400" b="1" dirty="0">
                    <a:latin typeface="+mj-ea"/>
                    <a:cs typeface="Courier New" panose="02070309020205020404" pitchFamily="49" charset="0"/>
                  </a:rPr>
                  <a:t>时，</a:t>
                </a:r>
                <a14:m>
                  <m:oMath xmlns:m="http://schemas.openxmlformats.org/officeDocument/2006/math">
                    <m:r>
                      <a:rPr lang="en-US" altLang="zh-CN" sz="2400" b="1" i="0" smtClean="0">
                        <a:latin typeface="Cambria Math" panose="02040503050406030204" pitchFamily="18" charset="0"/>
                        <a:cs typeface="Courier New" panose="02070309020205020404" pitchFamily="49" charset="0"/>
                      </a:rPr>
                      <m:t>𝐚𝐫𝐠𝐦𝐢</m:t>
                    </m:r>
                    <m:sSub>
                      <m:sSubPr>
                        <m:ctrlPr>
                          <a:rPr lang="en-US" altLang="zh-CN" sz="2400" b="1" i="1" smtClean="0">
                            <a:latin typeface="Cambria Math" panose="02040503050406030204" pitchFamily="18" charset="0"/>
                            <a:cs typeface="Courier New" panose="02070309020205020404" pitchFamily="49" charset="0"/>
                          </a:rPr>
                        </m:ctrlPr>
                      </m:sSubPr>
                      <m:e>
                        <m:r>
                          <a:rPr lang="en-US" altLang="zh-CN" sz="2400" b="1" i="0" smtClean="0">
                            <a:latin typeface="Cambria Math" panose="02040503050406030204" pitchFamily="18" charset="0"/>
                            <a:cs typeface="Courier New" panose="02070309020205020404" pitchFamily="49" charset="0"/>
                          </a:rPr>
                          <m:t>𝐧</m:t>
                        </m:r>
                      </m:e>
                      <m:sub>
                        <m:r>
                          <a:rPr lang="en-US" altLang="zh-CN" sz="2400" b="1" i="1" smtClean="0">
                            <a:latin typeface="Cambria Math" panose="02040503050406030204" pitchFamily="18" charset="0"/>
                            <a:cs typeface="Courier New" panose="02070309020205020404" pitchFamily="49" charset="0"/>
                          </a:rPr>
                          <m:t>𝒙</m:t>
                        </m:r>
                        <m:r>
                          <a:rPr lang="en-US" altLang="zh-CN" sz="2400" b="1" i="1" smtClean="0">
                            <a:latin typeface="Cambria Math" panose="02040503050406030204" pitchFamily="18" charset="0"/>
                            <a:cs typeface="Courier New" panose="02070309020205020404" pitchFamily="49" charset="0"/>
                          </a:rPr>
                          <m:t>∈</m:t>
                        </m:r>
                        <m:r>
                          <a:rPr lang="en-US" altLang="zh-CN" sz="2400" b="1" i="1" smtClean="0">
                            <a:latin typeface="Cambria Math" panose="02040503050406030204" pitchFamily="18" charset="0"/>
                            <a:ea typeface="Cambria Math" panose="02040503050406030204" pitchFamily="18" charset="0"/>
                            <a:cs typeface="Courier New" panose="02070309020205020404" pitchFamily="49" charset="0"/>
                          </a:rPr>
                          <m:t>ℝ</m:t>
                        </m:r>
                      </m:sub>
                    </m:sSub>
                    <m:f>
                      <m:fPr>
                        <m:ctrlPr>
                          <a:rPr lang="en-US" altLang="zh-CN" sz="2400" b="1" i="1" smtClean="0">
                            <a:latin typeface="Cambria Math" panose="02040503050406030204" pitchFamily="18" charset="0"/>
                            <a:cs typeface="Courier New" panose="02070309020205020404" pitchFamily="49" charset="0"/>
                          </a:rPr>
                        </m:ctrlPr>
                      </m:fPr>
                      <m:num>
                        <m:r>
                          <a:rPr lang="en-US" altLang="zh-CN" sz="2400" b="1" i="1" smtClean="0">
                            <a:latin typeface="Cambria Math" panose="02040503050406030204" pitchFamily="18" charset="0"/>
                            <a:cs typeface="Courier New" panose="02070309020205020404" pitchFamily="49" charset="0"/>
                          </a:rPr>
                          <m:t>𝟏</m:t>
                        </m:r>
                      </m:num>
                      <m:den>
                        <m:r>
                          <a:rPr lang="en-US" altLang="zh-CN" sz="2400" b="1" i="1" smtClean="0">
                            <a:latin typeface="Cambria Math" panose="02040503050406030204" pitchFamily="18" charset="0"/>
                            <a:cs typeface="Courier New" panose="02070309020205020404" pitchFamily="49" charset="0"/>
                          </a:rPr>
                          <m:t>𝟐</m:t>
                        </m:r>
                      </m:den>
                    </m:f>
                    <m:sSup>
                      <m:sSupPr>
                        <m:ctrlPr>
                          <a:rPr lang="en-US" altLang="zh-CN" sz="2400" b="1" i="1" smtClean="0">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𝒙</m:t>
                        </m:r>
                      </m:e>
                      <m:sup>
                        <m:r>
                          <a:rPr lang="en-US" altLang="zh-CN" sz="2400" b="1" i="1" smtClean="0">
                            <a:latin typeface="Cambria Math" panose="02040503050406030204" pitchFamily="18" charset="0"/>
                            <a:cs typeface="Courier New" panose="02070309020205020404" pitchFamily="49" charset="0"/>
                          </a:rPr>
                          <m:t>𝟐</m:t>
                        </m:r>
                      </m:sup>
                    </m:sSup>
                    <m:r>
                      <a:rPr lang="en-US" altLang="zh-CN" sz="2400" b="1" i="1" smtClean="0">
                        <a:latin typeface="Cambria Math" panose="02040503050406030204" pitchFamily="18" charset="0"/>
                        <a:cs typeface="Courier New" panose="02070309020205020404" pitchFamily="49" charset="0"/>
                      </a:rPr>
                      <m:t>−</m:t>
                    </m:r>
                    <m:r>
                      <a:rPr lang="en-US" altLang="zh-CN" sz="2400" b="1" i="1" smtClean="0">
                        <a:latin typeface="Cambria Math" panose="02040503050406030204" pitchFamily="18" charset="0"/>
                        <a:cs typeface="Courier New" panose="02070309020205020404" pitchFamily="49" charset="0"/>
                      </a:rPr>
                      <m:t>𝒃𝒙</m:t>
                    </m:r>
                  </m:oMath>
                </a14:m>
                <a:r>
                  <a:rPr lang="zh-CN" altLang="en-US" sz="2400" b="1" dirty="0">
                    <a:latin typeface="+mj-ea"/>
                    <a:cs typeface="Courier New" panose="02070309020205020404" pitchFamily="49" charset="0"/>
                  </a:rPr>
                  <a:t>为</a:t>
                </a:r>
                <a14:m>
                  <m:oMath xmlns:m="http://schemas.openxmlformats.org/officeDocument/2006/math">
                    <m:r>
                      <a:rPr lang="en-US" altLang="zh-CN" sz="2400" b="1" i="1" dirty="0" smtClean="0">
                        <a:latin typeface="Cambria Math" panose="02040503050406030204" pitchFamily="18" charset="0"/>
                        <a:cs typeface="Courier New" panose="02070309020205020404" pitchFamily="49" charset="0"/>
                      </a:rPr>
                      <m:t>𝒙</m:t>
                    </m:r>
                    <m:r>
                      <a:rPr lang="en-US" altLang="zh-CN" sz="2400" b="1" i="1" dirty="0" smtClean="0">
                        <a:latin typeface="Cambria Math" panose="02040503050406030204" pitchFamily="18" charset="0"/>
                        <a:cs typeface="Courier New" panose="02070309020205020404" pitchFamily="49" charset="0"/>
                      </a:rPr>
                      <m:t>=</m:t>
                    </m:r>
                    <m:r>
                      <a:rPr lang="en-US" altLang="zh-CN" sz="2400" b="1" i="1" dirty="0" smtClean="0">
                        <a:latin typeface="Cambria Math" panose="02040503050406030204" pitchFamily="18" charset="0"/>
                        <a:cs typeface="Courier New" panose="02070309020205020404" pitchFamily="49" charset="0"/>
                      </a:rPr>
                      <m:t>𝒃</m:t>
                    </m:r>
                  </m:oMath>
                </a14:m>
                <a:endParaRPr lang="en-US" altLang="zh-CN" sz="2400" b="1" dirty="0">
                  <a:latin typeface="+mj-ea"/>
                  <a:cs typeface="Courier New" panose="02070309020205020404" pitchFamily="49" charset="0"/>
                </a:endParaRPr>
              </a:p>
            </p:txBody>
          </p:sp>
        </mc:Choice>
        <mc:Fallback xmlns="">
          <p:sp>
            <p:nvSpPr>
              <p:cNvPr id="10" name="矩形 9">
                <a:extLst>
                  <a:ext uri="{FF2B5EF4-FFF2-40B4-BE49-F238E27FC236}">
                    <a16:creationId xmlns:a16="http://schemas.microsoft.com/office/drawing/2014/main" id="{F472D277-4C4F-4AD9-A9F8-0EC111326F82}"/>
                  </a:ext>
                </a:extLst>
              </p:cNvPr>
              <p:cNvSpPr>
                <a:spLocks noRot="1" noChangeAspect="1" noMove="1" noResize="1" noEditPoints="1" noAdjustHandles="1" noChangeArrowheads="1" noChangeShapeType="1" noTextEdit="1"/>
              </p:cNvSpPr>
              <p:nvPr/>
            </p:nvSpPr>
            <p:spPr>
              <a:xfrm>
                <a:off x="395537" y="764704"/>
                <a:ext cx="8352926" cy="624082"/>
              </a:xfrm>
              <a:prstGeom prst="rect">
                <a:avLst/>
              </a:prstGeom>
              <a:blipFill>
                <a:blip r:embed="rId2"/>
                <a:stretch>
                  <a:fillRect l="-657" b="-38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8E3484D3-8E11-44BA-AF5C-319905354C9B}"/>
                  </a:ext>
                </a:extLst>
              </p:cNvPr>
              <p:cNvSpPr/>
              <p:nvPr/>
            </p:nvSpPr>
            <p:spPr>
              <a:xfrm>
                <a:off x="395537" y="1359434"/>
                <a:ext cx="8424936" cy="1968744"/>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推广到矩阵：若</a:t>
                </a:r>
                <a14:m>
                  <m:oMath xmlns:m="http://schemas.openxmlformats.org/officeDocument/2006/math">
                    <m:r>
                      <a:rPr lang="en-US" altLang="zh-CN" sz="2400" b="1" i="1" smtClean="0">
                        <a:solidFill>
                          <a:srgbClr val="FF0000"/>
                        </a:solidFill>
                        <a:latin typeface="Cambria Math" panose="02040503050406030204" pitchFamily="18" charset="0"/>
                        <a:ea typeface="+mj-ea"/>
                        <a:cs typeface="Courier New" panose="02070309020205020404" pitchFamily="49" charset="0"/>
                      </a:rPr>
                      <m:t>𝑨</m:t>
                    </m:r>
                    <m:r>
                      <a:rPr lang="en-US" altLang="zh-CN" sz="2400" b="1" i="1">
                        <a:solidFill>
                          <a:srgbClr val="FF0000"/>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400" b="1" i="1" smtClean="0">
                        <a:solidFill>
                          <a:srgbClr val="FF0000"/>
                        </a:solidFill>
                        <a:latin typeface="Cambria Math" panose="02040503050406030204" pitchFamily="18" charset="0"/>
                        <a:ea typeface="Cambria Math" panose="02040503050406030204" pitchFamily="18" charset="0"/>
                        <a:cs typeface="Courier New" panose="02070309020205020404" pitchFamily="49" charset="0"/>
                      </a:rPr>
                      <m:t>𝟎</m:t>
                    </m:r>
                  </m:oMath>
                </a14:m>
                <a:r>
                  <a:rPr lang="en-US" altLang="zh-CN" sz="2400" b="1" dirty="0">
                    <a:solidFill>
                      <a:srgbClr val="FF0000"/>
                    </a:solidFill>
                    <a:latin typeface="+mj-ea"/>
                    <a:ea typeface="+mj-ea"/>
                    <a:cs typeface="Courier New" panose="02070309020205020404" pitchFamily="49" charset="0"/>
                  </a:rPr>
                  <a:t>(</a:t>
                </a:r>
                <a:r>
                  <a:rPr lang="zh-CN" altLang="en-US" sz="2400" b="1" dirty="0">
                    <a:solidFill>
                      <a:srgbClr val="FF0000"/>
                    </a:solidFill>
                    <a:latin typeface="+mj-ea"/>
                    <a:ea typeface="+mj-ea"/>
                    <a:cs typeface="Courier New" panose="02070309020205020404" pitchFamily="49" charset="0"/>
                  </a:rPr>
                  <a:t>即矩阵</a:t>
                </a:r>
                <a14:m>
                  <m:oMath xmlns:m="http://schemas.openxmlformats.org/officeDocument/2006/math">
                    <m:r>
                      <a:rPr lang="en-US" altLang="zh-CN" sz="2400" b="1" i="1" smtClean="0">
                        <a:solidFill>
                          <a:srgbClr val="FF0000"/>
                        </a:solidFill>
                        <a:latin typeface="Cambria Math" panose="02040503050406030204" pitchFamily="18" charset="0"/>
                        <a:ea typeface="+mj-ea"/>
                        <a:cs typeface="Courier New" panose="02070309020205020404" pitchFamily="49" charset="0"/>
                      </a:rPr>
                      <m:t>𝑨</m:t>
                    </m:r>
                  </m:oMath>
                </a14:m>
                <a:r>
                  <a:rPr lang="zh-CN" altLang="en-US" sz="2400" b="1" dirty="0">
                    <a:solidFill>
                      <a:srgbClr val="FF0000"/>
                    </a:solidFill>
                    <a:latin typeface="+mj-ea"/>
                    <a:ea typeface="+mj-ea"/>
                    <a:cs typeface="Courier New" panose="02070309020205020404" pitchFamily="49" charset="0"/>
                  </a:rPr>
                  <a:t>对称正定），</a:t>
                </a:r>
                <a:r>
                  <a:rPr lang="zh-CN" altLang="en-US" sz="2400" b="1" dirty="0">
                    <a:latin typeface="+mj-ea"/>
                    <a:ea typeface="+mj-ea"/>
                    <a:cs typeface="Courier New" panose="02070309020205020404" pitchFamily="49" charset="0"/>
                  </a:rPr>
                  <a:t>定义</a:t>
                </a:r>
                <a:endParaRPr lang="en-US" altLang="zh-CN" sz="2400" b="1" dirty="0">
                  <a:latin typeface="+mj-ea"/>
                  <a:ea typeface="+mj-ea"/>
                  <a:cs typeface="Courier New" panose="02070309020205020404" pitchFamily="49" charset="0"/>
                </a:endParaRPr>
              </a:p>
              <a:p>
                <a:pPr lvl="0">
                  <a:spcBef>
                    <a:spcPts val="580"/>
                  </a:spcBef>
                  <a:buClr>
                    <a:srgbClr val="00B050"/>
                  </a:buClr>
                  <a:buSzPct val="85000"/>
                  <a:defRPr/>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cs typeface="Courier New" panose="02070309020205020404" pitchFamily="49" charset="0"/>
                        </a:rPr>
                        <m:t>𝝋</m:t>
                      </m:r>
                      <m:d>
                        <m:dPr>
                          <m:ctrlPr>
                            <a:rPr lang="en-US" altLang="zh-CN" sz="2400" b="1" i="1" smtClean="0">
                              <a:latin typeface="Cambria Math" panose="02040503050406030204" pitchFamily="18" charset="0"/>
                              <a:cs typeface="Courier New" panose="02070309020205020404" pitchFamily="49" charset="0"/>
                            </a:rPr>
                          </m:ctrlPr>
                        </m:dPr>
                        <m:e>
                          <m:r>
                            <a:rPr lang="en-US" altLang="zh-CN" sz="2400" b="1" i="1" smtClean="0">
                              <a:latin typeface="Cambria Math" panose="02040503050406030204" pitchFamily="18" charset="0"/>
                              <a:cs typeface="Courier New" panose="02070309020205020404" pitchFamily="49" charset="0"/>
                            </a:rPr>
                            <m:t>𝒙</m:t>
                          </m:r>
                        </m:e>
                      </m:d>
                      <m:r>
                        <a:rPr lang="en-US" altLang="zh-CN" sz="2400" b="1" i="1" smtClean="0">
                          <a:latin typeface="Cambria Math" panose="02040503050406030204" pitchFamily="18" charset="0"/>
                          <a:cs typeface="Courier New" panose="02070309020205020404" pitchFamily="49" charset="0"/>
                        </a:rPr>
                        <m:t>=</m:t>
                      </m:r>
                      <m:f>
                        <m:fPr>
                          <m:ctrlPr>
                            <a:rPr lang="en-US" altLang="zh-CN" sz="2400" b="1" i="1" smtClean="0">
                              <a:latin typeface="Cambria Math" panose="02040503050406030204" pitchFamily="18" charset="0"/>
                              <a:cs typeface="Courier New" panose="02070309020205020404" pitchFamily="49" charset="0"/>
                            </a:rPr>
                          </m:ctrlPr>
                        </m:fPr>
                        <m:num>
                          <m:r>
                            <a:rPr lang="en-US" altLang="zh-CN" sz="2400" b="1" i="1" smtClean="0">
                              <a:latin typeface="Cambria Math" panose="02040503050406030204" pitchFamily="18" charset="0"/>
                              <a:cs typeface="Courier New" panose="02070309020205020404" pitchFamily="49" charset="0"/>
                            </a:rPr>
                            <m:t>𝟏</m:t>
                          </m:r>
                        </m:num>
                        <m:den>
                          <m:r>
                            <a:rPr lang="en-US" altLang="zh-CN" sz="2400" b="1" i="1" smtClean="0">
                              <a:latin typeface="Cambria Math" panose="02040503050406030204" pitchFamily="18" charset="0"/>
                              <a:cs typeface="Courier New" panose="02070309020205020404" pitchFamily="49" charset="0"/>
                            </a:rPr>
                            <m:t>𝟐</m:t>
                          </m:r>
                        </m:den>
                      </m:f>
                      <m:r>
                        <a:rPr lang="en-US" altLang="zh-CN" sz="2400" b="1" i="1" smtClean="0">
                          <a:latin typeface="Cambria Math" panose="02040503050406030204" pitchFamily="18" charset="0"/>
                          <a:cs typeface="Courier New" panose="02070309020205020404" pitchFamily="49" charset="0"/>
                        </a:rPr>
                        <m:t>&lt;</m:t>
                      </m:r>
                      <m:r>
                        <a:rPr lang="en-US" altLang="zh-CN" sz="2400" b="1" i="1" smtClean="0">
                          <a:latin typeface="Cambria Math" panose="02040503050406030204" pitchFamily="18" charset="0"/>
                          <a:cs typeface="Courier New" panose="02070309020205020404" pitchFamily="49" charset="0"/>
                        </a:rPr>
                        <m:t>𝑨𝒙</m:t>
                      </m:r>
                      <m:r>
                        <a:rPr lang="en-US" altLang="zh-CN" sz="2400" b="1" i="1" smtClean="0">
                          <a:latin typeface="Cambria Math" panose="02040503050406030204" pitchFamily="18" charset="0"/>
                          <a:cs typeface="Courier New" panose="02070309020205020404" pitchFamily="49" charset="0"/>
                        </a:rPr>
                        <m:t>,</m:t>
                      </m:r>
                      <m:r>
                        <a:rPr lang="en-US" altLang="zh-CN" sz="2400" b="1" i="1" smtClean="0">
                          <a:latin typeface="Cambria Math" panose="02040503050406030204" pitchFamily="18" charset="0"/>
                          <a:cs typeface="Courier New" panose="02070309020205020404" pitchFamily="49" charset="0"/>
                        </a:rPr>
                        <m:t>𝒙</m:t>
                      </m:r>
                      <m:r>
                        <a:rPr lang="en-US" altLang="zh-CN" sz="2400" b="1" i="1" smtClean="0">
                          <a:latin typeface="Cambria Math" panose="02040503050406030204" pitchFamily="18" charset="0"/>
                          <a:cs typeface="Courier New" panose="02070309020205020404" pitchFamily="49" charset="0"/>
                        </a:rPr>
                        <m:t>&gt;− &lt;</m:t>
                      </m:r>
                      <m:r>
                        <a:rPr lang="en-US" altLang="zh-CN" sz="2400" b="1" i="1" smtClean="0">
                          <a:latin typeface="Cambria Math" panose="02040503050406030204" pitchFamily="18" charset="0"/>
                          <a:cs typeface="Courier New" panose="02070309020205020404" pitchFamily="49" charset="0"/>
                        </a:rPr>
                        <m:t>𝒃</m:t>
                      </m:r>
                      <m:r>
                        <a:rPr lang="en-US" altLang="zh-CN" sz="2400" b="1" i="1" smtClean="0">
                          <a:latin typeface="Cambria Math" panose="02040503050406030204" pitchFamily="18" charset="0"/>
                          <a:cs typeface="Courier New" panose="02070309020205020404" pitchFamily="49" charset="0"/>
                        </a:rPr>
                        <m:t>,</m:t>
                      </m:r>
                      <m:r>
                        <a:rPr lang="en-US" altLang="zh-CN" sz="2400" b="1" i="1" smtClean="0">
                          <a:latin typeface="Cambria Math" panose="02040503050406030204" pitchFamily="18" charset="0"/>
                          <a:cs typeface="Courier New" panose="02070309020205020404" pitchFamily="49" charset="0"/>
                        </a:rPr>
                        <m:t>𝒙</m:t>
                      </m:r>
                      <m:r>
                        <a:rPr lang="en-US" altLang="zh-CN" sz="2400" b="1" i="1" smtClean="0">
                          <a:latin typeface="Cambria Math" panose="02040503050406030204" pitchFamily="18" charset="0"/>
                          <a:cs typeface="Courier New" panose="02070309020205020404" pitchFamily="49" charset="0"/>
                        </a:rPr>
                        <m:t>&gt; =</m:t>
                      </m:r>
                      <m:f>
                        <m:fPr>
                          <m:ctrlPr>
                            <a:rPr lang="en-US" altLang="zh-CN" sz="2400" b="1" i="1" smtClean="0">
                              <a:latin typeface="Cambria Math" panose="02040503050406030204" pitchFamily="18" charset="0"/>
                              <a:cs typeface="Courier New" panose="02070309020205020404" pitchFamily="49" charset="0"/>
                            </a:rPr>
                          </m:ctrlPr>
                        </m:fPr>
                        <m:num>
                          <m:r>
                            <a:rPr lang="en-US" altLang="zh-CN" sz="2400" b="1" i="1" smtClean="0">
                              <a:latin typeface="Cambria Math" panose="02040503050406030204" pitchFamily="18" charset="0"/>
                              <a:cs typeface="Courier New" panose="02070309020205020404" pitchFamily="49" charset="0"/>
                            </a:rPr>
                            <m:t>𝟏</m:t>
                          </m:r>
                        </m:num>
                        <m:den>
                          <m:r>
                            <a:rPr lang="en-US" altLang="zh-CN" sz="2400" b="1" i="1" smtClean="0">
                              <a:latin typeface="Cambria Math" panose="02040503050406030204" pitchFamily="18" charset="0"/>
                              <a:cs typeface="Courier New" panose="02070309020205020404" pitchFamily="49" charset="0"/>
                            </a:rPr>
                            <m:t>𝟐</m:t>
                          </m:r>
                        </m:den>
                      </m:f>
                      <m:sSup>
                        <m:sSupPr>
                          <m:ctrlPr>
                            <a:rPr lang="en-US" altLang="zh-CN" sz="2400" b="1" i="1" smtClean="0">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𝒙</m:t>
                          </m:r>
                        </m:e>
                        <m:sup>
                          <m:r>
                            <a:rPr lang="en-US" altLang="zh-CN" sz="2400" b="1" i="1" smtClean="0">
                              <a:latin typeface="Cambria Math" panose="02040503050406030204" pitchFamily="18" charset="0"/>
                              <a:cs typeface="Courier New" panose="02070309020205020404" pitchFamily="49" charset="0"/>
                            </a:rPr>
                            <m:t>⊤</m:t>
                          </m:r>
                        </m:sup>
                      </m:sSup>
                      <m:r>
                        <a:rPr lang="en-US" altLang="zh-CN" sz="2400" b="1" i="1" smtClean="0">
                          <a:latin typeface="Cambria Math" panose="02040503050406030204" pitchFamily="18" charset="0"/>
                          <a:cs typeface="Courier New" panose="02070309020205020404" pitchFamily="49" charset="0"/>
                        </a:rPr>
                        <m:t>𝑨𝒙</m:t>
                      </m:r>
                      <m:r>
                        <a:rPr lang="en-US" altLang="zh-CN" sz="2400" b="1" i="1" smtClean="0">
                          <a:latin typeface="Cambria Math" panose="02040503050406030204" pitchFamily="18" charset="0"/>
                          <a:cs typeface="Courier New" panose="02070309020205020404" pitchFamily="49" charset="0"/>
                        </a:rPr>
                        <m:t>−</m:t>
                      </m:r>
                      <m:sSup>
                        <m:sSupPr>
                          <m:ctrlPr>
                            <a:rPr lang="en-US" altLang="zh-CN" sz="2400" b="1" i="1" smtClean="0">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𝒃</m:t>
                          </m:r>
                        </m:e>
                        <m:sup>
                          <m:r>
                            <a:rPr lang="en-US" altLang="zh-CN" sz="2400" b="1" i="1" smtClean="0">
                              <a:latin typeface="Cambria Math" panose="02040503050406030204" pitchFamily="18" charset="0"/>
                              <a:cs typeface="Courier New" panose="02070309020205020404" pitchFamily="49" charset="0"/>
                            </a:rPr>
                            <m:t>⊤</m:t>
                          </m:r>
                        </m:sup>
                      </m:sSup>
                      <m:r>
                        <a:rPr lang="en-US" altLang="zh-CN" sz="2400" b="1" i="1" smtClean="0">
                          <a:latin typeface="Cambria Math" panose="02040503050406030204" pitchFamily="18" charset="0"/>
                          <a:cs typeface="Courier New" panose="02070309020205020404" pitchFamily="49" charset="0"/>
                        </a:rPr>
                        <m:t>𝒙</m:t>
                      </m:r>
                    </m:oMath>
                  </m:oMathPara>
                </a14:m>
                <a:endParaRPr lang="en-US" altLang="zh-CN" sz="2400" b="1" dirty="0">
                  <a:latin typeface="+mj-ea"/>
                  <a:cs typeface="Courier New" panose="02070309020205020404" pitchFamily="49" charset="0"/>
                </a:endParaRPr>
              </a:p>
              <a:p>
                <a:pPr lvl="0">
                  <a:spcBef>
                    <a:spcPts val="580"/>
                  </a:spcBef>
                  <a:buClr>
                    <a:srgbClr val="00B050"/>
                  </a:buClr>
                  <a:buSzPct val="85000"/>
                  <a:defRPr/>
                </a:pPr>
                <a:r>
                  <a:rPr lang="zh-CN" altLang="en-US" sz="2400" b="1" dirty="0">
                    <a:latin typeface="+mj-ea"/>
                    <a:ea typeface="+mj-ea"/>
                    <a:cs typeface="Courier New" panose="02070309020205020404" pitchFamily="49" charset="0"/>
                  </a:rPr>
                  <a:t>则线性方程组</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𝑨𝒙</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𝒃</m:t>
                    </m:r>
                  </m:oMath>
                </a14:m>
                <a:r>
                  <a:rPr lang="zh-CN" altLang="en-US" sz="2400" b="1" dirty="0">
                    <a:latin typeface="+mj-ea"/>
                    <a:ea typeface="+mj-ea"/>
                    <a:cs typeface="Courier New" panose="02070309020205020404" pitchFamily="49" charset="0"/>
                  </a:rPr>
                  <a:t>的解集等于</a:t>
                </a:r>
                <a14:m>
                  <m:oMath xmlns:m="http://schemas.openxmlformats.org/officeDocument/2006/math">
                    <m:r>
                      <a:rPr lang="en-US" altLang="zh-CN" sz="2400" b="1">
                        <a:latin typeface="Cambria Math" panose="02040503050406030204" pitchFamily="18" charset="0"/>
                        <a:cs typeface="Courier New" panose="02070309020205020404" pitchFamily="49" charset="0"/>
                      </a:rPr>
                      <m:t>𝐚𝐫𝐠𝐦𝐢</m:t>
                    </m:r>
                    <m:sSub>
                      <m:sSubPr>
                        <m:ctrlPr>
                          <a:rPr lang="en-US" altLang="zh-CN" sz="2400" b="1" i="1">
                            <a:latin typeface="Cambria Math" panose="02040503050406030204" pitchFamily="18" charset="0"/>
                            <a:cs typeface="Courier New" panose="02070309020205020404" pitchFamily="49" charset="0"/>
                          </a:rPr>
                        </m:ctrlPr>
                      </m:sSubPr>
                      <m:e>
                        <m:r>
                          <a:rPr lang="en-US" altLang="zh-CN" sz="2400" b="1">
                            <a:latin typeface="Cambria Math" panose="02040503050406030204" pitchFamily="18" charset="0"/>
                            <a:cs typeface="Courier New" panose="02070309020205020404" pitchFamily="49" charset="0"/>
                          </a:rPr>
                          <m:t>𝐧</m:t>
                        </m:r>
                      </m:e>
                      <m:sub>
                        <m:r>
                          <a:rPr lang="en-US" altLang="zh-CN" sz="2400" b="1" i="1">
                            <a:latin typeface="Cambria Math" panose="02040503050406030204" pitchFamily="18" charset="0"/>
                            <a:cs typeface="Courier New" panose="02070309020205020404" pitchFamily="49" charset="0"/>
                          </a:rPr>
                          <m:t>𝒙</m:t>
                        </m:r>
                        <m:r>
                          <a:rPr lang="en-US" altLang="zh-CN" sz="2400" b="1" i="1">
                            <a:latin typeface="Cambria Math" panose="02040503050406030204" pitchFamily="18" charset="0"/>
                            <a:cs typeface="Courier New" panose="02070309020205020404" pitchFamily="49" charset="0"/>
                          </a:rPr>
                          <m:t>∈</m:t>
                        </m:r>
                        <m:sSup>
                          <m:sSupPr>
                            <m:ctrlPr>
                              <a:rPr lang="en-US" altLang="zh-CN" sz="2400" b="1" i="1" smtClean="0">
                                <a:latin typeface="Cambria Math" panose="02040503050406030204" pitchFamily="18" charset="0"/>
                                <a:ea typeface="Cambria Math" panose="02040503050406030204" pitchFamily="18" charset="0"/>
                                <a:cs typeface="Courier New" panose="02070309020205020404" pitchFamily="49" charset="0"/>
                              </a:rPr>
                            </m:ctrlPr>
                          </m:sSupPr>
                          <m:e>
                            <m:r>
                              <a:rPr lang="en-US" altLang="zh-CN" sz="2400" b="1" i="1">
                                <a:latin typeface="Cambria Math" panose="02040503050406030204" pitchFamily="18" charset="0"/>
                                <a:ea typeface="Cambria Math" panose="02040503050406030204" pitchFamily="18" charset="0"/>
                                <a:cs typeface="Courier New" panose="02070309020205020404" pitchFamily="49" charset="0"/>
                              </a:rPr>
                              <m:t>ℝ</m:t>
                            </m:r>
                          </m:e>
                          <m:sup>
                            <m:r>
                              <a:rPr lang="en-US" altLang="zh-CN" sz="2400" b="1" i="1" smtClean="0">
                                <a:latin typeface="Cambria Math" panose="02040503050406030204" pitchFamily="18" charset="0"/>
                                <a:ea typeface="Cambria Math" panose="02040503050406030204" pitchFamily="18" charset="0"/>
                                <a:cs typeface="Courier New" panose="02070309020205020404" pitchFamily="49" charset="0"/>
                              </a:rPr>
                              <m:t>𝒏</m:t>
                            </m:r>
                          </m:sup>
                        </m:sSup>
                      </m:sub>
                    </m:sSub>
                    <m:r>
                      <a:rPr lang="en-US" altLang="zh-CN" sz="2400" b="1" i="1" smtClean="0">
                        <a:latin typeface="Cambria Math" panose="02040503050406030204" pitchFamily="18" charset="0"/>
                        <a:cs typeface="Courier New" panose="02070309020205020404" pitchFamily="49" charset="0"/>
                      </a:rPr>
                      <m:t>𝝋</m:t>
                    </m:r>
                    <m:r>
                      <a:rPr lang="en-US" altLang="zh-CN" sz="2400" b="1" i="1" smtClean="0">
                        <a:latin typeface="Cambria Math" panose="02040503050406030204" pitchFamily="18" charset="0"/>
                        <a:cs typeface="Courier New" panose="02070309020205020404" pitchFamily="49" charset="0"/>
                      </a:rPr>
                      <m:t>(</m:t>
                    </m:r>
                    <m:r>
                      <a:rPr lang="en-US" altLang="zh-CN" sz="2400" b="1" i="1" smtClean="0">
                        <a:latin typeface="Cambria Math" panose="02040503050406030204" pitchFamily="18" charset="0"/>
                        <a:cs typeface="Courier New" panose="02070309020205020404" pitchFamily="49" charset="0"/>
                      </a:rPr>
                      <m:t>𝒙</m:t>
                    </m:r>
                    <m:r>
                      <a:rPr lang="en-US" altLang="zh-CN" sz="2400" b="1" i="1" smtClean="0">
                        <a:latin typeface="Cambria Math" panose="02040503050406030204" pitchFamily="18" charset="0"/>
                        <a:cs typeface="Courier New" panose="02070309020205020404" pitchFamily="49" charset="0"/>
                      </a:rPr>
                      <m:t>)</m:t>
                    </m:r>
                  </m:oMath>
                </a14:m>
                <a:r>
                  <a:rPr lang="zh-CN" altLang="en-US" sz="2400" b="1" dirty="0">
                    <a:latin typeface="+mj-ea"/>
                    <a:ea typeface="+mj-ea"/>
                    <a:cs typeface="Courier New" panose="02070309020205020404" pitchFamily="49" charset="0"/>
                  </a:rPr>
                  <a:t>的解集，将线性方程组求解问题转化为最优化问题的方法，称为</a:t>
                </a:r>
                <a:r>
                  <a:rPr lang="zh-CN" altLang="en-US" sz="2400" b="1" dirty="0">
                    <a:solidFill>
                      <a:srgbClr val="FF0000"/>
                    </a:solidFill>
                    <a:latin typeface="+mj-ea"/>
                    <a:ea typeface="+mj-ea"/>
                    <a:cs typeface="Courier New" panose="02070309020205020404" pitchFamily="49" charset="0"/>
                  </a:rPr>
                  <a:t>变分法</a:t>
                </a:r>
                <a:endParaRPr lang="en-US" altLang="zh-CN" sz="2400" b="1" dirty="0">
                  <a:solidFill>
                    <a:srgbClr val="FF0000"/>
                  </a:solidFill>
                  <a:latin typeface="+mj-ea"/>
                  <a:ea typeface="+mj-ea"/>
                  <a:cs typeface="Courier New" panose="02070309020205020404" pitchFamily="49" charset="0"/>
                </a:endParaRPr>
              </a:p>
            </p:txBody>
          </p:sp>
        </mc:Choice>
        <mc:Fallback xmlns="">
          <p:sp>
            <p:nvSpPr>
              <p:cNvPr id="11" name="矩形 10">
                <a:extLst>
                  <a:ext uri="{FF2B5EF4-FFF2-40B4-BE49-F238E27FC236}">
                    <a16:creationId xmlns:a16="http://schemas.microsoft.com/office/drawing/2014/main" id="{8E3484D3-8E11-44BA-AF5C-319905354C9B}"/>
                  </a:ext>
                </a:extLst>
              </p:cNvPr>
              <p:cNvSpPr>
                <a:spLocks noRot="1" noChangeAspect="1" noMove="1" noResize="1" noEditPoints="1" noAdjustHandles="1" noChangeArrowheads="1" noChangeShapeType="1" noTextEdit="1"/>
              </p:cNvSpPr>
              <p:nvPr/>
            </p:nvSpPr>
            <p:spPr>
              <a:xfrm>
                <a:off x="395537" y="1359434"/>
                <a:ext cx="8424936" cy="1968744"/>
              </a:xfrm>
              <a:prstGeom prst="rect">
                <a:avLst/>
              </a:prstGeom>
              <a:blipFill>
                <a:blip r:embed="rId3"/>
                <a:stretch>
                  <a:fillRect l="-1158" t="-3406"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553CF97D-F7A2-4011-AE80-1AA11B3D3C1D}"/>
                  </a:ext>
                </a:extLst>
              </p:cNvPr>
              <p:cNvSpPr/>
              <p:nvPr/>
            </p:nvSpPr>
            <p:spPr>
              <a:xfrm>
                <a:off x="395537" y="4797152"/>
                <a:ext cx="8424936" cy="1968744"/>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由于矩阵</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𝑨</m:t>
                    </m:r>
                  </m:oMath>
                </a14:m>
                <a:r>
                  <a:rPr lang="zh-CN" altLang="en-US" sz="2400" b="1" dirty="0">
                    <a:latin typeface="+mj-ea"/>
                    <a:ea typeface="+mj-ea"/>
                    <a:cs typeface="Courier New" panose="02070309020205020404" pitchFamily="49" charset="0"/>
                  </a:rPr>
                  <a:t>的正定性，最优化问题</a:t>
                </a:r>
                <a:endParaRPr lang="en-US" altLang="zh-CN" sz="2400" b="1" dirty="0">
                  <a:latin typeface="+mj-ea"/>
                  <a:ea typeface="+mj-ea"/>
                  <a:cs typeface="Courier New" panose="02070309020205020404" pitchFamily="49" charset="0"/>
                </a:endParaRPr>
              </a:p>
              <a:p>
                <a:pPr>
                  <a:spcBef>
                    <a:spcPts val="580"/>
                  </a:spcBef>
                  <a:buClr>
                    <a:srgbClr val="00B050"/>
                  </a:buClr>
                  <a:buSzPct val="85000"/>
                  <a:defRPr/>
                </a:pPr>
                <a14:m>
                  <m:oMathPara xmlns:m="http://schemas.openxmlformats.org/officeDocument/2006/math">
                    <m:oMathParaPr>
                      <m:jc m:val="centerGroup"/>
                    </m:oMathParaPr>
                    <m:oMath xmlns:m="http://schemas.openxmlformats.org/officeDocument/2006/math">
                      <m:r>
                        <a:rPr lang="en-US" altLang="zh-CN" sz="2400" b="1">
                          <a:latin typeface="Cambria Math" panose="02040503050406030204" pitchFamily="18" charset="0"/>
                          <a:cs typeface="Courier New" panose="02070309020205020404" pitchFamily="49" charset="0"/>
                        </a:rPr>
                        <m:t>𝐚𝐫𝐠𝐦𝐢</m:t>
                      </m:r>
                      <m:sSub>
                        <m:sSubPr>
                          <m:ctrlPr>
                            <a:rPr lang="en-US" altLang="zh-CN" sz="2400" b="1" i="1">
                              <a:latin typeface="Cambria Math" panose="02040503050406030204" pitchFamily="18" charset="0"/>
                              <a:cs typeface="Courier New" panose="02070309020205020404" pitchFamily="49" charset="0"/>
                            </a:rPr>
                          </m:ctrlPr>
                        </m:sSubPr>
                        <m:e>
                          <m:r>
                            <a:rPr lang="en-US" altLang="zh-CN" sz="2400" b="1">
                              <a:latin typeface="Cambria Math" panose="02040503050406030204" pitchFamily="18" charset="0"/>
                              <a:cs typeface="Courier New" panose="02070309020205020404" pitchFamily="49" charset="0"/>
                            </a:rPr>
                            <m:t>𝐧</m:t>
                          </m:r>
                        </m:e>
                        <m:sub>
                          <m:r>
                            <a:rPr lang="en-US" altLang="zh-CN" sz="2400" b="1" i="1">
                              <a:latin typeface="Cambria Math" panose="02040503050406030204" pitchFamily="18" charset="0"/>
                              <a:cs typeface="Courier New" panose="02070309020205020404" pitchFamily="49" charset="0"/>
                            </a:rPr>
                            <m:t>𝒙</m:t>
                          </m:r>
                          <m:r>
                            <a:rPr lang="en-US" altLang="zh-CN" sz="2400" b="1" i="1">
                              <a:latin typeface="Cambria Math" panose="02040503050406030204" pitchFamily="18" charset="0"/>
                              <a:cs typeface="Courier New" panose="02070309020205020404" pitchFamily="49" charset="0"/>
                            </a:rPr>
                            <m:t>∈</m:t>
                          </m:r>
                          <m:sSup>
                            <m:sSupPr>
                              <m:ctrlPr>
                                <a:rPr lang="en-US" altLang="zh-CN" sz="2400" b="1" i="1">
                                  <a:latin typeface="Cambria Math" panose="02040503050406030204" pitchFamily="18" charset="0"/>
                                  <a:ea typeface="Cambria Math" panose="02040503050406030204" pitchFamily="18" charset="0"/>
                                  <a:cs typeface="Courier New" panose="02070309020205020404" pitchFamily="49" charset="0"/>
                                </a:rPr>
                              </m:ctrlPr>
                            </m:sSupPr>
                            <m:e>
                              <m:r>
                                <a:rPr lang="en-US" altLang="zh-CN" sz="2400" b="1" i="1">
                                  <a:latin typeface="Cambria Math" panose="02040503050406030204" pitchFamily="18" charset="0"/>
                                  <a:ea typeface="Cambria Math" panose="02040503050406030204" pitchFamily="18" charset="0"/>
                                  <a:cs typeface="Courier New" panose="02070309020205020404" pitchFamily="49" charset="0"/>
                                </a:rPr>
                                <m:t>ℝ</m:t>
                              </m:r>
                            </m:e>
                            <m:sup>
                              <m:r>
                                <a:rPr lang="en-US" altLang="zh-CN" sz="2400" b="1" i="1">
                                  <a:latin typeface="Cambria Math" panose="02040503050406030204" pitchFamily="18" charset="0"/>
                                  <a:ea typeface="Cambria Math" panose="02040503050406030204" pitchFamily="18" charset="0"/>
                                  <a:cs typeface="Courier New" panose="02070309020205020404" pitchFamily="49" charset="0"/>
                                </a:rPr>
                                <m:t>𝒏</m:t>
                              </m:r>
                            </m:sup>
                          </m:sSup>
                        </m:sub>
                      </m:sSub>
                      <m:r>
                        <a:rPr lang="en-US" altLang="zh-CN" sz="2400" b="1" i="1">
                          <a:latin typeface="Cambria Math" panose="02040503050406030204" pitchFamily="18" charset="0"/>
                          <a:cs typeface="Courier New" panose="02070309020205020404" pitchFamily="49" charset="0"/>
                        </a:rPr>
                        <m:t>𝝋</m:t>
                      </m:r>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𝒙</m:t>
                          </m:r>
                        </m:e>
                      </m:d>
                      <m:r>
                        <a:rPr lang="en-US" altLang="zh-CN" sz="2400" b="1" i="1">
                          <a:latin typeface="Cambria Math" panose="02040503050406030204" pitchFamily="18" charset="0"/>
                          <a:cs typeface="Courier New" panose="02070309020205020404" pitchFamily="49" charset="0"/>
                        </a:rPr>
                        <m:t>=</m:t>
                      </m:r>
                      <m:r>
                        <a:rPr lang="en-US" altLang="zh-CN" sz="2400" b="1">
                          <a:latin typeface="Cambria Math" panose="02040503050406030204" pitchFamily="18" charset="0"/>
                          <a:cs typeface="Courier New" panose="02070309020205020404" pitchFamily="49" charset="0"/>
                        </a:rPr>
                        <m:t>𝐚𝐫𝐠𝐦𝐢</m:t>
                      </m:r>
                      <m:sSub>
                        <m:sSubPr>
                          <m:ctrlPr>
                            <a:rPr lang="en-US" altLang="zh-CN" sz="2400" b="1" i="1">
                              <a:latin typeface="Cambria Math" panose="02040503050406030204" pitchFamily="18" charset="0"/>
                              <a:cs typeface="Courier New" panose="02070309020205020404" pitchFamily="49" charset="0"/>
                            </a:rPr>
                          </m:ctrlPr>
                        </m:sSubPr>
                        <m:e>
                          <m:r>
                            <a:rPr lang="en-US" altLang="zh-CN" sz="2400" b="1">
                              <a:latin typeface="Cambria Math" panose="02040503050406030204" pitchFamily="18" charset="0"/>
                              <a:cs typeface="Courier New" panose="02070309020205020404" pitchFamily="49" charset="0"/>
                            </a:rPr>
                            <m:t>𝐧</m:t>
                          </m:r>
                        </m:e>
                        <m:sub>
                          <m:r>
                            <a:rPr lang="en-US" altLang="zh-CN" sz="2400" b="1" i="1">
                              <a:latin typeface="Cambria Math" panose="02040503050406030204" pitchFamily="18" charset="0"/>
                              <a:cs typeface="Courier New" panose="02070309020205020404" pitchFamily="49" charset="0"/>
                            </a:rPr>
                            <m:t>𝒙</m:t>
                          </m:r>
                          <m:r>
                            <a:rPr lang="en-US" altLang="zh-CN" sz="2400" b="1" i="1">
                              <a:latin typeface="Cambria Math" panose="02040503050406030204" pitchFamily="18" charset="0"/>
                              <a:cs typeface="Courier New" panose="02070309020205020404" pitchFamily="49" charset="0"/>
                            </a:rPr>
                            <m:t>∈</m:t>
                          </m:r>
                          <m:sSup>
                            <m:sSupPr>
                              <m:ctrlPr>
                                <a:rPr lang="en-US" altLang="zh-CN" sz="2400" b="1" i="1">
                                  <a:latin typeface="Cambria Math" panose="02040503050406030204" pitchFamily="18" charset="0"/>
                                  <a:ea typeface="Cambria Math" panose="02040503050406030204" pitchFamily="18" charset="0"/>
                                  <a:cs typeface="Courier New" panose="02070309020205020404" pitchFamily="49" charset="0"/>
                                </a:rPr>
                              </m:ctrlPr>
                            </m:sSupPr>
                            <m:e>
                              <m:r>
                                <a:rPr lang="en-US" altLang="zh-CN" sz="2400" b="1" i="1">
                                  <a:latin typeface="Cambria Math" panose="02040503050406030204" pitchFamily="18" charset="0"/>
                                  <a:ea typeface="Cambria Math" panose="02040503050406030204" pitchFamily="18" charset="0"/>
                                  <a:cs typeface="Courier New" panose="02070309020205020404" pitchFamily="49" charset="0"/>
                                </a:rPr>
                                <m:t>ℝ</m:t>
                              </m:r>
                            </m:e>
                            <m:sup>
                              <m:r>
                                <a:rPr lang="en-US" altLang="zh-CN" sz="2400" b="1" i="1">
                                  <a:latin typeface="Cambria Math" panose="02040503050406030204" pitchFamily="18" charset="0"/>
                                  <a:ea typeface="Cambria Math" panose="02040503050406030204" pitchFamily="18" charset="0"/>
                                  <a:cs typeface="Courier New" panose="02070309020205020404" pitchFamily="49" charset="0"/>
                                </a:rPr>
                                <m:t>𝒏</m:t>
                              </m:r>
                            </m:sup>
                          </m:sSup>
                        </m:sub>
                      </m:sSub>
                      <m:f>
                        <m:fPr>
                          <m:ctrlPr>
                            <a:rPr lang="en-US" altLang="zh-CN" sz="2400" b="1" i="1">
                              <a:latin typeface="Cambria Math" panose="02040503050406030204" pitchFamily="18" charset="0"/>
                              <a:cs typeface="Courier New" panose="02070309020205020404" pitchFamily="49" charset="0"/>
                            </a:rPr>
                          </m:ctrlPr>
                        </m:fPr>
                        <m:num>
                          <m:r>
                            <a:rPr lang="en-US" altLang="zh-CN" sz="2400" b="1" i="1">
                              <a:latin typeface="Cambria Math" panose="02040503050406030204" pitchFamily="18" charset="0"/>
                              <a:cs typeface="Courier New" panose="02070309020205020404" pitchFamily="49" charset="0"/>
                            </a:rPr>
                            <m:t>𝟏</m:t>
                          </m:r>
                        </m:num>
                        <m:den>
                          <m:r>
                            <a:rPr lang="en-US" altLang="zh-CN" sz="2400" b="1" i="1">
                              <a:latin typeface="Cambria Math" panose="02040503050406030204" pitchFamily="18" charset="0"/>
                              <a:cs typeface="Courier New" panose="02070309020205020404" pitchFamily="49" charset="0"/>
                            </a:rPr>
                            <m:t>𝟐</m:t>
                          </m:r>
                        </m:den>
                      </m:f>
                      <m:r>
                        <a:rPr lang="en-US" altLang="zh-CN" sz="2400" b="1" i="1">
                          <a:latin typeface="Cambria Math" panose="02040503050406030204" pitchFamily="18" charset="0"/>
                          <a:cs typeface="Courier New" panose="02070309020205020404" pitchFamily="49" charset="0"/>
                        </a:rPr>
                        <m:t>&lt;</m:t>
                      </m:r>
                      <m:r>
                        <a:rPr lang="en-US" altLang="zh-CN" sz="2400" b="1" i="1">
                          <a:latin typeface="Cambria Math" panose="02040503050406030204" pitchFamily="18" charset="0"/>
                          <a:cs typeface="Courier New" panose="02070309020205020404" pitchFamily="49" charset="0"/>
                        </a:rPr>
                        <m:t>𝑨𝒙</m:t>
                      </m:r>
                      <m:r>
                        <a:rPr lang="en-US" altLang="zh-CN" sz="2400" b="1" i="1">
                          <a:latin typeface="Cambria Math" panose="02040503050406030204" pitchFamily="18" charset="0"/>
                          <a:cs typeface="Courier New" panose="02070309020205020404" pitchFamily="49" charset="0"/>
                        </a:rPr>
                        <m:t>,</m:t>
                      </m:r>
                      <m:r>
                        <a:rPr lang="en-US" altLang="zh-CN" sz="2400" b="1" i="1">
                          <a:latin typeface="Cambria Math" panose="02040503050406030204" pitchFamily="18" charset="0"/>
                          <a:cs typeface="Courier New" panose="02070309020205020404" pitchFamily="49" charset="0"/>
                        </a:rPr>
                        <m:t>𝒙</m:t>
                      </m:r>
                      <m:r>
                        <a:rPr lang="en-US" altLang="zh-CN" sz="2400" b="1" i="1">
                          <a:latin typeface="Cambria Math" panose="02040503050406030204" pitchFamily="18" charset="0"/>
                          <a:cs typeface="Courier New" panose="02070309020205020404" pitchFamily="49" charset="0"/>
                        </a:rPr>
                        <m:t>&gt;− &lt;</m:t>
                      </m:r>
                      <m:r>
                        <a:rPr lang="en-US" altLang="zh-CN" sz="2400" b="1" i="1">
                          <a:latin typeface="Cambria Math" panose="02040503050406030204" pitchFamily="18" charset="0"/>
                          <a:cs typeface="Courier New" panose="02070309020205020404" pitchFamily="49" charset="0"/>
                        </a:rPr>
                        <m:t>𝒃</m:t>
                      </m:r>
                      <m:r>
                        <a:rPr lang="en-US" altLang="zh-CN" sz="2400" b="1" i="1">
                          <a:latin typeface="Cambria Math" panose="02040503050406030204" pitchFamily="18" charset="0"/>
                          <a:cs typeface="Courier New" panose="02070309020205020404" pitchFamily="49" charset="0"/>
                        </a:rPr>
                        <m:t>,</m:t>
                      </m:r>
                      <m:r>
                        <a:rPr lang="en-US" altLang="zh-CN" sz="2400" b="1" i="1">
                          <a:latin typeface="Cambria Math" panose="02040503050406030204" pitchFamily="18" charset="0"/>
                          <a:cs typeface="Courier New" panose="02070309020205020404" pitchFamily="49" charset="0"/>
                        </a:rPr>
                        <m:t>𝒙</m:t>
                      </m:r>
                      <m:r>
                        <a:rPr lang="en-US" altLang="zh-CN" sz="2400" b="1" i="1">
                          <a:latin typeface="Cambria Math" panose="02040503050406030204" pitchFamily="18" charset="0"/>
                          <a:cs typeface="Courier New" panose="02070309020205020404" pitchFamily="49" charset="0"/>
                        </a:rPr>
                        <m:t>&gt;</m:t>
                      </m:r>
                    </m:oMath>
                  </m:oMathPara>
                </a14:m>
                <a:endParaRPr lang="en-US" altLang="zh-CN" sz="2400" b="1" dirty="0">
                  <a:latin typeface="+mj-ea"/>
                  <a:cs typeface="Courier New" panose="02070309020205020404" pitchFamily="49" charset="0"/>
                </a:endParaRPr>
              </a:p>
              <a:p>
                <a:pPr lvl="0">
                  <a:spcBef>
                    <a:spcPts val="580"/>
                  </a:spcBef>
                  <a:buClr>
                    <a:srgbClr val="00B050"/>
                  </a:buClr>
                  <a:buSzPct val="85000"/>
                  <a:defRPr/>
                </a:pPr>
                <a:r>
                  <a:rPr lang="zh-CN" altLang="en-US" sz="2400" b="1" dirty="0">
                    <a:latin typeface="+mj-ea"/>
                    <a:ea typeface="+mj-ea"/>
                    <a:cs typeface="Courier New" panose="02070309020205020404" pitchFamily="49" charset="0"/>
                  </a:rPr>
                  <a:t>为</a:t>
                </a:r>
                <a:r>
                  <a:rPr lang="zh-CN" altLang="en-US" sz="2400" b="1">
                    <a:latin typeface="+mj-ea"/>
                    <a:ea typeface="+mj-ea"/>
                    <a:cs typeface="Courier New" panose="02070309020205020404" pitchFamily="49" charset="0"/>
                  </a:rPr>
                  <a:t>一个向量空间</a:t>
                </a:r>
                <a:r>
                  <a:rPr lang="zh-CN" altLang="en-US" sz="2400" b="1" dirty="0">
                    <a:latin typeface="+mj-ea"/>
                    <a:ea typeface="+mj-ea"/>
                    <a:cs typeface="Courier New" panose="02070309020205020404" pitchFamily="49" charset="0"/>
                  </a:rPr>
                  <a:t>的</a:t>
                </a:r>
                <a:r>
                  <a:rPr lang="zh-CN" altLang="en-US" sz="2400" b="1" dirty="0">
                    <a:solidFill>
                      <a:srgbClr val="FF0000"/>
                    </a:solidFill>
                    <a:latin typeface="+mj-ea"/>
                    <a:ea typeface="+mj-ea"/>
                    <a:cs typeface="Courier New" panose="02070309020205020404" pitchFamily="49" charset="0"/>
                  </a:rPr>
                  <a:t>凸问题</a:t>
                </a:r>
                <a:r>
                  <a:rPr lang="zh-CN" altLang="en-US" sz="2400" b="1" dirty="0">
                    <a:latin typeface="+mj-ea"/>
                    <a:ea typeface="+mj-ea"/>
                    <a:cs typeface="Courier New" panose="02070309020205020404" pitchFamily="49" charset="0"/>
                  </a:rPr>
                  <a:t>。类似的，凸问题仅有一个全局最优解，并且可以通过梯度下降法（最速下降法）进行求解</a:t>
                </a:r>
                <a:endParaRPr lang="en-US" altLang="zh-CN" sz="2400" b="1" dirty="0">
                  <a:latin typeface="+mj-ea"/>
                  <a:ea typeface="+mj-ea"/>
                  <a:cs typeface="Courier New" panose="02070309020205020404" pitchFamily="49" charset="0"/>
                </a:endParaRPr>
              </a:p>
            </p:txBody>
          </p:sp>
        </mc:Choice>
        <mc:Fallback xmlns="">
          <p:sp>
            <p:nvSpPr>
              <p:cNvPr id="12" name="矩形 11">
                <a:extLst>
                  <a:ext uri="{FF2B5EF4-FFF2-40B4-BE49-F238E27FC236}">
                    <a16:creationId xmlns:a16="http://schemas.microsoft.com/office/drawing/2014/main" id="{553CF97D-F7A2-4011-AE80-1AA11B3D3C1D}"/>
                  </a:ext>
                </a:extLst>
              </p:cNvPr>
              <p:cNvSpPr>
                <a:spLocks noRot="1" noChangeAspect="1" noMove="1" noResize="1" noEditPoints="1" noAdjustHandles="1" noChangeArrowheads="1" noChangeShapeType="1" noTextEdit="1"/>
              </p:cNvSpPr>
              <p:nvPr/>
            </p:nvSpPr>
            <p:spPr>
              <a:xfrm>
                <a:off x="395537" y="4797152"/>
                <a:ext cx="8424936" cy="1968744"/>
              </a:xfrm>
              <a:prstGeom prst="rect">
                <a:avLst/>
              </a:prstGeom>
              <a:blipFill>
                <a:blip r:embed="rId4"/>
                <a:stretch>
                  <a:fillRect l="-1158" t="-3406"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B4D80261-4BA3-4640-8534-2A74A366E5A8}"/>
                  </a:ext>
                </a:extLst>
              </p:cNvPr>
              <p:cNvSpPr/>
              <p:nvPr/>
            </p:nvSpPr>
            <p:spPr>
              <a:xfrm>
                <a:off x="428022" y="3328178"/>
                <a:ext cx="8608473" cy="1362745"/>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一元凸函数（</a:t>
                </a:r>
                <a:r>
                  <a:rPr lang="zh-CN" altLang="en-US" sz="2400" b="1" dirty="0">
                    <a:solidFill>
                      <a:srgbClr val="FF0000"/>
                    </a:solidFill>
                    <a:latin typeface="+mj-ea"/>
                    <a:ea typeface="+mj-ea"/>
                    <a:cs typeface="Courier New" panose="02070309020205020404" pitchFamily="49" charset="0"/>
                  </a:rPr>
                  <a:t>二阶导大于</a:t>
                </a:r>
                <a:r>
                  <a:rPr lang="en-US" altLang="zh-CN" sz="2400" b="1" dirty="0">
                    <a:solidFill>
                      <a:srgbClr val="FF0000"/>
                    </a:solidFill>
                    <a:latin typeface="+mj-ea"/>
                    <a:ea typeface="+mj-ea"/>
                    <a:cs typeface="Courier New" panose="02070309020205020404" pitchFamily="49" charset="0"/>
                  </a:rPr>
                  <a:t>0</a:t>
                </a:r>
                <a:r>
                  <a:rPr lang="zh-CN" altLang="en-US" sz="2400" b="1" dirty="0">
                    <a:solidFill>
                      <a:srgbClr val="FF0000"/>
                    </a:solidFill>
                    <a:latin typeface="+mj-ea"/>
                    <a:ea typeface="+mj-ea"/>
                    <a:cs typeface="Courier New" panose="02070309020205020404" pitchFamily="49" charset="0"/>
                  </a:rPr>
                  <a:t>的函数</a:t>
                </a:r>
                <a:r>
                  <a:rPr lang="zh-CN" altLang="en-US" sz="2400" b="1" dirty="0">
                    <a:latin typeface="+mj-ea"/>
                    <a:ea typeface="+mj-ea"/>
                    <a:cs typeface="Courier New" panose="02070309020205020404" pitchFamily="49" charset="0"/>
                  </a:rPr>
                  <a:t>）如</a:t>
                </a:r>
                <a14:m>
                  <m:oMath xmlns:m="http://schemas.openxmlformats.org/officeDocument/2006/math">
                    <m:f>
                      <m:fPr>
                        <m:ctrlPr>
                          <a:rPr lang="en-US" altLang="zh-CN" sz="2400" b="1" i="1">
                            <a:latin typeface="Cambria Math" panose="02040503050406030204" pitchFamily="18" charset="0"/>
                            <a:cs typeface="Courier New" panose="02070309020205020404" pitchFamily="49" charset="0"/>
                          </a:rPr>
                        </m:ctrlPr>
                      </m:fPr>
                      <m:num>
                        <m:r>
                          <a:rPr lang="en-US" altLang="zh-CN" sz="2400" b="1" i="1">
                            <a:latin typeface="Cambria Math" panose="02040503050406030204" pitchFamily="18" charset="0"/>
                            <a:cs typeface="Courier New" panose="02070309020205020404" pitchFamily="49" charset="0"/>
                          </a:rPr>
                          <m:t>𝟏</m:t>
                        </m:r>
                      </m:num>
                      <m:den>
                        <m:r>
                          <a:rPr lang="en-US" altLang="zh-CN" sz="2400" b="1" i="1">
                            <a:latin typeface="Cambria Math" panose="02040503050406030204" pitchFamily="18" charset="0"/>
                            <a:cs typeface="Courier New" panose="02070309020205020404" pitchFamily="49" charset="0"/>
                          </a:rPr>
                          <m:t>𝟐</m:t>
                        </m:r>
                      </m:den>
                    </m:f>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a:latin typeface="Cambria Math" panose="02040503050406030204" pitchFamily="18" charset="0"/>
                            <a:cs typeface="Courier New" panose="02070309020205020404" pitchFamily="49" charset="0"/>
                          </a:rPr>
                          <m:t>𝒙</m:t>
                        </m:r>
                      </m:e>
                      <m:sup>
                        <m:r>
                          <a:rPr lang="en-US" altLang="zh-CN" sz="2400" b="1" i="1">
                            <a:latin typeface="Cambria Math" panose="02040503050406030204" pitchFamily="18" charset="0"/>
                            <a:cs typeface="Courier New" panose="02070309020205020404" pitchFamily="49" charset="0"/>
                          </a:rPr>
                          <m:t>𝟐</m:t>
                        </m:r>
                      </m:sup>
                    </m:sSup>
                    <m:r>
                      <a:rPr lang="en-US" altLang="zh-CN" sz="2400" b="1" i="1">
                        <a:latin typeface="Cambria Math" panose="02040503050406030204" pitchFamily="18" charset="0"/>
                        <a:cs typeface="Courier New" panose="02070309020205020404" pitchFamily="49" charset="0"/>
                      </a:rPr>
                      <m:t>−</m:t>
                    </m:r>
                    <m:r>
                      <a:rPr lang="en-US" altLang="zh-CN" sz="2400" b="1" i="1">
                        <a:latin typeface="Cambria Math" panose="02040503050406030204" pitchFamily="18" charset="0"/>
                        <a:cs typeface="Courier New" panose="02070309020205020404" pitchFamily="49" charset="0"/>
                      </a:rPr>
                      <m:t>𝒃𝒙</m:t>
                    </m:r>
                  </m:oMath>
                </a14:m>
                <a:r>
                  <a:rPr lang="zh-CN" altLang="en-US" sz="2400" b="1" dirty="0">
                    <a:latin typeface="+mj-ea"/>
                    <a:ea typeface="+mj-ea"/>
                    <a:cs typeface="Courier New" panose="02070309020205020404" pitchFamily="49" charset="0"/>
                  </a:rPr>
                  <a:t>，取到最小值的点</a:t>
                </a:r>
                <a14:m>
                  <m:oMath xmlns:m="http://schemas.openxmlformats.org/officeDocument/2006/math">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𝒙</m:t>
                        </m:r>
                      </m:e>
                      <m:sup>
                        <m:r>
                          <a:rPr lang="en-US" altLang="zh-CN" sz="2400" b="1" i="1" smtClean="0">
                            <a:latin typeface="Cambria Math" panose="02040503050406030204" pitchFamily="18" charset="0"/>
                            <a:ea typeface="+mj-ea"/>
                            <a:cs typeface="Courier New" panose="02070309020205020404" pitchFamily="49" charset="0"/>
                          </a:rPr>
                          <m:t>∗</m:t>
                        </m:r>
                      </m:sup>
                    </m:sSup>
                  </m:oMath>
                </a14:m>
                <a:r>
                  <a:rPr lang="zh-CN" altLang="en-US" sz="2400" b="1" dirty="0">
                    <a:latin typeface="+mj-ea"/>
                    <a:ea typeface="+mj-ea"/>
                    <a:cs typeface="Courier New" panose="02070309020205020404" pitchFamily="49" charset="0"/>
                  </a:rPr>
                  <a:t>在抛物线底端，在任意一点，计算导数后，只需将</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𝒙</m:t>
                    </m:r>
                  </m:oMath>
                </a14:m>
                <a:r>
                  <a:rPr lang="zh-CN" altLang="en-US" sz="2400" b="1" dirty="0">
                    <a:latin typeface="+mj-ea"/>
                    <a:ea typeface="+mj-ea"/>
                    <a:cs typeface="Courier New" panose="02070309020205020404" pitchFamily="49" charset="0"/>
                  </a:rPr>
                  <a:t>按照导数符号相反方向搜索即可直接获得唯一全局最优解</a:t>
                </a:r>
                <a14:m>
                  <m:oMath xmlns:m="http://schemas.openxmlformats.org/officeDocument/2006/math">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𝒙</m:t>
                        </m:r>
                      </m:e>
                      <m:sup>
                        <m:r>
                          <a:rPr lang="en-US" altLang="zh-CN" sz="2400" b="1" i="1" smtClean="0">
                            <a:latin typeface="Cambria Math" panose="02040503050406030204" pitchFamily="18" charset="0"/>
                            <a:ea typeface="+mj-ea"/>
                            <a:cs typeface="Courier New" panose="02070309020205020404" pitchFamily="49" charset="0"/>
                          </a:rPr>
                          <m:t>∗</m:t>
                        </m:r>
                      </m:sup>
                    </m:sSup>
                  </m:oMath>
                </a14:m>
                <a:endParaRPr lang="en-US" altLang="zh-CN" sz="2400" b="1" dirty="0">
                  <a:latin typeface="+mj-ea"/>
                  <a:ea typeface="+mj-ea"/>
                  <a:cs typeface="Courier New" panose="02070309020205020404" pitchFamily="49" charset="0"/>
                </a:endParaRPr>
              </a:p>
            </p:txBody>
          </p:sp>
        </mc:Choice>
        <mc:Fallback xmlns="">
          <p:sp>
            <p:nvSpPr>
              <p:cNvPr id="14" name="矩形 13">
                <a:extLst>
                  <a:ext uri="{FF2B5EF4-FFF2-40B4-BE49-F238E27FC236}">
                    <a16:creationId xmlns:a16="http://schemas.microsoft.com/office/drawing/2014/main" id="{B4D80261-4BA3-4640-8534-2A74A366E5A8}"/>
                  </a:ext>
                </a:extLst>
              </p:cNvPr>
              <p:cNvSpPr>
                <a:spLocks noRot="1" noChangeAspect="1" noMove="1" noResize="1" noEditPoints="1" noAdjustHandles="1" noChangeArrowheads="1" noChangeShapeType="1" noTextEdit="1"/>
              </p:cNvSpPr>
              <p:nvPr/>
            </p:nvSpPr>
            <p:spPr>
              <a:xfrm>
                <a:off x="428022" y="3328178"/>
                <a:ext cx="8608473" cy="1362745"/>
              </a:xfrm>
              <a:prstGeom prst="rect">
                <a:avLst/>
              </a:prstGeom>
              <a:blipFill>
                <a:blip r:embed="rId5"/>
                <a:stretch>
                  <a:fillRect l="-637" r="-921" b="-80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445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274722"/>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变分</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最速梯度下降法解线性方程组</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553CF97D-F7A2-4011-AE80-1AA11B3D3C1D}"/>
                  </a:ext>
                </a:extLst>
              </p:cNvPr>
              <p:cNvSpPr/>
              <p:nvPr/>
            </p:nvSpPr>
            <p:spPr>
              <a:xfrm>
                <a:off x="179512" y="843716"/>
                <a:ext cx="8424936" cy="2120581"/>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光滑函数</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𝝋</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𝒙</m:t>
                    </m:r>
                    <m:r>
                      <a:rPr lang="en-US" altLang="zh-CN" sz="2400" b="1" i="1" smtClean="0">
                        <a:latin typeface="Cambria Math" panose="02040503050406030204" pitchFamily="18" charset="0"/>
                        <a:ea typeface="+mj-ea"/>
                        <a:cs typeface="Courier New" panose="02070309020205020404" pitchFamily="49" charset="0"/>
                      </a:rPr>
                      <m:t>)</m:t>
                    </m:r>
                  </m:oMath>
                </a14:m>
                <a:r>
                  <a:rPr lang="zh-CN" altLang="en-US" sz="2400" b="1" dirty="0">
                    <a:latin typeface="+mj-ea"/>
                    <a:ea typeface="+mj-ea"/>
                    <a:cs typeface="Courier New" panose="02070309020205020404" pitchFamily="49" charset="0"/>
                  </a:rPr>
                  <a:t>在</a:t>
                </a:r>
                <a14:m>
                  <m:oMath xmlns:m="http://schemas.openxmlformats.org/officeDocument/2006/math">
                    <m:r>
                      <a:rPr lang="en-US" altLang="zh-CN" sz="2400" b="1" i="1" dirty="0" smtClean="0">
                        <a:latin typeface="Cambria Math" panose="02040503050406030204" pitchFamily="18" charset="0"/>
                        <a:ea typeface="+mj-ea"/>
                        <a:cs typeface="Courier New" panose="02070309020205020404" pitchFamily="49" charset="0"/>
                      </a:rPr>
                      <m:t>𝒙</m:t>
                    </m:r>
                    <m:r>
                      <a:rPr lang="en-US" altLang="zh-CN" sz="2400" b="1" i="1" dirty="0" smtClean="0">
                        <a:latin typeface="Cambria Math" panose="02040503050406030204" pitchFamily="18" charset="0"/>
                        <a:ea typeface="+mj-ea"/>
                        <a:cs typeface="Courier New" panose="02070309020205020404" pitchFamily="49" charset="0"/>
                      </a:rPr>
                      <m:t>=</m:t>
                    </m:r>
                    <m:sSup>
                      <m:sSupPr>
                        <m:ctrlPr>
                          <a:rPr lang="en-US" altLang="zh-CN" sz="2400" b="1" i="1" dirty="0" smtClean="0">
                            <a:latin typeface="Cambria Math" panose="02040503050406030204" pitchFamily="18" charset="0"/>
                            <a:ea typeface="+mj-ea"/>
                            <a:cs typeface="Courier New" panose="02070309020205020404" pitchFamily="49" charset="0"/>
                          </a:rPr>
                        </m:ctrlPr>
                      </m:sSupPr>
                      <m:e>
                        <m:r>
                          <a:rPr lang="en-US" altLang="zh-CN" sz="2400" b="1" i="1" dirty="0" smtClean="0">
                            <a:latin typeface="Cambria Math" panose="02040503050406030204" pitchFamily="18" charset="0"/>
                            <a:ea typeface="+mj-ea"/>
                            <a:cs typeface="Courier New" panose="02070309020205020404" pitchFamily="49" charset="0"/>
                          </a:rPr>
                          <m:t>𝒙</m:t>
                        </m:r>
                      </m:e>
                      <m:sup>
                        <m:d>
                          <m:dPr>
                            <m:ctrlPr>
                              <a:rPr lang="en-US" altLang="zh-CN" sz="2400" b="1" i="1" dirty="0" smtClean="0">
                                <a:latin typeface="Cambria Math" panose="02040503050406030204" pitchFamily="18" charset="0"/>
                                <a:ea typeface="+mj-ea"/>
                                <a:cs typeface="Courier New" panose="02070309020205020404" pitchFamily="49" charset="0"/>
                              </a:rPr>
                            </m:ctrlPr>
                          </m:dPr>
                          <m:e>
                            <m:r>
                              <a:rPr lang="en-US" altLang="zh-CN" sz="2400" b="1" i="1" dirty="0" smtClean="0">
                                <a:latin typeface="Cambria Math" panose="02040503050406030204" pitchFamily="18" charset="0"/>
                                <a:ea typeface="+mj-ea"/>
                                <a:cs typeface="Courier New" panose="02070309020205020404" pitchFamily="49" charset="0"/>
                              </a:rPr>
                              <m:t>𝒌</m:t>
                            </m:r>
                          </m:e>
                        </m:d>
                      </m:sup>
                    </m:sSup>
                  </m:oMath>
                </a14:m>
                <a:r>
                  <a:rPr lang="zh-CN" altLang="en-US" sz="2400" b="1" dirty="0">
                    <a:solidFill>
                      <a:srgbClr val="FF0000"/>
                    </a:solidFill>
                    <a:latin typeface="+mj-ea"/>
                    <a:ea typeface="+mj-ea"/>
                    <a:cs typeface="Courier New" panose="02070309020205020404" pitchFamily="49" charset="0"/>
                  </a:rPr>
                  <a:t>下降最快的方向为其负梯度方向</a:t>
                </a:r>
                <a:r>
                  <a:rPr lang="zh-CN" altLang="en-US" sz="2400" b="1" dirty="0">
                    <a:latin typeface="+mj-ea"/>
                    <a:ea typeface="+mj-ea"/>
                    <a:cs typeface="Courier New" panose="02070309020205020404" pitchFamily="49" charset="0"/>
                  </a:rPr>
                  <a:t>：</a:t>
                </a:r>
                <a:endParaRPr lang="en-US" altLang="zh-CN" sz="2400" b="1" dirty="0">
                  <a:latin typeface="+mj-ea"/>
                  <a:ea typeface="+mj-ea"/>
                  <a:cs typeface="Courier New" panose="02070309020205020404" pitchFamily="49" charset="0"/>
                </a:endParaRPr>
              </a:p>
              <a:p>
                <a:pPr lvl="0">
                  <a:spcBef>
                    <a:spcPts val="580"/>
                  </a:spcBef>
                  <a:buClr>
                    <a:srgbClr val="00B050"/>
                  </a:buClr>
                  <a:buSzPct val="85000"/>
                  <a:defRPr/>
                </a:pPr>
                <a14:m>
                  <m:oMathPara xmlns:m="http://schemas.openxmlformats.org/officeDocument/2006/math">
                    <m:oMathParaPr>
                      <m:jc m:val="centerGroup"/>
                    </m:oMathParaPr>
                    <m:oMath xmlns:m="http://schemas.openxmlformats.org/officeDocument/2006/math">
                      <m:r>
                        <a:rPr lang="en-US" altLang="zh-CN" sz="2400" b="1" i="0" smtClean="0">
                          <a:latin typeface="Cambria Math" panose="02040503050406030204" pitchFamily="18" charset="0"/>
                          <a:ea typeface="+mj-ea"/>
                          <a:cs typeface="Courier New" panose="02070309020205020404" pitchFamily="49" charset="0"/>
                        </a:rPr>
                        <m:t>−</m:t>
                      </m:r>
                      <m:r>
                        <a:rPr lang="en-US" altLang="zh-CN" sz="2400" b="1" i="0"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𝝋</m:t>
                      </m:r>
                      <m:d>
                        <m:dPr>
                          <m:ctrlPr>
                            <a:rPr lang="en-US" altLang="zh-CN" sz="2400" b="1" i="1" smtClean="0">
                              <a:latin typeface="Cambria Math" panose="02040503050406030204" pitchFamily="18" charset="0"/>
                              <a:ea typeface="+mj-ea"/>
                              <a:cs typeface="Courier New" panose="02070309020205020404" pitchFamily="49" charset="0"/>
                            </a:rPr>
                          </m:ctrlPr>
                        </m:dPr>
                        <m:e>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𝒙</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𝒌</m:t>
                                  </m:r>
                                </m:e>
                              </m:d>
                            </m:sup>
                          </m:sSup>
                        </m:e>
                      </m:d>
                      <m:r>
                        <a:rPr lang="en-US" altLang="zh-CN" sz="2400" b="1" i="1" smtClean="0">
                          <a:latin typeface="Cambria Math" panose="02040503050406030204" pitchFamily="18" charset="0"/>
                          <a:ea typeface="+mj-ea"/>
                          <a:cs typeface="Courier New" panose="02070309020205020404" pitchFamily="49" charset="0"/>
                        </a:rPr>
                        <m:t>=−</m:t>
                      </m:r>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𝑨</m:t>
                          </m:r>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𝒙</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𝒌</m:t>
                                  </m:r>
                                </m:e>
                              </m:d>
                            </m:sup>
                          </m:sSup>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𝒃</m:t>
                          </m:r>
                        </m:e>
                      </m:d>
                      <m:r>
                        <a:rPr lang="en-US" altLang="zh-CN" sz="2400" b="1" i="1" smtClean="0">
                          <a:latin typeface="Cambria Math" panose="02040503050406030204" pitchFamily="18" charset="0"/>
                          <a:ea typeface="+mj-ea"/>
                          <a:cs typeface="Courier New" panose="02070309020205020404" pitchFamily="49" charset="0"/>
                        </a:rPr>
                        <m:t>=</m:t>
                      </m:r>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𝒑</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𝒌</m:t>
                              </m:r>
                            </m:e>
                          </m:d>
                        </m:sup>
                      </m:sSup>
                      <m:r>
                        <a:rPr lang="en-US" altLang="zh-CN" sz="2400" b="1" i="1" smtClean="0">
                          <a:latin typeface="Cambria Math" panose="02040503050406030204" pitchFamily="18" charset="0"/>
                          <a:ea typeface="+mj-ea"/>
                          <a:cs typeface="Courier New" panose="02070309020205020404" pitchFamily="49" charset="0"/>
                        </a:rPr>
                        <m:t> </m:t>
                      </m:r>
                    </m:oMath>
                  </m:oMathPara>
                </a14:m>
                <a:endParaRPr lang="en-US" altLang="zh-CN" sz="2400" b="1" dirty="0">
                  <a:latin typeface="+mj-ea"/>
                  <a:ea typeface="+mj-ea"/>
                  <a:cs typeface="Courier New" panose="02070309020205020404" pitchFamily="49" charset="0"/>
                </a:endParaRPr>
              </a:p>
              <a:p>
                <a:pPr lvl="0">
                  <a:spcBef>
                    <a:spcPts val="580"/>
                  </a:spcBef>
                  <a:buClr>
                    <a:srgbClr val="00B050"/>
                  </a:buClr>
                  <a:buSzPct val="85000"/>
                  <a:defRPr/>
                </a:pPr>
                <a:r>
                  <a:rPr lang="zh-CN" altLang="en-US" sz="2400" b="1" dirty="0">
                    <a:latin typeface="+mj-ea"/>
                    <a:ea typeface="+mj-ea"/>
                    <a:cs typeface="Courier New" panose="02070309020205020404" pitchFamily="49" charset="0"/>
                  </a:rPr>
                  <a:t>因此对于凸问题，只需将模型设计为</a:t>
                </a:r>
                <a14:m>
                  <m:oMath xmlns:m="http://schemas.openxmlformats.org/officeDocument/2006/math">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𝒙</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𝒌</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𝟏</m:t>
                            </m:r>
                          </m:e>
                        </m:d>
                      </m:sup>
                    </m:sSup>
                    <m:r>
                      <a:rPr lang="en-US" altLang="zh-CN" sz="2400" b="1" i="1" smtClean="0">
                        <a:latin typeface="Cambria Math" panose="02040503050406030204" pitchFamily="18" charset="0"/>
                        <a:ea typeface="+mj-ea"/>
                        <a:cs typeface="Courier New" panose="02070309020205020404" pitchFamily="49" charset="0"/>
                      </a:rPr>
                      <m:t>=</m:t>
                    </m:r>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𝒙</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𝒌</m:t>
                            </m:r>
                          </m:e>
                        </m:d>
                      </m:sup>
                    </m:sSup>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𝝀</m:t>
                    </m:r>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𝒑</m:t>
                        </m:r>
                      </m:e>
                      <m:sup>
                        <m:d>
                          <m:dPr>
                            <m:ctrlPr>
                              <a:rPr lang="en-US" altLang="zh-CN" sz="2400" b="1" i="1" smtClean="0">
                                <a:latin typeface="Cambria Math" panose="02040503050406030204" pitchFamily="18" charset="0"/>
                                <a:cs typeface="Courier New" panose="02070309020205020404" pitchFamily="49" charset="0"/>
                              </a:rPr>
                            </m:ctrlPr>
                          </m:dPr>
                          <m:e>
                            <m:r>
                              <a:rPr lang="en-US" altLang="zh-CN" sz="2400" b="1" i="1" smtClean="0">
                                <a:latin typeface="Cambria Math" panose="02040503050406030204" pitchFamily="18" charset="0"/>
                                <a:cs typeface="Courier New" panose="02070309020205020404" pitchFamily="49" charset="0"/>
                              </a:rPr>
                              <m:t>𝒌</m:t>
                            </m:r>
                          </m:e>
                        </m:d>
                      </m:sup>
                    </m:sSup>
                  </m:oMath>
                </a14:m>
                <a:r>
                  <a:rPr lang="zh-CN" altLang="en-US" sz="2400" b="1" dirty="0">
                    <a:latin typeface="+mj-ea"/>
                    <a:ea typeface="+mj-ea"/>
                    <a:cs typeface="Courier New" panose="02070309020205020404" pitchFamily="49" charset="0"/>
                  </a:rPr>
                  <a:t>即可使函数值不断降低，直到无限接近理论最小值。其中</a:t>
                </a:r>
                <a14:m>
                  <m:oMath xmlns:m="http://schemas.openxmlformats.org/officeDocument/2006/math">
                    <m:r>
                      <a:rPr lang="en-US" altLang="zh-CN" sz="2400" b="1" i="1" dirty="0" smtClean="0">
                        <a:latin typeface="Cambria Math" panose="02040503050406030204" pitchFamily="18" charset="0"/>
                        <a:ea typeface="+mj-ea"/>
                        <a:cs typeface="Courier New" panose="02070309020205020404" pitchFamily="49" charset="0"/>
                      </a:rPr>
                      <m:t>𝝀</m:t>
                    </m:r>
                    <m:r>
                      <a:rPr lang="en-US" altLang="zh-CN" sz="2400" b="1" i="1" dirty="0" smtClean="0">
                        <a:latin typeface="Cambria Math" panose="02040503050406030204" pitchFamily="18" charset="0"/>
                        <a:ea typeface="+mj-ea"/>
                        <a:cs typeface="Courier New" panose="02070309020205020404" pitchFamily="49" charset="0"/>
                      </a:rPr>
                      <m:t>&gt;</m:t>
                    </m:r>
                    <m:r>
                      <a:rPr lang="en-US" altLang="zh-CN" sz="2400" b="1" i="1" dirty="0" smtClean="0">
                        <a:latin typeface="Cambria Math" panose="02040503050406030204" pitchFamily="18" charset="0"/>
                        <a:ea typeface="+mj-ea"/>
                        <a:cs typeface="Courier New" panose="02070309020205020404" pitchFamily="49" charset="0"/>
                      </a:rPr>
                      <m:t>𝟎</m:t>
                    </m:r>
                  </m:oMath>
                </a14:m>
                <a:r>
                  <a:rPr lang="zh-CN" altLang="en-US" sz="2400" b="1" dirty="0">
                    <a:latin typeface="+mj-ea"/>
                    <a:ea typeface="+mj-ea"/>
                    <a:cs typeface="Courier New" panose="02070309020205020404" pitchFamily="49" charset="0"/>
                  </a:rPr>
                  <a:t>为待定步长，右下为梯度下降迭代示意图</a:t>
                </a:r>
                <a:endParaRPr lang="en-US" altLang="zh-CN" sz="2400" b="1" dirty="0">
                  <a:latin typeface="+mj-ea"/>
                  <a:ea typeface="+mj-ea"/>
                  <a:cs typeface="Courier New" panose="02070309020205020404" pitchFamily="49" charset="0"/>
                </a:endParaRPr>
              </a:p>
            </p:txBody>
          </p:sp>
        </mc:Choice>
        <mc:Fallback xmlns="">
          <p:sp>
            <p:nvSpPr>
              <p:cNvPr id="12" name="矩形 11">
                <a:extLst>
                  <a:ext uri="{FF2B5EF4-FFF2-40B4-BE49-F238E27FC236}">
                    <a16:creationId xmlns:a16="http://schemas.microsoft.com/office/drawing/2014/main" id="{553CF97D-F7A2-4011-AE80-1AA11B3D3C1D}"/>
                  </a:ext>
                </a:extLst>
              </p:cNvPr>
              <p:cNvSpPr>
                <a:spLocks noRot="1" noChangeAspect="1" noMove="1" noResize="1" noEditPoints="1" noAdjustHandles="1" noChangeArrowheads="1" noChangeShapeType="1" noTextEdit="1"/>
              </p:cNvSpPr>
              <p:nvPr/>
            </p:nvSpPr>
            <p:spPr>
              <a:xfrm>
                <a:off x="179512" y="843716"/>
                <a:ext cx="8424936" cy="2120581"/>
              </a:xfrm>
              <a:prstGeom prst="rect">
                <a:avLst/>
              </a:prstGeom>
              <a:blipFill>
                <a:blip r:embed="rId2"/>
                <a:stretch>
                  <a:fillRect l="-1085" t="-2011" b="-546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CEEFB9C-DB5D-4BD1-A37E-BB0D682FD471}"/>
              </a:ext>
            </a:extLst>
          </p:cNvPr>
          <p:cNvPicPr>
            <a:picLocks noChangeAspect="1"/>
          </p:cNvPicPr>
          <p:nvPr/>
        </p:nvPicPr>
        <p:blipFill>
          <a:blip r:embed="rId3"/>
          <a:stretch>
            <a:fillRect/>
          </a:stretch>
        </p:blipFill>
        <p:spPr>
          <a:xfrm>
            <a:off x="5220072" y="3789040"/>
            <a:ext cx="3651821" cy="2877561"/>
          </a:xfrm>
          <a:prstGeom prst="rect">
            <a:avLst/>
          </a:prstGeom>
        </p:spPr>
      </p:pic>
      <mc:AlternateContent xmlns:mc="http://schemas.openxmlformats.org/markup-compatibility/2006" xmlns:a14="http://schemas.microsoft.com/office/drawing/2010/main">
        <mc:Choice Requires="a14">
          <p:sp>
            <p:nvSpPr>
              <p:cNvPr id="87" name="矩形 86">
                <a:extLst>
                  <a:ext uri="{FF2B5EF4-FFF2-40B4-BE49-F238E27FC236}">
                    <a16:creationId xmlns:a16="http://schemas.microsoft.com/office/drawing/2014/main" id="{2C548EBF-F815-4975-9328-18E443CE30F6}"/>
                  </a:ext>
                </a:extLst>
              </p:cNvPr>
              <p:cNvSpPr/>
              <p:nvPr/>
            </p:nvSpPr>
            <p:spPr>
              <a:xfrm>
                <a:off x="179512" y="3000998"/>
                <a:ext cx="8424936" cy="856004"/>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solidFill>
                      <a:srgbClr val="FF0000"/>
                    </a:solidFill>
                    <a:latin typeface="+mj-ea"/>
                    <a:ea typeface="+mj-ea"/>
                    <a:cs typeface="Courier New" panose="02070309020205020404" pitchFamily="49" charset="0"/>
                  </a:rPr>
                  <a:t>步长</a:t>
                </a:r>
                <a14:m>
                  <m:oMath xmlns:m="http://schemas.openxmlformats.org/officeDocument/2006/math">
                    <m:r>
                      <a:rPr lang="en-US" altLang="zh-CN" sz="2400" b="1" i="1" smtClean="0">
                        <a:solidFill>
                          <a:srgbClr val="FF0000"/>
                        </a:solidFill>
                        <a:latin typeface="Cambria Math" panose="02040503050406030204" pitchFamily="18" charset="0"/>
                        <a:ea typeface="+mj-ea"/>
                        <a:cs typeface="Courier New" panose="02070309020205020404" pitchFamily="49" charset="0"/>
                      </a:rPr>
                      <m:t>𝝀</m:t>
                    </m:r>
                  </m:oMath>
                </a14:m>
                <a:r>
                  <a:rPr lang="zh-CN" altLang="en-US" sz="2400" b="1" dirty="0">
                    <a:solidFill>
                      <a:srgbClr val="FF0000"/>
                    </a:solidFill>
                    <a:latin typeface="+mj-ea"/>
                    <a:ea typeface="+mj-ea"/>
                    <a:cs typeface="Courier New" panose="02070309020205020404" pitchFamily="49" charset="0"/>
                  </a:rPr>
                  <a:t>不宜设为常数</a:t>
                </a:r>
                <a:r>
                  <a:rPr lang="zh-CN" altLang="en-US" sz="2400" b="1" dirty="0">
                    <a:latin typeface="+mj-ea"/>
                    <a:ea typeface="+mj-ea"/>
                    <a:cs typeface="Courier New" panose="02070309020205020404" pitchFamily="49" charset="0"/>
                  </a:rPr>
                  <a:t>，因为迭代容易起初太慢，接近最优解时，又容易出现</a:t>
                </a:r>
                <a14:m>
                  <m:oMath xmlns:m="http://schemas.openxmlformats.org/officeDocument/2006/math">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𝒙</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𝒌</m:t>
                            </m:r>
                          </m:e>
                        </m:d>
                      </m:sup>
                    </m:sSup>
                  </m:oMath>
                </a14:m>
                <a:r>
                  <a:rPr lang="zh-CN" altLang="en-US" sz="2400" b="1" dirty="0">
                    <a:latin typeface="+mj-ea"/>
                    <a:ea typeface="+mj-ea"/>
                    <a:cs typeface="Courier New" panose="02070309020205020404" pitchFamily="49" charset="0"/>
                  </a:rPr>
                  <a:t>的抖动导致算法不收敛</a:t>
                </a:r>
                <a:endParaRPr lang="en-US" altLang="zh-CN" sz="2400" b="1" dirty="0">
                  <a:latin typeface="+mj-ea"/>
                  <a:ea typeface="+mj-ea"/>
                  <a:cs typeface="Courier New" panose="02070309020205020404" pitchFamily="49" charset="0"/>
                </a:endParaRPr>
              </a:p>
            </p:txBody>
          </p:sp>
        </mc:Choice>
        <mc:Fallback xmlns="">
          <p:sp>
            <p:nvSpPr>
              <p:cNvPr id="87" name="矩形 86">
                <a:extLst>
                  <a:ext uri="{FF2B5EF4-FFF2-40B4-BE49-F238E27FC236}">
                    <a16:creationId xmlns:a16="http://schemas.microsoft.com/office/drawing/2014/main" id="{2C548EBF-F815-4975-9328-18E443CE30F6}"/>
                  </a:ext>
                </a:extLst>
              </p:cNvPr>
              <p:cNvSpPr>
                <a:spLocks noRot="1" noChangeAspect="1" noMove="1" noResize="1" noEditPoints="1" noAdjustHandles="1" noChangeArrowheads="1" noChangeShapeType="1" noTextEdit="1"/>
              </p:cNvSpPr>
              <p:nvPr/>
            </p:nvSpPr>
            <p:spPr>
              <a:xfrm>
                <a:off x="179512" y="3000998"/>
                <a:ext cx="8424936" cy="856004"/>
              </a:xfrm>
              <a:prstGeom prst="rect">
                <a:avLst/>
              </a:prstGeom>
              <a:blipFill>
                <a:blip r:embed="rId4"/>
                <a:stretch>
                  <a:fillRect l="-651" t="-7801" b="-127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a:extLst>
                  <a:ext uri="{FF2B5EF4-FFF2-40B4-BE49-F238E27FC236}">
                    <a16:creationId xmlns:a16="http://schemas.microsoft.com/office/drawing/2014/main" id="{A1852FCA-BE29-49C7-A7E9-B61382A41C29}"/>
                  </a:ext>
                </a:extLst>
              </p:cNvPr>
              <p:cNvSpPr/>
              <p:nvPr/>
            </p:nvSpPr>
            <p:spPr>
              <a:xfrm>
                <a:off x="179512" y="3893703"/>
                <a:ext cx="4680520" cy="1649298"/>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最速下降法，即把每一步迭代在确定方向后，</a:t>
                </a:r>
                <a:r>
                  <a:rPr lang="zh-CN" altLang="en-US" sz="2400" b="1" dirty="0">
                    <a:solidFill>
                      <a:srgbClr val="FF0000"/>
                    </a:solidFill>
                    <a:latin typeface="+mj-ea"/>
                    <a:ea typeface="+mj-ea"/>
                    <a:cs typeface="Courier New" panose="02070309020205020404" pitchFamily="49" charset="0"/>
                  </a:rPr>
                  <a:t>均转化为一个关于步长</a:t>
                </a:r>
                <a14:m>
                  <m:oMath xmlns:m="http://schemas.openxmlformats.org/officeDocument/2006/math">
                    <m:r>
                      <a:rPr lang="en-US" altLang="zh-CN" sz="2400" b="1" i="1" smtClean="0">
                        <a:solidFill>
                          <a:srgbClr val="FF0000"/>
                        </a:solidFill>
                        <a:latin typeface="Cambria Math" panose="02040503050406030204" pitchFamily="18" charset="0"/>
                        <a:ea typeface="+mj-ea"/>
                        <a:cs typeface="Courier New" panose="02070309020205020404" pitchFamily="49" charset="0"/>
                      </a:rPr>
                      <m:t>𝝀</m:t>
                    </m:r>
                  </m:oMath>
                </a14:m>
                <a:r>
                  <a:rPr lang="zh-CN" altLang="en-US" sz="2400" b="1" dirty="0">
                    <a:solidFill>
                      <a:srgbClr val="FF0000"/>
                    </a:solidFill>
                    <a:latin typeface="+mj-ea"/>
                    <a:ea typeface="+mj-ea"/>
                    <a:cs typeface="Courier New" panose="02070309020205020404" pitchFamily="49" charset="0"/>
                  </a:rPr>
                  <a:t>的一元函数问题</a:t>
                </a:r>
                <a14:m>
                  <m:oMath xmlns:m="http://schemas.openxmlformats.org/officeDocument/2006/math">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𝝀</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𝒌</m:t>
                            </m:r>
                          </m:e>
                        </m:d>
                      </m:sup>
                    </m:sSup>
                    <m:r>
                      <a:rPr lang="en-US" altLang="zh-CN" sz="2400" b="1" i="1" smtClean="0">
                        <a:latin typeface="Cambria Math" panose="02040503050406030204" pitchFamily="18" charset="0"/>
                        <a:ea typeface="+mj-ea"/>
                        <a:cs typeface="Courier New" panose="02070309020205020404" pitchFamily="49" charset="0"/>
                      </a:rPr>
                      <m:t>=</m:t>
                    </m:r>
                    <m:r>
                      <a:rPr lang="en-US" altLang="zh-CN" sz="2400" b="1" i="0" smtClean="0">
                        <a:latin typeface="Cambria Math" panose="02040503050406030204" pitchFamily="18" charset="0"/>
                        <a:ea typeface="+mj-ea"/>
                        <a:cs typeface="Courier New" panose="02070309020205020404" pitchFamily="49" charset="0"/>
                      </a:rPr>
                      <m:t>𝐚𝐫𝐠𝐦𝐢</m:t>
                    </m:r>
                    <m:sSub>
                      <m:sSubPr>
                        <m:ctrlPr>
                          <a:rPr lang="en-US" altLang="zh-CN" sz="2400" b="1" i="1" smtClean="0">
                            <a:latin typeface="Cambria Math" panose="02040503050406030204" pitchFamily="18" charset="0"/>
                            <a:ea typeface="+mj-ea"/>
                            <a:cs typeface="Courier New" panose="02070309020205020404" pitchFamily="49" charset="0"/>
                          </a:rPr>
                        </m:ctrlPr>
                      </m:sSubPr>
                      <m:e>
                        <m:r>
                          <a:rPr lang="en-US" altLang="zh-CN" sz="2400" b="1" i="0" smtClean="0">
                            <a:latin typeface="Cambria Math" panose="02040503050406030204" pitchFamily="18" charset="0"/>
                            <a:ea typeface="+mj-ea"/>
                            <a:cs typeface="Courier New" panose="02070309020205020404" pitchFamily="49" charset="0"/>
                          </a:rPr>
                          <m:t>𝐧</m:t>
                        </m:r>
                      </m:e>
                      <m:sub>
                        <m:r>
                          <a:rPr lang="en-US" altLang="zh-CN" sz="2400" b="1" i="1" smtClean="0">
                            <a:latin typeface="Cambria Math" panose="02040503050406030204" pitchFamily="18" charset="0"/>
                            <a:ea typeface="+mj-ea"/>
                            <a:cs typeface="Courier New" panose="02070309020205020404" pitchFamily="49" charset="0"/>
                          </a:rPr>
                          <m:t>𝝀</m:t>
                        </m:r>
                      </m:sub>
                    </m:sSub>
                    <m:r>
                      <a:rPr lang="en-US" altLang="zh-CN" sz="2400" b="1" i="1" smtClean="0">
                        <a:latin typeface="Cambria Math" panose="02040503050406030204" pitchFamily="18" charset="0"/>
                        <a:ea typeface="+mj-ea"/>
                        <a:cs typeface="Courier New" panose="02070309020205020404" pitchFamily="49" charset="0"/>
                      </a:rPr>
                      <m:t>𝝋</m:t>
                    </m:r>
                    <m:d>
                      <m:dPr>
                        <m:ctrlPr>
                          <a:rPr lang="en-US" altLang="zh-CN" sz="2400" b="1" i="1" smtClean="0">
                            <a:latin typeface="Cambria Math" panose="02040503050406030204" pitchFamily="18" charset="0"/>
                            <a:ea typeface="+mj-ea"/>
                            <a:cs typeface="Courier New" panose="02070309020205020404" pitchFamily="49" charset="0"/>
                          </a:rPr>
                        </m:ctrlPr>
                      </m:dPr>
                      <m:e>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𝒙</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𝒌</m:t>
                                </m:r>
                              </m:e>
                            </m:d>
                          </m:sup>
                        </m:sSup>
                        <m:r>
                          <a:rPr lang="en-US" altLang="zh-CN" sz="2400" b="1" i="1">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𝝀</m:t>
                        </m:r>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𝒑</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𝒌</m:t>
                                </m:r>
                              </m:e>
                            </m:d>
                          </m:sup>
                        </m:sSup>
                      </m:e>
                    </m:d>
                  </m:oMath>
                </a14:m>
                <a:endParaRPr lang="en-US" altLang="zh-CN" sz="2400" b="1" dirty="0">
                  <a:latin typeface="+mj-ea"/>
                  <a:ea typeface="+mj-ea"/>
                  <a:cs typeface="Courier New" panose="02070309020205020404" pitchFamily="49" charset="0"/>
                </a:endParaRPr>
              </a:p>
            </p:txBody>
          </p:sp>
        </mc:Choice>
        <mc:Fallback xmlns="">
          <p:sp>
            <p:nvSpPr>
              <p:cNvPr id="88" name="矩形 87">
                <a:extLst>
                  <a:ext uri="{FF2B5EF4-FFF2-40B4-BE49-F238E27FC236}">
                    <a16:creationId xmlns:a16="http://schemas.microsoft.com/office/drawing/2014/main" id="{A1852FCA-BE29-49C7-A7E9-B61382A41C29}"/>
                  </a:ext>
                </a:extLst>
              </p:cNvPr>
              <p:cNvSpPr>
                <a:spLocks noRot="1" noChangeAspect="1" noMove="1" noResize="1" noEditPoints="1" noAdjustHandles="1" noChangeArrowheads="1" noChangeShapeType="1" noTextEdit="1"/>
              </p:cNvSpPr>
              <p:nvPr/>
            </p:nvSpPr>
            <p:spPr>
              <a:xfrm>
                <a:off x="179512" y="3893703"/>
                <a:ext cx="4680520" cy="1649298"/>
              </a:xfrm>
              <a:prstGeom prst="rect">
                <a:avLst/>
              </a:prstGeom>
              <a:blipFill>
                <a:blip r:embed="rId5"/>
                <a:stretch>
                  <a:fillRect l="-1172" t="-2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a:extLst>
                  <a:ext uri="{FF2B5EF4-FFF2-40B4-BE49-F238E27FC236}">
                    <a16:creationId xmlns:a16="http://schemas.microsoft.com/office/drawing/2014/main" id="{C3AAD9A8-7A67-4480-97C9-ED4A95D0C651}"/>
                  </a:ext>
                </a:extLst>
              </p:cNvPr>
              <p:cNvSpPr/>
              <p:nvPr/>
            </p:nvSpPr>
            <p:spPr>
              <a:xfrm>
                <a:off x="179512" y="5445224"/>
                <a:ext cx="4680520" cy="1306896"/>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solidFill>
                      <a:srgbClr val="FF0000"/>
                    </a:solidFill>
                    <a:latin typeface="+mj-ea"/>
                    <a:ea typeface="+mj-ea"/>
                    <a:cs typeface="Courier New" panose="02070309020205020404" pitchFamily="49" charset="0"/>
                  </a:rPr>
                  <a:t>最速步长</a:t>
                </a:r>
              </a:p>
              <a:p>
                <a:pPr lvl="0">
                  <a:spcBef>
                    <a:spcPts val="580"/>
                  </a:spcBef>
                  <a:buClr>
                    <a:srgbClr val="00B050"/>
                  </a:buClr>
                  <a:buSzPct val="85000"/>
                  <a:defRPr/>
                </a:pPr>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cs typeface="Courier New" panose="02070309020205020404" pitchFamily="49" charset="0"/>
                            </a:rPr>
                          </m:ctrlPr>
                        </m:sSubPr>
                        <m:e>
                          <m:r>
                            <a:rPr lang="en-US" altLang="zh-CN" sz="2400" b="1" i="1">
                              <a:latin typeface="Cambria Math" panose="02040503050406030204" pitchFamily="18" charset="0"/>
                              <a:cs typeface="Courier New" panose="02070309020205020404" pitchFamily="49" charset="0"/>
                            </a:rPr>
                            <m:t>𝝀</m:t>
                          </m:r>
                        </m:e>
                        <m:sub>
                          <m:r>
                            <a:rPr lang="en-US" altLang="zh-CN" sz="2400" b="1" i="1">
                              <a:latin typeface="Cambria Math" panose="02040503050406030204" pitchFamily="18" charset="0"/>
                              <a:cs typeface="Courier New" panose="02070309020205020404" pitchFamily="49" charset="0"/>
                            </a:rPr>
                            <m:t>𝒌</m:t>
                          </m:r>
                        </m:sub>
                      </m:sSub>
                      <m:r>
                        <a:rPr lang="en-US" altLang="zh-CN" sz="2400" b="1" i="1">
                          <a:latin typeface="Cambria Math" panose="02040503050406030204" pitchFamily="18" charset="0"/>
                          <a:cs typeface="Courier New" panose="02070309020205020404" pitchFamily="49" charset="0"/>
                        </a:rPr>
                        <m:t>=</m:t>
                      </m:r>
                      <m:f>
                        <m:fPr>
                          <m:ctrlPr>
                            <a:rPr lang="en-US" altLang="zh-CN" sz="2400" b="1" i="1">
                              <a:latin typeface="Cambria Math" panose="02040503050406030204" pitchFamily="18" charset="0"/>
                              <a:cs typeface="Courier New" panose="02070309020205020404" pitchFamily="49" charset="0"/>
                            </a:rPr>
                          </m:ctrlPr>
                        </m:fPr>
                        <m:num>
                          <m:r>
                            <a:rPr lang="en-US" altLang="zh-CN" sz="2400" b="1" i="1">
                              <a:latin typeface="Cambria Math" panose="02040503050406030204" pitchFamily="18" charset="0"/>
                              <a:cs typeface="Courier New" panose="02070309020205020404" pitchFamily="49" charset="0"/>
                            </a:rPr>
                            <m:t>&lt;</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𝒑</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e>
                              </m:d>
                            </m:sup>
                          </m:sSup>
                          <m:r>
                            <a:rPr lang="en-US" altLang="zh-CN" sz="2400" b="1" i="1">
                              <a:latin typeface="Cambria Math" panose="02040503050406030204" pitchFamily="18" charset="0"/>
                              <a:cs typeface="Courier New" panose="02070309020205020404" pitchFamily="49" charset="0"/>
                            </a:rPr>
                            <m:t>,</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𝒑</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e>
                              </m:d>
                            </m:sup>
                          </m:sSup>
                          <m:r>
                            <a:rPr lang="en-US" altLang="zh-CN" sz="2400" b="1" i="1">
                              <a:latin typeface="Cambria Math" panose="02040503050406030204" pitchFamily="18" charset="0"/>
                              <a:cs typeface="Courier New" panose="02070309020205020404" pitchFamily="49" charset="0"/>
                            </a:rPr>
                            <m:t>&gt;</m:t>
                          </m:r>
                        </m:num>
                        <m:den>
                          <m:r>
                            <a:rPr lang="en-US" altLang="zh-CN" sz="2400" b="1" i="1">
                              <a:latin typeface="Cambria Math" panose="02040503050406030204" pitchFamily="18" charset="0"/>
                              <a:cs typeface="Courier New" panose="02070309020205020404" pitchFamily="49" charset="0"/>
                            </a:rPr>
                            <m:t>&lt;</m:t>
                          </m:r>
                          <m:r>
                            <a:rPr lang="en-US" altLang="zh-CN" sz="2400" b="1" i="1">
                              <a:latin typeface="Cambria Math" panose="02040503050406030204" pitchFamily="18" charset="0"/>
                              <a:cs typeface="Courier New" panose="02070309020205020404" pitchFamily="49" charset="0"/>
                            </a:rPr>
                            <m:t>𝑨</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a:latin typeface="Cambria Math" panose="02040503050406030204" pitchFamily="18" charset="0"/>
                                  <a:cs typeface="Courier New" panose="02070309020205020404" pitchFamily="49" charset="0"/>
                                </a:rPr>
                                <m:t>𝒑</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e>
                              </m:d>
                            </m:sup>
                          </m:sSup>
                          <m:r>
                            <a:rPr lang="en-US" altLang="zh-CN" sz="2400" b="1" i="1">
                              <a:latin typeface="Cambria Math" panose="02040503050406030204" pitchFamily="18" charset="0"/>
                              <a:cs typeface="Courier New" panose="02070309020205020404" pitchFamily="49" charset="0"/>
                            </a:rPr>
                            <m:t>,</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a:latin typeface="Cambria Math" panose="02040503050406030204" pitchFamily="18" charset="0"/>
                                  <a:cs typeface="Courier New" panose="02070309020205020404" pitchFamily="49" charset="0"/>
                                </a:rPr>
                                <m:t>𝒑</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e>
                              </m:d>
                            </m:sup>
                          </m:sSup>
                          <m:r>
                            <a:rPr lang="en-US" altLang="zh-CN" sz="2400" b="1" i="1">
                              <a:latin typeface="Cambria Math" panose="02040503050406030204" pitchFamily="18" charset="0"/>
                              <a:cs typeface="Courier New" panose="02070309020205020404" pitchFamily="49" charset="0"/>
                            </a:rPr>
                            <m:t>&gt;</m:t>
                          </m:r>
                        </m:den>
                      </m:f>
                    </m:oMath>
                  </m:oMathPara>
                </a14:m>
                <a:endParaRPr lang="en-US" altLang="zh-CN" sz="2400" b="1" dirty="0">
                  <a:latin typeface="+mj-ea"/>
                  <a:ea typeface="+mj-ea"/>
                  <a:cs typeface="Courier New" panose="02070309020205020404" pitchFamily="49" charset="0"/>
                </a:endParaRPr>
              </a:p>
            </p:txBody>
          </p:sp>
        </mc:Choice>
        <mc:Fallback xmlns="">
          <p:sp>
            <p:nvSpPr>
              <p:cNvPr id="89" name="矩形 88">
                <a:extLst>
                  <a:ext uri="{FF2B5EF4-FFF2-40B4-BE49-F238E27FC236}">
                    <a16:creationId xmlns:a16="http://schemas.microsoft.com/office/drawing/2014/main" id="{C3AAD9A8-7A67-4480-97C9-ED4A95D0C651}"/>
                  </a:ext>
                </a:extLst>
              </p:cNvPr>
              <p:cNvSpPr>
                <a:spLocks noRot="1" noChangeAspect="1" noMove="1" noResize="1" noEditPoints="1" noAdjustHandles="1" noChangeArrowheads="1" noChangeShapeType="1" noTextEdit="1"/>
              </p:cNvSpPr>
              <p:nvPr/>
            </p:nvSpPr>
            <p:spPr>
              <a:xfrm>
                <a:off x="179512" y="5445224"/>
                <a:ext cx="4680520" cy="1306896"/>
              </a:xfrm>
              <a:prstGeom prst="rect">
                <a:avLst/>
              </a:prstGeom>
              <a:blipFill>
                <a:blip r:embed="rId6"/>
                <a:stretch>
                  <a:fillRect l="-1172" t="-37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951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243408"/>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变分</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最速梯度下降法的实现</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4" name="矩形 3">
            <a:extLst>
              <a:ext uri="{FF2B5EF4-FFF2-40B4-BE49-F238E27FC236}">
                <a16:creationId xmlns:a16="http://schemas.microsoft.com/office/drawing/2014/main" id="{7F232230-953B-4D22-AF43-8DB21C7C01A2}"/>
              </a:ext>
            </a:extLst>
          </p:cNvPr>
          <p:cNvSpPr/>
          <p:nvPr/>
        </p:nvSpPr>
        <p:spPr>
          <a:xfrm>
            <a:off x="395536" y="1052736"/>
            <a:ext cx="8640960" cy="5632311"/>
          </a:xfrm>
          <a:prstGeom prst="rect">
            <a:avLst/>
          </a:prstGeom>
        </p:spPr>
        <p:txBody>
          <a:bodyPr wrap="square">
            <a:spAutoFit/>
          </a:bodyPr>
          <a:lstStyle/>
          <a:p>
            <a:r>
              <a:rPr lang="en-US" altLang="zh-CN" b="1" dirty="0" err="1">
                <a:solidFill>
                  <a:srgbClr val="00B050"/>
                </a:solidFill>
                <a:latin typeface="Courier New" panose="02070309020205020404" pitchFamily="49" charset="0"/>
                <a:cs typeface="Courier New" panose="02070309020205020404" pitchFamily="49" charset="0"/>
              </a:rPr>
              <a:t>rng</a:t>
            </a:r>
            <a:r>
              <a:rPr lang="en-US" altLang="zh-CN" b="1" dirty="0">
                <a:solidFill>
                  <a:srgbClr val="00B050"/>
                </a:solidFill>
                <a:latin typeface="Courier New" panose="02070309020205020404" pitchFamily="49" charset="0"/>
                <a:cs typeface="Courier New" panose="02070309020205020404" pitchFamily="49" charset="0"/>
              </a:rPr>
              <a:t> default,A0 = rand(300,300);</a:t>
            </a:r>
          </a:p>
          <a:p>
            <a:r>
              <a:rPr lang="en-US" altLang="zh-CN" b="1" dirty="0">
                <a:solidFill>
                  <a:srgbClr val="00B050"/>
                </a:solidFill>
                <a:latin typeface="Courier New" panose="02070309020205020404" pitchFamily="49" charset="0"/>
                <a:cs typeface="Courier New" panose="02070309020205020404" pitchFamily="49" charset="0"/>
              </a:rPr>
              <a:t>A=A0+A0'+1e3*eye(300);	%</a:t>
            </a:r>
            <a:r>
              <a:rPr lang="en-US" altLang="zh-CN" b="1" dirty="0">
                <a:solidFill>
                  <a:srgbClr val="FF0000"/>
                </a:solidFill>
                <a:latin typeface="Courier New" panose="02070309020205020404" pitchFamily="49" charset="0"/>
                <a:cs typeface="Courier New" panose="02070309020205020404" pitchFamily="49" charset="0"/>
              </a:rPr>
              <a:t>A</a:t>
            </a:r>
            <a:r>
              <a:rPr lang="zh-CN" altLang="en-US" b="1" dirty="0">
                <a:solidFill>
                  <a:srgbClr val="FF0000"/>
                </a:solidFill>
                <a:latin typeface="Courier New" panose="02070309020205020404" pitchFamily="49" charset="0"/>
                <a:cs typeface="Courier New" panose="02070309020205020404" pitchFamily="49" charset="0"/>
              </a:rPr>
              <a:t>为一个随机的正定矩阵即可</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FF0000"/>
                </a:solidFill>
                <a:latin typeface="Courier New" panose="02070309020205020404" pitchFamily="49" charset="0"/>
                <a:cs typeface="Courier New" panose="02070309020205020404" pitchFamily="49" charset="0"/>
              </a:rPr>
              <a:t>%</a:t>
            </a:r>
            <a:r>
              <a:rPr lang="zh-CN" altLang="en-US" b="1" dirty="0">
                <a:solidFill>
                  <a:srgbClr val="FF0000"/>
                </a:solidFill>
                <a:latin typeface="Courier New" panose="02070309020205020404" pitchFamily="49" charset="0"/>
                <a:cs typeface="Courier New" panose="02070309020205020404" pitchFamily="49" charset="0"/>
              </a:rPr>
              <a:t>在很多实际问题中，比雅可比，高斯</a:t>
            </a:r>
            <a:r>
              <a:rPr lang="en-US" altLang="zh-CN" b="1" dirty="0">
                <a:solidFill>
                  <a:srgbClr val="FF0000"/>
                </a:solidFill>
                <a:latin typeface="Courier New" panose="02070309020205020404" pitchFamily="49" charset="0"/>
                <a:cs typeface="Courier New" panose="02070309020205020404" pitchFamily="49" charset="0"/>
              </a:rPr>
              <a:t>-</a:t>
            </a:r>
            <a:r>
              <a:rPr lang="zh-CN" altLang="en-US" b="1" dirty="0">
                <a:solidFill>
                  <a:srgbClr val="FF0000"/>
                </a:solidFill>
                <a:latin typeface="Courier New" panose="02070309020205020404" pitchFamily="49" charset="0"/>
                <a:cs typeface="Courier New" panose="02070309020205020404" pitchFamily="49" charset="0"/>
              </a:rPr>
              <a:t>塞德尔方法更加可行</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x=rand(300,1);			</a:t>
            </a:r>
          </a:p>
          <a:p>
            <a:r>
              <a:rPr lang="en-US" altLang="zh-CN" b="1" dirty="0">
                <a:solidFill>
                  <a:srgbClr val="00B050"/>
                </a:solidFill>
                <a:latin typeface="Courier New" panose="02070309020205020404" pitchFamily="49" charset="0"/>
                <a:cs typeface="Courier New" panose="02070309020205020404" pitchFamily="49" charset="0"/>
              </a:rPr>
              <a:t>b=A*x;	</a:t>
            </a:r>
          </a:p>
          <a:p>
            <a:endParaRPr lang="en-US" altLang="zh-CN" b="1" dirty="0">
              <a:solidFill>
                <a:srgbClr val="00B050"/>
              </a:solidFill>
              <a:latin typeface="Courier New" panose="02070309020205020404" pitchFamily="49" charset="0"/>
              <a:cs typeface="Courier New" panose="02070309020205020404" pitchFamily="49" charset="0"/>
            </a:endParaRPr>
          </a:p>
          <a:p>
            <a:r>
              <a:rPr lang="en-US" altLang="zh-CN" b="1" dirty="0" err="1">
                <a:solidFill>
                  <a:srgbClr val="00B050"/>
                </a:solidFill>
                <a:latin typeface="Courier New" panose="02070309020205020404" pitchFamily="49" charset="0"/>
                <a:cs typeface="Courier New" panose="02070309020205020404" pitchFamily="49" charset="0"/>
              </a:rPr>
              <a:t>x_old</a:t>
            </a:r>
            <a:r>
              <a:rPr lang="en-US" altLang="zh-CN" b="1" dirty="0">
                <a:solidFill>
                  <a:srgbClr val="00B050"/>
                </a:solidFill>
                <a:latin typeface="Courier New" panose="02070309020205020404" pitchFamily="49" charset="0"/>
                <a:cs typeface="Courier New" panose="02070309020205020404" pitchFamily="49" charset="0"/>
              </a:rPr>
              <a:t> = zeros(300,1);	%</a:t>
            </a:r>
            <a:r>
              <a:rPr lang="zh-CN" altLang="en-US" b="1" dirty="0">
                <a:solidFill>
                  <a:srgbClr val="FF0000"/>
                </a:solidFill>
                <a:latin typeface="Courier New" panose="02070309020205020404" pitchFamily="49" charset="0"/>
                <a:cs typeface="Courier New" panose="02070309020205020404" pitchFamily="49" charset="0"/>
              </a:rPr>
              <a:t>初始迭代值仍设为</a:t>
            </a:r>
            <a:r>
              <a:rPr lang="en-US" altLang="zh-CN" b="1" dirty="0">
                <a:solidFill>
                  <a:srgbClr val="FF0000"/>
                </a:solidFill>
                <a:latin typeface="Courier New" panose="02070309020205020404" pitchFamily="49" charset="0"/>
                <a:cs typeface="Courier New" panose="02070309020205020404" pitchFamily="49" charset="0"/>
              </a:rPr>
              <a:t>0</a:t>
            </a:r>
            <a:r>
              <a:rPr lang="zh-CN" altLang="en-US" b="1" dirty="0">
                <a:solidFill>
                  <a:srgbClr val="FF0000"/>
                </a:solidFill>
                <a:latin typeface="Courier New" panose="02070309020205020404" pitchFamily="49" charset="0"/>
                <a:cs typeface="Courier New" panose="02070309020205020404" pitchFamily="49" charset="0"/>
              </a:rPr>
              <a:t>向量</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err = 1e12;</a:t>
            </a:r>
          </a:p>
          <a:p>
            <a:r>
              <a:rPr lang="en-US" altLang="zh-CN" b="1" dirty="0" err="1">
                <a:solidFill>
                  <a:srgbClr val="00B050"/>
                </a:solidFill>
                <a:latin typeface="Courier New" panose="02070309020205020404" pitchFamily="49" charset="0"/>
                <a:cs typeface="Courier New" panose="02070309020205020404" pitchFamily="49" charset="0"/>
              </a:rPr>
              <a:t>iter</a:t>
            </a:r>
            <a:r>
              <a:rPr lang="en-US" altLang="zh-CN" b="1" dirty="0">
                <a:solidFill>
                  <a:srgbClr val="00B050"/>
                </a:solidFill>
                <a:latin typeface="Courier New" panose="02070309020205020404" pitchFamily="49" charset="0"/>
                <a:cs typeface="Courier New" panose="02070309020205020404" pitchFamily="49" charset="0"/>
              </a:rPr>
              <a:t> = 0;</a:t>
            </a:r>
          </a:p>
          <a:p>
            <a:endParaRPr lang="en-US" altLang="zh-CN" b="1" dirty="0">
              <a:solidFill>
                <a:srgbClr val="00B05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while(err&gt;1e-6)		%</a:t>
            </a:r>
            <a:r>
              <a:rPr lang="zh-CN" altLang="en-US" b="1" dirty="0">
                <a:solidFill>
                  <a:srgbClr val="FF0000"/>
                </a:solidFill>
                <a:latin typeface="Courier New" panose="02070309020205020404" pitchFamily="49" charset="0"/>
                <a:cs typeface="Courier New" panose="02070309020205020404" pitchFamily="49" charset="0"/>
              </a:rPr>
              <a:t>相邻两步误差不超过</a:t>
            </a:r>
            <a:r>
              <a:rPr lang="en-US" altLang="zh-CN" b="1" dirty="0">
                <a:solidFill>
                  <a:srgbClr val="FF0000"/>
                </a:solidFill>
                <a:latin typeface="Courier New" panose="02070309020205020404" pitchFamily="49" charset="0"/>
                <a:cs typeface="Courier New" panose="02070309020205020404" pitchFamily="49" charset="0"/>
              </a:rPr>
              <a:t>1e-6</a:t>
            </a:r>
            <a:r>
              <a:rPr lang="zh-CN" altLang="en-US" b="1" dirty="0">
                <a:solidFill>
                  <a:srgbClr val="FF0000"/>
                </a:solidFill>
                <a:latin typeface="Courier New" panose="02070309020205020404" pitchFamily="49" charset="0"/>
                <a:cs typeface="Courier New" panose="02070309020205020404" pitchFamily="49" charset="0"/>
              </a:rPr>
              <a:t>则终止迭代</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    </a:t>
            </a:r>
            <a:r>
              <a:rPr lang="en-US" altLang="zh-CN" b="1" dirty="0" err="1">
                <a:solidFill>
                  <a:srgbClr val="00B050"/>
                </a:solidFill>
                <a:latin typeface="Courier New" panose="02070309020205020404" pitchFamily="49" charset="0"/>
                <a:cs typeface="Courier New" panose="02070309020205020404" pitchFamily="49" charset="0"/>
              </a:rPr>
              <a:t>iter</a:t>
            </a:r>
            <a:r>
              <a:rPr lang="en-US" altLang="zh-CN" b="1" dirty="0">
                <a:solidFill>
                  <a:srgbClr val="00B050"/>
                </a:solidFill>
                <a:latin typeface="Courier New" panose="02070309020205020404" pitchFamily="49" charset="0"/>
                <a:cs typeface="Courier New" panose="02070309020205020404" pitchFamily="49" charset="0"/>
              </a:rPr>
              <a:t> = </a:t>
            </a:r>
            <a:r>
              <a:rPr lang="en-US" altLang="zh-CN" b="1" dirty="0" err="1">
                <a:solidFill>
                  <a:srgbClr val="00B050"/>
                </a:solidFill>
                <a:latin typeface="Courier New" panose="02070309020205020404" pitchFamily="49" charset="0"/>
                <a:cs typeface="Courier New" panose="02070309020205020404" pitchFamily="49" charset="0"/>
              </a:rPr>
              <a:t>iter</a:t>
            </a:r>
            <a:r>
              <a:rPr lang="en-US" altLang="zh-CN" b="1" dirty="0">
                <a:solidFill>
                  <a:srgbClr val="00B050"/>
                </a:solidFill>
                <a:latin typeface="Courier New" panose="02070309020205020404" pitchFamily="49" charset="0"/>
                <a:cs typeface="Courier New" panose="02070309020205020404" pitchFamily="49" charset="0"/>
              </a:rPr>
              <a:t> + 1;</a:t>
            </a:r>
          </a:p>
          <a:p>
            <a:r>
              <a:rPr lang="en-US" altLang="zh-CN" b="1" dirty="0">
                <a:solidFill>
                  <a:srgbClr val="00B050"/>
                </a:solidFill>
                <a:latin typeface="Courier New" panose="02070309020205020404" pitchFamily="49" charset="0"/>
                <a:cs typeface="Courier New" panose="02070309020205020404" pitchFamily="49" charset="0"/>
              </a:rPr>
              <a:t>    p = b - A*</a:t>
            </a:r>
            <a:r>
              <a:rPr lang="en-US" altLang="zh-CN" b="1" dirty="0" err="1">
                <a:solidFill>
                  <a:srgbClr val="00B050"/>
                </a:solidFill>
                <a:latin typeface="Courier New" panose="02070309020205020404" pitchFamily="49" charset="0"/>
                <a:cs typeface="Courier New" panose="02070309020205020404" pitchFamily="49" charset="0"/>
              </a:rPr>
              <a:t>x_old</a:t>
            </a:r>
            <a:r>
              <a:rPr lang="en-US" altLang="zh-CN" b="1" dirty="0">
                <a:solidFill>
                  <a:srgbClr val="00B050"/>
                </a:solidFill>
                <a:latin typeface="Courier New" panose="02070309020205020404" pitchFamily="49" charset="0"/>
                <a:cs typeface="Courier New" panose="02070309020205020404" pitchFamily="49" charset="0"/>
              </a:rPr>
              <a:t>;		%</a:t>
            </a:r>
            <a:r>
              <a:rPr lang="zh-CN" altLang="en-US" b="1" dirty="0">
                <a:solidFill>
                  <a:srgbClr val="FF0000"/>
                </a:solidFill>
                <a:latin typeface="Courier New" panose="02070309020205020404" pitchFamily="49" charset="0"/>
                <a:cs typeface="Courier New" panose="02070309020205020404" pitchFamily="49" charset="0"/>
              </a:rPr>
              <a:t>迭代方向（目标函数负梯度）</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    lambda = (p'*p)/((A*p)'*p); %</a:t>
            </a:r>
            <a:r>
              <a:rPr lang="zh-CN" altLang="en-US" b="1" dirty="0">
                <a:solidFill>
                  <a:srgbClr val="FF0000"/>
                </a:solidFill>
                <a:latin typeface="Courier New" panose="02070309020205020404" pitchFamily="49" charset="0"/>
                <a:cs typeface="Courier New" panose="02070309020205020404" pitchFamily="49" charset="0"/>
              </a:rPr>
              <a:t>最速迭代步长</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    </a:t>
            </a:r>
            <a:r>
              <a:rPr lang="en-US" altLang="zh-CN" b="1" dirty="0" err="1">
                <a:solidFill>
                  <a:srgbClr val="00B050"/>
                </a:solidFill>
                <a:latin typeface="Courier New" panose="02070309020205020404" pitchFamily="49" charset="0"/>
                <a:cs typeface="Courier New" panose="02070309020205020404" pitchFamily="49" charset="0"/>
              </a:rPr>
              <a:t>x_new</a:t>
            </a:r>
            <a:r>
              <a:rPr lang="en-US" altLang="zh-CN" b="1" dirty="0">
                <a:solidFill>
                  <a:srgbClr val="00B050"/>
                </a:solidFill>
                <a:latin typeface="Courier New" panose="02070309020205020404" pitchFamily="49" charset="0"/>
                <a:cs typeface="Courier New" panose="02070309020205020404" pitchFamily="49" charset="0"/>
              </a:rPr>
              <a:t> = </a:t>
            </a:r>
            <a:r>
              <a:rPr lang="en-US" altLang="zh-CN" b="1" dirty="0" err="1">
                <a:solidFill>
                  <a:srgbClr val="00B050"/>
                </a:solidFill>
                <a:latin typeface="Courier New" panose="02070309020205020404" pitchFamily="49" charset="0"/>
                <a:cs typeface="Courier New" panose="02070309020205020404" pitchFamily="49" charset="0"/>
              </a:rPr>
              <a:t>x_old</a:t>
            </a:r>
            <a:r>
              <a:rPr lang="en-US" altLang="zh-CN" b="1" dirty="0">
                <a:solidFill>
                  <a:srgbClr val="00B050"/>
                </a:solidFill>
                <a:latin typeface="Courier New" panose="02070309020205020404" pitchFamily="49" charset="0"/>
                <a:cs typeface="Courier New" panose="02070309020205020404" pitchFamily="49" charset="0"/>
              </a:rPr>
              <a:t> + lambda*p;</a:t>
            </a:r>
          </a:p>
          <a:p>
            <a:r>
              <a:rPr lang="en-US" altLang="zh-CN" b="1" dirty="0">
                <a:solidFill>
                  <a:srgbClr val="00B050"/>
                </a:solidFill>
                <a:latin typeface="Courier New" panose="02070309020205020404" pitchFamily="49" charset="0"/>
                <a:cs typeface="Courier New" panose="02070309020205020404" pitchFamily="49" charset="0"/>
              </a:rPr>
              <a:t>    err = norm(</a:t>
            </a:r>
            <a:r>
              <a:rPr lang="en-US" altLang="zh-CN" b="1" dirty="0" err="1">
                <a:solidFill>
                  <a:srgbClr val="00B050"/>
                </a:solidFill>
                <a:latin typeface="Courier New" panose="02070309020205020404" pitchFamily="49" charset="0"/>
                <a:cs typeface="Courier New" panose="02070309020205020404" pitchFamily="49" charset="0"/>
              </a:rPr>
              <a:t>x_new-x_old</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FF0000"/>
                </a:solidFill>
                <a:latin typeface="Courier New" panose="02070309020205020404" pitchFamily="49" charset="0"/>
                <a:cs typeface="Courier New" panose="02070309020205020404" pitchFamily="49" charset="0"/>
              </a:rPr>
              <a:t>统计迭代当前步的误差</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    </a:t>
            </a:r>
            <a:r>
              <a:rPr lang="en-US" altLang="zh-CN" b="1" dirty="0" err="1">
                <a:solidFill>
                  <a:srgbClr val="00B050"/>
                </a:solidFill>
                <a:latin typeface="Courier New" panose="02070309020205020404" pitchFamily="49" charset="0"/>
                <a:cs typeface="Courier New" panose="02070309020205020404" pitchFamily="49" charset="0"/>
              </a:rPr>
              <a:t>x_old</a:t>
            </a:r>
            <a:r>
              <a:rPr lang="en-US" altLang="zh-CN" b="1" dirty="0">
                <a:solidFill>
                  <a:srgbClr val="00B050"/>
                </a:solidFill>
                <a:latin typeface="Courier New" panose="02070309020205020404" pitchFamily="49" charset="0"/>
                <a:cs typeface="Courier New" panose="02070309020205020404" pitchFamily="49" charset="0"/>
              </a:rPr>
              <a:t> = </a:t>
            </a:r>
            <a:r>
              <a:rPr lang="en-US" altLang="zh-CN" b="1" dirty="0" err="1">
                <a:solidFill>
                  <a:srgbClr val="00B050"/>
                </a:solidFill>
                <a:latin typeface="Courier New" panose="02070309020205020404" pitchFamily="49" charset="0"/>
                <a:cs typeface="Courier New" panose="02070309020205020404" pitchFamily="49" charset="0"/>
              </a:rPr>
              <a:t>x_new</a:t>
            </a:r>
            <a:r>
              <a:rPr lang="en-US" altLang="zh-CN" b="1" dirty="0">
                <a:solidFill>
                  <a:srgbClr val="00B050"/>
                </a:solidFill>
                <a:latin typeface="Courier New" panose="02070309020205020404" pitchFamily="49" charset="0"/>
                <a:cs typeface="Courier New" panose="02070309020205020404" pitchFamily="49" charset="0"/>
              </a:rPr>
              <a:t>;</a:t>
            </a:r>
          </a:p>
          <a:p>
            <a:r>
              <a:rPr lang="en-US" altLang="zh-CN" b="1" dirty="0">
                <a:solidFill>
                  <a:srgbClr val="00B050"/>
                </a:solidFill>
                <a:latin typeface="Courier New" panose="02070309020205020404" pitchFamily="49" charset="0"/>
                <a:cs typeface="Courier New" panose="02070309020205020404" pitchFamily="49" charset="0"/>
              </a:rPr>
              <a:t>end</a:t>
            </a:r>
          </a:p>
          <a:p>
            <a:r>
              <a:rPr lang="en-US" altLang="zh-CN" b="1" dirty="0" err="1">
                <a:solidFill>
                  <a:srgbClr val="00B050"/>
                </a:solidFill>
                <a:latin typeface="Courier New" panose="02070309020205020404" pitchFamily="49" charset="0"/>
                <a:cs typeface="Courier New" panose="02070309020205020404" pitchFamily="49" charset="0"/>
              </a:rPr>
              <a:t>iter</a:t>
            </a:r>
            <a:r>
              <a:rPr lang="en-US" altLang="zh-CN" b="1" dirty="0">
                <a:solidFill>
                  <a:srgbClr val="00B050"/>
                </a:solidFill>
                <a:latin typeface="Courier New" panose="02070309020205020404" pitchFamily="49" charset="0"/>
                <a:cs typeface="Courier New" panose="02070309020205020404" pitchFamily="49" charset="0"/>
              </a:rPr>
              <a:t>				</a:t>
            </a:r>
            <a:r>
              <a:rPr lang="en-US" altLang="zh-CN" dirty="0" err="1">
                <a:solidFill>
                  <a:srgbClr val="0070C0"/>
                </a:solidFill>
                <a:latin typeface="Courier New" panose="02070309020205020404" pitchFamily="49" charset="0"/>
                <a:cs typeface="Courier New" panose="02070309020205020404" pitchFamily="49" charset="0"/>
              </a:rPr>
              <a:t>iter</a:t>
            </a:r>
            <a:r>
              <a:rPr lang="en-US" altLang="zh-CN" dirty="0">
                <a:solidFill>
                  <a:srgbClr val="0070C0"/>
                </a:solidFill>
                <a:latin typeface="Courier New" panose="02070309020205020404" pitchFamily="49" charset="0"/>
                <a:cs typeface="Courier New" panose="02070309020205020404" pitchFamily="49" charset="0"/>
              </a:rPr>
              <a:t> = 8		</a:t>
            </a:r>
            <a:r>
              <a:rPr lang="en-US" altLang="zh-CN" b="1" dirty="0">
                <a:solidFill>
                  <a:srgbClr val="FF0000"/>
                </a:solidFill>
                <a:latin typeface="Courier New" panose="02070309020205020404" pitchFamily="49" charset="0"/>
                <a:cs typeface="Courier New" panose="02070309020205020404" pitchFamily="49" charset="0"/>
              </a:rPr>
              <a:t>%</a:t>
            </a:r>
            <a:r>
              <a:rPr lang="zh-CN" altLang="en-US" b="1" dirty="0">
                <a:solidFill>
                  <a:srgbClr val="FF0000"/>
                </a:solidFill>
                <a:latin typeface="Courier New" panose="02070309020205020404" pitchFamily="49" charset="0"/>
                <a:cs typeface="Courier New" panose="02070309020205020404" pitchFamily="49" charset="0"/>
              </a:rPr>
              <a:t>共迭代</a:t>
            </a:r>
            <a:r>
              <a:rPr lang="en-US" altLang="zh-CN" b="1" dirty="0">
                <a:solidFill>
                  <a:srgbClr val="FF0000"/>
                </a:solidFill>
                <a:latin typeface="Courier New" panose="02070309020205020404" pitchFamily="49" charset="0"/>
                <a:cs typeface="Courier New" panose="02070309020205020404" pitchFamily="49" charset="0"/>
              </a:rPr>
              <a:t>8</a:t>
            </a:r>
            <a:r>
              <a:rPr lang="zh-CN" altLang="en-US" b="1" dirty="0">
                <a:solidFill>
                  <a:srgbClr val="FF0000"/>
                </a:solidFill>
                <a:latin typeface="Courier New" panose="02070309020205020404" pitchFamily="49" charset="0"/>
                <a:cs typeface="Courier New" panose="02070309020205020404" pitchFamily="49" charset="0"/>
              </a:rPr>
              <a:t>次</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err = norm(</a:t>
            </a:r>
            <a:r>
              <a:rPr lang="en-US" altLang="zh-CN" b="1" dirty="0" err="1">
                <a:solidFill>
                  <a:srgbClr val="00B050"/>
                </a:solidFill>
                <a:latin typeface="Courier New" panose="02070309020205020404" pitchFamily="49" charset="0"/>
                <a:cs typeface="Courier New" panose="02070309020205020404" pitchFamily="49" charset="0"/>
              </a:rPr>
              <a:t>x_new</a:t>
            </a:r>
            <a:r>
              <a:rPr lang="en-US" altLang="zh-CN" b="1" dirty="0">
                <a:solidFill>
                  <a:srgbClr val="00B050"/>
                </a:solidFill>
                <a:latin typeface="Courier New" panose="02070309020205020404" pitchFamily="49" charset="0"/>
                <a:cs typeface="Courier New" panose="02070309020205020404" pitchFamily="49" charset="0"/>
              </a:rPr>
              <a:t>-x)		</a:t>
            </a:r>
            <a:r>
              <a:rPr lang="en-US" altLang="zh-CN" dirty="0">
                <a:solidFill>
                  <a:srgbClr val="0070C0"/>
                </a:solidFill>
                <a:latin typeface="Courier New" panose="02070309020205020404" pitchFamily="49" charset="0"/>
                <a:cs typeface="Courier New" panose="02070309020205020404" pitchFamily="49" charset="0"/>
              </a:rPr>
              <a:t>err = 9.2710e-08 	</a:t>
            </a:r>
            <a:r>
              <a:rPr lang="en-US" altLang="zh-CN" b="1" dirty="0">
                <a:solidFill>
                  <a:srgbClr val="FF0000"/>
                </a:solidFill>
                <a:latin typeface="Courier New" panose="02070309020205020404" pitchFamily="49" charset="0"/>
                <a:cs typeface="Courier New" panose="02070309020205020404" pitchFamily="49" charset="0"/>
              </a:rPr>
              <a:t>%</a:t>
            </a:r>
            <a:r>
              <a:rPr lang="zh-CN" altLang="en-US" b="1" dirty="0">
                <a:solidFill>
                  <a:srgbClr val="FF0000"/>
                </a:solidFill>
                <a:latin typeface="Courier New" panose="02070309020205020404" pitchFamily="49" charset="0"/>
                <a:cs typeface="Courier New" panose="02070309020205020404" pitchFamily="49" charset="0"/>
              </a:rPr>
              <a:t>最终绝对误差</a:t>
            </a:r>
            <a:endParaRPr lang="en-US" altLang="zh-CN"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463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274722"/>
            <a:ext cx="7772400" cy="1143000"/>
          </a:xfrm>
        </p:spPr>
        <p:txBody>
          <a:bodyPr>
            <a:normAutofit/>
          </a:bodyPr>
          <a:lstStyle/>
          <a:p>
            <a:pPr algn="ctr" eaLnBrk="0" fontAlgn="base" hangingPunct="0">
              <a:spcAft>
                <a:spcPct val="0"/>
              </a:spcAft>
              <a:defRPr/>
            </a:pPr>
            <a:r>
              <a:rPr lang="zh-CN" altLang="en-US" sz="32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变分</a:t>
            </a:r>
            <a:r>
              <a:rPr lang="en-US" altLang="zh-CN" sz="32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a:t>
            </a:r>
            <a:r>
              <a:rPr lang="zh-CN" altLang="en-US" sz="32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共轭梯度法解线性方程组</a:t>
            </a:r>
            <a:endParaRPr lang="en-US" sz="32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553CF97D-F7A2-4011-AE80-1AA11B3D3C1D}"/>
                  </a:ext>
                </a:extLst>
              </p:cNvPr>
              <p:cNvSpPr/>
              <p:nvPr/>
            </p:nvSpPr>
            <p:spPr>
              <a:xfrm>
                <a:off x="179512" y="889074"/>
                <a:ext cx="8424936" cy="2019142"/>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共轭梯度法是一种效率极高的解决正定线性方程组对应变分法问题的迭代算法。该方法与梯度下降法的主要区别就是每一步的</a:t>
                </a:r>
                <a:r>
                  <a:rPr lang="zh-CN" altLang="en-US" sz="2400" b="1" dirty="0">
                    <a:solidFill>
                      <a:srgbClr val="FF0000"/>
                    </a:solidFill>
                    <a:latin typeface="+mj-ea"/>
                    <a:ea typeface="+mj-ea"/>
                    <a:cs typeface="Courier New" panose="02070309020205020404" pitchFamily="49" charset="0"/>
                  </a:rPr>
                  <a:t>移动方向</a:t>
                </a:r>
                <a14:m>
                  <m:oMath xmlns:m="http://schemas.openxmlformats.org/officeDocument/2006/math">
                    <m:sSup>
                      <m:sSup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sSupPr>
                      <m:e>
                        <m:r>
                          <a:rPr lang="en-US" altLang="zh-CN" sz="2400" b="1" i="1" smtClean="0">
                            <a:solidFill>
                              <a:srgbClr val="FF0000"/>
                            </a:solidFill>
                            <a:latin typeface="Cambria Math" panose="02040503050406030204" pitchFamily="18" charset="0"/>
                            <a:ea typeface="+mj-ea"/>
                            <a:cs typeface="Courier New" panose="02070309020205020404" pitchFamily="49" charset="0"/>
                          </a:rPr>
                          <m:t>𝒑</m:t>
                        </m:r>
                      </m:e>
                      <m:sup>
                        <m:d>
                          <m:d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dPr>
                          <m:e>
                            <m:r>
                              <a:rPr lang="en-US" altLang="zh-CN" sz="2400" b="1" i="1" smtClean="0">
                                <a:solidFill>
                                  <a:srgbClr val="FF0000"/>
                                </a:solidFill>
                                <a:latin typeface="Cambria Math" panose="02040503050406030204" pitchFamily="18" charset="0"/>
                                <a:ea typeface="+mj-ea"/>
                                <a:cs typeface="Courier New" panose="02070309020205020404" pitchFamily="49" charset="0"/>
                              </a:rPr>
                              <m:t>𝒌</m:t>
                            </m:r>
                          </m:e>
                        </m:d>
                      </m:sup>
                    </m:sSup>
                  </m:oMath>
                </a14:m>
                <a:r>
                  <a:rPr lang="zh-CN" altLang="en-US" sz="2400" b="1" dirty="0">
                    <a:solidFill>
                      <a:srgbClr val="FF0000"/>
                    </a:solidFill>
                    <a:latin typeface="+mj-ea"/>
                    <a:ea typeface="+mj-ea"/>
                    <a:cs typeface="Courier New" panose="02070309020205020404" pitchFamily="49" charset="0"/>
                  </a:rPr>
                  <a:t>将会在</a:t>
                </a:r>
                <a14:m>
                  <m:oMath xmlns:m="http://schemas.openxmlformats.org/officeDocument/2006/math">
                    <m:sSup>
                      <m:sSup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sSupPr>
                      <m:e>
                        <m:r>
                          <a:rPr lang="en-US" altLang="zh-CN" sz="2400" b="1" i="1" smtClean="0">
                            <a:solidFill>
                              <a:srgbClr val="FF0000"/>
                            </a:solidFill>
                            <a:latin typeface="Cambria Math" panose="02040503050406030204" pitchFamily="18" charset="0"/>
                            <a:ea typeface="+mj-ea"/>
                            <a:cs typeface="Courier New" panose="02070309020205020404" pitchFamily="49" charset="0"/>
                          </a:rPr>
                          <m:t>𝑷</m:t>
                        </m:r>
                      </m:e>
                      <m:sup>
                        <m:d>
                          <m:d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dPr>
                          <m:e>
                            <m:r>
                              <a:rPr lang="en-US" altLang="zh-CN" sz="2400" b="1" i="1" smtClean="0">
                                <a:solidFill>
                                  <a:srgbClr val="FF0000"/>
                                </a:solidFill>
                                <a:latin typeface="Cambria Math" panose="02040503050406030204" pitchFamily="18" charset="0"/>
                                <a:ea typeface="+mj-ea"/>
                                <a:cs typeface="Courier New" panose="02070309020205020404" pitchFamily="49" charset="0"/>
                              </a:rPr>
                              <m:t>𝒌</m:t>
                            </m:r>
                          </m:e>
                        </m:d>
                      </m:sup>
                    </m:sSup>
                    <m:r>
                      <a:rPr lang="en-US" altLang="zh-CN" sz="2400" b="1" i="0" smtClean="0">
                        <a:solidFill>
                          <a:srgbClr val="FF0000"/>
                        </a:solidFill>
                        <a:latin typeface="Cambria Math" panose="02040503050406030204" pitchFamily="18" charset="0"/>
                        <a:ea typeface="+mj-ea"/>
                        <a:cs typeface="Courier New" panose="02070309020205020404" pitchFamily="49" charset="0"/>
                      </a:rPr>
                      <m:t>=</m:t>
                    </m:r>
                    <m:r>
                      <a:rPr lang="en-US" altLang="zh-CN" sz="2400" b="1" i="0" smtClean="0">
                        <a:solidFill>
                          <a:srgbClr val="FF0000"/>
                        </a:solidFill>
                        <a:latin typeface="Cambria Math" panose="02040503050406030204" pitchFamily="18" charset="0"/>
                        <a:ea typeface="+mj-ea"/>
                        <a:cs typeface="Courier New" panose="02070309020205020404" pitchFamily="49" charset="0"/>
                      </a:rPr>
                      <m:t>𝐬𝐩𝐚𝐧</m:t>
                    </m:r>
                    <m:r>
                      <a:rPr lang="en-US" altLang="zh-CN" sz="2400" b="1" i="1" smtClean="0">
                        <a:solidFill>
                          <a:srgbClr val="FF0000"/>
                        </a:solidFill>
                        <a:latin typeface="Cambria Math" panose="02040503050406030204" pitchFamily="18" charset="0"/>
                        <a:ea typeface="+mj-ea"/>
                        <a:cs typeface="Courier New" panose="02070309020205020404" pitchFamily="49" charset="0"/>
                      </a:rPr>
                      <m:t>{</m:t>
                    </m:r>
                    <m:sSup>
                      <m:sSup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sSupPr>
                      <m:e>
                        <m:r>
                          <a:rPr lang="en-US" altLang="zh-CN" sz="2400" b="1" i="1" smtClean="0">
                            <a:solidFill>
                              <a:srgbClr val="FF0000"/>
                            </a:solidFill>
                            <a:latin typeface="Cambria Math" panose="02040503050406030204" pitchFamily="18" charset="0"/>
                            <a:ea typeface="+mj-ea"/>
                            <a:cs typeface="Courier New" panose="02070309020205020404" pitchFamily="49" charset="0"/>
                          </a:rPr>
                          <m:t>𝒑</m:t>
                        </m:r>
                      </m:e>
                      <m:sup>
                        <m:d>
                          <m:d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dPr>
                          <m:e>
                            <m:r>
                              <a:rPr lang="en-US" altLang="zh-CN" sz="2400" b="1" i="1" smtClean="0">
                                <a:solidFill>
                                  <a:srgbClr val="FF0000"/>
                                </a:solidFill>
                                <a:latin typeface="Cambria Math" panose="02040503050406030204" pitchFamily="18" charset="0"/>
                                <a:ea typeface="+mj-ea"/>
                                <a:cs typeface="Courier New" panose="02070309020205020404" pitchFamily="49" charset="0"/>
                              </a:rPr>
                              <m:t>𝟎</m:t>
                            </m:r>
                          </m:e>
                        </m:d>
                      </m:sup>
                    </m:sSup>
                    <m:r>
                      <a:rPr lang="en-US" altLang="zh-CN" sz="2400" b="1" i="1" smtClean="0">
                        <a:solidFill>
                          <a:srgbClr val="FF0000"/>
                        </a:solidFill>
                        <a:latin typeface="Cambria Math" panose="02040503050406030204" pitchFamily="18" charset="0"/>
                        <a:ea typeface="+mj-ea"/>
                        <a:cs typeface="Courier New" panose="02070309020205020404" pitchFamily="49" charset="0"/>
                      </a:rPr>
                      <m:t>,</m:t>
                    </m:r>
                    <m:sSup>
                      <m:sSup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sSupPr>
                      <m:e>
                        <m:r>
                          <a:rPr lang="en-US" altLang="zh-CN" sz="2400" b="1" i="1" smtClean="0">
                            <a:solidFill>
                              <a:srgbClr val="FF0000"/>
                            </a:solidFill>
                            <a:latin typeface="Cambria Math" panose="02040503050406030204" pitchFamily="18" charset="0"/>
                            <a:ea typeface="+mj-ea"/>
                            <a:cs typeface="Courier New" panose="02070309020205020404" pitchFamily="49" charset="0"/>
                          </a:rPr>
                          <m:t>𝒑</m:t>
                        </m:r>
                      </m:e>
                      <m:sup>
                        <m:d>
                          <m:d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dPr>
                          <m:e>
                            <m:r>
                              <a:rPr lang="en-US" altLang="zh-CN" sz="2400" b="1" i="1" smtClean="0">
                                <a:solidFill>
                                  <a:srgbClr val="FF0000"/>
                                </a:solidFill>
                                <a:latin typeface="Cambria Math" panose="02040503050406030204" pitchFamily="18" charset="0"/>
                                <a:ea typeface="+mj-ea"/>
                                <a:cs typeface="Courier New" panose="02070309020205020404" pitchFamily="49" charset="0"/>
                              </a:rPr>
                              <m:t>𝟏</m:t>
                            </m:r>
                          </m:e>
                        </m:d>
                      </m:sup>
                    </m:sSup>
                    <m:r>
                      <a:rPr lang="en-US" altLang="zh-CN" sz="2400" b="1" i="1" smtClean="0">
                        <a:solidFill>
                          <a:srgbClr val="FF0000"/>
                        </a:solidFill>
                        <a:latin typeface="Cambria Math" panose="02040503050406030204" pitchFamily="18" charset="0"/>
                        <a:ea typeface="+mj-ea"/>
                        <a:cs typeface="Courier New" panose="02070309020205020404" pitchFamily="49" charset="0"/>
                      </a:rPr>
                      <m:t>,…,</m:t>
                    </m:r>
                    <m:sSup>
                      <m:sSup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sSupPr>
                      <m:e>
                        <m:r>
                          <a:rPr lang="en-US" altLang="zh-CN" sz="2400" b="1" i="1" smtClean="0">
                            <a:solidFill>
                              <a:srgbClr val="FF0000"/>
                            </a:solidFill>
                            <a:latin typeface="Cambria Math" panose="02040503050406030204" pitchFamily="18" charset="0"/>
                            <a:ea typeface="+mj-ea"/>
                            <a:cs typeface="Courier New" panose="02070309020205020404" pitchFamily="49" charset="0"/>
                          </a:rPr>
                          <m:t>𝒑</m:t>
                        </m:r>
                      </m:e>
                      <m:sup>
                        <m:d>
                          <m:dPr>
                            <m:ctrlPr>
                              <a:rPr lang="en-US" altLang="zh-CN" sz="2400" b="1" i="1" smtClean="0">
                                <a:solidFill>
                                  <a:srgbClr val="FF0000"/>
                                </a:solidFill>
                                <a:latin typeface="Cambria Math" panose="02040503050406030204" pitchFamily="18" charset="0"/>
                                <a:ea typeface="+mj-ea"/>
                                <a:cs typeface="Courier New" panose="02070309020205020404" pitchFamily="49" charset="0"/>
                              </a:rPr>
                            </m:ctrlPr>
                          </m:dPr>
                          <m:e>
                            <m:r>
                              <a:rPr lang="en-US" altLang="zh-CN" sz="2400" b="1" i="1" smtClean="0">
                                <a:solidFill>
                                  <a:srgbClr val="FF0000"/>
                                </a:solidFill>
                                <a:latin typeface="Cambria Math" panose="02040503050406030204" pitchFamily="18" charset="0"/>
                                <a:ea typeface="+mj-ea"/>
                                <a:cs typeface="Courier New" panose="02070309020205020404" pitchFamily="49" charset="0"/>
                              </a:rPr>
                              <m:t>𝒌</m:t>
                            </m:r>
                            <m:r>
                              <a:rPr lang="en-US" altLang="zh-CN" sz="2400" b="1" i="1" smtClean="0">
                                <a:solidFill>
                                  <a:srgbClr val="FF0000"/>
                                </a:solidFill>
                                <a:latin typeface="Cambria Math" panose="02040503050406030204" pitchFamily="18" charset="0"/>
                                <a:ea typeface="+mj-ea"/>
                                <a:cs typeface="Courier New" panose="02070309020205020404" pitchFamily="49" charset="0"/>
                              </a:rPr>
                              <m:t>−</m:t>
                            </m:r>
                            <m:r>
                              <a:rPr lang="en-US" altLang="zh-CN" sz="2400" b="1" i="1" smtClean="0">
                                <a:solidFill>
                                  <a:srgbClr val="FF0000"/>
                                </a:solidFill>
                                <a:latin typeface="Cambria Math" panose="02040503050406030204" pitchFamily="18" charset="0"/>
                                <a:ea typeface="+mj-ea"/>
                                <a:cs typeface="Courier New" panose="02070309020205020404" pitchFamily="49" charset="0"/>
                              </a:rPr>
                              <m:t>𝟏</m:t>
                            </m:r>
                          </m:e>
                        </m:d>
                      </m:sup>
                    </m:sSup>
                    <m:r>
                      <a:rPr lang="en-US" altLang="zh-CN" sz="2400" b="1" i="1" smtClean="0">
                        <a:solidFill>
                          <a:srgbClr val="FF0000"/>
                        </a:solidFill>
                        <a:latin typeface="Cambria Math" panose="02040503050406030204" pitchFamily="18" charset="0"/>
                        <a:ea typeface="+mj-ea"/>
                        <a:cs typeface="Courier New" panose="02070309020205020404" pitchFamily="49" charset="0"/>
                      </a:rPr>
                      <m:t>}</m:t>
                    </m:r>
                  </m:oMath>
                </a14:m>
                <a:r>
                  <a:rPr lang="zh-CN" altLang="en-US" sz="2400" b="1" dirty="0">
                    <a:solidFill>
                      <a:srgbClr val="FF0000"/>
                    </a:solidFill>
                    <a:latin typeface="+mj-ea"/>
                    <a:ea typeface="+mj-ea"/>
                    <a:cs typeface="Courier New" panose="02070309020205020404" pitchFamily="49" charset="0"/>
                  </a:rPr>
                  <a:t>这一向量空间中进行最优化的选取</a:t>
                </a:r>
                <a:r>
                  <a:rPr lang="zh-CN" altLang="en-US" sz="2400" b="1" dirty="0">
                    <a:latin typeface="+mj-ea"/>
                    <a:ea typeface="+mj-ea"/>
                    <a:cs typeface="Courier New" panose="02070309020205020404" pitchFamily="49" charset="0"/>
                  </a:rPr>
                  <a:t>，即</a:t>
                </a:r>
                <a:endParaRPr lang="en-US" altLang="zh-CN" sz="2400" b="1" dirty="0">
                  <a:latin typeface="+mj-ea"/>
                  <a:ea typeface="+mj-ea"/>
                  <a:cs typeface="Courier New" panose="02070309020205020404" pitchFamily="49" charset="0"/>
                </a:endParaRPr>
              </a:p>
              <a:p>
                <a:pPr>
                  <a:spcBef>
                    <a:spcPts val="580"/>
                  </a:spcBef>
                  <a:buClr>
                    <a:srgbClr val="00B050"/>
                  </a:buClr>
                  <a:buSzPct val="85000"/>
                  <a:defRPr/>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cs typeface="Courier New" panose="02070309020205020404" pitchFamily="49" charset="0"/>
                        </a:rPr>
                        <m:t>𝝋</m:t>
                      </m:r>
                      <m:d>
                        <m:dPr>
                          <m:ctrlPr>
                            <a:rPr lang="en-US" altLang="zh-CN" sz="2400" b="1" i="1" smtClean="0">
                              <a:latin typeface="Cambria Math" panose="02040503050406030204" pitchFamily="18" charset="0"/>
                              <a:cs typeface="Courier New" panose="02070309020205020404" pitchFamily="49" charset="0"/>
                            </a:rPr>
                          </m:ctrlPr>
                        </m:dPr>
                        <m:e>
                          <m:sSup>
                            <m:sSupPr>
                              <m:ctrlPr>
                                <a:rPr lang="en-US" altLang="zh-CN" sz="2400" b="1" i="1" smtClean="0">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𝒙</m:t>
                              </m:r>
                            </m:e>
                            <m:sup>
                              <m:d>
                                <m:dPr>
                                  <m:ctrlPr>
                                    <a:rPr lang="en-US" altLang="zh-CN" sz="2400" b="1" i="1" smtClean="0">
                                      <a:latin typeface="Cambria Math" panose="02040503050406030204" pitchFamily="18" charset="0"/>
                                      <a:cs typeface="Courier New" panose="02070309020205020404" pitchFamily="49" charset="0"/>
                                    </a:rPr>
                                  </m:ctrlPr>
                                </m:dPr>
                                <m:e>
                                  <m:r>
                                    <a:rPr lang="en-US" altLang="zh-CN" sz="2400" b="1" i="1" smtClean="0">
                                      <a:latin typeface="Cambria Math" panose="02040503050406030204" pitchFamily="18" charset="0"/>
                                      <a:cs typeface="Courier New" panose="02070309020205020404" pitchFamily="49" charset="0"/>
                                    </a:rPr>
                                    <m:t>𝒌</m:t>
                                  </m:r>
                                  <m:r>
                                    <a:rPr lang="en-US" altLang="zh-CN" sz="2400" b="1" i="1" smtClean="0">
                                      <a:latin typeface="Cambria Math" panose="02040503050406030204" pitchFamily="18" charset="0"/>
                                      <a:cs typeface="Courier New" panose="02070309020205020404" pitchFamily="49" charset="0"/>
                                    </a:rPr>
                                    <m:t>+</m:t>
                                  </m:r>
                                  <m:r>
                                    <a:rPr lang="en-US" altLang="zh-CN" sz="2400" b="1" i="1" smtClean="0">
                                      <a:latin typeface="Cambria Math" panose="02040503050406030204" pitchFamily="18" charset="0"/>
                                      <a:cs typeface="Courier New" panose="02070309020205020404" pitchFamily="49" charset="0"/>
                                    </a:rPr>
                                    <m:t>𝟏</m:t>
                                  </m:r>
                                </m:e>
                              </m:d>
                            </m:sup>
                          </m:sSup>
                        </m:e>
                      </m:d>
                      <m:r>
                        <a:rPr lang="en-US" altLang="zh-CN" sz="2400" b="1" i="1" smtClean="0">
                          <a:latin typeface="Cambria Math" panose="02040503050406030204" pitchFamily="18" charset="0"/>
                          <a:cs typeface="Courier New" panose="02070309020205020404" pitchFamily="49" charset="0"/>
                        </a:rPr>
                        <m:t>=</m:t>
                      </m:r>
                      <m:r>
                        <a:rPr lang="en-US" altLang="zh-CN" sz="2400" b="1">
                          <a:latin typeface="Cambria Math" panose="02040503050406030204" pitchFamily="18" charset="0"/>
                          <a:cs typeface="Courier New" panose="02070309020205020404" pitchFamily="49" charset="0"/>
                        </a:rPr>
                        <m:t>𝐦𝐢</m:t>
                      </m:r>
                      <m:sSub>
                        <m:sSubPr>
                          <m:ctrlPr>
                            <a:rPr lang="en-US" altLang="zh-CN" sz="2400" b="1" i="1">
                              <a:latin typeface="Cambria Math" panose="02040503050406030204" pitchFamily="18" charset="0"/>
                              <a:cs typeface="Courier New" panose="02070309020205020404" pitchFamily="49" charset="0"/>
                            </a:rPr>
                          </m:ctrlPr>
                        </m:sSubPr>
                        <m:e>
                          <m:r>
                            <a:rPr lang="en-US" altLang="zh-CN" sz="2400" b="1">
                              <a:latin typeface="Cambria Math" panose="02040503050406030204" pitchFamily="18" charset="0"/>
                              <a:cs typeface="Courier New" panose="02070309020205020404" pitchFamily="49" charset="0"/>
                            </a:rPr>
                            <m:t>𝐧</m:t>
                          </m:r>
                        </m:e>
                        <m:sub>
                          <m:r>
                            <a:rPr lang="en-US" altLang="zh-CN" sz="2400" b="1" i="1">
                              <a:latin typeface="Cambria Math" panose="02040503050406030204" pitchFamily="18" charset="0"/>
                              <a:cs typeface="Courier New" panose="02070309020205020404" pitchFamily="49" charset="0"/>
                            </a:rPr>
                            <m:t>𝒙</m:t>
                          </m:r>
                          <m:r>
                            <a:rPr lang="en-US" altLang="zh-CN" sz="2400" b="1" i="1">
                              <a:latin typeface="Cambria Math" panose="02040503050406030204" pitchFamily="18" charset="0"/>
                              <a:cs typeface="Courier New" panose="02070309020205020404" pitchFamily="49" charset="0"/>
                            </a:rPr>
                            <m:t>∈</m:t>
                          </m:r>
                          <m:sSup>
                            <m:sSupPr>
                              <m:ctrlPr>
                                <a:rPr lang="en-US" altLang="zh-CN" sz="2400" b="1" i="1" smtClean="0">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𝑷</m:t>
                              </m:r>
                            </m:e>
                            <m:sup>
                              <m:d>
                                <m:dPr>
                                  <m:ctrlPr>
                                    <a:rPr lang="en-US" altLang="zh-CN" sz="2400" b="1" i="1" smtClean="0">
                                      <a:latin typeface="Cambria Math" panose="02040503050406030204" pitchFamily="18" charset="0"/>
                                      <a:cs typeface="Courier New" panose="02070309020205020404" pitchFamily="49" charset="0"/>
                                    </a:rPr>
                                  </m:ctrlPr>
                                </m:dPr>
                                <m:e>
                                  <m:r>
                                    <a:rPr lang="en-US" altLang="zh-CN" sz="2400" b="1" i="1" smtClean="0">
                                      <a:latin typeface="Cambria Math" panose="02040503050406030204" pitchFamily="18" charset="0"/>
                                      <a:cs typeface="Courier New" panose="02070309020205020404" pitchFamily="49" charset="0"/>
                                    </a:rPr>
                                    <m:t>𝒌</m:t>
                                  </m:r>
                                </m:e>
                              </m:d>
                            </m:sup>
                          </m:sSup>
                        </m:sub>
                      </m:sSub>
                      <m:r>
                        <a:rPr lang="en-US" altLang="zh-CN" sz="2400" b="1" i="1">
                          <a:latin typeface="Cambria Math" panose="02040503050406030204" pitchFamily="18" charset="0"/>
                          <a:cs typeface="Courier New" panose="02070309020205020404" pitchFamily="49" charset="0"/>
                        </a:rPr>
                        <m:t>𝝋</m:t>
                      </m:r>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𝒙</m:t>
                          </m:r>
                        </m:e>
                      </m:d>
                    </m:oMath>
                  </m:oMathPara>
                </a14:m>
                <a:endParaRPr lang="en-US" altLang="zh-CN" sz="2400" b="1" dirty="0">
                  <a:latin typeface="+mj-ea"/>
                  <a:ea typeface="+mj-ea"/>
                  <a:cs typeface="Courier New" panose="02070309020205020404" pitchFamily="49" charset="0"/>
                </a:endParaRPr>
              </a:p>
            </p:txBody>
          </p:sp>
        </mc:Choice>
        <mc:Fallback xmlns="">
          <p:sp>
            <p:nvSpPr>
              <p:cNvPr id="12" name="矩形 11">
                <a:extLst>
                  <a:ext uri="{FF2B5EF4-FFF2-40B4-BE49-F238E27FC236}">
                    <a16:creationId xmlns:a16="http://schemas.microsoft.com/office/drawing/2014/main" id="{553CF97D-F7A2-4011-AE80-1AA11B3D3C1D}"/>
                  </a:ext>
                </a:extLst>
              </p:cNvPr>
              <p:cNvSpPr>
                <a:spLocks noRot="1" noChangeAspect="1" noMove="1" noResize="1" noEditPoints="1" noAdjustHandles="1" noChangeArrowheads="1" noChangeShapeType="1" noTextEdit="1"/>
              </p:cNvSpPr>
              <p:nvPr/>
            </p:nvSpPr>
            <p:spPr>
              <a:xfrm>
                <a:off x="179512" y="889074"/>
                <a:ext cx="8424936" cy="2019142"/>
              </a:xfrm>
              <a:prstGeom prst="rect">
                <a:avLst/>
              </a:prstGeom>
              <a:blipFill>
                <a:blip r:embed="rId2"/>
                <a:stretch>
                  <a:fillRect l="-651" t="-2417" r="-1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a:extLst>
                  <a:ext uri="{FF2B5EF4-FFF2-40B4-BE49-F238E27FC236}">
                    <a16:creationId xmlns:a16="http://schemas.microsoft.com/office/drawing/2014/main" id="{A1852FCA-BE29-49C7-A7E9-B61382A41C29}"/>
                  </a:ext>
                </a:extLst>
              </p:cNvPr>
              <p:cNvSpPr/>
              <p:nvPr/>
            </p:nvSpPr>
            <p:spPr>
              <a:xfrm>
                <a:off x="179512" y="2929012"/>
                <a:ext cx="8640960" cy="4117666"/>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latin typeface="+mj-ea"/>
                    <a:ea typeface="+mj-ea"/>
                    <a:cs typeface="Courier New" panose="02070309020205020404" pitchFamily="49" charset="0"/>
                  </a:rPr>
                  <a:t>对应迭代算法结构：</a:t>
                </a:r>
                <a:endParaRPr lang="en-US" altLang="zh-CN" sz="2400" b="1" dirty="0">
                  <a:latin typeface="+mj-ea"/>
                  <a:ea typeface="+mj-ea"/>
                  <a:cs typeface="Courier New" panose="02070309020205020404" pitchFamily="49" charset="0"/>
                </a:endParaRPr>
              </a:p>
              <a:p>
                <a:pPr marL="457200" lvl="0" indent="-457200">
                  <a:spcBef>
                    <a:spcPts val="580"/>
                  </a:spcBef>
                  <a:buClr>
                    <a:srgbClr val="00B050"/>
                  </a:buClr>
                  <a:buSzPct val="85000"/>
                  <a:buAutoNum type="arabicParenBoth"/>
                  <a:defRPr/>
                </a:pPr>
                <a:r>
                  <a:rPr lang="zh-CN" altLang="en-US" sz="2400" b="1" dirty="0">
                    <a:latin typeface="+mj-ea"/>
                    <a:ea typeface="+mj-ea"/>
                    <a:cs typeface="Courier New" panose="02070309020205020404" pitchFamily="49" charset="0"/>
                  </a:rPr>
                  <a:t>任取</a:t>
                </a:r>
                <a14:m>
                  <m:oMath xmlns:m="http://schemas.openxmlformats.org/officeDocument/2006/math">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𝒙</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𝟎</m:t>
                            </m:r>
                          </m:e>
                        </m:d>
                      </m:sup>
                    </m:sSup>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Cambria Math" panose="02040503050406030204" pitchFamily="18" charset="0"/>
                        <a:cs typeface="Courier New" panose="02070309020205020404" pitchFamily="49" charset="0"/>
                      </a:rPr>
                      <m:t>ℝ</m:t>
                    </m:r>
                  </m:oMath>
                </a14:m>
                <a:r>
                  <a:rPr lang="zh-CN" altLang="en-US" sz="2400" b="1" dirty="0">
                    <a:latin typeface="+mj-ea"/>
                    <a:ea typeface="+mj-ea"/>
                    <a:cs typeface="Courier New" panose="02070309020205020404" pitchFamily="49" charset="0"/>
                  </a:rPr>
                  <a:t>，计算</a:t>
                </a:r>
                <a14:m>
                  <m:oMath xmlns:m="http://schemas.openxmlformats.org/officeDocument/2006/math">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𝒓</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𝟎</m:t>
                            </m:r>
                          </m:e>
                        </m:d>
                      </m:sup>
                    </m:sSup>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𝒃</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𝑨</m:t>
                    </m:r>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𝒙</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𝟎</m:t>
                            </m:r>
                          </m:e>
                        </m:d>
                      </m:sup>
                    </m:sSup>
                    <m:r>
                      <a:rPr lang="en-US" altLang="zh-CN" sz="2400" b="1" i="1" smtClean="0">
                        <a:latin typeface="Cambria Math" panose="02040503050406030204" pitchFamily="18" charset="0"/>
                        <a:ea typeface="+mj-ea"/>
                        <a:cs typeface="Courier New" panose="02070309020205020404" pitchFamily="49" charset="0"/>
                      </a:rPr>
                      <m:t>,</m:t>
                    </m:r>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𝒑</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𝟎</m:t>
                            </m:r>
                          </m:e>
                        </m:d>
                      </m:sup>
                    </m:sSup>
                    <m:r>
                      <a:rPr lang="en-US" altLang="zh-CN" sz="2400" b="1" i="1" smtClean="0">
                        <a:latin typeface="Cambria Math" panose="02040503050406030204" pitchFamily="18" charset="0"/>
                        <a:ea typeface="+mj-ea"/>
                        <a:cs typeface="Courier New" panose="02070309020205020404" pitchFamily="49" charset="0"/>
                      </a:rPr>
                      <m:t>=</m:t>
                    </m:r>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𝒓</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𝟎</m:t>
                            </m:r>
                          </m:e>
                        </m:d>
                      </m:sup>
                    </m:sSup>
                  </m:oMath>
                </a14:m>
                <a:r>
                  <a:rPr lang="en-US" altLang="zh-CN" sz="2400" b="1" dirty="0">
                    <a:latin typeface="+mj-ea"/>
                    <a:ea typeface="+mj-ea"/>
                    <a:cs typeface="Courier New" panose="02070309020205020404" pitchFamily="49" charset="0"/>
                  </a:rPr>
                  <a:t>,</a:t>
                </a:r>
                <a14:m>
                  <m:oMath xmlns:m="http://schemas.openxmlformats.org/officeDocument/2006/math">
                    <m:r>
                      <a:rPr lang="en-US" altLang="zh-CN" sz="2400" b="1" i="1" dirty="0" smtClean="0">
                        <a:latin typeface="Cambria Math" panose="02040503050406030204" pitchFamily="18" charset="0"/>
                        <a:ea typeface="+mj-ea"/>
                        <a:cs typeface="Courier New" panose="02070309020205020404" pitchFamily="49" charset="0"/>
                      </a:rPr>
                      <m:t>𝒓</m:t>
                    </m:r>
                  </m:oMath>
                </a14:m>
                <a:r>
                  <a:rPr lang="zh-CN" altLang="en-US" sz="2400" b="1" dirty="0">
                    <a:latin typeface="+mj-ea"/>
                    <a:ea typeface="+mj-ea"/>
                    <a:cs typeface="Courier New" panose="02070309020205020404" pitchFamily="49" charset="0"/>
                  </a:rPr>
                  <a:t>代表误差</a:t>
                </a:r>
                <a:endParaRPr lang="en-US" altLang="zh-CN" sz="2400" b="1" dirty="0">
                  <a:latin typeface="+mj-ea"/>
                  <a:ea typeface="+mj-ea"/>
                  <a:cs typeface="Courier New" panose="02070309020205020404" pitchFamily="49" charset="0"/>
                </a:endParaRPr>
              </a:p>
              <a:p>
                <a:pPr marL="457200" lvl="0" indent="-457200">
                  <a:spcBef>
                    <a:spcPts val="580"/>
                  </a:spcBef>
                  <a:buClr>
                    <a:srgbClr val="00B050"/>
                  </a:buClr>
                  <a:buSzPct val="85000"/>
                  <a:buAutoNum type="arabicParenBoth"/>
                  <a:defRPr/>
                </a:pPr>
                <a:r>
                  <a:rPr lang="zh-CN" altLang="en-US" sz="2400" b="1" dirty="0">
                    <a:latin typeface="+mj-ea"/>
                    <a:ea typeface="+mj-ea"/>
                    <a:cs typeface="Courier New" panose="02070309020205020404" pitchFamily="49" charset="0"/>
                  </a:rPr>
                  <a:t>对于</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𝒌</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Cambria Math" panose="02040503050406030204" pitchFamily="18" charset="0"/>
                        <a:cs typeface="Courier New" panose="02070309020205020404" pitchFamily="49" charset="0"/>
                      </a:rPr>
                      <m:t>ℕ</m:t>
                    </m:r>
                  </m:oMath>
                </a14:m>
                <a:r>
                  <a:rPr lang="zh-CN" altLang="en-US" sz="2400" b="1" dirty="0">
                    <a:latin typeface="+mj-ea"/>
                    <a:ea typeface="+mj-ea"/>
                    <a:cs typeface="Courier New" panose="02070309020205020404" pitchFamily="49" charset="0"/>
                  </a:rPr>
                  <a:t>，如下迭代：</a:t>
                </a:r>
                <a:endParaRPr lang="en-US" altLang="zh-CN" sz="2400" b="1" dirty="0">
                  <a:latin typeface="+mj-ea"/>
                  <a:ea typeface="+mj-ea"/>
                  <a:cs typeface="Courier New" panose="02070309020205020404" pitchFamily="49" charset="0"/>
                </a:endParaRPr>
              </a:p>
              <a:p>
                <a:pPr lvl="0">
                  <a:spcBef>
                    <a:spcPts val="580"/>
                  </a:spcBef>
                  <a:buClr>
                    <a:srgbClr val="00B050"/>
                  </a:buClr>
                  <a:buSzPct val="85000"/>
                  <a:defRPr/>
                </a:pPr>
                <a14:m>
                  <m:oMathPara xmlns:m="http://schemas.openxmlformats.org/officeDocument/2006/math">
                    <m:oMathParaPr>
                      <m:jc m:val="centerGroup"/>
                    </m:oMathParaPr>
                    <m:oMath xmlns:m="http://schemas.openxmlformats.org/officeDocument/2006/math">
                      <m:d>
                        <m:dPr>
                          <m:begChr m:val="{"/>
                          <m:endChr m:val=""/>
                          <m:ctrlPr>
                            <a:rPr lang="en-US" altLang="zh-CN" sz="2400" b="1" i="1" smtClean="0">
                              <a:latin typeface="Cambria Math" panose="02040503050406030204" pitchFamily="18" charset="0"/>
                              <a:ea typeface="+mj-ea"/>
                              <a:cs typeface="Courier New" panose="02070309020205020404" pitchFamily="49" charset="0"/>
                            </a:rPr>
                          </m:ctrlPr>
                        </m:dPr>
                        <m:e>
                          <m:eqArr>
                            <m:eqArrPr>
                              <m:ctrlPr>
                                <a:rPr lang="en-US" altLang="zh-CN" sz="2400" b="1" i="1" smtClean="0">
                                  <a:latin typeface="Cambria Math" panose="02040503050406030204" pitchFamily="18" charset="0"/>
                                  <a:ea typeface="+mj-ea"/>
                                  <a:cs typeface="Courier New" panose="02070309020205020404" pitchFamily="49" charset="0"/>
                                </a:rPr>
                              </m:ctrlPr>
                            </m:eqArrPr>
                            <m:e>
                              <m:sSub>
                                <m:sSubPr>
                                  <m:ctrlPr>
                                    <a:rPr lang="en-US" altLang="zh-CN" sz="2400" b="1" i="1" smtClean="0">
                                      <a:latin typeface="Cambria Math" panose="02040503050406030204" pitchFamily="18" charset="0"/>
                                      <a:ea typeface="+mj-ea"/>
                                      <a:cs typeface="Courier New" panose="02070309020205020404" pitchFamily="49" charset="0"/>
                                    </a:rPr>
                                  </m:ctrlPr>
                                </m:sSubPr>
                                <m:e>
                                  <m:r>
                                    <a:rPr lang="en-US" altLang="zh-CN" sz="2400" b="1" i="1" smtClean="0">
                                      <a:latin typeface="Cambria Math" panose="02040503050406030204" pitchFamily="18" charset="0"/>
                                      <a:ea typeface="+mj-ea"/>
                                      <a:cs typeface="Courier New" panose="02070309020205020404" pitchFamily="49" charset="0"/>
                                    </a:rPr>
                                    <m:t>𝝀</m:t>
                                  </m:r>
                                </m:e>
                                <m:sub>
                                  <m:r>
                                    <a:rPr lang="en-US" altLang="zh-CN" sz="2400" b="1" i="1" smtClean="0">
                                      <a:latin typeface="Cambria Math" panose="02040503050406030204" pitchFamily="18" charset="0"/>
                                      <a:ea typeface="+mj-ea"/>
                                      <a:cs typeface="Courier New" panose="02070309020205020404" pitchFamily="49" charset="0"/>
                                    </a:rPr>
                                    <m:t>𝒌</m:t>
                                  </m:r>
                                </m:sub>
                              </m:sSub>
                              <m:r>
                                <a:rPr lang="en-US" altLang="zh-CN" sz="2400" b="1" i="1" smtClean="0">
                                  <a:latin typeface="Cambria Math" panose="02040503050406030204" pitchFamily="18" charset="0"/>
                                  <a:ea typeface="+mj-ea"/>
                                  <a:cs typeface="Courier New" panose="02070309020205020404" pitchFamily="49" charset="0"/>
                                </a:rPr>
                                <m:t>=</m:t>
                              </m:r>
                              <m:f>
                                <m:fPr>
                                  <m:ctrlPr>
                                    <a:rPr lang="en-US" altLang="zh-CN" sz="2400" b="1" i="1">
                                      <a:latin typeface="Cambria Math" panose="02040503050406030204" pitchFamily="18" charset="0"/>
                                      <a:cs typeface="Courier New" panose="02070309020205020404" pitchFamily="49" charset="0"/>
                                    </a:rPr>
                                  </m:ctrlPr>
                                </m:fPr>
                                <m:num>
                                  <m:r>
                                    <a:rPr lang="en-US" altLang="zh-CN" sz="2400" b="1" i="1">
                                      <a:latin typeface="Cambria Math" panose="02040503050406030204" pitchFamily="18" charset="0"/>
                                      <a:cs typeface="Courier New" panose="02070309020205020404" pitchFamily="49" charset="0"/>
                                    </a:rPr>
                                    <m:t>&lt;</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𝒓</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e>
                                      </m:d>
                                    </m:sup>
                                  </m:sSup>
                                  <m:r>
                                    <a:rPr lang="en-US" altLang="zh-CN" sz="2400" b="1" i="1">
                                      <a:latin typeface="Cambria Math" panose="02040503050406030204" pitchFamily="18" charset="0"/>
                                      <a:cs typeface="Courier New" panose="02070309020205020404" pitchFamily="49" charset="0"/>
                                    </a:rPr>
                                    <m:t>,</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𝒓</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e>
                                      </m:d>
                                    </m:sup>
                                  </m:sSup>
                                  <m:r>
                                    <a:rPr lang="en-US" altLang="zh-CN" sz="2400" b="1" i="1">
                                      <a:latin typeface="Cambria Math" panose="02040503050406030204" pitchFamily="18" charset="0"/>
                                      <a:cs typeface="Courier New" panose="02070309020205020404" pitchFamily="49" charset="0"/>
                                    </a:rPr>
                                    <m:t>&gt;</m:t>
                                  </m:r>
                                </m:num>
                                <m:den>
                                  <m:r>
                                    <a:rPr lang="en-US" altLang="zh-CN" sz="2400" b="1" i="1">
                                      <a:latin typeface="Cambria Math" panose="02040503050406030204" pitchFamily="18" charset="0"/>
                                      <a:cs typeface="Courier New" panose="02070309020205020404" pitchFamily="49" charset="0"/>
                                    </a:rPr>
                                    <m:t>&lt;</m:t>
                                  </m:r>
                                  <m:r>
                                    <a:rPr lang="en-US" altLang="zh-CN" sz="2400" b="1" i="1">
                                      <a:latin typeface="Cambria Math" panose="02040503050406030204" pitchFamily="18" charset="0"/>
                                      <a:cs typeface="Courier New" panose="02070309020205020404" pitchFamily="49" charset="0"/>
                                    </a:rPr>
                                    <m:t>𝑨</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a:latin typeface="Cambria Math" panose="02040503050406030204" pitchFamily="18" charset="0"/>
                                          <a:cs typeface="Courier New" panose="02070309020205020404" pitchFamily="49" charset="0"/>
                                        </a:rPr>
                                        <m:t>𝒑</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e>
                                      </m:d>
                                    </m:sup>
                                  </m:sSup>
                                  <m:r>
                                    <a:rPr lang="en-US" altLang="zh-CN" sz="2400" b="1" i="1">
                                      <a:latin typeface="Cambria Math" panose="02040503050406030204" pitchFamily="18" charset="0"/>
                                      <a:cs typeface="Courier New" panose="02070309020205020404" pitchFamily="49" charset="0"/>
                                    </a:rPr>
                                    <m:t>,</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a:latin typeface="Cambria Math" panose="02040503050406030204" pitchFamily="18" charset="0"/>
                                          <a:cs typeface="Courier New" panose="02070309020205020404" pitchFamily="49" charset="0"/>
                                        </a:rPr>
                                        <m:t>𝒑</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e>
                                      </m:d>
                                    </m:sup>
                                  </m:sSup>
                                  <m:r>
                                    <a:rPr lang="en-US" altLang="zh-CN" sz="2400" b="1" i="1">
                                      <a:latin typeface="Cambria Math" panose="02040503050406030204" pitchFamily="18" charset="0"/>
                                      <a:cs typeface="Courier New" panose="02070309020205020404" pitchFamily="49" charset="0"/>
                                    </a:rPr>
                                    <m:t>&gt;</m:t>
                                  </m:r>
                                </m:den>
                              </m:f>
                            </m:e>
                            <m:e>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𝒙</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𝒌</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𝟏</m:t>
                                      </m:r>
                                    </m:e>
                                  </m:d>
                                </m:sup>
                              </m:sSup>
                              <m:r>
                                <a:rPr lang="en-US" altLang="zh-CN" sz="2400" b="1" i="1" smtClean="0">
                                  <a:latin typeface="Cambria Math" panose="02040503050406030204" pitchFamily="18" charset="0"/>
                                  <a:ea typeface="+mj-ea"/>
                                  <a:cs typeface="Courier New" panose="02070309020205020404" pitchFamily="49" charset="0"/>
                                </a:rPr>
                                <m:t>=</m:t>
                              </m:r>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𝒙</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𝒌</m:t>
                                      </m:r>
                                    </m:e>
                                  </m:d>
                                </m:sup>
                              </m:sSup>
                              <m:r>
                                <a:rPr lang="en-US" altLang="zh-CN" sz="2400" b="1" i="1" smtClean="0">
                                  <a:latin typeface="Cambria Math" panose="02040503050406030204" pitchFamily="18" charset="0"/>
                                  <a:ea typeface="+mj-ea"/>
                                  <a:cs typeface="Courier New" panose="02070309020205020404" pitchFamily="49" charset="0"/>
                                </a:rPr>
                                <m:t>+</m:t>
                              </m:r>
                              <m:sSub>
                                <m:sSubPr>
                                  <m:ctrlPr>
                                    <a:rPr lang="en-US" altLang="zh-CN" sz="2400" b="1" i="1" smtClean="0">
                                      <a:latin typeface="Cambria Math" panose="02040503050406030204" pitchFamily="18" charset="0"/>
                                      <a:ea typeface="+mj-ea"/>
                                      <a:cs typeface="Courier New" panose="02070309020205020404" pitchFamily="49" charset="0"/>
                                    </a:rPr>
                                  </m:ctrlPr>
                                </m:sSubPr>
                                <m:e>
                                  <m:r>
                                    <a:rPr lang="en-US" altLang="zh-CN" sz="2400" b="1" i="1" smtClean="0">
                                      <a:latin typeface="Cambria Math" panose="02040503050406030204" pitchFamily="18" charset="0"/>
                                      <a:ea typeface="+mj-ea"/>
                                      <a:cs typeface="Courier New" panose="02070309020205020404" pitchFamily="49" charset="0"/>
                                    </a:rPr>
                                    <m:t>𝝀</m:t>
                                  </m:r>
                                </m:e>
                                <m:sub>
                                  <m:r>
                                    <a:rPr lang="en-US" altLang="zh-CN" sz="2400" b="1" i="1" smtClean="0">
                                      <a:latin typeface="Cambria Math" panose="02040503050406030204" pitchFamily="18" charset="0"/>
                                      <a:ea typeface="+mj-ea"/>
                                      <a:cs typeface="Courier New" panose="02070309020205020404" pitchFamily="49" charset="0"/>
                                    </a:rPr>
                                    <m:t>𝒌</m:t>
                                  </m:r>
                                </m:sub>
                              </m:sSub>
                              <m:sSup>
                                <m:sSupPr>
                                  <m:ctrlPr>
                                    <a:rPr lang="en-US" altLang="zh-CN" sz="2400" b="1" i="1" smtClean="0">
                                      <a:latin typeface="Cambria Math" panose="02040503050406030204" pitchFamily="18" charset="0"/>
                                      <a:ea typeface="+mj-ea"/>
                                      <a:cs typeface="Courier New" panose="02070309020205020404" pitchFamily="49" charset="0"/>
                                    </a:rPr>
                                  </m:ctrlPr>
                                </m:sSupPr>
                                <m:e>
                                  <m:r>
                                    <a:rPr lang="en-US" altLang="zh-CN" sz="2400" b="1" i="1" smtClean="0">
                                      <a:latin typeface="Cambria Math" panose="02040503050406030204" pitchFamily="18" charset="0"/>
                                      <a:ea typeface="+mj-ea"/>
                                      <a:cs typeface="Courier New" panose="02070309020205020404" pitchFamily="49" charset="0"/>
                                    </a:rPr>
                                    <m:t>𝒑</m:t>
                                  </m:r>
                                </m:e>
                                <m:sup>
                                  <m:d>
                                    <m:dPr>
                                      <m:ctrlPr>
                                        <a:rPr lang="en-US" altLang="zh-CN" sz="2400" b="1" i="1" smtClean="0">
                                          <a:latin typeface="Cambria Math" panose="02040503050406030204" pitchFamily="18" charset="0"/>
                                          <a:ea typeface="+mj-ea"/>
                                          <a:cs typeface="Courier New" panose="02070309020205020404" pitchFamily="49" charset="0"/>
                                        </a:rPr>
                                      </m:ctrlPr>
                                    </m:dPr>
                                    <m:e>
                                      <m:r>
                                        <a:rPr lang="en-US" altLang="zh-CN" sz="2400" b="1" i="1" smtClean="0">
                                          <a:latin typeface="Cambria Math" panose="02040503050406030204" pitchFamily="18" charset="0"/>
                                          <a:ea typeface="+mj-ea"/>
                                          <a:cs typeface="Courier New" panose="02070309020205020404" pitchFamily="49" charset="0"/>
                                        </a:rPr>
                                        <m:t>𝒌</m:t>
                                      </m:r>
                                    </m:e>
                                  </m:d>
                                </m:sup>
                              </m:sSup>
                              <m:r>
                                <a:rPr lang="en-US" altLang="zh-CN" sz="2400" b="1" i="1" smtClean="0">
                                  <a:latin typeface="Cambria Math" panose="02040503050406030204" pitchFamily="18" charset="0"/>
                                  <a:ea typeface="+mj-ea"/>
                                  <a:cs typeface="Courier New" panose="02070309020205020404" pitchFamily="49" charset="0"/>
                                </a:rPr>
                                <m:t>,</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a:latin typeface="Cambria Math" panose="02040503050406030204" pitchFamily="18" charset="0"/>
                                      <a:cs typeface="Courier New" panose="02070309020205020404" pitchFamily="49" charset="0"/>
                                    </a:rPr>
                                    <m:t>𝒓</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r>
                                        <a:rPr lang="en-US" altLang="zh-CN" sz="2400" b="1" i="1">
                                          <a:latin typeface="Cambria Math" panose="02040503050406030204" pitchFamily="18" charset="0"/>
                                          <a:cs typeface="Courier New" panose="02070309020205020404" pitchFamily="49" charset="0"/>
                                        </a:rPr>
                                        <m:t>+</m:t>
                                      </m:r>
                                      <m:r>
                                        <a:rPr lang="en-US" altLang="zh-CN" sz="2400" b="1" i="1">
                                          <a:latin typeface="Cambria Math" panose="02040503050406030204" pitchFamily="18" charset="0"/>
                                          <a:cs typeface="Courier New" panose="02070309020205020404" pitchFamily="49" charset="0"/>
                                        </a:rPr>
                                        <m:t>𝟏</m:t>
                                      </m:r>
                                    </m:e>
                                  </m:d>
                                </m:sup>
                              </m:sSup>
                              <m:r>
                                <a:rPr lang="en-US" altLang="zh-CN" sz="2400" b="1" i="1">
                                  <a:latin typeface="Cambria Math" panose="02040503050406030204" pitchFamily="18" charset="0"/>
                                  <a:cs typeface="Courier New" panose="02070309020205020404" pitchFamily="49" charset="0"/>
                                </a:rPr>
                                <m:t>=</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a:latin typeface="Cambria Math" panose="02040503050406030204" pitchFamily="18" charset="0"/>
                                      <a:cs typeface="Courier New" panose="02070309020205020404" pitchFamily="49" charset="0"/>
                                    </a:rPr>
                                    <m:t>𝒓</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e>
                                  </m:d>
                                </m:sup>
                              </m:sSup>
                              <m:r>
                                <a:rPr lang="en-US" altLang="zh-CN" sz="2400" b="1" i="1">
                                  <a:latin typeface="Cambria Math" panose="02040503050406030204" pitchFamily="18" charset="0"/>
                                  <a:cs typeface="Courier New" panose="02070309020205020404" pitchFamily="49" charset="0"/>
                                </a:rPr>
                                <m:t>−</m:t>
                              </m:r>
                              <m:sSub>
                                <m:sSubPr>
                                  <m:ctrlPr>
                                    <a:rPr lang="en-US" altLang="zh-CN" sz="2400" b="1" i="1">
                                      <a:latin typeface="Cambria Math" panose="02040503050406030204" pitchFamily="18" charset="0"/>
                                      <a:cs typeface="Courier New" panose="02070309020205020404" pitchFamily="49" charset="0"/>
                                    </a:rPr>
                                  </m:ctrlPr>
                                </m:sSubPr>
                                <m:e>
                                  <m:r>
                                    <a:rPr lang="en-US" altLang="zh-CN" sz="2400" b="1" i="1">
                                      <a:latin typeface="Cambria Math" panose="02040503050406030204" pitchFamily="18" charset="0"/>
                                      <a:cs typeface="Courier New" panose="02070309020205020404" pitchFamily="49" charset="0"/>
                                    </a:rPr>
                                    <m:t>𝝀</m:t>
                                  </m:r>
                                </m:e>
                                <m:sub>
                                  <m:r>
                                    <a:rPr lang="en-US" altLang="zh-CN" sz="2400" b="1" i="1">
                                      <a:latin typeface="Cambria Math" panose="02040503050406030204" pitchFamily="18" charset="0"/>
                                      <a:cs typeface="Courier New" panose="02070309020205020404" pitchFamily="49" charset="0"/>
                                    </a:rPr>
                                    <m:t>𝒌</m:t>
                                  </m:r>
                                </m:sub>
                              </m:sSub>
                              <m:r>
                                <a:rPr lang="en-US" altLang="zh-CN" sz="2400" b="1" i="1">
                                  <a:latin typeface="Cambria Math" panose="02040503050406030204" pitchFamily="18" charset="0"/>
                                  <a:cs typeface="Courier New" panose="02070309020205020404" pitchFamily="49" charset="0"/>
                                </a:rPr>
                                <m:t>𝑨</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a:latin typeface="Cambria Math" panose="02040503050406030204" pitchFamily="18" charset="0"/>
                                      <a:cs typeface="Courier New" panose="02070309020205020404" pitchFamily="49" charset="0"/>
                                    </a:rPr>
                                    <m:t>𝒑</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e>
                                  </m:d>
                                </m:sup>
                              </m:sSup>
                              <m:r>
                                <a:rPr lang="en-US" altLang="zh-CN" sz="2400" b="1" i="1">
                                  <a:latin typeface="Cambria Math" panose="02040503050406030204" pitchFamily="18" charset="0"/>
                                  <a:cs typeface="Courier New" panose="02070309020205020404" pitchFamily="49" charset="0"/>
                                </a:rPr>
                                <m:t>,</m:t>
                              </m:r>
                            </m:e>
                            <m:e>
                              <m:sSub>
                                <m:sSubPr>
                                  <m:ctrlPr>
                                    <a:rPr lang="en-US" altLang="zh-CN" sz="2400" b="1" i="1" smtClean="0">
                                      <a:latin typeface="Cambria Math" panose="02040503050406030204" pitchFamily="18" charset="0"/>
                                      <a:ea typeface="+mj-ea"/>
                                      <a:cs typeface="Courier New" panose="02070309020205020404" pitchFamily="49" charset="0"/>
                                    </a:rPr>
                                  </m:ctrlPr>
                                </m:sSubPr>
                                <m:e>
                                  <m:r>
                                    <a:rPr lang="en-US" altLang="zh-CN" sz="2400" b="1" i="1" smtClean="0">
                                      <a:latin typeface="Cambria Math" panose="02040503050406030204" pitchFamily="18" charset="0"/>
                                      <a:ea typeface="+mj-ea"/>
                                      <a:cs typeface="Courier New" panose="02070309020205020404" pitchFamily="49" charset="0"/>
                                    </a:rPr>
                                    <m:t>𝜼</m:t>
                                  </m:r>
                                </m:e>
                                <m:sub>
                                  <m:r>
                                    <a:rPr lang="en-US" altLang="zh-CN" sz="2400" b="1" i="1" smtClean="0">
                                      <a:latin typeface="Cambria Math" panose="02040503050406030204" pitchFamily="18" charset="0"/>
                                      <a:ea typeface="+mj-ea"/>
                                      <a:cs typeface="Courier New" panose="02070309020205020404" pitchFamily="49" charset="0"/>
                                    </a:rPr>
                                    <m:t>𝒌</m:t>
                                  </m:r>
                                </m:sub>
                              </m:sSub>
                              <m:r>
                                <a:rPr lang="en-US" altLang="zh-CN" sz="2400" b="1" i="1" smtClean="0">
                                  <a:latin typeface="Cambria Math" panose="02040503050406030204" pitchFamily="18" charset="0"/>
                                  <a:ea typeface="+mj-ea"/>
                                  <a:cs typeface="Courier New" panose="02070309020205020404" pitchFamily="49" charset="0"/>
                                </a:rPr>
                                <m:t>=</m:t>
                              </m:r>
                              <m:f>
                                <m:fPr>
                                  <m:ctrlPr>
                                    <a:rPr lang="en-US" altLang="zh-CN" sz="2400" b="1" i="1">
                                      <a:latin typeface="Cambria Math" panose="02040503050406030204" pitchFamily="18" charset="0"/>
                                      <a:cs typeface="Courier New" panose="02070309020205020404" pitchFamily="49" charset="0"/>
                                    </a:rPr>
                                  </m:ctrlPr>
                                </m:fPr>
                                <m:num>
                                  <m:r>
                                    <a:rPr lang="en-US" altLang="zh-CN" sz="2400" b="1" i="1">
                                      <a:latin typeface="Cambria Math" panose="02040503050406030204" pitchFamily="18" charset="0"/>
                                      <a:cs typeface="Courier New" panose="02070309020205020404" pitchFamily="49" charset="0"/>
                                    </a:rPr>
                                    <m:t>&lt;</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𝒓</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r>
                                            <a:rPr lang="en-US" altLang="zh-CN" sz="2400" b="1" i="1" smtClean="0">
                                              <a:latin typeface="Cambria Math" panose="02040503050406030204" pitchFamily="18" charset="0"/>
                                              <a:cs typeface="Courier New" panose="02070309020205020404" pitchFamily="49" charset="0"/>
                                            </a:rPr>
                                            <m:t>+</m:t>
                                          </m:r>
                                          <m:r>
                                            <a:rPr lang="en-US" altLang="zh-CN" sz="2400" b="1" i="1" smtClean="0">
                                              <a:latin typeface="Cambria Math" panose="02040503050406030204" pitchFamily="18" charset="0"/>
                                              <a:cs typeface="Courier New" panose="02070309020205020404" pitchFamily="49" charset="0"/>
                                            </a:rPr>
                                            <m:t>𝟏</m:t>
                                          </m:r>
                                        </m:e>
                                      </m:d>
                                    </m:sup>
                                  </m:sSup>
                                  <m:r>
                                    <a:rPr lang="en-US" altLang="zh-CN" sz="2400" b="1" i="1">
                                      <a:latin typeface="Cambria Math" panose="02040503050406030204" pitchFamily="18" charset="0"/>
                                      <a:cs typeface="Courier New" panose="02070309020205020404" pitchFamily="49" charset="0"/>
                                    </a:rPr>
                                    <m:t>,</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𝒓</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r>
                                            <a:rPr lang="en-US" altLang="zh-CN" sz="2400" b="1" i="1" smtClean="0">
                                              <a:latin typeface="Cambria Math" panose="02040503050406030204" pitchFamily="18" charset="0"/>
                                              <a:cs typeface="Courier New" panose="02070309020205020404" pitchFamily="49" charset="0"/>
                                            </a:rPr>
                                            <m:t>+</m:t>
                                          </m:r>
                                          <m:r>
                                            <a:rPr lang="en-US" altLang="zh-CN" sz="2400" b="1" i="1" smtClean="0">
                                              <a:latin typeface="Cambria Math" panose="02040503050406030204" pitchFamily="18" charset="0"/>
                                              <a:cs typeface="Courier New" panose="02070309020205020404" pitchFamily="49" charset="0"/>
                                            </a:rPr>
                                            <m:t>𝟏</m:t>
                                          </m:r>
                                        </m:e>
                                      </m:d>
                                    </m:sup>
                                  </m:sSup>
                                  <m:r>
                                    <a:rPr lang="en-US" altLang="zh-CN" sz="2400" b="1" i="1">
                                      <a:latin typeface="Cambria Math" panose="02040503050406030204" pitchFamily="18" charset="0"/>
                                      <a:cs typeface="Courier New" panose="02070309020205020404" pitchFamily="49" charset="0"/>
                                    </a:rPr>
                                    <m:t>&gt;</m:t>
                                  </m:r>
                                </m:num>
                                <m:den>
                                  <m:r>
                                    <a:rPr lang="en-US" altLang="zh-CN" sz="2400" b="1" i="1">
                                      <a:latin typeface="Cambria Math" panose="02040503050406030204" pitchFamily="18" charset="0"/>
                                      <a:cs typeface="Courier New" panose="02070309020205020404" pitchFamily="49" charset="0"/>
                                    </a:rPr>
                                    <m:t>&lt;</m:t>
                                  </m:r>
                                  <m:sSup>
                                    <m:sSupPr>
                                      <m:ctrlPr>
                                        <a:rPr lang="en-US" altLang="zh-CN" sz="2400" b="1" i="1" smtClean="0">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𝒓</m:t>
                                      </m:r>
                                    </m:e>
                                    <m:sup>
                                      <m:d>
                                        <m:dPr>
                                          <m:ctrlPr>
                                            <a:rPr lang="en-US" altLang="zh-CN" sz="2400" b="1" i="1" smtClean="0">
                                              <a:latin typeface="Cambria Math" panose="02040503050406030204" pitchFamily="18" charset="0"/>
                                              <a:cs typeface="Courier New" panose="02070309020205020404" pitchFamily="49" charset="0"/>
                                            </a:rPr>
                                          </m:ctrlPr>
                                        </m:dPr>
                                        <m:e>
                                          <m:r>
                                            <a:rPr lang="en-US" altLang="zh-CN" sz="2400" b="1" i="1" smtClean="0">
                                              <a:latin typeface="Cambria Math" panose="02040503050406030204" pitchFamily="18" charset="0"/>
                                              <a:cs typeface="Courier New" panose="02070309020205020404" pitchFamily="49" charset="0"/>
                                            </a:rPr>
                                            <m:t>𝒌</m:t>
                                          </m:r>
                                        </m:e>
                                      </m:d>
                                    </m:sup>
                                  </m:sSup>
                                  <m:r>
                                    <a:rPr lang="en-US" altLang="zh-CN" sz="2400" b="1" i="1">
                                      <a:latin typeface="Cambria Math" panose="02040503050406030204" pitchFamily="18" charset="0"/>
                                      <a:cs typeface="Courier New" panose="02070309020205020404" pitchFamily="49" charset="0"/>
                                    </a:rPr>
                                    <m:t>,</m:t>
                                  </m:r>
                                  <m:sSup>
                                    <m:sSupPr>
                                      <m:ctrlPr>
                                        <a:rPr lang="en-US" altLang="zh-CN" sz="2400" b="1" i="1">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𝒓</m:t>
                                      </m:r>
                                    </m:e>
                                    <m:sup>
                                      <m:d>
                                        <m:dPr>
                                          <m:ctrlPr>
                                            <a:rPr lang="en-US" altLang="zh-CN" sz="2400" b="1" i="1">
                                              <a:latin typeface="Cambria Math" panose="02040503050406030204" pitchFamily="18" charset="0"/>
                                              <a:cs typeface="Courier New" panose="02070309020205020404" pitchFamily="49" charset="0"/>
                                            </a:rPr>
                                          </m:ctrlPr>
                                        </m:dPr>
                                        <m:e>
                                          <m:r>
                                            <a:rPr lang="en-US" altLang="zh-CN" sz="2400" b="1" i="1">
                                              <a:latin typeface="Cambria Math" panose="02040503050406030204" pitchFamily="18" charset="0"/>
                                              <a:cs typeface="Courier New" panose="02070309020205020404" pitchFamily="49" charset="0"/>
                                            </a:rPr>
                                            <m:t>𝒌</m:t>
                                          </m:r>
                                        </m:e>
                                      </m:d>
                                    </m:sup>
                                  </m:sSup>
                                  <m:r>
                                    <a:rPr lang="en-US" altLang="zh-CN" sz="2400" b="1" i="1">
                                      <a:latin typeface="Cambria Math" panose="02040503050406030204" pitchFamily="18" charset="0"/>
                                      <a:cs typeface="Courier New" panose="02070309020205020404" pitchFamily="49" charset="0"/>
                                    </a:rPr>
                                    <m:t>&gt;</m:t>
                                  </m:r>
                                </m:den>
                              </m:f>
                              <m:r>
                                <a:rPr lang="en-US" altLang="zh-CN" sz="2400" b="1" i="1" smtClean="0">
                                  <a:latin typeface="Cambria Math" panose="02040503050406030204" pitchFamily="18" charset="0"/>
                                  <a:cs typeface="Courier New" panose="02070309020205020404" pitchFamily="49" charset="0"/>
                                </a:rPr>
                                <m:t>,</m:t>
                              </m:r>
                              <m:sSup>
                                <m:sSupPr>
                                  <m:ctrlPr>
                                    <a:rPr lang="en-US" altLang="zh-CN" sz="2400" b="1" i="1" smtClean="0">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𝒑</m:t>
                                  </m:r>
                                </m:e>
                                <m:sup>
                                  <m:d>
                                    <m:dPr>
                                      <m:ctrlPr>
                                        <a:rPr lang="en-US" altLang="zh-CN" sz="2400" b="1" i="1" smtClean="0">
                                          <a:latin typeface="Cambria Math" panose="02040503050406030204" pitchFamily="18" charset="0"/>
                                          <a:cs typeface="Courier New" panose="02070309020205020404" pitchFamily="49" charset="0"/>
                                        </a:rPr>
                                      </m:ctrlPr>
                                    </m:dPr>
                                    <m:e>
                                      <m:r>
                                        <a:rPr lang="en-US" altLang="zh-CN" sz="2400" b="1" i="1" smtClean="0">
                                          <a:latin typeface="Cambria Math" panose="02040503050406030204" pitchFamily="18" charset="0"/>
                                          <a:cs typeface="Courier New" panose="02070309020205020404" pitchFamily="49" charset="0"/>
                                        </a:rPr>
                                        <m:t>𝒌</m:t>
                                      </m:r>
                                      <m:r>
                                        <a:rPr lang="en-US" altLang="zh-CN" sz="2400" b="1" i="1" smtClean="0">
                                          <a:latin typeface="Cambria Math" panose="02040503050406030204" pitchFamily="18" charset="0"/>
                                          <a:cs typeface="Courier New" panose="02070309020205020404" pitchFamily="49" charset="0"/>
                                        </a:rPr>
                                        <m:t>+</m:t>
                                      </m:r>
                                      <m:r>
                                        <a:rPr lang="en-US" altLang="zh-CN" sz="2400" b="1" i="1" smtClean="0">
                                          <a:latin typeface="Cambria Math" panose="02040503050406030204" pitchFamily="18" charset="0"/>
                                          <a:cs typeface="Courier New" panose="02070309020205020404" pitchFamily="49" charset="0"/>
                                        </a:rPr>
                                        <m:t>𝟏</m:t>
                                      </m:r>
                                    </m:e>
                                  </m:d>
                                </m:sup>
                              </m:sSup>
                              <m:r>
                                <a:rPr lang="en-US" altLang="zh-CN" sz="2400" b="1" i="1" smtClean="0">
                                  <a:latin typeface="Cambria Math" panose="02040503050406030204" pitchFamily="18" charset="0"/>
                                  <a:cs typeface="Courier New" panose="02070309020205020404" pitchFamily="49" charset="0"/>
                                </a:rPr>
                                <m:t>=</m:t>
                              </m:r>
                              <m:sSup>
                                <m:sSupPr>
                                  <m:ctrlPr>
                                    <a:rPr lang="en-US" altLang="zh-CN" sz="2400" b="1" i="1" smtClean="0">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𝒓</m:t>
                                  </m:r>
                                </m:e>
                                <m:sup>
                                  <m:d>
                                    <m:dPr>
                                      <m:ctrlPr>
                                        <a:rPr lang="en-US" altLang="zh-CN" sz="2400" b="1" i="1" smtClean="0">
                                          <a:latin typeface="Cambria Math" panose="02040503050406030204" pitchFamily="18" charset="0"/>
                                          <a:cs typeface="Courier New" panose="02070309020205020404" pitchFamily="49" charset="0"/>
                                        </a:rPr>
                                      </m:ctrlPr>
                                    </m:dPr>
                                    <m:e>
                                      <m:r>
                                        <a:rPr lang="en-US" altLang="zh-CN" sz="2400" b="1" i="1" smtClean="0">
                                          <a:latin typeface="Cambria Math" panose="02040503050406030204" pitchFamily="18" charset="0"/>
                                          <a:cs typeface="Courier New" panose="02070309020205020404" pitchFamily="49" charset="0"/>
                                        </a:rPr>
                                        <m:t>𝒌</m:t>
                                      </m:r>
                                      <m:r>
                                        <a:rPr lang="en-US" altLang="zh-CN" sz="2400" b="1" i="1" smtClean="0">
                                          <a:latin typeface="Cambria Math" panose="02040503050406030204" pitchFamily="18" charset="0"/>
                                          <a:cs typeface="Courier New" panose="02070309020205020404" pitchFamily="49" charset="0"/>
                                        </a:rPr>
                                        <m:t>+</m:t>
                                      </m:r>
                                      <m:r>
                                        <a:rPr lang="en-US" altLang="zh-CN" sz="2400" b="1" i="1" smtClean="0">
                                          <a:latin typeface="Cambria Math" panose="02040503050406030204" pitchFamily="18" charset="0"/>
                                          <a:cs typeface="Courier New" panose="02070309020205020404" pitchFamily="49" charset="0"/>
                                        </a:rPr>
                                        <m:t>𝟏</m:t>
                                      </m:r>
                                    </m:e>
                                  </m:d>
                                </m:sup>
                              </m:sSup>
                              <m:r>
                                <a:rPr lang="en-US" altLang="zh-CN" sz="2400" b="1" i="1" smtClean="0">
                                  <a:latin typeface="Cambria Math" panose="02040503050406030204" pitchFamily="18" charset="0"/>
                                  <a:cs typeface="Courier New" panose="02070309020205020404" pitchFamily="49" charset="0"/>
                                </a:rPr>
                                <m:t>+</m:t>
                              </m:r>
                              <m:sSub>
                                <m:sSubPr>
                                  <m:ctrlPr>
                                    <a:rPr lang="en-US" altLang="zh-CN" sz="2400" b="1" i="1" smtClean="0">
                                      <a:latin typeface="Cambria Math" panose="02040503050406030204" pitchFamily="18" charset="0"/>
                                      <a:cs typeface="Courier New" panose="02070309020205020404" pitchFamily="49" charset="0"/>
                                    </a:rPr>
                                  </m:ctrlPr>
                                </m:sSubPr>
                                <m:e>
                                  <m:r>
                                    <a:rPr lang="en-US" altLang="zh-CN" sz="2400" b="1" i="1" smtClean="0">
                                      <a:latin typeface="Cambria Math" panose="02040503050406030204" pitchFamily="18" charset="0"/>
                                      <a:cs typeface="Courier New" panose="02070309020205020404" pitchFamily="49" charset="0"/>
                                    </a:rPr>
                                    <m:t>𝜼</m:t>
                                  </m:r>
                                </m:e>
                                <m:sub>
                                  <m:r>
                                    <a:rPr lang="en-US" altLang="zh-CN" sz="2400" b="1" i="1" smtClean="0">
                                      <a:latin typeface="Cambria Math" panose="02040503050406030204" pitchFamily="18" charset="0"/>
                                      <a:cs typeface="Courier New" panose="02070309020205020404" pitchFamily="49" charset="0"/>
                                    </a:rPr>
                                    <m:t>𝒌</m:t>
                                  </m:r>
                                </m:sub>
                              </m:sSub>
                              <m:sSup>
                                <m:sSupPr>
                                  <m:ctrlPr>
                                    <a:rPr lang="en-US" altLang="zh-CN" sz="2400" b="1" i="1" smtClean="0">
                                      <a:latin typeface="Cambria Math" panose="02040503050406030204" pitchFamily="18" charset="0"/>
                                      <a:cs typeface="Courier New" panose="02070309020205020404" pitchFamily="49" charset="0"/>
                                    </a:rPr>
                                  </m:ctrlPr>
                                </m:sSupPr>
                                <m:e>
                                  <m:r>
                                    <a:rPr lang="en-US" altLang="zh-CN" sz="2400" b="1" i="1" smtClean="0">
                                      <a:latin typeface="Cambria Math" panose="02040503050406030204" pitchFamily="18" charset="0"/>
                                      <a:cs typeface="Courier New" panose="02070309020205020404" pitchFamily="49" charset="0"/>
                                    </a:rPr>
                                    <m:t>𝒑</m:t>
                                  </m:r>
                                </m:e>
                                <m:sup>
                                  <m:d>
                                    <m:dPr>
                                      <m:ctrlPr>
                                        <a:rPr lang="en-US" altLang="zh-CN" sz="2400" b="1" i="1" smtClean="0">
                                          <a:latin typeface="Cambria Math" panose="02040503050406030204" pitchFamily="18" charset="0"/>
                                          <a:cs typeface="Courier New" panose="02070309020205020404" pitchFamily="49" charset="0"/>
                                        </a:rPr>
                                      </m:ctrlPr>
                                    </m:dPr>
                                    <m:e>
                                      <m:r>
                                        <a:rPr lang="en-US" altLang="zh-CN" sz="2400" b="1" i="1" smtClean="0">
                                          <a:latin typeface="Cambria Math" panose="02040503050406030204" pitchFamily="18" charset="0"/>
                                          <a:cs typeface="Courier New" panose="02070309020205020404" pitchFamily="49" charset="0"/>
                                        </a:rPr>
                                        <m:t>𝒌</m:t>
                                      </m:r>
                                    </m:e>
                                  </m:d>
                                </m:sup>
                              </m:sSup>
                            </m:e>
                          </m:eqArr>
                        </m:e>
                      </m:d>
                    </m:oMath>
                  </m:oMathPara>
                </a14:m>
                <a:endParaRPr lang="en-US" altLang="zh-CN" sz="2400" b="1" dirty="0">
                  <a:latin typeface="+mj-ea"/>
                  <a:ea typeface="+mj-ea"/>
                  <a:cs typeface="Courier New" panose="02070309020205020404" pitchFamily="49" charset="0"/>
                </a:endParaRPr>
              </a:p>
              <a:p>
                <a:pPr marL="457200" lvl="0" indent="-457200">
                  <a:spcBef>
                    <a:spcPts val="580"/>
                  </a:spcBef>
                  <a:buClr>
                    <a:srgbClr val="00B050"/>
                  </a:buClr>
                  <a:buSzPct val="85000"/>
                  <a:buAutoNum type="arabicParenBoth"/>
                  <a:defRPr/>
                </a:pPr>
                <a:endParaRPr lang="en-US" altLang="zh-CN" sz="2400" b="1" dirty="0">
                  <a:latin typeface="+mj-ea"/>
                  <a:ea typeface="+mj-ea"/>
                  <a:cs typeface="Courier New" panose="02070309020205020404" pitchFamily="49" charset="0"/>
                </a:endParaRPr>
              </a:p>
            </p:txBody>
          </p:sp>
        </mc:Choice>
        <mc:Fallback xmlns="">
          <p:sp>
            <p:nvSpPr>
              <p:cNvPr id="88" name="矩形 87">
                <a:extLst>
                  <a:ext uri="{FF2B5EF4-FFF2-40B4-BE49-F238E27FC236}">
                    <a16:creationId xmlns:a16="http://schemas.microsoft.com/office/drawing/2014/main" id="{A1852FCA-BE29-49C7-A7E9-B61382A41C29}"/>
                  </a:ext>
                </a:extLst>
              </p:cNvPr>
              <p:cNvSpPr>
                <a:spLocks noRot="1" noChangeAspect="1" noMove="1" noResize="1" noEditPoints="1" noAdjustHandles="1" noChangeArrowheads="1" noChangeShapeType="1" noTextEdit="1"/>
              </p:cNvSpPr>
              <p:nvPr/>
            </p:nvSpPr>
            <p:spPr>
              <a:xfrm>
                <a:off x="179512" y="2929012"/>
                <a:ext cx="8640960" cy="4117666"/>
              </a:xfrm>
              <a:prstGeom prst="rect">
                <a:avLst/>
              </a:prstGeom>
              <a:blipFill>
                <a:blip r:embed="rId3"/>
                <a:stretch>
                  <a:fillRect l="-635" t="-11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913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243408"/>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变分</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共轭梯度法的实现（</a:t>
            </a:r>
            <a:r>
              <a:rPr lang="zh-CN" altLang="en-US" sz="3600" dirty="0">
                <a:solidFill>
                  <a:srgbClr val="FF0000"/>
                </a:solidFill>
                <a:latin typeface="微软雅黑" panose="020B0503020204020204" pitchFamily="34" charset="-122"/>
                <a:ea typeface="微软雅黑" panose="020B0503020204020204" pitchFamily="34" charset="-122"/>
                <a:cs typeface="Calibri" pitchFamily="34" charset="0"/>
              </a:rPr>
              <a:t>了解</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4" name="矩形 3">
            <a:extLst>
              <a:ext uri="{FF2B5EF4-FFF2-40B4-BE49-F238E27FC236}">
                <a16:creationId xmlns:a16="http://schemas.microsoft.com/office/drawing/2014/main" id="{7F232230-953B-4D22-AF43-8DB21C7C01A2}"/>
              </a:ext>
            </a:extLst>
          </p:cNvPr>
          <p:cNvSpPr/>
          <p:nvPr/>
        </p:nvSpPr>
        <p:spPr>
          <a:xfrm>
            <a:off x="395536" y="1052736"/>
            <a:ext cx="8424936" cy="5632311"/>
          </a:xfrm>
          <a:prstGeom prst="rect">
            <a:avLst/>
          </a:prstGeom>
        </p:spPr>
        <p:txBody>
          <a:bodyPr wrap="square">
            <a:spAutoFit/>
          </a:bodyPr>
          <a:lstStyle/>
          <a:p>
            <a:r>
              <a:rPr lang="en-US" altLang="zh-CN" b="1" dirty="0" err="1">
                <a:solidFill>
                  <a:srgbClr val="00B050"/>
                </a:solidFill>
                <a:latin typeface="Courier New" panose="02070309020205020404" pitchFamily="49" charset="0"/>
                <a:cs typeface="Courier New" panose="02070309020205020404" pitchFamily="49" charset="0"/>
              </a:rPr>
              <a:t>rng</a:t>
            </a:r>
            <a:r>
              <a:rPr lang="en-US" altLang="zh-CN" b="1" dirty="0">
                <a:solidFill>
                  <a:srgbClr val="00B050"/>
                </a:solidFill>
                <a:latin typeface="Courier New" panose="02070309020205020404" pitchFamily="49" charset="0"/>
                <a:cs typeface="Courier New" panose="02070309020205020404" pitchFamily="49" charset="0"/>
              </a:rPr>
              <a:t> default,A0 = rand(300,300);</a:t>
            </a:r>
          </a:p>
          <a:p>
            <a:r>
              <a:rPr lang="en-US" altLang="zh-CN" b="1" dirty="0">
                <a:solidFill>
                  <a:srgbClr val="00B050"/>
                </a:solidFill>
                <a:latin typeface="Courier New" panose="02070309020205020404" pitchFamily="49" charset="0"/>
                <a:cs typeface="Courier New" panose="02070309020205020404" pitchFamily="49" charset="0"/>
              </a:rPr>
              <a:t>A=A0+A0'+1e3*eye(300);	%</a:t>
            </a:r>
            <a:r>
              <a:rPr lang="en-US" altLang="zh-CN" b="1" dirty="0">
                <a:solidFill>
                  <a:srgbClr val="FF0000"/>
                </a:solidFill>
                <a:latin typeface="Courier New" panose="02070309020205020404" pitchFamily="49" charset="0"/>
                <a:cs typeface="Courier New" panose="02070309020205020404" pitchFamily="49" charset="0"/>
              </a:rPr>
              <a:t>A</a:t>
            </a:r>
            <a:r>
              <a:rPr lang="zh-CN" altLang="en-US" b="1" dirty="0">
                <a:solidFill>
                  <a:srgbClr val="FF0000"/>
                </a:solidFill>
                <a:latin typeface="Courier New" panose="02070309020205020404" pitchFamily="49" charset="0"/>
                <a:cs typeface="Courier New" panose="02070309020205020404" pitchFamily="49" charset="0"/>
              </a:rPr>
              <a:t>为一个随机的正定矩阵即可</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x=rand(300,1);b=A*x;	</a:t>
            </a:r>
          </a:p>
          <a:p>
            <a:endParaRPr lang="en-US" altLang="zh-CN" b="1" dirty="0">
              <a:solidFill>
                <a:srgbClr val="00B050"/>
              </a:solidFill>
              <a:latin typeface="Courier New" panose="02070309020205020404" pitchFamily="49" charset="0"/>
              <a:cs typeface="Courier New" panose="02070309020205020404" pitchFamily="49" charset="0"/>
            </a:endParaRPr>
          </a:p>
          <a:p>
            <a:r>
              <a:rPr lang="en-US" altLang="zh-CN" b="1" dirty="0" err="1">
                <a:solidFill>
                  <a:srgbClr val="00B050"/>
                </a:solidFill>
                <a:latin typeface="Courier New" panose="02070309020205020404" pitchFamily="49" charset="0"/>
                <a:cs typeface="Courier New" panose="02070309020205020404" pitchFamily="49" charset="0"/>
              </a:rPr>
              <a:t>x_old</a:t>
            </a:r>
            <a:r>
              <a:rPr lang="en-US" altLang="zh-CN" b="1" dirty="0">
                <a:solidFill>
                  <a:srgbClr val="00B050"/>
                </a:solidFill>
                <a:latin typeface="Courier New" panose="02070309020205020404" pitchFamily="49" charset="0"/>
                <a:cs typeface="Courier New" panose="02070309020205020404" pitchFamily="49" charset="0"/>
              </a:rPr>
              <a:t> = zeros(300,1); err = 1e12;iter = 0;</a:t>
            </a:r>
          </a:p>
          <a:p>
            <a:r>
              <a:rPr lang="en-US" altLang="zh-CN" b="1" dirty="0" err="1">
                <a:solidFill>
                  <a:srgbClr val="00B050"/>
                </a:solidFill>
                <a:latin typeface="Courier New" panose="02070309020205020404" pitchFamily="49" charset="0"/>
                <a:cs typeface="Courier New" panose="02070309020205020404" pitchFamily="49" charset="0"/>
              </a:rPr>
              <a:t>r_old</a:t>
            </a:r>
            <a:r>
              <a:rPr lang="en-US" altLang="zh-CN" b="1" dirty="0">
                <a:solidFill>
                  <a:srgbClr val="00B050"/>
                </a:solidFill>
                <a:latin typeface="Courier New" panose="02070309020205020404" pitchFamily="49" charset="0"/>
                <a:cs typeface="Courier New" panose="02070309020205020404" pitchFamily="49" charset="0"/>
              </a:rPr>
              <a:t> = b - A*</a:t>
            </a:r>
            <a:r>
              <a:rPr lang="en-US" altLang="zh-CN" b="1" dirty="0" err="1">
                <a:solidFill>
                  <a:srgbClr val="00B050"/>
                </a:solidFill>
                <a:latin typeface="Courier New" panose="02070309020205020404" pitchFamily="49" charset="0"/>
                <a:cs typeface="Courier New" panose="02070309020205020404" pitchFamily="49" charset="0"/>
              </a:rPr>
              <a:t>x_old</a:t>
            </a:r>
            <a:r>
              <a:rPr lang="en-US" altLang="zh-CN" b="1" dirty="0">
                <a:solidFill>
                  <a:srgbClr val="00B050"/>
                </a:solidFill>
                <a:latin typeface="Courier New" panose="02070309020205020404" pitchFamily="49" charset="0"/>
                <a:cs typeface="Courier New" panose="02070309020205020404" pitchFamily="49" charset="0"/>
              </a:rPr>
              <a:t>;		%</a:t>
            </a:r>
            <a:r>
              <a:rPr lang="zh-CN" altLang="en-US" b="1" dirty="0">
                <a:solidFill>
                  <a:srgbClr val="FF0000"/>
                </a:solidFill>
                <a:latin typeface="Courier New" panose="02070309020205020404" pitchFamily="49" charset="0"/>
                <a:cs typeface="Courier New" panose="02070309020205020404" pitchFamily="49" charset="0"/>
              </a:rPr>
              <a:t>初始反向方程组误差</a:t>
            </a:r>
            <a:endParaRPr lang="en-US" altLang="zh-CN" b="1" dirty="0">
              <a:solidFill>
                <a:srgbClr val="00B05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p = </a:t>
            </a:r>
            <a:r>
              <a:rPr lang="en-US" altLang="zh-CN" b="1" dirty="0" err="1">
                <a:solidFill>
                  <a:srgbClr val="00B050"/>
                </a:solidFill>
                <a:latin typeface="Courier New" panose="02070309020205020404" pitchFamily="49" charset="0"/>
                <a:cs typeface="Courier New" panose="02070309020205020404" pitchFamily="49" charset="0"/>
              </a:rPr>
              <a:t>r_old</a:t>
            </a:r>
            <a:r>
              <a:rPr lang="en-US" altLang="zh-CN" b="1" dirty="0">
                <a:solidFill>
                  <a:srgbClr val="00B050"/>
                </a:solidFill>
                <a:latin typeface="Courier New" panose="02070309020205020404" pitchFamily="49" charset="0"/>
                <a:cs typeface="Courier New" panose="02070309020205020404" pitchFamily="49" charset="0"/>
              </a:rPr>
              <a:t>;			%</a:t>
            </a:r>
            <a:r>
              <a:rPr lang="zh-CN" altLang="en-US" b="1" dirty="0">
                <a:solidFill>
                  <a:srgbClr val="FF0000"/>
                </a:solidFill>
                <a:latin typeface="Courier New" panose="02070309020205020404" pitchFamily="49" charset="0"/>
                <a:cs typeface="Courier New" panose="02070309020205020404" pitchFamily="49" charset="0"/>
              </a:rPr>
              <a:t>初始迭代方向</a:t>
            </a:r>
            <a:r>
              <a:rPr lang="en-US" altLang="zh-CN" b="1" dirty="0">
                <a:solidFill>
                  <a:srgbClr val="FF0000"/>
                </a:solidFill>
                <a:latin typeface="Courier New" panose="02070309020205020404" pitchFamily="49" charset="0"/>
                <a:cs typeface="Courier New" panose="02070309020205020404" pitchFamily="49" charset="0"/>
              </a:rPr>
              <a:t>=</a:t>
            </a:r>
            <a:r>
              <a:rPr lang="zh-CN" altLang="en-US" b="1" dirty="0">
                <a:solidFill>
                  <a:srgbClr val="FF0000"/>
                </a:solidFill>
                <a:latin typeface="Courier New" panose="02070309020205020404" pitchFamily="49" charset="0"/>
                <a:cs typeface="Courier New" panose="02070309020205020404" pitchFamily="49" charset="0"/>
              </a:rPr>
              <a:t>反向梯度</a:t>
            </a:r>
            <a:endParaRPr lang="en-US" altLang="zh-CN" b="1" dirty="0">
              <a:solidFill>
                <a:srgbClr val="FF0000"/>
              </a:solidFill>
              <a:latin typeface="Courier New" panose="02070309020205020404" pitchFamily="49" charset="0"/>
              <a:cs typeface="Courier New" panose="02070309020205020404" pitchFamily="49" charset="0"/>
            </a:endParaRPr>
          </a:p>
          <a:p>
            <a:endParaRPr lang="en-US" altLang="zh-CN" b="1" dirty="0">
              <a:solidFill>
                <a:srgbClr val="00B05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while(err&gt;1e-6)		%</a:t>
            </a:r>
            <a:r>
              <a:rPr lang="zh-CN" altLang="en-US" b="1" dirty="0">
                <a:solidFill>
                  <a:srgbClr val="FF0000"/>
                </a:solidFill>
                <a:latin typeface="Courier New" panose="02070309020205020404" pitchFamily="49" charset="0"/>
                <a:cs typeface="Courier New" panose="02070309020205020404" pitchFamily="49" charset="0"/>
              </a:rPr>
              <a:t>相邻两步</a:t>
            </a:r>
            <a:r>
              <a:rPr lang="en-US" altLang="zh-CN" b="1" dirty="0">
                <a:solidFill>
                  <a:srgbClr val="FF0000"/>
                </a:solidFill>
                <a:latin typeface="Courier New" panose="02070309020205020404" pitchFamily="49" charset="0"/>
                <a:cs typeface="Courier New" panose="02070309020205020404" pitchFamily="49" charset="0"/>
              </a:rPr>
              <a:t>x</a:t>
            </a:r>
            <a:r>
              <a:rPr lang="zh-CN" altLang="en-US" b="1" dirty="0">
                <a:solidFill>
                  <a:srgbClr val="FF0000"/>
                </a:solidFill>
                <a:latin typeface="Courier New" panose="02070309020205020404" pitchFamily="49" charset="0"/>
                <a:cs typeface="Courier New" panose="02070309020205020404" pitchFamily="49" charset="0"/>
              </a:rPr>
              <a:t>的误差不超过</a:t>
            </a:r>
            <a:r>
              <a:rPr lang="en-US" altLang="zh-CN" b="1" dirty="0">
                <a:solidFill>
                  <a:srgbClr val="FF0000"/>
                </a:solidFill>
                <a:latin typeface="Courier New" panose="02070309020205020404" pitchFamily="49" charset="0"/>
                <a:cs typeface="Courier New" panose="02070309020205020404" pitchFamily="49" charset="0"/>
              </a:rPr>
              <a:t>1e-6</a:t>
            </a:r>
            <a:r>
              <a:rPr lang="zh-CN" altLang="en-US" b="1" dirty="0">
                <a:solidFill>
                  <a:srgbClr val="FF0000"/>
                </a:solidFill>
                <a:latin typeface="Courier New" panose="02070309020205020404" pitchFamily="49" charset="0"/>
                <a:cs typeface="Courier New" panose="02070309020205020404" pitchFamily="49" charset="0"/>
              </a:rPr>
              <a:t>则终止迭代</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    </a:t>
            </a:r>
            <a:r>
              <a:rPr lang="en-US" altLang="zh-CN" b="1" dirty="0" err="1">
                <a:solidFill>
                  <a:srgbClr val="00B050"/>
                </a:solidFill>
                <a:latin typeface="Courier New" panose="02070309020205020404" pitchFamily="49" charset="0"/>
                <a:cs typeface="Courier New" panose="02070309020205020404" pitchFamily="49" charset="0"/>
              </a:rPr>
              <a:t>iter</a:t>
            </a:r>
            <a:r>
              <a:rPr lang="en-US" altLang="zh-CN" b="1" dirty="0">
                <a:solidFill>
                  <a:srgbClr val="00B050"/>
                </a:solidFill>
                <a:latin typeface="Courier New" panose="02070309020205020404" pitchFamily="49" charset="0"/>
                <a:cs typeface="Courier New" panose="02070309020205020404" pitchFamily="49" charset="0"/>
              </a:rPr>
              <a:t> = </a:t>
            </a:r>
            <a:r>
              <a:rPr lang="en-US" altLang="zh-CN" b="1" dirty="0" err="1">
                <a:solidFill>
                  <a:srgbClr val="00B050"/>
                </a:solidFill>
                <a:latin typeface="Courier New" panose="02070309020205020404" pitchFamily="49" charset="0"/>
                <a:cs typeface="Courier New" panose="02070309020205020404" pitchFamily="49" charset="0"/>
              </a:rPr>
              <a:t>iter</a:t>
            </a:r>
            <a:r>
              <a:rPr lang="en-US" altLang="zh-CN" b="1" dirty="0">
                <a:solidFill>
                  <a:srgbClr val="00B050"/>
                </a:solidFill>
                <a:latin typeface="Courier New" panose="02070309020205020404" pitchFamily="49" charset="0"/>
                <a:cs typeface="Courier New" panose="02070309020205020404" pitchFamily="49" charset="0"/>
              </a:rPr>
              <a:t> + 1;</a:t>
            </a:r>
          </a:p>
          <a:p>
            <a:r>
              <a:rPr lang="en-US" altLang="zh-CN" b="1" dirty="0">
                <a:solidFill>
                  <a:srgbClr val="00B050"/>
                </a:solidFill>
                <a:latin typeface="Courier New" panose="02070309020205020404" pitchFamily="49" charset="0"/>
                <a:cs typeface="Courier New" panose="02070309020205020404" pitchFamily="49" charset="0"/>
              </a:rPr>
              <a:t>    lambda = (</a:t>
            </a:r>
            <a:r>
              <a:rPr lang="en-US" altLang="zh-CN" b="1" dirty="0" err="1">
                <a:solidFill>
                  <a:srgbClr val="00B050"/>
                </a:solidFill>
                <a:latin typeface="Courier New" panose="02070309020205020404" pitchFamily="49" charset="0"/>
                <a:cs typeface="Courier New" panose="02070309020205020404" pitchFamily="49" charset="0"/>
              </a:rPr>
              <a:t>r_old</a:t>
            </a:r>
            <a:r>
              <a:rPr lang="en-US" altLang="zh-CN" b="1" dirty="0">
                <a:solidFill>
                  <a:srgbClr val="00B050"/>
                </a:solidFill>
                <a:latin typeface="Courier New" panose="02070309020205020404" pitchFamily="49" charset="0"/>
                <a:cs typeface="Courier New" panose="02070309020205020404" pitchFamily="49" charset="0"/>
              </a:rPr>
              <a:t>'*</a:t>
            </a:r>
            <a:r>
              <a:rPr lang="en-US" altLang="zh-CN" b="1" dirty="0" err="1">
                <a:solidFill>
                  <a:srgbClr val="00B050"/>
                </a:solidFill>
                <a:latin typeface="Courier New" panose="02070309020205020404" pitchFamily="49" charset="0"/>
                <a:cs typeface="Courier New" panose="02070309020205020404" pitchFamily="49" charset="0"/>
              </a:rPr>
              <a:t>r_old</a:t>
            </a:r>
            <a:r>
              <a:rPr lang="en-US" altLang="zh-CN" b="1" dirty="0">
                <a:solidFill>
                  <a:srgbClr val="00B050"/>
                </a:solidFill>
                <a:latin typeface="Courier New" panose="02070309020205020404" pitchFamily="49" charset="0"/>
                <a:cs typeface="Courier New" panose="02070309020205020404" pitchFamily="49" charset="0"/>
              </a:rPr>
              <a:t>)/((A*p)'*p);		%</a:t>
            </a:r>
            <a:r>
              <a:rPr lang="en-US" altLang="zh-CN" b="1" dirty="0">
                <a:solidFill>
                  <a:srgbClr val="FF0000"/>
                </a:solidFill>
                <a:latin typeface="Courier New" panose="02070309020205020404" pitchFamily="49" charset="0"/>
                <a:cs typeface="Courier New" panose="02070309020205020404" pitchFamily="49" charset="0"/>
              </a:rPr>
              <a:t>x</a:t>
            </a:r>
            <a:r>
              <a:rPr lang="zh-CN" altLang="en-US" b="1" dirty="0">
                <a:solidFill>
                  <a:srgbClr val="FF0000"/>
                </a:solidFill>
                <a:latin typeface="Courier New" panose="02070309020205020404" pitchFamily="49" charset="0"/>
                <a:cs typeface="Courier New" panose="02070309020205020404" pitchFamily="49" charset="0"/>
              </a:rPr>
              <a:t>迭代步长</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    </a:t>
            </a:r>
            <a:r>
              <a:rPr lang="en-US" altLang="zh-CN" b="1" dirty="0" err="1">
                <a:solidFill>
                  <a:srgbClr val="00B050"/>
                </a:solidFill>
                <a:latin typeface="Courier New" panose="02070309020205020404" pitchFamily="49" charset="0"/>
                <a:cs typeface="Courier New" panose="02070309020205020404" pitchFamily="49" charset="0"/>
              </a:rPr>
              <a:t>x_new</a:t>
            </a:r>
            <a:r>
              <a:rPr lang="en-US" altLang="zh-CN" b="1" dirty="0">
                <a:solidFill>
                  <a:srgbClr val="00B050"/>
                </a:solidFill>
                <a:latin typeface="Courier New" panose="02070309020205020404" pitchFamily="49" charset="0"/>
                <a:cs typeface="Courier New" panose="02070309020205020404" pitchFamily="49" charset="0"/>
              </a:rPr>
              <a:t> = </a:t>
            </a:r>
            <a:r>
              <a:rPr lang="en-US" altLang="zh-CN" b="1" dirty="0" err="1">
                <a:solidFill>
                  <a:srgbClr val="00B050"/>
                </a:solidFill>
                <a:latin typeface="Courier New" panose="02070309020205020404" pitchFamily="49" charset="0"/>
                <a:cs typeface="Courier New" panose="02070309020205020404" pitchFamily="49" charset="0"/>
              </a:rPr>
              <a:t>x_old</a:t>
            </a:r>
            <a:r>
              <a:rPr lang="en-US" altLang="zh-CN" b="1" dirty="0">
                <a:solidFill>
                  <a:srgbClr val="00B050"/>
                </a:solidFill>
                <a:latin typeface="Courier New" panose="02070309020205020404" pitchFamily="49" charset="0"/>
                <a:cs typeface="Courier New" panose="02070309020205020404" pitchFamily="49" charset="0"/>
              </a:rPr>
              <a:t> + lambda*p;			%</a:t>
            </a:r>
            <a:r>
              <a:rPr lang="zh-CN" altLang="en-US" b="1" dirty="0">
                <a:solidFill>
                  <a:srgbClr val="FF0000"/>
                </a:solidFill>
                <a:latin typeface="Courier New" panose="02070309020205020404" pitchFamily="49" charset="0"/>
                <a:cs typeface="Courier New" panose="02070309020205020404" pitchFamily="49" charset="0"/>
              </a:rPr>
              <a:t>对</a:t>
            </a:r>
            <a:r>
              <a:rPr lang="en-US" altLang="zh-CN" b="1" dirty="0">
                <a:solidFill>
                  <a:srgbClr val="FF0000"/>
                </a:solidFill>
                <a:latin typeface="Courier New" panose="02070309020205020404" pitchFamily="49" charset="0"/>
                <a:cs typeface="Courier New" panose="02070309020205020404" pitchFamily="49" charset="0"/>
              </a:rPr>
              <a:t>x</a:t>
            </a:r>
            <a:r>
              <a:rPr lang="zh-CN" altLang="en-US" b="1" dirty="0">
                <a:solidFill>
                  <a:srgbClr val="FF0000"/>
                </a:solidFill>
                <a:latin typeface="Courier New" panose="02070309020205020404" pitchFamily="49" charset="0"/>
                <a:cs typeface="Courier New" panose="02070309020205020404" pitchFamily="49" charset="0"/>
              </a:rPr>
              <a:t>迭代</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    err = norm(</a:t>
            </a:r>
            <a:r>
              <a:rPr lang="en-US" altLang="zh-CN" b="1" dirty="0" err="1">
                <a:solidFill>
                  <a:srgbClr val="00B050"/>
                </a:solidFill>
                <a:latin typeface="Courier New" panose="02070309020205020404" pitchFamily="49" charset="0"/>
                <a:cs typeface="Courier New" panose="02070309020205020404" pitchFamily="49" charset="0"/>
              </a:rPr>
              <a:t>x_new-x_old</a:t>
            </a:r>
            <a:r>
              <a:rPr lang="en-US" altLang="zh-CN" b="1" dirty="0">
                <a:solidFill>
                  <a:srgbClr val="00B050"/>
                </a:solidFill>
                <a:latin typeface="Courier New" panose="02070309020205020404" pitchFamily="49" charset="0"/>
                <a:cs typeface="Courier New" panose="02070309020205020404" pitchFamily="49" charset="0"/>
              </a:rPr>
              <a:t>);</a:t>
            </a:r>
          </a:p>
          <a:p>
            <a:r>
              <a:rPr lang="en-US" altLang="zh-CN" b="1" dirty="0">
                <a:solidFill>
                  <a:srgbClr val="00B050"/>
                </a:solidFill>
                <a:latin typeface="Courier New" panose="02070309020205020404" pitchFamily="49" charset="0"/>
                <a:cs typeface="Courier New" panose="02070309020205020404" pitchFamily="49" charset="0"/>
              </a:rPr>
              <a:t>    </a:t>
            </a:r>
            <a:r>
              <a:rPr lang="en-US" altLang="zh-CN" b="1" dirty="0" err="1">
                <a:solidFill>
                  <a:srgbClr val="00B050"/>
                </a:solidFill>
                <a:latin typeface="Courier New" panose="02070309020205020404" pitchFamily="49" charset="0"/>
                <a:cs typeface="Courier New" panose="02070309020205020404" pitchFamily="49" charset="0"/>
              </a:rPr>
              <a:t>r_new</a:t>
            </a:r>
            <a:r>
              <a:rPr lang="en-US" altLang="zh-CN" b="1" dirty="0">
                <a:solidFill>
                  <a:srgbClr val="00B050"/>
                </a:solidFill>
                <a:latin typeface="Courier New" panose="02070309020205020404" pitchFamily="49" charset="0"/>
                <a:cs typeface="Courier New" panose="02070309020205020404" pitchFamily="49" charset="0"/>
              </a:rPr>
              <a:t> = </a:t>
            </a:r>
            <a:r>
              <a:rPr lang="en-US" altLang="zh-CN" b="1" dirty="0" err="1">
                <a:solidFill>
                  <a:srgbClr val="00B050"/>
                </a:solidFill>
                <a:latin typeface="Courier New" panose="02070309020205020404" pitchFamily="49" charset="0"/>
                <a:cs typeface="Courier New" panose="02070309020205020404" pitchFamily="49" charset="0"/>
              </a:rPr>
              <a:t>r_old</a:t>
            </a:r>
            <a:r>
              <a:rPr lang="en-US" altLang="zh-CN" b="1" dirty="0">
                <a:solidFill>
                  <a:srgbClr val="00B050"/>
                </a:solidFill>
                <a:latin typeface="Courier New" panose="02070309020205020404" pitchFamily="49" charset="0"/>
                <a:cs typeface="Courier New" panose="02070309020205020404" pitchFamily="49" charset="0"/>
              </a:rPr>
              <a:t> - lambda*A*p;		     %</a:t>
            </a:r>
            <a:r>
              <a:rPr lang="zh-CN" altLang="en-US" b="1" dirty="0">
                <a:solidFill>
                  <a:srgbClr val="FF0000"/>
                </a:solidFill>
                <a:latin typeface="Courier New" panose="02070309020205020404" pitchFamily="49" charset="0"/>
                <a:cs typeface="Courier New" panose="02070309020205020404" pitchFamily="49" charset="0"/>
              </a:rPr>
              <a:t>方程组误差的更新</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    eta = (</a:t>
            </a:r>
            <a:r>
              <a:rPr lang="en-US" altLang="zh-CN" b="1" dirty="0" err="1">
                <a:solidFill>
                  <a:srgbClr val="00B050"/>
                </a:solidFill>
                <a:latin typeface="Courier New" panose="02070309020205020404" pitchFamily="49" charset="0"/>
                <a:cs typeface="Courier New" panose="02070309020205020404" pitchFamily="49" charset="0"/>
              </a:rPr>
              <a:t>r_new</a:t>
            </a:r>
            <a:r>
              <a:rPr lang="en-US" altLang="zh-CN" b="1" dirty="0">
                <a:solidFill>
                  <a:srgbClr val="00B050"/>
                </a:solidFill>
                <a:latin typeface="Courier New" panose="02070309020205020404" pitchFamily="49" charset="0"/>
                <a:cs typeface="Courier New" panose="02070309020205020404" pitchFamily="49" charset="0"/>
              </a:rPr>
              <a:t>'*</a:t>
            </a:r>
            <a:r>
              <a:rPr lang="en-US" altLang="zh-CN" b="1" dirty="0" err="1">
                <a:solidFill>
                  <a:srgbClr val="00B050"/>
                </a:solidFill>
                <a:latin typeface="Courier New" panose="02070309020205020404" pitchFamily="49" charset="0"/>
                <a:cs typeface="Courier New" panose="02070309020205020404" pitchFamily="49" charset="0"/>
              </a:rPr>
              <a:t>r_new</a:t>
            </a:r>
            <a:r>
              <a:rPr lang="en-US" altLang="zh-CN" b="1" dirty="0">
                <a:solidFill>
                  <a:srgbClr val="00B050"/>
                </a:solidFill>
                <a:latin typeface="Courier New" panose="02070309020205020404" pitchFamily="49" charset="0"/>
                <a:cs typeface="Courier New" panose="02070309020205020404" pitchFamily="49" charset="0"/>
              </a:rPr>
              <a:t>)/(</a:t>
            </a:r>
            <a:r>
              <a:rPr lang="en-US" altLang="zh-CN" b="1" dirty="0" err="1">
                <a:solidFill>
                  <a:srgbClr val="00B050"/>
                </a:solidFill>
                <a:latin typeface="Courier New" panose="02070309020205020404" pitchFamily="49" charset="0"/>
                <a:cs typeface="Courier New" panose="02070309020205020404" pitchFamily="49" charset="0"/>
              </a:rPr>
              <a:t>r_old</a:t>
            </a:r>
            <a:r>
              <a:rPr lang="en-US" altLang="zh-CN" b="1" dirty="0">
                <a:solidFill>
                  <a:srgbClr val="00B050"/>
                </a:solidFill>
                <a:latin typeface="Courier New" panose="02070309020205020404" pitchFamily="49" charset="0"/>
                <a:cs typeface="Courier New" panose="02070309020205020404" pitchFamily="49" charset="0"/>
              </a:rPr>
              <a:t>'*</a:t>
            </a:r>
            <a:r>
              <a:rPr lang="en-US" altLang="zh-CN" b="1" dirty="0" err="1">
                <a:solidFill>
                  <a:srgbClr val="00B050"/>
                </a:solidFill>
                <a:latin typeface="Courier New" panose="02070309020205020404" pitchFamily="49" charset="0"/>
                <a:cs typeface="Courier New" panose="02070309020205020404" pitchFamily="49" charset="0"/>
              </a:rPr>
              <a:t>r_old</a:t>
            </a:r>
            <a:r>
              <a:rPr lang="en-US" altLang="zh-CN" b="1" dirty="0">
                <a:solidFill>
                  <a:srgbClr val="00B050"/>
                </a:solidFill>
                <a:latin typeface="Courier New" panose="02070309020205020404" pitchFamily="49" charset="0"/>
                <a:cs typeface="Courier New" panose="02070309020205020404" pitchFamily="49" charset="0"/>
              </a:rPr>
              <a:t>);	%</a:t>
            </a:r>
            <a:r>
              <a:rPr lang="zh-CN" altLang="en-US" b="1" dirty="0">
                <a:solidFill>
                  <a:srgbClr val="FF0000"/>
                </a:solidFill>
                <a:latin typeface="Courier New" panose="02070309020205020404" pitchFamily="49" charset="0"/>
                <a:cs typeface="Courier New" panose="02070309020205020404" pitchFamily="49" charset="0"/>
              </a:rPr>
              <a:t>迭代方向的变化步长</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    p = </a:t>
            </a:r>
            <a:r>
              <a:rPr lang="en-US" altLang="zh-CN" b="1" dirty="0" err="1">
                <a:solidFill>
                  <a:srgbClr val="00B050"/>
                </a:solidFill>
                <a:latin typeface="Courier New" panose="02070309020205020404" pitchFamily="49" charset="0"/>
                <a:cs typeface="Courier New" panose="02070309020205020404" pitchFamily="49" charset="0"/>
              </a:rPr>
              <a:t>r_new</a:t>
            </a:r>
            <a:r>
              <a:rPr lang="en-US" altLang="zh-CN" b="1" dirty="0">
                <a:solidFill>
                  <a:srgbClr val="00B050"/>
                </a:solidFill>
                <a:latin typeface="Courier New" panose="02070309020205020404" pitchFamily="49" charset="0"/>
                <a:cs typeface="Courier New" panose="02070309020205020404" pitchFamily="49" charset="0"/>
              </a:rPr>
              <a:t> + eta*p;			%</a:t>
            </a:r>
            <a:r>
              <a:rPr lang="zh-CN" altLang="en-US" b="1" dirty="0">
                <a:solidFill>
                  <a:srgbClr val="FF0000"/>
                </a:solidFill>
                <a:latin typeface="Courier New" panose="02070309020205020404" pitchFamily="49" charset="0"/>
                <a:cs typeface="Courier New" panose="02070309020205020404" pitchFamily="49" charset="0"/>
              </a:rPr>
              <a:t>更新迭代方向</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    </a:t>
            </a:r>
            <a:r>
              <a:rPr lang="en-US" altLang="zh-CN" b="1" dirty="0" err="1">
                <a:solidFill>
                  <a:srgbClr val="00B050"/>
                </a:solidFill>
                <a:latin typeface="Courier New" panose="02070309020205020404" pitchFamily="49" charset="0"/>
                <a:cs typeface="Courier New" panose="02070309020205020404" pitchFamily="49" charset="0"/>
              </a:rPr>
              <a:t>x_old</a:t>
            </a:r>
            <a:r>
              <a:rPr lang="en-US" altLang="zh-CN" b="1" dirty="0">
                <a:solidFill>
                  <a:srgbClr val="00B050"/>
                </a:solidFill>
                <a:latin typeface="Courier New" panose="02070309020205020404" pitchFamily="49" charset="0"/>
                <a:cs typeface="Courier New" panose="02070309020205020404" pitchFamily="49" charset="0"/>
              </a:rPr>
              <a:t> = </a:t>
            </a:r>
            <a:r>
              <a:rPr lang="en-US" altLang="zh-CN" b="1" dirty="0" err="1">
                <a:solidFill>
                  <a:srgbClr val="00B050"/>
                </a:solidFill>
                <a:latin typeface="Courier New" panose="02070309020205020404" pitchFamily="49" charset="0"/>
                <a:cs typeface="Courier New" panose="02070309020205020404" pitchFamily="49" charset="0"/>
              </a:rPr>
              <a:t>x_new;r_old</a:t>
            </a:r>
            <a:r>
              <a:rPr lang="en-US" altLang="zh-CN" b="1" dirty="0">
                <a:solidFill>
                  <a:srgbClr val="00B050"/>
                </a:solidFill>
                <a:latin typeface="Courier New" panose="02070309020205020404" pitchFamily="49" charset="0"/>
                <a:cs typeface="Courier New" panose="02070309020205020404" pitchFamily="49" charset="0"/>
              </a:rPr>
              <a:t> = </a:t>
            </a:r>
            <a:r>
              <a:rPr lang="en-US" altLang="zh-CN" b="1" dirty="0" err="1">
                <a:solidFill>
                  <a:srgbClr val="00B050"/>
                </a:solidFill>
                <a:latin typeface="Courier New" panose="02070309020205020404" pitchFamily="49" charset="0"/>
                <a:cs typeface="Courier New" panose="02070309020205020404" pitchFamily="49" charset="0"/>
              </a:rPr>
              <a:t>r_new</a:t>
            </a:r>
            <a:r>
              <a:rPr lang="en-US" altLang="zh-CN" b="1" dirty="0">
                <a:solidFill>
                  <a:srgbClr val="00B050"/>
                </a:solidFill>
                <a:latin typeface="Courier New" panose="02070309020205020404" pitchFamily="49" charset="0"/>
                <a:cs typeface="Courier New" panose="02070309020205020404" pitchFamily="49" charset="0"/>
              </a:rPr>
              <a:t>;</a:t>
            </a:r>
          </a:p>
          <a:p>
            <a:r>
              <a:rPr lang="en-US" altLang="zh-CN" b="1" dirty="0">
                <a:solidFill>
                  <a:srgbClr val="00B050"/>
                </a:solidFill>
                <a:latin typeface="Courier New" panose="02070309020205020404" pitchFamily="49" charset="0"/>
                <a:cs typeface="Courier New" panose="02070309020205020404" pitchFamily="49" charset="0"/>
              </a:rPr>
              <a:t>end</a:t>
            </a:r>
          </a:p>
          <a:p>
            <a:r>
              <a:rPr lang="en-US" altLang="zh-CN" b="1" dirty="0" err="1">
                <a:solidFill>
                  <a:srgbClr val="00B050"/>
                </a:solidFill>
                <a:latin typeface="Courier New" panose="02070309020205020404" pitchFamily="49" charset="0"/>
                <a:cs typeface="Courier New" panose="02070309020205020404" pitchFamily="49" charset="0"/>
              </a:rPr>
              <a:t>iter</a:t>
            </a:r>
            <a:r>
              <a:rPr lang="en-US" altLang="zh-CN" b="1" dirty="0">
                <a:solidFill>
                  <a:srgbClr val="00B050"/>
                </a:solidFill>
                <a:latin typeface="Courier New" panose="02070309020205020404" pitchFamily="49" charset="0"/>
                <a:cs typeface="Courier New" panose="02070309020205020404" pitchFamily="49" charset="0"/>
              </a:rPr>
              <a:t>				</a:t>
            </a:r>
            <a:r>
              <a:rPr lang="en-US" altLang="zh-CN" dirty="0" err="1">
                <a:solidFill>
                  <a:srgbClr val="0070C0"/>
                </a:solidFill>
                <a:latin typeface="Courier New" panose="02070309020205020404" pitchFamily="49" charset="0"/>
                <a:cs typeface="Courier New" panose="02070309020205020404" pitchFamily="49" charset="0"/>
              </a:rPr>
              <a:t>iter</a:t>
            </a:r>
            <a:r>
              <a:rPr lang="en-US" altLang="zh-CN" dirty="0">
                <a:solidFill>
                  <a:srgbClr val="0070C0"/>
                </a:solidFill>
                <a:latin typeface="Courier New" panose="02070309020205020404" pitchFamily="49" charset="0"/>
                <a:cs typeface="Courier New" panose="02070309020205020404" pitchFamily="49" charset="0"/>
              </a:rPr>
              <a:t> = 5		</a:t>
            </a:r>
            <a:r>
              <a:rPr lang="en-US" altLang="zh-CN" b="1" dirty="0">
                <a:solidFill>
                  <a:srgbClr val="FF0000"/>
                </a:solidFill>
                <a:latin typeface="Courier New" panose="02070309020205020404" pitchFamily="49" charset="0"/>
                <a:cs typeface="Courier New" panose="02070309020205020404" pitchFamily="49" charset="0"/>
              </a:rPr>
              <a:t>%</a:t>
            </a:r>
            <a:r>
              <a:rPr lang="zh-CN" altLang="en-US" b="1" dirty="0">
                <a:solidFill>
                  <a:srgbClr val="FF0000"/>
                </a:solidFill>
                <a:latin typeface="Courier New" panose="02070309020205020404" pitchFamily="49" charset="0"/>
                <a:cs typeface="Courier New" panose="02070309020205020404" pitchFamily="49" charset="0"/>
              </a:rPr>
              <a:t>共迭代</a:t>
            </a:r>
            <a:r>
              <a:rPr lang="en-US" altLang="zh-CN" b="1" dirty="0">
                <a:solidFill>
                  <a:srgbClr val="FF0000"/>
                </a:solidFill>
                <a:latin typeface="Courier New" panose="02070309020205020404" pitchFamily="49" charset="0"/>
                <a:cs typeface="Courier New" panose="02070309020205020404" pitchFamily="49" charset="0"/>
              </a:rPr>
              <a:t>5</a:t>
            </a:r>
            <a:r>
              <a:rPr lang="zh-CN" altLang="en-US" b="1" dirty="0">
                <a:solidFill>
                  <a:srgbClr val="FF0000"/>
                </a:solidFill>
                <a:latin typeface="Courier New" panose="02070309020205020404" pitchFamily="49" charset="0"/>
                <a:cs typeface="Courier New" panose="02070309020205020404" pitchFamily="49" charset="0"/>
              </a:rPr>
              <a:t>次</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err = norm(</a:t>
            </a:r>
            <a:r>
              <a:rPr lang="en-US" altLang="zh-CN" b="1" dirty="0" err="1">
                <a:solidFill>
                  <a:srgbClr val="00B050"/>
                </a:solidFill>
                <a:latin typeface="Courier New" panose="02070309020205020404" pitchFamily="49" charset="0"/>
                <a:cs typeface="Courier New" panose="02070309020205020404" pitchFamily="49" charset="0"/>
              </a:rPr>
              <a:t>x_new</a:t>
            </a:r>
            <a:r>
              <a:rPr lang="en-US" altLang="zh-CN" b="1" dirty="0">
                <a:solidFill>
                  <a:srgbClr val="00B050"/>
                </a:solidFill>
                <a:latin typeface="Courier New" panose="02070309020205020404" pitchFamily="49" charset="0"/>
                <a:cs typeface="Courier New" panose="02070309020205020404" pitchFamily="49" charset="0"/>
              </a:rPr>
              <a:t>-x)		</a:t>
            </a:r>
            <a:r>
              <a:rPr lang="en-US" altLang="zh-CN" dirty="0">
                <a:solidFill>
                  <a:srgbClr val="0070C0"/>
                </a:solidFill>
                <a:latin typeface="Courier New" panose="02070309020205020404" pitchFamily="49" charset="0"/>
                <a:cs typeface="Courier New" panose="02070309020205020404" pitchFamily="49" charset="0"/>
              </a:rPr>
              <a:t>err = 2.6935e-09 	</a:t>
            </a:r>
            <a:r>
              <a:rPr lang="en-US" altLang="zh-CN" b="1" dirty="0">
                <a:solidFill>
                  <a:srgbClr val="FF0000"/>
                </a:solidFill>
                <a:latin typeface="Courier New" panose="02070309020205020404" pitchFamily="49" charset="0"/>
                <a:cs typeface="Courier New" panose="02070309020205020404" pitchFamily="49" charset="0"/>
              </a:rPr>
              <a:t>%</a:t>
            </a:r>
            <a:r>
              <a:rPr lang="zh-CN" altLang="en-US" b="1" dirty="0">
                <a:solidFill>
                  <a:srgbClr val="FF0000"/>
                </a:solidFill>
                <a:latin typeface="Courier New" panose="02070309020205020404" pitchFamily="49" charset="0"/>
                <a:cs typeface="Courier New" panose="02070309020205020404" pitchFamily="49" charset="0"/>
              </a:rPr>
              <a:t>绝对误差最小</a:t>
            </a:r>
            <a:endParaRPr lang="en-US" altLang="zh-CN"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953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243408"/>
            <a:ext cx="7772400" cy="1143000"/>
          </a:xfrm>
        </p:spPr>
        <p:txBody>
          <a:bodyPr>
            <a:normAutofit fontScale="90000"/>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使用</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MATLAB</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函数</a:t>
            </a:r>
            <a:r>
              <a:rPr lang="en-US" altLang="zh-CN" sz="3600" dirty="0" err="1">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pcg</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完成共轭梯度法</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F232230-953B-4D22-AF43-8DB21C7C01A2}"/>
                  </a:ext>
                </a:extLst>
              </p:cNvPr>
              <p:cNvSpPr/>
              <p:nvPr/>
            </p:nvSpPr>
            <p:spPr>
              <a:xfrm>
                <a:off x="395536" y="2852936"/>
                <a:ext cx="8424936" cy="3699539"/>
              </a:xfrm>
              <a:prstGeom prst="rect">
                <a:avLst/>
              </a:prstGeom>
            </p:spPr>
            <p:txBody>
              <a:bodyPr wrap="square">
                <a:spAutoFit/>
              </a:bodyPr>
              <a:lstStyle/>
              <a:p>
                <a:r>
                  <a:rPr lang="en-US" altLang="zh-CN" b="1" dirty="0">
                    <a:solidFill>
                      <a:srgbClr val="00B050"/>
                    </a:solidFill>
                    <a:latin typeface="Courier New" panose="02070309020205020404" pitchFamily="49" charset="0"/>
                    <a:cs typeface="Courier New" panose="02070309020205020404" pitchFamily="49" charset="0"/>
                  </a:rPr>
                  <a:t>rng default,A0 = rand(300,300);</a:t>
                </a:r>
              </a:p>
              <a:p>
                <a:r>
                  <a:rPr lang="en-US" altLang="zh-CN" b="1" dirty="0">
                    <a:solidFill>
                      <a:srgbClr val="00B050"/>
                    </a:solidFill>
                    <a:latin typeface="Courier New" panose="02070309020205020404" pitchFamily="49" charset="0"/>
                    <a:cs typeface="Courier New" panose="02070309020205020404" pitchFamily="49" charset="0"/>
                  </a:rPr>
                  <a:t>A=A0+A0'+1e3*eye(300);	%</a:t>
                </a:r>
                <a:r>
                  <a:rPr lang="en-US" altLang="zh-CN" b="1" dirty="0">
                    <a:solidFill>
                      <a:srgbClr val="FF0000"/>
                    </a:solidFill>
                    <a:latin typeface="Courier New" panose="02070309020205020404" pitchFamily="49" charset="0"/>
                    <a:cs typeface="Courier New" panose="02070309020205020404" pitchFamily="49" charset="0"/>
                  </a:rPr>
                  <a:t>A</a:t>
                </a:r>
                <a:r>
                  <a:rPr lang="zh-CN" altLang="en-US" b="1" dirty="0">
                    <a:solidFill>
                      <a:srgbClr val="FF0000"/>
                    </a:solidFill>
                    <a:latin typeface="Courier New" panose="02070309020205020404" pitchFamily="49" charset="0"/>
                    <a:cs typeface="Courier New" panose="02070309020205020404" pitchFamily="49" charset="0"/>
                  </a:rPr>
                  <a:t>为一个随机的正定矩阵即可</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x=rand(300,1);b=A*x;	</a:t>
                </a:r>
              </a:p>
              <a:p>
                <a:endParaRPr lang="en-US" altLang="zh-CN" b="1" dirty="0">
                  <a:solidFill>
                    <a:srgbClr val="00B050"/>
                  </a:solidFill>
                  <a:latin typeface="Courier New" panose="02070309020205020404" pitchFamily="49" charset="0"/>
                  <a:cs typeface="Courier New" panose="02070309020205020404" pitchFamily="49" charset="0"/>
                </a:endParaRPr>
              </a:p>
              <a:p>
                <a:r>
                  <a:rPr lang="en-US" altLang="zh-CN" b="1" dirty="0" err="1">
                    <a:solidFill>
                      <a:srgbClr val="00B050"/>
                    </a:solidFill>
                    <a:latin typeface="Courier New" panose="02070309020205020404" pitchFamily="49" charset="0"/>
                    <a:cs typeface="Courier New" panose="02070309020205020404" pitchFamily="49" charset="0"/>
                  </a:rPr>
                  <a:t>x_new</a:t>
                </a:r>
                <a:r>
                  <a:rPr lang="en-US" altLang="zh-CN" b="1" dirty="0">
                    <a:solidFill>
                      <a:srgbClr val="00B050"/>
                    </a:solidFill>
                    <a:latin typeface="Courier New" panose="02070309020205020404" pitchFamily="49" charset="0"/>
                    <a:cs typeface="Courier New" panose="02070309020205020404" pitchFamily="49" charset="0"/>
                  </a:rPr>
                  <a:t> = </a:t>
                </a:r>
                <a:r>
                  <a:rPr lang="en-US" altLang="zh-CN" b="1" dirty="0" err="1">
                    <a:solidFill>
                      <a:srgbClr val="00B050"/>
                    </a:solidFill>
                    <a:latin typeface="Courier New" panose="02070309020205020404" pitchFamily="49" charset="0"/>
                    <a:cs typeface="Courier New" panose="02070309020205020404" pitchFamily="49" charset="0"/>
                  </a:rPr>
                  <a:t>pcg</a:t>
                </a:r>
                <a:r>
                  <a:rPr lang="en-US" altLang="zh-CN" b="1" dirty="0">
                    <a:solidFill>
                      <a:srgbClr val="00B050"/>
                    </a:solidFill>
                    <a:latin typeface="Courier New" panose="02070309020205020404" pitchFamily="49" charset="0"/>
                    <a:cs typeface="Courier New" panose="02070309020205020404" pitchFamily="49" charset="0"/>
                  </a:rPr>
                  <a:t>(</a:t>
                </a:r>
                <a:r>
                  <a:rPr lang="en-US" altLang="zh-CN" b="1" dirty="0" err="1">
                    <a:solidFill>
                      <a:srgbClr val="00B050"/>
                    </a:solidFill>
                    <a:latin typeface="Courier New" panose="02070309020205020404" pitchFamily="49" charset="0"/>
                    <a:cs typeface="Courier New" panose="02070309020205020404" pitchFamily="49" charset="0"/>
                  </a:rPr>
                  <a:t>A,b</a:t>
                </a:r>
                <a:r>
                  <a:rPr lang="en-US" altLang="zh-CN" b="1" dirty="0">
                    <a:solidFill>
                      <a:srgbClr val="00B050"/>
                    </a:solidFill>
                    <a:latin typeface="Courier New" panose="02070309020205020404" pitchFamily="49" charset="0"/>
                    <a:cs typeface="Courier New" panose="02070309020205020404" pitchFamily="49" charset="0"/>
                  </a:rPr>
                  <a:t>);		%</a:t>
                </a:r>
                <a:r>
                  <a:rPr lang="zh-CN" altLang="en-US" b="1" dirty="0">
                    <a:solidFill>
                      <a:srgbClr val="FF0000"/>
                    </a:solidFill>
                    <a:latin typeface="Courier New" panose="02070309020205020404" pitchFamily="49" charset="0"/>
                    <a:cs typeface="Courier New" panose="02070309020205020404" pitchFamily="49" charset="0"/>
                  </a:rPr>
                  <a:t>迭代默认终止误差</a:t>
                </a:r>
                <a14:m>
                  <m:oMath xmlns:m="http://schemas.openxmlformats.org/officeDocument/2006/math">
                    <m:r>
                      <a:rPr lang="en-US" altLang="zh-CN" b="1">
                        <a:solidFill>
                          <a:srgbClr val="FF0000"/>
                        </a:solidFill>
                        <a:latin typeface="Cambria Math" panose="02040503050406030204" pitchFamily="18" charset="0"/>
                        <a:cs typeface="Courier New" panose="02070309020205020404" pitchFamily="49" charset="0"/>
                      </a:rPr>
                      <m:t>𝟏</m:t>
                    </m:r>
                    <m:r>
                      <a:rPr lang="en-US" altLang="zh-CN" b="1">
                        <a:solidFill>
                          <a:srgbClr val="FF0000"/>
                        </a:solidFill>
                        <a:latin typeface="Cambria Math" panose="02040503050406030204" pitchFamily="18" charset="0"/>
                        <a:cs typeface="Courier New" panose="02070309020205020404" pitchFamily="49" charset="0"/>
                      </a:rPr>
                      <m:t>×</m:t>
                    </m:r>
                    <m:r>
                      <a:rPr lang="en-US" altLang="zh-CN" b="1">
                        <a:solidFill>
                          <a:srgbClr val="FF0000"/>
                        </a:solidFill>
                        <a:latin typeface="Cambria Math" panose="02040503050406030204" pitchFamily="18" charset="0"/>
                        <a:cs typeface="Courier New" panose="02070309020205020404" pitchFamily="49" charset="0"/>
                      </a:rPr>
                      <m:t>𝟏</m:t>
                    </m:r>
                    <m:sSup>
                      <m:sSupPr>
                        <m:ctrlPr>
                          <a:rPr lang="en-US" altLang="zh-CN" b="1" i="1">
                            <a:solidFill>
                              <a:srgbClr val="FF0000"/>
                            </a:solidFill>
                            <a:latin typeface="Cambria Math" panose="02040503050406030204" pitchFamily="18" charset="0"/>
                            <a:cs typeface="Courier New" panose="02070309020205020404" pitchFamily="49" charset="0"/>
                          </a:rPr>
                        </m:ctrlPr>
                      </m:sSupPr>
                      <m:e>
                        <m:r>
                          <a:rPr lang="en-US" altLang="zh-CN" b="1">
                            <a:solidFill>
                              <a:srgbClr val="FF0000"/>
                            </a:solidFill>
                            <a:latin typeface="Cambria Math" panose="02040503050406030204" pitchFamily="18" charset="0"/>
                            <a:cs typeface="Courier New" panose="02070309020205020404" pitchFamily="49" charset="0"/>
                          </a:rPr>
                          <m:t>𝟎</m:t>
                        </m:r>
                      </m:e>
                      <m:sup>
                        <m:r>
                          <a:rPr lang="en-US" altLang="zh-CN" b="1">
                            <a:solidFill>
                              <a:srgbClr val="FF0000"/>
                            </a:solidFill>
                            <a:latin typeface="Cambria Math" panose="02040503050406030204" pitchFamily="18" charset="0"/>
                            <a:cs typeface="Courier New" panose="02070309020205020404" pitchFamily="49" charset="0"/>
                          </a:rPr>
                          <m:t>−</m:t>
                        </m:r>
                        <m:r>
                          <a:rPr lang="en-US" altLang="zh-CN" b="1">
                            <a:solidFill>
                              <a:srgbClr val="FF0000"/>
                            </a:solidFill>
                            <a:latin typeface="Cambria Math" panose="02040503050406030204" pitchFamily="18" charset="0"/>
                            <a:cs typeface="Courier New" panose="02070309020205020404" pitchFamily="49" charset="0"/>
                          </a:rPr>
                          <m:t>𝟔</m:t>
                        </m:r>
                      </m:sup>
                    </m:sSup>
                  </m:oMath>
                </a14:m>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dirty="0" err="1">
                    <a:solidFill>
                      <a:srgbClr val="0070C0"/>
                    </a:solidFill>
                    <a:latin typeface="Courier New" panose="02070309020205020404" pitchFamily="49" charset="0"/>
                    <a:cs typeface="Courier New" panose="02070309020205020404" pitchFamily="49" charset="0"/>
                  </a:rPr>
                  <a:t>pcg</a:t>
                </a:r>
                <a:r>
                  <a:rPr lang="en-US" altLang="zh-CN" dirty="0">
                    <a:solidFill>
                      <a:srgbClr val="0070C0"/>
                    </a:solidFill>
                    <a:latin typeface="Courier New" panose="02070309020205020404" pitchFamily="49" charset="0"/>
                    <a:cs typeface="Courier New" panose="02070309020205020404" pitchFamily="49" charset="0"/>
                  </a:rPr>
                  <a:t> converged at iteration 4 to a solution with relative residual 3.3e-08.</a:t>
                </a:r>
              </a:p>
              <a:p>
                <a:r>
                  <a:rPr lang="en-US" altLang="zh-CN" b="1" dirty="0">
                    <a:solidFill>
                      <a:srgbClr val="00B050"/>
                    </a:solidFill>
                    <a:latin typeface="Courier New" panose="02070309020205020404" pitchFamily="49" charset="0"/>
                    <a:cs typeface="Courier New" panose="02070309020205020404" pitchFamily="49" charset="0"/>
                  </a:rPr>
                  <a:t>err = norm(</a:t>
                </a:r>
                <a:r>
                  <a:rPr lang="en-US" altLang="zh-CN" b="1" dirty="0" err="1">
                    <a:solidFill>
                      <a:srgbClr val="00B050"/>
                    </a:solidFill>
                    <a:latin typeface="Courier New" panose="02070309020205020404" pitchFamily="49" charset="0"/>
                    <a:cs typeface="Courier New" panose="02070309020205020404" pitchFamily="49" charset="0"/>
                  </a:rPr>
                  <a:t>x_new</a:t>
                </a:r>
                <a:r>
                  <a:rPr lang="en-US" altLang="zh-CN" b="1" dirty="0">
                    <a:solidFill>
                      <a:srgbClr val="00B050"/>
                    </a:solidFill>
                    <a:latin typeface="Courier New" panose="02070309020205020404" pitchFamily="49" charset="0"/>
                    <a:cs typeface="Courier New" panose="02070309020205020404" pitchFamily="49" charset="0"/>
                  </a:rPr>
                  <a:t>-x)		</a:t>
                </a:r>
                <a:r>
                  <a:rPr lang="en-US" altLang="zh-CN" dirty="0">
                    <a:solidFill>
                      <a:srgbClr val="0070C0"/>
                    </a:solidFill>
                    <a:latin typeface="Courier New" panose="02070309020205020404" pitchFamily="49" charset="0"/>
                    <a:cs typeface="Courier New" panose="02070309020205020404" pitchFamily="49" charset="0"/>
                  </a:rPr>
                  <a:t>err = 4.0547e-07	</a:t>
                </a:r>
              </a:p>
              <a:p>
                <a:endParaRPr lang="en-US" altLang="zh-CN" b="1" dirty="0">
                  <a:solidFill>
                    <a:srgbClr val="00B050"/>
                  </a:solidFill>
                  <a:latin typeface="Courier New" panose="02070309020205020404" pitchFamily="49" charset="0"/>
                  <a:cs typeface="Courier New" panose="02070309020205020404" pitchFamily="49" charset="0"/>
                </a:endParaRPr>
              </a:p>
              <a:p>
                <a:r>
                  <a:rPr lang="en-US" altLang="zh-CN" b="1" dirty="0">
                    <a:solidFill>
                      <a:srgbClr val="00B050"/>
                    </a:solidFill>
                    <a:latin typeface="Courier New" panose="02070309020205020404" pitchFamily="49" charset="0"/>
                    <a:cs typeface="Courier New" panose="02070309020205020404" pitchFamily="49" charset="0"/>
                  </a:rPr>
                  <a:t>x_new2 = </a:t>
                </a:r>
                <a:r>
                  <a:rPr lang="en-US" altLang="zh-CN" b="1" dirty="0" err="1">
                    <a:solidFill>
                      <a:srgbClr val="00B050"/>
                    </a:solidFill>
                    <a:latin typeface="Courier New" panose="02070309020205020404" pitchFamily="49" charset="0"/>
                    <a:cs typeface="Courier New" panose="02070309020205020404" pitchFamily="49" charset="0"/>
                  </a:rPr>
                  <a:t>pcg</a:t>
                </a:r>
                <a:r>
                  <a:rPr lang="en-US" altLang="zh-CN" b="1" dirty="0">
                    <a:solidFill>
                      <a:srgbClr val="00B050"/>
                    </a:solidFill>
                    <a:latin typeface="Courier New" panose="02070309020205020404" pitchFamily="49" charset="0"/>
                    <a:cs typeface="Courier New" panose="02070309020205020404" pitchFamily="49" charset="0"/>
                  </a:rPr>
                  <a:t>(A,b,1e-12); 	%</a:t>
                </a:r>
                <a:r>
                  <a:rPr lang="zh-CN" altLang="en-US" b="1" dirty="0">
                    <a:solidFill>
                      <a:srgbClr val="FF0000"/>
                    </a:solidFill>
                    <a:latin typeface="Courier New" panose="02070309020205020404" pitchFamily="49" charset="0"/>
                    <a:cs typeface="Courier New" panose="02070309020205020404" pitchFamily="49" charset="0"/>
                  </a:rPr>
                  <a:t>减小迭代中止误差</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dirty="0" err="1">
                    <a:solidFill>
                      <a:srgbClr val="0070C0"/>
                    </a:solidFill>
                    <a:latin typeface="Courier New" panose="02070309020205020404" pitchFamily="49" charset="0"/>
                    <a:cs typeface="Courier New" panose="02070309020205020404" pitchFamily="49" charset="0"/>
                  </a:rPr>
                  <a:t>pcg</a:t>
                </a:r>
                <a:r>
                  <a:rPr lang="en-US" altLang="zh-CN" dirty="0">
                    <a:solidFill>
                      <a:srgbClr val="0070C0"/>
                    </a:solidFill>
                    <a:latin typeface="Courier New" panose="02070309020205020404" pitchFamily="49" charset="0"/>
                    <a:cs typeface="Courier New" panose="02070309020205020404" pitchFamily="49" charset="0"/>
                  </a:rPr>
                  <a:t> converged at iteration 7 to a solution with relative residual 1.1e-14.</a:t>
                </a:r>
              </a:p>
              <a:p>
                <a:r>
                  <a:rPr lang="en-US" altLang="zh-CN" b="1" dirty="0">
                    <a:solidFill>
                      <a:srgbClr val="00B050"/>
                    </a:solidFill>
                    <a:latin typeface="Courier New" panose="02070309020205020404" pitchFamily="49" charset="0"/>
                    <a:cs typeface="Courier New" panose="02070309020205020404" pitchFamily="49" charset="0"/>
                  </a:rPr>
                  <a:t>err = norm(x_new2 - x) 	</a:t>
                </a:r>
                <a:r>
                  <a:rPr lang="en-US" altLang="zh-CN" dirty="0">
                    <a:solidFill>
                      <a:srgbClr val="0070C0"/>
                    </a:solidFill>
                    <a:latin typeface="Courier New" panose="02070309020205020404" pitchFamily="49" charset="0"/>
                    <a:cs typeface="Courier New" panose="02070309020205020404" pitchFamily="49" charset="0"/>
                  </a:rPr>
                  <a:t>err = 1.4089e-13</a:t>
                </a:r>
              </a:p>
            </p:txBody>
          </p:sp>
        </mc:Choice>
        <mc:Fallback xmlns="">
          <p:sp>
            <p:nvSpPr>
              <p:cNvPr id="4" name="矩形 3">
                <a:extLst>
                  <a:ext uri="{FF2B5EF4-FFF2-40B4-BE49-F238E27FC236}">
                    <a16:creationId xmlns:a16="http://schemas.microsoft.com/office/drawing/2014/main" id="{7F232230-953B-4D22-AF43-8DB21C7C01A2}"/>
                  </a:ext>
                </a:extLst>
              </p:cNvPr>
              <p:cNvSpPr>
                <a:spLocks noRot="1" noChangeAspect="1" noMove="1" noResize="1" noEditPoints="1" noAdjustHandles="1" noChangeArrowheads="1" noChangeShapeType="1" noTextEdit="1"/>
              </p:cNvSpPr>
              <p:nvPr/>
            </p:nvSpPr>
            <p:spPr>
              <a:xfrm>
                <a:off x="395536" y="2852936"/>
                <a:ext cx="8424936" cy="3699539"/>
              </a:xfrm>
              <a:prstGeom prst="rect">
                <a:avLst/>
              </a:prstGeom>
              <a:blipFill>
                <a:blip r:embed="rId2"/>
                <a:stretch>
                  <a:fillRect l="-651" t="-824" b="-1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D09D1FA-26E7-4735-90AE-A578B85D4EB6}"/>
                  </a:ext>
                </a:extLst>
              </p:cNvPr>
              <p:cNvSpPr/>
              <p:nvPr/>
            </p:nvSpPr>
            <p:spPr>
              <a:xfrm>
                <a:off x="155900" y="842313"/>
                <a:ext cx="8988099" cy="1938992"/>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en-US" altLang="zh-CN" sz="2400" b="1" dirty="0">
                    <a:solidFill>
                      <a:srgbClr val="9B2D1F"/>
                    </a:solidFill>
                    <a:latin typeface="Courier New" panose="02070309020205020404" pitchFamily="49" charset="0"/>
                    <a:cs typeface="Courier New" panose="02070309020205020404" pitchFamily="49" charset="0"/>
                  </a:rPr>
                  <a:t>x = </a:t>
                </a:r>
                <a:r>
                  <a:rPr lang="en-US" altLang="zh-CN" sz="2400" b="1" dirty="0" err="1">
                    <a:solidFill>
                      <a:srgbClr val="9B2D1F"/>
                    </a:solidFill>
                    <a:latin typeface="Courier New" panose="02070309020205020404" pitchFamily="49" charset="0"/>
                    <a:cs typeface="Courier New" panose="02070309020205020404" pitchFamily="49" charset="0"/>
                  </a:rPr>
                  <a:t>pcg</a:t>
                </a:r>
                <a:r>
                  <a:rPr lang="en-US" altLang="zh-CN" sz="2400" b="1" dirty="0">
                    <a:solidFill>
                      <a:srgbClr val="9B2D1F"/>
                    </a:solidFill>
                    <a:latin typeface="Courier New" panose="02070309020205020404" pitchFamily="49" charset="0"/>
                    <a:cs typeface="Courier New" panose="02070309020205020404" pitchFamily="49" charset="0"/>
                  </a:rPr>
                  <a:t>(</a:t>
                </a:r>
                <a:r>
                  <a:rPr lang="en-US" altLang="zh-CN" sz="2400" b="1" dirty="0" err="1">
                    <a:solidFill>
                      <a:srgbClr val="9B2D1F"/>
                    </a:solidFill>
                    <a:latin typeface="Courier New" panose="02070309020205020404" pitchFamily="49" charset="0"/>
                    <a:cs typeface="Courier New" panose="02070309020205020404" pitchFamily="49" charset="0"/>
                  </a:rPr>
                  <a:t>A,b</a:t>
                </a:r>
                <a:r>
                  <a:rPr lang="en-US" altLang="zh-CN" sz="2400" b="1" dirty="0">
                    <a:solidFill>
                      <a:srgbClr val="9B2D1F"/>
                    </a:solidFill>
                    <a:latin typeface="Courier New" panose="02070309020205020404" pitchFamily="49" charset="0"/>
                    <a:cs typeface="Courier New" panose="02070309020205020404" pitchFamily="49" charset="0"/>
                  </a:rPr>
                  <a:t>)</a:t>
                </a:r>
                <a:r>
                  <a:rPr lang="zh-CN" altLang="en-US" sz="2400" b="1" dirty="0">
                    <a:latin typeface="+mj-ea"/>
                    <a:ea typeface="+mj-ea"/>
                    <a:cs typeface="Courier New" panose="02070309020205020404" pitchFamily="49" charset="0"/>
                  </a:rPr>
                  <a:t>可以实现带有简单病态预处理（实际上经常不太好使）的共轭梯度法求解</a:t>
                </a:r>
                <a14:m>
                  <m:oMath xmlns:m="http://schemas.openxmlformats.org/officeDocument/2006/math">
                    <m:r>
                      <a:rPr lang="en-US" altLang="zh-CN" sz="2400" b="1" i="1" smtClean="0">
                        <a:latin typeface="Cambria Math" panose="02040503050406030204" pitchFamily="18" charset="0"/>
                        <a:ea typeface="+mj-ea"/>
                        <a:cs typeface="Courier New" panose="02070309020205020404" pitchFamily="49" charset="0"/>
                      </a:rPr>
                      <m:t>𝑨𝒙</m:t>
                    </m:r>
                    <m:r>
                      <a:rPr lang="en-US" altLang="zh-CN" sz="2400" b="1" i="1" smtClean="0">
                        <a:latin typeface="Cambria Math" panose="02040503050406030204" pitchFamily="18" charset="0"/>
                        <a:ea typeface="+mj-ea"/>
                        <a:cs typeface="Courier New" panose="02070309020205020404" pitchFamily="49" charset="0"/>
                      </a:rPr>
                      <m:t>=</m:t>
                    </m:r>
                    <m:r>
                      <a:rPr lang="en-US" altLang="zh-CN" sz="2400" b="1" i="1" smtClean="0">
                        <a:latin typeface="Cambria Math" panose="02040503050406030204" pitchFamily="18" charset="0"/>
                        <a:ea typeface="+mj-ea"/>
                        <a:cs typeface="Courier New" panose="02070309020205020404" pitchFamily="49" charset="0"/>
                      </a:rPr>
                      <m:t>𝒃</m:t>
                    </m:r>
                  </m:oMath>
                </a14:m>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的问题，矩阵</a:t>
                </a:r>
                <a14:m>
                  <m:oMath xmlns:m="http://schemas.openxmlformats.org/officeDocument/2006/math">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m:t>
                    </m:r>
                  </m:oMath>
                </a14:m>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需要是一个对称正定的矩阵。此方法可以加入一些迭代终止条件</a:t>
                </a:r>
                <a:r>
                  <a:rPr lang="en-US" altLang="zh-CN" sz="2400" b="1" dirty="0" err="1">
                    <a:solidFill>
                      <a:srgbClr val="9B2D1F"/>
                    </a:solidFill>
                    <a:latin typeface="Courier New" panose="02070309020205020404" pitchFamily="49" charset="0"/>
                    <a:cs typeface="Courier New" panose="02070309020205020404" pitchFamily="49" charset="0"/>
                  </a:rPr>
                  <a:t>tol</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等参数，也可以将</a:t>
                </a:r>
                <a14:m>
                  <m:oMath xmlns:m="http://schemas.openxmlformats.org/officeDocument/2006/math">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m:t>
                    </m:r>
                  </m:oMath>
                </a14:m>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设置为函数句柄，用以代替模糊核操作等复杂线性变换，避免超大矩阵的乘法运算。</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mc:Choice>
        <mc:Fallback xmlns="">
          <p:sp>
            <p:nvSpPr>
              <p:cNvPr id="5" name="矩形 4">
                <a:extLst>
                  <a:ext uri="{FF2B5EF4-FFF2-40B4-BE49-F238E27FC236}">
                    <a16:creationId xmlns:a16="http://schemas.microsoft.com/office/drawing/2014/main" id="{3D09D1FA-26E7-4735-90AE-A578B85D4EB6}"/>
                  </a:ext>
                </a:extLst>
              </p:cNvPr>
              <p:cNvSpPr>
                <a:spLocks noRot="1" noChangeAspect="1" noMove="1" noResize="1" noEditPoints="1" noAdjustHandles="1" noChangeArrowheads="1" noChangeShapeType="1" noTextEdit="1"/>
              </p:cNvSpPr>
              <p:nvPr/>
            </p:nvSpPr>
            <p:spPr>
              <a:xfrm>
                <a:off x="155900" y="842313"/>
                <a:ext cx="8988099" cy="1938992"/>
              </a:xfrm>
              <a:prstGeom prst="rect">
                <a:avLst/>
              </a:prstGeom>
              <a:blipFill>
                <a:blip r:embed="rId3"/>
                <a:stretch>
                  <a:fillRect l="-611" t="-4403" r="-814" b="-62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380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0343"/>
            <a:ext cx="8438666" cy="1143000"/>
          </a:xfrm>
        </p:spPr>
        <p:txBody>
          <a:bodyPr>
            <a:normAutofit fontScale="90000"/>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第十一周作业在纸上手写完成（下周三交）</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664C0063-0D38-45C3-A014-EABEF14E3AED}"/>
                  </a:ext>
                </a:extLst>
              </p:cNvPr>
              <p:cNvSpPr/>
              <p:nvPr/>
            </p:nvSpPr>
            <p:spPr>
              <a:xfrm>
                <a:off x="251520" y="845268"/>
                <a:ext cx="8798706" cy="1438279"/>
              </a:xfrm>
              <a:prstGeom prst="rect">
                <a:avLst/>
              </a:prstGeom>
            </p:spPr>
            <p:txBody>
              <a:bodyPr wrap="square">
                <a:spAutoFit/>
              </a:bodyPr>
              <a:lstStyle/>
              <a:p>
                <a:pPr marL="274320" indent="-274320">
                  <a:spcBef>
                    <a:spcPts val="580"/>
                  </a:spcBef>
                  <a:buClr>
                    <a:srgbClr val="00B050"/>
                  </a:buClr>
                  <a:buSzPct val="85000"/>
                  <a:buFont typeface="Wingdings" pitchFamily="2" charset="2"/>
                  <a:buChar char="q"/>
                </a:pPr>
                <a:r>
                  <a:rPr lang="en-US" altLang="zh-CN" sz="2400" b="1" dirty="0">
                    <a:solidFill>
                      <a:prstClr val="black"/>
                    </a:solidFill>
                    <a:latin typeface="+mj-ea"/>
                    <a:ea typeface="+mj-ea"/>
                  </a:rPr>
                  <a:t>Q1. </a:t>
                </a:r>
                <a:r>
                  <a:rPr lang="zh-CN" altLang="en-US" sz="2400" b="1" dirty="0">
                    <a:solidFill>
                      <a:prstClr val="black"/>
                    </a:solidFill>
                    <a:latin typeface="+mj-ea"/>
                    <a:ea typeface="+mj-ea"/>
                  </a:rPr>
                  <a:t>设矩阵</a:t>
                </a:r>
                <a14:m>
                  <m:oMath xmlns:m="http://schemas.openxmlformats.org/officeDocument/2006/math">
                    <m:r>
                      <a:rPr lang="en-US" altLang="zh-CN" sz="2400" b="1" i="1" smtClean="0">
                        <a:solidFill>
                          <a:schemeClr val="tx1"/>
                        </a:solidFill>
                        <a:latin typeface="Cambria Math" panose="02040503050406030204" pitchFamily="18" charset="0"/>
                        <a:ea typeface="+mj-ea"/>
                      </a:rPr>
                      <m:t>𝑨</m:t>
                    </m:r>
                    <m:r>
                      <a:rPr lang="en-US" altLang="zh-CN" sz="2400" b="1" i="1" smtClean="0">
                        <a:solidFill>
                          <a:schemeClr val="tx1"/>
                        </a:solidFill>
                        <a:latin typeface="Cambria Math" panose="02040503050406030204" pitchFamily="18" charset="0"/>
                        <a:ea typeface="+mj-ea"/>
                      </a:rPr>
                      <m:t>=</m:t>
                    </m:r>
                    <m:d>
                      <m:dPr>
                        <m:begChr m:val="["/>
                        <m:endChr m:val="]"/>
                        <m:ctrlPr>
                          <a:rPr lang="en-US" altLang="zh-CN" sz="2400" b="1" i="1" smtClean="0">
                            <a:solidFill>
                              <a:schemeClr val="tx1"/>
                            </a:solidFill>
                            <a:latin typeface="Cambria Math" panose="02040503050406030204" pitchFamily="18" charset="0"/>
                            <a:ea typeface="+mj-ea"/>
                          </a:rPr>
                        </m:ctrlPr>
                      </m:dPr>
                      <m:e>
                        <m:m>
                          <m:mPr>
                            <m:mcs>
                              <m:mc>
                                <m:mcPr>
                                  <m:count m:val="3"/>
                                  <m:mcJc m:val="center"/>
                                </m:mcPr>
                              </m:mc>
                            </m:mcs>
                            <m:ctrlPr>
                              <a:rPr lang="en-US" altLang="zh-CN" sz="2400" b="1" i="1" smtClean="0">
                                <a:solidFill>
                                  <a:schemeClr val="tx1"/>
                                </a:solidFill>
                                <a:latin typeface="Cambria Math" panose="02040503050406030204" pitchFamily="18" charset="0"/>
                                <a:ea typeface="+mj-ea"/>
                              </a:rPr>
                            </m:ctrlPr>
                          </m:mPr>
                          <m:mr>
                            <m:e>
                              <m:r>
                                <m:rPr>
                                  <m:brk m:alnAt="7"/>
                                </m:rPr>
                                <a:rPr lang="en-US" altLang="zh-CN" sz="2400" b="1" i="1" smtClean="0">
                                  <a:solidFill>
                                    <a:schemeClr val="tx1"/>
                                  </a:solidFill>
                                  <a:latin typeface="Cambria Math" panose="02040503050406030204" pitchFamily="18" charset="0"/>
                                  <a:ea typeface="+mj-ea"/>
                                </a:rPr>
                                <m:t>𝟏</m:t>
                              </m:r>
                            </m:e>
                            <m:e>
                              <m:r>
                                <a:rPr lang="en-US" altLang="zh-CN" sz="2400" b="1" i="1" smtClean="0">
                                  <a:solidFill>
                                    <a:schemeClr val="tx1"/>
                                  </a:solidFill>
                                  <a:latin typeface="Cambria Math" panose="02040503050406030204" pitchFamily="18" charset="0"/>
                                  <a:ea typeface="+mj-ea"/>
                                </a:rPr>
                                <m:t>𝟒</m:t>
                              </m:r>
                            </m:e>
                            <m:e>
                              <m:r>
                                <a:rPr lang="en-US" altLang="zh-CN" sz="2400" b="1" i="1" smtClean="0">
                                  <a:solidFill>
                                    <a:schemeClr val="tx1"/>
                                  </a:solidFill>
                                  <a:latin typeface="Cambria Math" panose="02040503050406030204" pitchFamily="18" charset="0"/>
                                  <a:ea typeface="+mj-ea"/>
                                </a:rPr>
                                <m:t>𝟕</m:t>
                              </m:r>
                            </m:e>
                          </m:mr>
                          <m:mr>
                            <m:e>
                              <m:r>
                                <a:rPr lang="en-US" altLang="zh-CN" sz="2400" b="1" i="1" smtClean="0">
                                  <a:solidFill>
                                    <a:schemeClr val="tx1"/>
                                  </a:solidFill>
                                  <a:latin typeface="Cambria Math" panose="02040503050406030204" pitchFamily="18" charset="0"/>
                                  <a:ea typeface="+mj-ea"/>
                                </a:rPr>
                                <m:t>𝟐</m:t>
                              </m:r>
                            </m:e>
                            <m:e>
                              <m:r>
                                <a:rPr lang="en-US" altLang="zh-CN" sz="2400" b="1" i="1" smtClean="0">
                                  <a:solidFill>
                                    <a:schemeClr val="tx1"/>
                                  </a:solidFill>
                                  <a:latin typeface="Cambria Math" panose="02040503050406030204" pitchFamily="18" charset="0"/>
                                  <a:ea typeface="+mj-ea"/>
                                </a:rPr>
                                <m:t>𝟓</m:t>
                              </m:r>
                            </m:e>
                            <m:e>
                              <m:r>
                                <a:rPr lang="en-US" altLang="zh-CN" sz="2400" b="1" i="1" smtClean="0">
                                  <a:solidFill>
                                    <a:schemeClr val="tx1"/>
                                  </a:solidFill>
                                  <a:latin typeface="Cambria Math" panose="02040503050406030204" pitchFamily="18" charset="0"/>
                                  <a:ea typeface="+mj-ea"/>
                                </a:rPr>
                                <m:t>𝟖</m:t>
                              </m:r>
                            </m:e>
                          </m:mr>
                          <m:mr>
                            <m:e>
                              <m:r>
                                <a:rPr lang="en-US" altLang="zh-CN" sz="2400" b="1" i="1" smtClean="0">
                                  <a:solidFill>
                                    <a:schemeClr val="tx1"/>
                                  </a:solidFill>
                                  <a:latin typeface="Cambria Math" panose="02040503050406030204" pitchFamily="18" charset="0"/>
                                  <a:ea typeface="+mj-ea"/>
                                </a:rPr>
                                <m:t>𝟑</m:t>
                              </m:r>
                            </m:e>
                            <m:e>
                              <m:r>
                                <a:rPr lang="en-US" altLang="zh-CN" sz="2400" b="1" i="1" smtClean="0">
                                  <a:solidFill>
                                    <a:schemeClr val="tx1"/>
                                  </a:solidFill>
                                  <a:latin typeface="Cambria Math" panose="02040503050406030204" pitchFamily="18" charset="0"/>
                                  <a:ea typeface="+mj-ea"/>
                                </a:rPr>
                                <m:t>𝟔</m:t>
                              </m:r>
                            </m:e>
                            <m:e>
                              <m:r>
                                <a:rPr lang="en-US" altLang="zh-CN" sz="2400" b="1" i="1" smtClean="0">
                                  <a:solidFill>
                                    <a:schemeClr val="tx1"/>
                                  </a:solidFill>
                                  <a:latin typeface="Cambria Math" panose="02040503050406030204" pitchFamily="18" charset="0"/>
                                  <a:ea typeface="+mj-ea"/>
                                </a:rPr>
                                <m:t>𝟗</m:t>
                              </m:r>
                            </m:e>
                          </m:mr>
                        </m:m>
                      </m:e>
                    </m:d>
                  </m:oMath>
                </a14:m>
                <a:r>
                  <a:rPr lang="en-US" altLang="zh-CN" sz="2400" b="1" dirty="0">
                    <a:solidFill>
                      <a:schemeClr val="tx1"/>
                    </a:solidFill>
                    <a:latin typeface="+mj-ea"/>
                    <a:ea typeface="+mj-ea"/>
                  </a:rPr>
                  <a:t>,</a:t>
                </a:r>
                <a:r>
                  <a:rPr lang="zh-CN" altLang="en-US" sz="2400" b="1" dirty="0">
                    <a:solidFill>
                      <a:schemeClr val="tx1"/>
                    </a:solidFill>
                    <a:latin typeface="+mj-ea"/>
                    <a:ea typeface="+mj-ea"/>
                  </a:rPr>
                  <a:t>请利用</a:t>
                </a:r>
                <a:r>
                  <a:rPr lang="en-US" altLang="zh-CN" sz="2400" b="1" dirty="0">
                    <a:solidFill>
                      <a:schemeClr val="tx1"/>
                    </a:solidFill>
                    <a:latin typeface="+mj-ea"/>
                    <a:ea typeface="+mj-ea"/>
                  </a:rPr>
                  <a:t>MATLAB</a:t>
                </a:r>
                <a:r>
                  <a:rPr lang="zh-CN" altLang="en-US" sz="2400" b="1" dirty="0">
                    <a:solidFill>
                      <a:schemeClr val="tx1"/>
                    </a:solidFill>
                    <a:latin typeface="+mj-ea"/>
                    <a:ea typeface="+mj-ea"/>
                  </a:rPr>
                  <a:t>函数计算矩阵</a:t>
                </a:r>
                <a14:m>
                  <m:oMath xmlns:m="http://schemas.openxmlformats.org/officeDocument/2006/math">
                    <m:r>
                      <a:rPr lang="en-US" altLang="zh-CN" sz="2400" b="1" i="1" smtClean="0">
                        <a:solidFill>
                          <a:schemeClr val="tx1"/>
                        </a:solidFill>
                        <a:latin typeface="Cambria Math" panose="02040503050406030204" pitchFamily="18" charset="0"/>
                        <a:ea typeface="+mj-ea"/>
                      </a:rPr>
                      <m:t>𝑨</m:t>
                    </m:r>
                  </m:oMath>
                </a14:m>
                <a:r>
                  <a:rPr lang="zh-CN" altLang="en-US" sz="2400" b="1" dirty="0">
                    <a:latin typeface="+mj-ea"/>
                    <a:ea typeface="+mj-ea"/>
                  </a:rPr>
                  <a:t>的</a:t>
                </a:r>
                <a:r>
                  <a:rPr lang="en-US" altLang="zh-CN" sz="2400" b="1" dirty="0">
                    <a:latin typeface="+mj-ea"/>
                    <a:ea typeface="+mj-ea"/>
                  </a:rPr>
                  <a:t>1-</a:t>
                </a:r>
                <a:r>
                  <a:rPr lang="zh-CN" altLang="en-US" sz="2400" b="1" dirty="0">
                    <a:latin typeface="+mj-ea"/>
                    <a:ea typeface="+mj-ea"/>
                  </a:rPr>
                  <a:t>范数，</a:t>
                </a:r>
                <a:r>
                  <a:rPr lang="en-US" altLang="zh-CN" sz="2400" b="1" dirty="0">
                    <a:latin typeface="+mj-ea"/>
                    <a:ea typeface="+mj-ea"/>
                  </a:rPr>
                  <a:t>2-</a:t>
                </a:r>
                <a:r>
                  <a:rPr lang="zh-CN" altLang="en-US" sz="2400" b="1" dirty="0">
                    <a:latin typeface="+mj-ea"/>
                    <a:ea typeface="+mj-ea"/>
                  </a:rPr>
                  <a:t>范数，</a:t>
                </a:r>
                <a14:m>
                  <m:oMath xmlns:m="http://schemas.openxmlformats.org/officeDocument/2006/math">
                    <m:r>
                      <a:rPr lang="en-US" altLang="zh-CN" sz="2400" b="1">
                        <a:latin typeface="Cambria Math" panose="02040503050406030204" pitchFamily="18" charset="0"/>
                        <a:ea typeface="+mj-ea"/>
                      </a:rPr>
                      <m:t>∞−</m:t>
                    </m:r>
                  </m:oMath>
                </a14:m>
                <a:r>
                  <a:rPr lang="zh-CN" altLang="en-US" sz="2400" b="1" dirty="0">
                    <a:latin typeface="+mj-ea"/>
                    <a:ea typeface="+mj-ea"/>
                  </a:rPr>
                  <a:t>范数，</a:t>
                </a:r>
                <a:r>
                  <a:rPr lang="en-US" altLang="zh-CN" sz="2400" b="1" dirty="0" err="1">
                    <a:latin typeface="+mj-ea"/>
                    <a:ea typeface="+mj-ea"/>
                  </a:rPr>
                  <a:t>Frobenius</a:t>
                </a:r>
                <a:r>
                  <a:rPr lang="zh-CN" altLang="en-US" sz="2400" b="1" dirty="0">
                    <a:latin typeface="+mj-ea"/>
                    <a:ea typeface="+mj-ea"/>
                  </a:rPr>
                  <a:t>范数以及核范数。</a:t>
                </a:r>
                <a:endParaRPr lang="en-US" altLang="zh-CN" sz="2400" b="1" dirty="0">
                  <a:latin typeface="+mj-ea"/>
                  <a:ea typeface="+mj-ea"/>
                </a:endParaRPr>
              </a:p>
            </p:txBody>
          </p:sp>
        </mc:Choice>
        <mc:Fallback xmlns="">
          <p:sp>
            <p:nvSpPr>
              <p:cNvPr id="5" name="矩形 4">
                <a:extLst>
                  <a:ext uri="{FF2B5EF4-FFF2-40B4-BE49-F238E27FC236}">
                    <a16:creationId xmlns:a16="http://schemas.microsoft.com/office/drawing/2014/main" id="{664C0063-0D38-45C3-A014-EABEF14E3AED}"/>
                  </a:ext>
                </a:extLst>
              </p:cNvPr>
              <p:cNvSpPr>
                <a:spLocks noRot="1" noChangeAspect="1" noMove="1" noResize="1" noEditPoints="1" noAdjustHandles="1" noChangeArrowheads="1" noChangeShapeType="1" noTextEdit="1"/>
              </p:cNvSpPr>
              <p:nvPr/>
            </p:nvSpPr>
            <p:spPr>
              <a:xfrm>
                <a:off x="251520" y="845268"/>
                <a:ext cx="8798706" cy="1438279"/>
              </a:xfrm>
              <a:prstGeom prst="rect">
                <a:avLst/>
              </a:prstGeom>
              <a:blipFill>
                <a:blip r:embed="rId3"/>
                <a:stretch>
                  <a:fillRect l="-623" b="-7627"/>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180C354C-F3AF-4E9C-B08D-501D997AC2D8}"/>
              </a:ext>
            </a:extLst>
          </p:cNvPr>
          <p:cNvSpPr/>
          <p:nvPr/>
        </p:nvSpPr>
        <p:spPr>
          <a:xfrm>
            <a:off x="251520" y="4863180"/>
            <a:ext cx="8633478" cy="1661993"/>
          </a:xfrm>
          <a:prstGeom prst="rect">
            <a:avLst/>
          </a:prstGeom>
        </p:spPr>
        <p:txBody>
          <a:bodyPr wrap="square">
            <a:spAutoFit/>
          </a:bodyPr>
          <a:lstStyle/>
          <a:p>
            <a:pPr marL="274320" indent="-274320">
              <a:spcBef>
                <a:spcPts val="580"/>
              </a:spcBef>
              <a:buClr>
                <a:srgbClr val="00B050"/>
              </a:buClr>
              <a:buSzPct val="85000"/>
              <a:buFont typeface="Wingdings" pitchFamily="2" charset="2"/>
              <a:buChar char="q"/>
            </a:pPr>
            <a:r>
              <a:rPr lang="en-US" altLang="zh-CN" sz="2400" b="1" dirty="0">
                <a:solidFill>
                  <a:prstClr val="black"/>
                </a:solidFill>
                <a:latin typeface="+mj-ea"/>
                <a:ea typeface="+mj-ea"/>
              </a:rPr>
              <a:t>Q4. </a:t>
            </a:r>
            <a:r>
              <a:rPr lang="zh-CN" altLang="en-US" sz="2400" b="1" dirty="0">
                <a:solidFill>
                  <a:prstClr val="black"/>
                </a:solidFill>
                <a:latin typeface="+mj-ea"/>
                <a:ea typeface="+mj-ea"/>
              </a:rPr>
              <a:t>仿照今天课件雅可比迭代法的方法，完成</a:t>
            </a:r>
            <a:r>
              <a:rPr lang="zh-CN" altLang="en-US" sz="2400" b="1" dirty="0">
                <a:solidFill>
                  <a:srgbClr val="FF0000"/>
                </a:solidFill>
                <a:latin typeface="+mj-ea"/>
                <a:ea typeface="+mj-ea"/>
              </a:rPr>
              <a:t>高斯</a:t>
            </a:r>
            <a:r>
              <a:rPr lang="en-US" altLang="zh-CN" sz="2400" b="1" dirty="0">
                <a:solidFill>
                  <a:srgbClr val="FF0000"/>
                </a:solidFill>
                <a:latin typeface="+mj-ea"/>
                <a:ea typeface="+mj-ea"/>
              </a:rPr>
              <a:t>-</a:t>
            </a:r>
            <a:r>
              <a:rPr lang="zh-CN" altLang="en-US" sz="2400" b="1" dirty="0">
                <a:solidFill>
                  <a:srgbClr val="FF0000"/>
                </a:solidFill>
                <a:latin typeface="+mj-ea"/>
                <a:ea typeface="+mj-ea"/>
              </a:rPr>
              <a:t>塞德尔迭代法</a:t>
            </a:r>
            <a:r>
              <a:rPr lang="zh-CN" altLang="en-US" sz="2400" b="1" dirty="0">
                <a:solidFill>
                  <a:prstClr val="black"/>
                </a:solidFill>
                <a:latin typeface="+mj-ea"/>
                <a:ea typeface="+mj-ea"/>
              </a:rPr>
              <a:t>的代码编写，观察迭代收敛情况。</a:t>
            </a:r>
            <a:r>
              <a:rPr lang="en-US" altLang="zh-CN" sz="2400" b="1" dirty="0">
                <a:solidFill>
                  <a:prstClr val="black"/>
                </a:solidFill>
                <a:latin typeface="+mj-ea"/>
                <a:ea typeface="+mj-ea"/>
              </a:rPr>
              <a:t>(</a:t>
            </a:r>
            <a:r>
              <a:rPr lang="zh-CN" altLang="en-US" sz="2400" b="1" dirty="0">
                <a:solidFill>
                  <a:srgbClr val="FF0000"/>
                </a:solidFill>
                <a:latin typeface="+mj-ea"/>
                <a:ea typeface="+mj-ea"/>
              </a:rPr>
              <a:t>可用</a:t>
            </a:r>
            <a:r>
              <a:rPr lang="en-US" altLang="zh-CN" sz="2400" b="1" dirty="0">
                <a:solidFill>
                  <a:srgbClr val="FF0000"/>
                </a:solidFill>
                <a:latin typeface="+mj-ea"/>
                <a:ea typeface="+mj-ea"/>
              </a:rPr>
              <a:t>\</a:t>
            </a:r>
            <a:r>
              <a:rPr lang="zh-CN" altLang="en-US" sz="2400" b="1" dirty="0">
                <a:solidFill>
                  <a:srgbClr val="FF0000"/>
                </a:solidFill>
                <a:latin typeface="+mj-ea"/>
                <a:ea typeface="+mj-ea"/>
              </a:rPr>
              <a:t>计算</a:t>
            </a:r>
            <a:r>
              <a:rPr lang="en-US" altLang="zh-CN" sz="2400" b="1" dirty="0">
                <a:solidFill>
                  <a:srgbClr val="FF0000"/>
                </a:solidFill>
                <a:latin typeface="+mj-ea"/>
                <a:ea typeface="+mj-ea"/>
              </a:rPr>
              <a:t>B</a:t>
            </a:r>
            <a:r>
              <a:rPr lang="zh-CN" altLang="en-US" sz="2400" b="1">
                <a:solidFill>
                  <a:srgbClr val="FF0000"/>
                </a:solidFill>
                <a:latin typeface="+mj-ea"/>
                <a:ea typeface="+mj-ea"/>
              </a:rPr>
              <a:t>与</a:t>
            </a:r>
            <a:r>
              <a:rPr lang="en-US" altLang="zh-CN" sz="2400" b="1" dirty="0">
                <a:solidFill>
                  <a:srgbClr val="FF0000"/>
                </a:solidFill>
                <a:latin typeface="+mj-ea"/>
                <a:ea typeface="+mj-ea"/>
              </a:rPr>
              <a:t>f</a:t>
            </a:r>
            <a:r>
              <a:rPr lang="en-US" altLang="zh-CN" sz="2400" b="1" dirty="0">
                <a:solidFill>
                  <a:prstClr val="black"/>
                </a:solidFill>
                <a:latin typeface="+mj-ea"/>
                <a:ea typeface="+mj-ea"/>
              </a:rPr>
              <a:t>)</a:t>
            </a:r>
          </a:p>
          <a:p>
            <a:r>
              <a:rPr lang="en-US" altLang="zh-CN" b="1" dirty="0" err="1">
                <a:solidFill>
                  <a:srgbClr val="00B050"/>
                </a:solidFill>
                <a:latin typeface="Courier New" panose="02070309020205020404" pitchFamily="49" charset="0"/>
                <a:cs typeface="Courier New" panose="02070309020205020404" pitchFamily="49" charset="0"/>
              </a:rPr>
              <a:t>rng</a:t>
            </a:r>
            <a:r>
              <a:rPr lang="en-US" altLang="zh-CN" b="1" dirty="0">
                <a:solidFill>
                  <a:srgbClr val="00B050"/>
                </a:solidFill>
                <a:latin typeface="Courier New" panose="02070309020205020404" pitchFamily="49" charset="0"/>
                <a:cs typeface="Courier New" panose="02070309020205020404" pitchFamily="49" charset="0"/>
              </a:rPr>
              <a:t> default</a:t>
            </a:r>
          </a:p>
          <a:p>
            <a:r>
              <a:rPr lang="en-US" altLang="zh-CN" b="1" dirty="0">
                <a:solidFill>
                  <a:srgbClr val="00B050"/>
                </a:solidFill>
                <a:latin typeface="Courier New" panose="02070309020205020404" pitchFamily="49" charset="0"/>
                <a:cs typeface="Courier New" panose="02070309020205020404" pitchFamily="49" charset="0"/>
              </a:rPr>
              <a:t>A=rand(400,400)+5e2*eye(400); </a:t>
            </a:r>
          </a:p>
          <a:p>
            <a:r>
              <a:rPr lang="en-US" altLang="zh-CN" b="1" dirty="0">
                <a:solidFill>
                  <a:srgbClr val="00B050"/>
                </a:solidFill>
                <a:latin typeface="Courier New" panose="02070309020205020404" pitchFamily="49" charset="0"/>
                <a:cs typeface="Courier New" panose="02070309020205020404" pitchFamily="49" charset="0"/>
              </a:rPr>
              <a:t>x=rand(400,1);b=A*x;  </a:t>
            </a:r>
          </a:p>
        </p:txBody>
      </p:sp>
      <p:sp>
        <p:nvSpPr>
          <p:cNvPr id="13" name="矩形 12">
            <a:extLst>
              <a:ext uri="{FF2B5EF4-FFF2-40B4-BE49-F238E27FC236}">
                <a16:creationId xmlns:a16="http://schemas.microsoft.com/office/drawing/2014/main" id="{6E42F719-11EE-4C0A-A3B3-F70B5EA18EA8}"/>
              </a:ext>
            </a:extLst>
          </p:cNvPr>
          <p:cNvSpPr/>
          <p:nvPr/>
        </p:nvSpPr>
        <p:spPr>
          <a:xfrm>
            <a:off x="251520" y="3155632"/>
            <a:ext cx="8798706" cy="1200329"/>
          </a:xfrm>
          <a:prstGeom prst="rect">
            <a:avLst/>
          </a:prstGeom>
        </p:spPr>
        <p:txBody>
          <a:bodyPr wrap="square">
            <a:spAutoFit/>
          </a:bodyPr>
          <a:lstStyle/>
          <a:p>
            <a:pPr marL="274320" indent="-274320">
              <a:spcBef>
                <a:spcPts val="580"/>
              </a:spcBef>
              <a:buClr>
                <a:srgbClr val="00B050"/>
              </a:buClr>
              <a:buSzPct val="85000"/>
              <a:buFont typeface="Wingdings" pitchFamily="2" charset="2"/>
              <a:buChar char="q"/>
            </a:pPr>
            <a:r>
              <a:rPr lang="en-US" altLang="zh-CN" sz="2400" b="1" dirty="0">
                <a:solidFill>
                  <a:prstClr val="black"/>
                </a:solidFill>
                <a:latin typeface="+mj-ea"/>
                <a:ea typeface="+mj-ea"/>
              </a:rPr>
              <a:t>Q3.</a:t>
            </a:r>
            <a:r>
              <a:rPr lang="zh-CN" altLang="en-US" sz="2400" b="1" dirty="0">
                <a:solidFill>
                  <a:prstClr val="black"/>
                </a:solidFill>
                <a:latin typeface="+mj-ea"/>
                <a:ea typeface="+mj-ea"/>
              </a:rPr>
              <a:t>习题</a:t>
            </a:r>
            <a:r>
              <a:rPr lang="en-US" altLang="zh-CN" sz="2400" b="1" dirty="0">
                <a:solidFill>
                  <a:prstClr val="black"/>
                </a:solidFill>
                <a:latin typeface="+mj-ea"/>
                <a:ea typeface="+mj-ea"/>
              </a:rPr>
              <a:t>4</a:t>
            </a:r>
            <a:r>
              <a:rPr lang="zh-CN" altLang="en-US" sz="2400" b="1" dirty="0">
                <a:solidFill>
                  <a:prstClr val="black"/>
                </a:solidFill>
                <a:latin typeface="+mj-ea"/>
                <a:ea typeface="+mj-ea"/>
              </a:rPr>
              <a:t>第</a:t>
            </a:r>
            <a:r>
              <a:rPr lang="en-US" altLang="zh-CN" sz="2400" b="1" dirty="0">
                <a:solidFill>
                  <a:prstClr val="black"/>
                </a:solidFill>
                <a:latin typeface="+mj-ea"/>
                <a:ea typeface="+mj-ea"/>
              </a:rPr>
              <a:t>10</a:t>
            </a:r>
            <a:r>
              <a:rPr lang="zh-CN" altLang="en-US" sz="2400" b="1" dirty="0">
                <a:solidFill>
                  <a:prstClr val="black"/>
                </a:solidFill>
                <a:latin typeface="+mj-ea"/>
                <a:ea typeface="+mj-ea"/>
              </a:rPr>
              <a:t>题，使用</a:t>
            </a:r>
            <a:r>
              <a:rPr lang="en-US" altLang="zh-CN" sz="2400" b="1" dirty="0">
                <a:solidFill>
                  <a:prstClr val="black"/>
                </a:solidFill>
                <a:latin typeface="+mj-ea"/>
                <a:ea typeface="+mj-ea"/>
              </a:rPr>
              <a:t>MATLAB</a:t>
            </a:r>
            <a:r>
              <a:rPr lang="zh-CN" altLang="en-US" sz="2400" b="1" dirty="0">
                <a:solidFill>
                  <a:prstClr val="black"/>
                </a:solidFill>
                <a:latin typeface="+mj-ea"/>
                <a:ea typeface="+mj-ea"/>
              </a:rPr>
              <a:t>函数</a:t>
            </a:r>
            <a:r>
              <a:rPr lang="en-US" altLang="zh-CN" sz="2400" b="1" dirty="0">
                <a:solidFill>
                  <a:schemeClr val="accent2"/>
                </a:solidFill>
                <a:latin typeface="Courier New" panose="02070309020205020404" pitchFamily="49" charset="0"/>
                <a:ea typeface="+mj-ea"/>
                <a:cs typeface="Courier New" panose="02070309020205020404" pitchFamily="49" charset="0"/>
              </a:rPr>
              <a:t>A\</a:t>
            </a:r>
            <a:r>
              <a:rPr lang="en-US" altLang="zh-CN" sz="2400" b="1" dirty="0" err="1">
                <a:solidFill>
                  <a:schemeClr val="accent2"/>
                </a:solidFill>
                <a:latin typeface="Courier New" panose="02070309020205020404" pitchFamily="49" charset="0"/>
                <a:ea typeface="+mj-ea"/>
                <a:cs typeface="Courier New" panose="02070309020205020404" pitchFamily="49" charset="0"/>
              </a:rPr>
              <a:t>b,inv</a:t>
            </a:r>
            <a:r>
              <a:rPr lang="en-US" altLang="zh-CN" sz="2400" b="1" dirty="0">
                <a:solidFill>
                  <a:schemeClr val="accent2"/>
                </a:solidFill>
                <a:latin typeface="Courier New" panose="02070309020205020404" pitchFamily="49" charset="0"/>
                <a:ea typeface="+mj-ea"/>
                <a:cs typeface="Courier New" panose="02070309020205020404" pitchFamily="49" charset="0"/>
              </a:rPr>
              <a:t>(A)*b</a:t>
            </a:r>
            <a:r>
              <a:rPr lang="zh-CN" altLang="en-US" sz="2400" b="1" dirty="0">
                <a:latin typeface="Courier New" panose="02070309020205020404" pitchFamily="49" charset="0"/>
                <a:ea typeface="+mj-ea"/>
                <a:cs typeface="Courier New" panose="02070309020205020404" pitchFamily="49" charset="0"/>
              </a:rPr>
              <a:t>与</a:t>
            </a:r>
            <a:r>
              <a:rPr lang="en-US" altLang="zh-CN" sz="2400" b="1" dirty="0" err="1">
                <a:solidFill>
                  <a:schemeClr val="accent2"/>
                </a:solidFill>
                <a:latin typeface="Courier New" panose="02070309020205020404" pitchFamily="49" charset="0"/>
                <a:ea typeface="+mj-ea"/>
                <a:cs typeface="Courier New" panose="02070309020205020404" pitchFamily="49" charset="0"/>
              </a:rPr>
              <a:t>rref</a:t>
            </a:r>
            <a:r>
              <a:rPr lang="zh-CN" altLang="en-US" sz="2400" b="1" dirty="0">
                <a:solidFill>
                  <a:prstClr val="black"/>
                </a:solidFill>
                <a:latin typeface="+mj-ea"/>
                <a:ea typeface="+mj-ea"/>
              </a:rPr>
              <a:t>分别得到了什么结果，为什么？请解释原因。并且将线性方程组的通解表示出来。</a:t>
            </a:r>
            <a:endParaRPr lang="en-US" altLang="zh-CN" sz="2400" b="1" dirty="0">
              <a:solidFill>
                <a:prstClr val="black"/>
              </a:solidFill>
              <a:latin typeface="+mj-ea"/>
              <a:ea typeface="+mj-ea"/>
            </a:endParaRPr>
          </a:p>
        </p:txBody>
      </p:sp>
      <p:pic>
        <p:nvPicPr>
          <p:cNvPr id="14" name="图片 13">
            <a:extLst>
              <a:ext uri="{FF2B5EF4-FFF2-40B4-BE49-F238E27FC236}">
                <a16:creationId xmlns:a16="http://schemas.microsoft.com/office/drawing/2014/main" id="{AF32B5AF-C606-489F-B4E1-EF4D66AFABB2}"/>
              </a:ext>
            </a:extLst>
          </p:cNvPr>
          <p:cNvPicPr>
            <a:picLocks noChangeAspect="1"/>
          </p:cNvPicPr>
          <p:nvPr/>
        </p:nvPicPr>
        <p:blipFill>
          <a:blip r:embed="rId4"/>
          <a:stretch>
            <a:fillRect/>
          </a:stretch>
        </p:blipFill>
        <p:spPr>
          <a:xfrm>
            <a:off x="467544" y="4355961"/>
            <a:ext cx="8898551" cy="614160"/>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665FFF9-4ADB-4F01-97F8-8CFD3FE95046}"/>
                  </a:ext>
                </a:extLst>
              </p:cNvPr>
              <p:cNvSpPr/>
              <p:nvPr/>
            </p:nvSpPr>
            <p:spPr>
              <a:xfrm>
                <a:off x="251520" y="2478782"/>
                <a:ext cx="8798706" cy="461665"/>
              </a:xfrm>
              <a:prstGeom prst="rect">
                <a:avLst/>
              </a:prstGeom>
            </p:spPr>
            <p:txBody>
              <a:bodyPr wrap="square">
                <a:spAutoFit/>
              </a:bodyPr>
              <a:lstStyle/>
              <a:p>
                <a:pPr marL="274320" indent="-274320">
                  <a:spcBef>
                    <a:spcPts val="580"/>
                  </a:spcBef>
                  <a:buClr>
                    <a:srgbClr val="00B050"/>
                  </a:buClr>
                  <a:buSzPct val="85000"/>
                  <a:buFont typeface="Wingdings" pitchFamily="2" charset="2"/>
                  <a:buChar char="q"/>
                </a:pPr>
                <a:r>
                  <a:rPr lang="en-US" altLang="zh-CN" sz="2400" b="1" dirty="0">
                    <a:solidFill>
                      <a:prstClr val="black"/>
                    </a:solidFill>
                    <a:latin typeface="+mj-ea"/>
                    <a:ea typeface="+mj-ea"/>
                  </a:rPr>
                  <a:t>Q2. </a:t>
                </a:r>
                <a:r>
                  <a:rPr lang="zh-CN" altLang="en-US" sz="2400" b="1" dirty="0">
                    <a:solidFill>
                      <a:prstClr val="black"/>
                    </a:solidFill>
                    <a:latin typeface="+mj-ea"/>
                    <a:ea typeface="+mj-ea"/>
                  </a:rPr>
                  <a:t>证明：若</a:t>
                </a:r>
                <a14:m>
                  <m:oMath xmlns:m="http://schemas.openxmlformats.org/officeDocument/2006/math">
                    <m:r>
                      <a:rPr lang="en-US" altLang="zh-CN" sz="2400" b="1" i="1" smtClean="0">
                        <a:solidFill>
                          <a:prstClr val="black"/>
                        </a:solidFill>
                        <a:latin typeface="Cambria Math" panose="02040503050406030204" pitchFamily="18" charset="0"/>
                        <a:ea typeface="+mj-ea"/>
                      </a:rPr>
                      <m:t>𝑨</m:t>
                    </m:r>
                  </m:oMath>
                </a14:m>
                <a:r>
                  <a:rPr lang="zh-CN" altLang="en-US" sz="2400" b="1" dirty="0">
                    <a:latin typeface="+mj-ea"/>
                    <a:ea typeface="+mj-ea"/>
                  </a:rPr>
                  <a:t>为实对称半正定矩阵，则</a:t>
                </a:r>
                <a14:m>
                  <m:oMath xmlns:m="http://schemas.openxmlformats.org/officeDocument/2006/math">
                    <m:sSub>
                      <m:sSubPr>
                        <m:ctrlPr>
                          <a:rPr lang="en-US" altLang="zh-CN" sz="2400" b="1" i="1" smtClean="0">
                            <a:latin typeface="Cambria Math" panose="02040503050406030204" pitchFamily="18" charset="0"/>
                            <a:ea typeface="+mj-ea"/>
                          </a:rPr>
                        </m:ctrlPr>
                      </m:sSubPr>
                      <m:e>
                        <m:d>
                          <m:dPr>
                            <m:begChr m:val="‖"/>
                            <m:endChr m:val="‖"/>
                            <m:ctrlPr>
                              <a:rPr lang="en-US" altLang="zh-CN" sz="2400" b="1" i="1" smtClean="0">
                                <a:latin typeface="Cambria Math" panose="02040503050406030204" pitchFamily="18" charset="0"/>
                                <a:ea typeface="+mj-ea"/>
                              </a:rPr>
                            </m:ctrlPr>
                          </m:dPr>
                          <m:e>
                            <m:r>
                              <a:rPr lang="en-US" altLang="zh-CN" sz="2400" b="1" i="1" smtClean="0">
                                <a:latin typeface="Cambria Math" panose="02040503050406030204" pitchFamily="18" charset="0"/>
                                <a:ea typeface="+mj-ea"/>
                              </a:rPr>
                              <m:t>𝑨</m:t>
                            </m:r>
                          </m:e>
                        </m:d>
                      </m:e>
                      <m:sub>
                        <m:r>
                          <a:rPr lang="en-US" altLang="zh-CN" sz="2400" b="1" i="1" smtClean="0">
                            <a:latin typeface="Cambria Math" panose="02040503050406030204" pitchFamily="18" charset="0"/>
                            <a:ea typeface="+mj-ea"/>
                          </a:rPr>
                          <m:t>∗</m:t>
                        </m:r>
                      </m:sub>
                    </m:sSub>
                    <m:r>
                      <a:rPr lang="en-US" altLang="zh-CN" sz="2400" b="1" i="1" smtClean="0">
                        <a:latin typeface="Cambria Math" panose="02040503050406030204" pitchFamily="18" charset="0"/>
                        <a:ea typeface="+mj-ea"/>
                      </a:rPr>
                      <m:t>=</m:t>
                    </m:r>
                    <m:r>
                      <a:rPr lang="en-US" altLang="zh-CN" sz="2400" b="1" i="0" smtClean="0">
                        <a:latin typeface="Cambria Math" panose="02040503050406030204" pitchFamily="18" charset="0"/>
                        <a:ea typeface="+mj-ea"/>
                      </a:rPr>
                      <m:t>𝐭𝐫𝐚𝐜𝐞</m:t>
                    </m:r>
                    <m:r>
                      <a:rPr lang="en-US" altLang="zh-CN" sz="2400" b="1" i="1" smtClean="0">
                        <a:latin typeface="Cambria Math" panose="02040503050406030204" pitchFamily="18" charset="0"/>
                        <a:ea typeface="+mj-ea"/>
                      </a:rPr>
                      <m:t>(</m:t>
                    </m:r>
                    <m:r>
                      <a:rPr lang="en-US" altLang="zh-CN" sz="2400" b="1" i="1" smtClean="0">
                        <a:latin typeface="Cambria Math" panose="02040503050406030204" pitchFamily="18" charset="0"/>
                        <a:ea typeface="+mj-ea"/>
                      </a:rPr>
                      <m:t>𝑨</m:t>
                    </m:r>
                    <m:r>
                      <a:rPr lang="en-US" altLang="zh-CN" sz="2400" b="1" i="1" smtClean="0">
                        <a:latin typeface="Cambria Math" panose="02040503050406030204" pitchFamily="18" charset="0"/>
                        <a:ea typeface="+mj-ea"/>
                      </a:rPr>
                      <m:t>)</m:t>
                    </m:r>
                  </m:oMath>
                </a14:m>
                <a:endParaRPr lang="en-US" altLang="zh-CN" sz="2400" b="1" dirty="0">
                  <a:latin typeface="+mj-ea"/>
                  <a:ea typeface="+mj-ea"/>
                </a:endParaRPr>
              </a:p>
            </p:txBody>
          </p:sp>
        </mc:Choice>
        <mc:Fallback xmlns="">
          <p:sp>
            <p:nvSpPr>
              <p:cNvPr id="9" name="矩形 8">
                <a:extLst>
                  <a:ext uri="{FF2B5EF4-FFF2-40B4-BE49-F238E27FC236}">
                    <a16:creationId xmlns:a16="http://schemas.microsoft.com/office/drawing/2014/main" id="{D665FFF9-4ADB-4F01-97F8-8CFD3FE95046}"/>
                  </a:ext>
                </a:extLst>
              </p:cNvPr>
              <p:cNvSpPr>
                <a:spLocks noRot="1" noChangeAspect="1" noMove="1" noResize="1" noEditPoints="1" noAdjustHandles="1" noChangeArrowheads="1" noChangeShapeType="1" noTextEdit="1"/>
              </p:cNvSpPr>
              <p:nvPr/>
            </p:nvSpPr>
            <p:spPr>
              <a:xfrm>
                <a:off x="251520" y="2478782"/>
                <a:ext cx="8798706" cy="461665"/>
              </a:xfrm>
              <a:prstGeom prst="rect">
                <a:avLst/>
              </a:prstGeom>
              <a:blipFill>
                <a:blip r:embed="rId5"/>
                <a:stretch>
                  <a:fillRect l="-623" t="-14667"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818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281502"/>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不用交的作业（重要）</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8" name="矩形 7">
            <a:extLst>
              <a:ext uri="{FF2B5EF4-FFF2-40B4-BE49-F238E27FC236}">
                <a16:creationId xmlns:a16="http://schemas.microsoft.com/office/drawing/2014/main" id="{180C354C-F3AF-4E9C-B08D-501D997AC2D8}"/>
              </a:ext>
            </a:extLst>
          </p:cNvPr>
          <p:cNvSpPr/>
          <p:nvPr/>
        </p:nvSpPr>
        <p:spPr>
          <a:xfrm>
            <a:off x="251520" y="1124744"/>
            <a:ext cx="8438666" cy="5355312"/>
          </a:xfrm>
          <a:prstGeom prst="rect">
            <a:avLst/>
          </a:prstGeom>
        </p:spPr>
        <p:txBody>
          <a:bodyPr wrap="square">
            <a:spAutoFit/>
          </a:bodyPr>
          <a:lstStyle/>
          <a:p>
            <a:pPr marL="274320" indent="-274320">
              <a:spcBef>
                <a:spcPts val="580"/>
              </a:spcBef>
              <a:buClr>
                <a:srgbClr val="00B050"/>
              </a:buClr>
              <a:buSzPct val="85000"/>
              <a:buFont typeface="Wingdings" pitchFamily="2" charset="2"/>
              <a:buChar char="q"/>
            </a:pPr>
            <a:r>
              <a:rPr lang="zh-CN" altLang="en-US" sz="2400" b="1" dirty="0">
                <a:solidFill>
                  <a:prstClr val="black"/>
                </a:solidFill>
                <a:latin typeface="+mj-ea"/>
                <a:ea typeface="+mj-ea"/>
              </a:rPr>
              <a:t>将今天讲过的例题尝试自己键入并运行一遍</a:t>
            </a:r>
            <a:endParaRPr lang="en-US" altLang="zh-CN" sz="2400" b="1" dirty="0">
              <a:solidFill>
                <a:prstClr val="black"/>
              </a:solidFill>
              <a:latin typeface="+mj-ea"/>
              <a:ea typeface="+mj-ea"/>
            </a:endParaRPr>
          </a:p>
          <a:p>
            <a:pPr>
              <a:spcBef>
                <a:spcPts val="580"/>
              </a:spcBef>
              <a:buClr>
                <a:srgbClr val="00B050"/>
              </a:buClr>
              <a:buSzPct val="85000"/>
            </a:pPr>
            <a:endParaRPr lang="en-US" altLang="zh-CN" sz="2400" b="1" dirty="0">
              <a:solidFill>
                <a:prstClr val="black"/>
              </a:solidFill>
              <a:latin typeface="+mj-ea"/>
              <a:ea typeface="+mj-ea"/>
            </a:endParaRPr>
          </a:p>
          <a:p>
            <a:pPr>
              <a:spcBef>
                <a:spcPts val="580"/>
              </a:spcBef>
              <a:buClr>
                <a:srgbClr val="00B050"/>
              </a:buClr>
              <a:buSzPct val="85000"/>
            </a:pPr>
            <a:endParaRPr lang="en-US" altLang="zh-CN" sz="2400" b="1" dirty="0">
              <a:solidFill>
                <a:prstClr val="black"/>
              </a:solidFill>
              <a:latin typeface="+mj-ea"/>
              <a:ea typeface="+mj-ea"/>
            </a:endParaRPr>
          </a:p>
          <a:p>
            <a:pPr marL="274320" indent="-274320">
              <a:spcBef>
                <a:spcPts val="580"/>
              </a:spcBef>
              <a:buClr>
                <a:srgbClr val="00B050"/>
              </a:buClr>
              <a:buSzPct val="85000"/>
              <a:buFont typeface="Wingdings" pitchFamily="2" charset="2"/>
              <a:buChar char="q"/>
            </a:pPr>
            <a:r>
              <a:rPr lang="zh-CN" altLang="en-US" sz="2400" b="1" dirty="0">
                <a:solidFill>
                  <a:prstClr val="black"/>
                </a:solidFill>
                <a:latin typeface="+mj-ea"/>
                <a:ea typeface="+mj-ea"/>
              </a:rPr>
              <a:t>阅读高等代数、数值分析与最优化的有关知识，理解矩阵的迹、行列式、</a:t>
            </a:r>
            <a:r>
              <a:rPr lang="zh-CN" altLang="en-US" sz="2400" b="1" dirty="0">
                <a:solidFill>
                  <a:srgbClr val="FF0000"/>
                </a:solidFill>
                <a:latin typeface="+mj-ea"/>
                <a:ea typeface="+mj-ea"/>
              </a:rPr>
              <a:t>各种范数</a:t>
            </a:r>
            <a:r>
              <a:rPr lang="zh-CN" altLang="en-US" sz="2400" b="1" dirty="0">
                <a:solidFill>
                  <a:prstClr val="black"/>
                </a:solidFill>
                <a:latin typeface="+mj-ea"/>
                <a:ea typeface="+mj-ea"/>
              </a:rPr>
              <a:t>、特征值分解等常用定义，温习线性方程组解的性质。并且掌握</a:t>
            </a:r>
            <a:r>
              <a:rPr lang="zh-CN" altLang="en-US" sz="2400" b="1" dirty="0">
                <a:solidFill>
                  <a:srgbClr val="FF0000"/>
                </a:solidFill>
                <a:latin typeface="+mj-ea"/>
                <a:ea typeface="+mj-ea"/>
              </a:rPr>
              <a:t>雅可比迭代法、高斯</a:t>
            </a:r>
            <a:r>
              <a:rPr lang="en-US" altLang="zh-CN" sz="2400" b="1" dirty="0">
                <a:solidFill>
                  <a:srgbClr val="FF0000"/>
                </a:solidFill>
                <a:latin typeface="+mj-ea"/>
                <a:ea typeface="+mj-ea"/>
              </a:rPr>
              <a:t>-</a:t>
            </a:r>
            <a:r>
              <a:rPr lang="zh-CN" altLang="en-US" sz="2400" b="1" dirty="0">
                <a:solidFill>
                  <a:srgbClr val="FF0000"/>
                </a:solidFill>
                <a:latin typeface="+mj-ea"/>
                <a:ea typeface="+mj-ea"/>
              </a:rPr>
              <a:t>塞德尔迭代法、基于变分法的最速梯度下降法与共轭梯度法的算法过程</a:t>
            </a:r>
            <a:r>
              <a:rPr lang="zh-CN" altLang="en-US" sz="2400" b="1" dirty="0">
                <a:latin typeface="+mj-ea"/>
                <a:ea typeface="+mj-ea"/>
              </a:rPr>
              <a:t>，能够利用</a:t>
            </a:r>
            <a:r>
              <a:rPr lang="en-US" altLang="zh-CN" sz="2400" b="1" dirty="0">
                <a:latin typeface="+mj-ea"/>
                <a:ea typeface="+mj-ea"/>
              </a:rPr>
              <a:t>MATLAB</a:t>
            </a:r>
            <a:r>
              <a:rPr lang="zh-CN" altLang="en-US" sz="2400" b="1" dirty="0">
                <a:latin typeface="+mj-ea"/>
                <a:ea typeface="+mj-ea"/>
              </a:rPr>
              <a:t>重现并完成简单的方程组求解（收敛性了解即可）</a:t>
            </a:r>
            <a:r>
              <a:rPr lang="zh-CN" altLang="en-US" sz="2400" b="1" dirty="0">
                <a:solidFill>
                  <a:prstClr val="black"/>
                </a:solidFill>
                <a:latin typeface="+mj-ea"/>
                <a:ea typeface="+mj-ea"/>
              </a:rPr>
              <a:t>。</a:t>
            </a:r>
            <a:endParaRPr lang="en-US" altLang="zh-CN" sz="2400" b="1" dirty="0">
              <a:solidFill>
                <a:prstClr val="black"/>
              </a:solidFill>
              <a:latin typeface="+mj-ea"/>
              <a:ea typeface="+mj-ea"/>
            </a:endParaRPr>
          </a:p>
          <a:p>
            <a:pPr marL="274320" indent="-274320">
              <a:spcBef>
                <a:spcPts val="580"/>
              </a:spcBef>
              <a:buClr>
                <a:srgbClr val="00B050"/>
              </a:buClr>
              <a:buSzPct val="85000"/>
              <a:buFont typeface="Wingdings" pitchFamily="2" charset="2"/>
              <a:buChar char="q"/>
            </a:pPr>
            <a:endParaRPr lang="en-US" altLang="zh-CN" sz="2400" b="1" dirty="0">
              <a:solidFill>
                <a:prstClr val="black"/>
              </a:solidFill>
              <a:latin typeface="+mj-ea"/>
              <a:ea typeface="+mj-ea"/>
            </a:endParaRPr>
          </a:p>
          <a:p>
            <a:pPr marL="274320" lvl="0" indent="-274320">
              <a:spcBef>
                <a:spcPts val="580"/>
              </a:spcBef>
              <a:buClr>
                <a:srgbClr val="00B050"/>
              </a:buClr>
              <a:buSzPct val="85000"/>
              <a:buFont typeface="Wingdings" pitchFamily="2" charset="2"/>
              <a:buChar char="q"/>
            </a:pPr>
            <a:endParaRPr lang="en-US" altLang="zh-CN" sz="2400" b="1" dirty="0">
              <a:solidFill>
                <a:prstClr val="black"/>
              </a:solidFill>
              <a:latin typeface="幼圆" panose="02010509060101010101" pitchFamily="49" charset="-122"/>
              <a:ea typeface="幼圆" panose="02010509060101010101" pitchFamily="49" charset="-122"/>
            </a:endParaRPr>
          </a:p>
          <a:p>
            <a:pPr marL="274320" lvl="0" indent="-274320">
              <a:spcBef>
                <a:spcPts val="580"/>
              </a:spcBef>
              <a:buClr>
                <a:srgbClr val="00B050"/>
              </a:buClr>
              <a:buSzPct val="85000"/>
              <a:buFont typeface="Wingdings" pitchFamily="2" charset="2"/>
              <a:buChar char="q"/>
            </a:pPr>
            <a:r>
              <a:rPr lang="zh-CN" altLang="en-US" sz="2400" b="1" dirty="0">
                <a:solidFill>
                  <a:prstClr val="black"/>
                </a:solidFill>
                <a:latin typeface="幼圆" panose="02010509060101010101" pitchFamily="49" charset="-122"/>
                <a:ea typeface="幼圆" panose="02010509060101010101" pitchFamily="49" charset="-122"/>
              </a:rPr>
              <a:t>课本</a:t>
            </a:r>
            <a:r>
              <a:rPr lang="zh-CN" altLang="en-US" sz="2400" b="1" dirty="0">
                <a:solidFill>
                  <a:srgbClr val="FF0000"/>
                </a:solidFill>
                <a:latin typeface="幼圆" panose="02010509060101010101" pitchFamily="49" charset="-122"/>
                <a:ea typeface="幼圆" panose="02010509060101010101" pitchFamily="49" charset="-122"/>
              </a:rPr>
              <a:t>习题</a:t>
            </a:r>
            <a:r>
              <a:rPr lang="en-US" altLang="zh-CN" sz="2400" b="1" dirty="0">
                <a:solidFill>
                  <a:srgbClr val="FF0000"/>
                </a:solidFill>
                <a:latin typeface="幼圆" panose="02010509060101010101" pitchFamily="49" charset="-122"/>
                <a:ea typeface="幼圆" panose="02010509060101010101" pitchFamily="49" charset="-122"/>
              </a:rPr>
              <a:t>4</a:t>
            </a:r>
            <a:r>
              <a:rPr lang="zh-CN" altLang="en-US" sz="2400" b="1" dirty="0">
                <a:solidFill>
                  <a:srgbClr val="FF0000"/>
                </a:solidFill>
                <a:latin typeface="幼圆" panose="02010509060101010101" pitchFamily="49" charset="-122"/>
                <a:ea typeface="幼圆" panose="02010509060101010101" pitchFamily="49" charset="-122"/>
              </a:rPr>
              <a:t>第</a:t>
            </a:r>
            <a:r>
              <a:rPr lang="en-US" altLang="zh-CN" sz="2400" b="1" dirty="0">
                <a:solidFill>
                  <a:srgbClr val="FF0000"/>
                </a:solidFill>
                <a:latin typeface="幼圆" panose="02010509060101010101" pitchFamily="49" charset="-122"/>
                <a:ea typeface="幼圆" panose="02010509060101010101" pitchFamily="49" charset="-122"/>
              </a:rPr>
              <a:t>7,8,9,11</a:t>
            </a:r>
            <a:r>
              <a:rPr lang="zh-CN" altLang="en-US" sz="2400" b="1" dirty="0">
                <a:solidFill>
                  <a:srgbClr val="FF0000"/>
                </a:solidFill>
                <a:latin typeface="幼圆" panose="02010509060101010101" pitchFamily="49" charset="-122"/>
                <a:ea typeface="幼圆" panose="02010509060101010101" pitchFamily="49" charset="-122"/>
              </a:rPr>
              <a:t>题</a:t>
            </a:r>
            <a:r>
              <a:rPr lang="zh-CN" altLang="en-US" sz="2400" b="1" dirty="0">
                <a:solidFill>
                  <a:prstClr val="black"/>
                </a:solidFill>
                <a:latin typeface="幼圆" panose="02010509060101010101" pitchFamily="49" charset="-122"/>
                <a:ea typeface="幼圆" panose="02010509060101010101" pitchFamily="49" charset="-122"/>
              </a:rPr>
              <a:t>请自行阅读、思考、测试完成。（</a:t>
            </a:r>
            <a:r>
              <a:rPr lang="zh-CN" altLang="en-US" sz="2400" b="1" dirty="0">
                <a:solidFill>
                  <a:srgbClr val="9B2D1F"/>
                </a:solidFill>
                <a:latin typeface="幼圆" panose="02010509060101010101" pitchFamily="49" charset="-122"/>
                <a:ea typeface="幼圆" panose="02010509060101010101" pitchFamily="49" charset="-122"/>
              </a:rPr>
              <a:t>这些题目建议周五上机课完成</a:t>
            </a:r>
            <a:r>
              <a:rPr lang="zh-CN" altLang="en-US" sz="2400" b="1" dirty="0">
                <a:solidFill>
                  <a:prstClr val="black"/>
                </a:solidFill>
                <a:latin typeface="幼圆" panose="02010509060101010101" pitchFamily="49" charset="-122"/>
                <a:ea typeface="幼圆" panose="02010509060101010101" pitchFamily="49" charset="-122"/>
              </a:rPr>
              <a:t>）</a:t>
            </a:r>
            <a:endParaRPr lang="en-US" altLang="zh-CN" sz="2400" b="1" dirty="0">
              <a:solidFill>
                <a:prstClr val="black"/>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14549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6000" dirty="0">
                <a:solidFill>
                  <a:srgbClr val="00B0F0"/>
                </a:solidFill>
                <a:latin typeface="Calibri" pitchFamily="34" charset="0"/>
                <a:cs typeface="Calibri" pitchFamily="34" charset="0"/>
              </a:rPr>
              <a:t>感谢同学们认真听课</a:t>
            </a:r>
            <a:r>
              <a:rPr lang="en-US" altLang="zh-CN" sz="6000" i="0" dirty="0">
                <a:solidFill>
                  <a:srgbClr val="00B0F0"/>
                </a:solidFill>
                <a:latin typeface="Calibri" pitchFamily="34" charset="0"/>
                <a:cs typeface="Calibri" pitchFamily="34" charset="0"/>
              </a:rPr>
              <a:t>!</a:t>
            </a:r>
            <a:endParaRPr lang="zh-CN" altLang="en-US" sz="6000" i="0" dirty="0">
              <a:solidFill>
                <a:srgbClr val="00B0F0"/>
              </a:solidFill>
              <a:latin typeface="Calibri" pitchFamily="34" charset="0"/>
              <a:cs typeface="Calibri" pitchFamily="34" charset="0"/>
            </a:endParaRPr>
          </a:p>
        </p:txBody>
      </p:sp>
      <p:sp>
        <p:nvSpPr>
          <p:cNvPr id="5" name="TextBox 4"/>
          <p:cNvSpPr txBox="1"/>
          <p:nvPr/>
        </p:nvSpPr>
        <p:spPr>
          <a:xfrm>
            <a:off x="1547664" y="3446615"/>
            <a:ext cx="590465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C47546"/>
                </a:solidFill>
                <a:effectLst/>
                <a:uLnTx/>
                <a:uFillTx/>
                <a:latin typeface="Calibri" pitchFamily="34" charset="0"/>
                <a:ea typeface="黑体" panose="02010609060101010101" pitchFamily="49" charset="-122"/>
                <a:cs typeface="Calibri" pitchFamily="34" charset="0"/>
              </a:rPr>
              <a:t>欢迎同学们积极提问、交流</a:t>
            </a:r>
          </a:p>
        </p:txBody>
      </p:sp>
      <p:sp>
        <p:nvSpPr>
          <p:cNvPr id="4" name="TextBox 3"/>
          <p:cNvSpPr txBox="1"/>
          <p:nvPr/>
        </p:nvSpPr>
        <p:spPr>
          <a:xfrm>
            <a:off x="1561255" y="4606536"/>
            <a:ext cx="590465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C47546"/>
                </a:solidFill>
                <a:effectLst/>
                <a:uLnTx/>
                <a:uFillTx/>
                <a:latin typeface="Calibri" pitchFamily="34" charset="0"/>
                <a:ea typeface="黑体" panose="02010609060101010101" pitchFamily="49" charset="-122"/>
                <a:cs typeface="Calibri" pitchFamily="34" charset="0"/>
                <a:hlinkClick r:id="rId2"/>
              </a:rPr>
              <a:t>sysumatlab@163.com</a:t>
            </a:r>
            <a:r>
              <a:rPr kumimoji="0" lang="en-US" altLang="zh-CN" sz="2800" b="0" i="0" u="none" strike="noStrike" kern="1200" cap="none" spc="0" normalizeH="0" baseline="0" noProof="0" dirty="0">
                <a:ln>
                  <a:noFill/>
                </a:ln>
                <a:solidFill>
                  <a:srgbClr val="C47546"/>
                </a:solidFill>
                <a:effectLst/>
                <a:uLnTx/>
                <a:uFillTx/>
                <a:latin typeface="Calibri" pitchFamily="34" charset="0"/>
                <a:ea typeface="黑体" panose="02010609060101010101" pitchFamily="49" charset="-122"/>
                <a:cs typeface="Calibri" pitchFamily="34" charset="0"/>
              </a:rPr>
              <a:t> </a:t>
            </a:r>
          </a:p>
        </p:txBody>
      </p:sp>
    </p:spTree>
    <p:extLst>
      <p:ext uri="{BB962C8B-B14F-4D97-AF65-F5344CB8AC3E}">
        <p14:creationId xmlns:p14="http://schemas.microsoft.com/office/powerpoint/2010/main" val="385415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矩阵的范数</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935A4A0-0366-4D28-82CA-69C0552A191B}"/>
                  </a:ext>
                </a:extLst>
              </p:cNvPr>
              <p:cNvSpPr/>
              <p:nvPr/>
            </p:nvSpPr>
            <p:spPr>
              <a:xfrm>
                <a:off x="155901" y="842313"/>
                <a:ext cx="8832198" cy="1882503"/>
              </a:xfrm>
              <a:prstGeom prst="rect">
                <a:avLst/>
              </a:prstGeom>
            </p:spPr>
            <p:txBody>
              <a:bodyPr wrap="square">
                <a:spAutoFit/>
              </a:bodyPr>
              <a:lstStyle/>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norm(A)</a:t>
                </a:r>
                <a:r>
                  <a:rPr kumimoji="0" lang="en-US" altLang="zh-CN" sz="2400" b="1" i="0" u="none" strike="noStrike" kern="1200" cap="none" spc="0" normalizeH="0" baseline="0" noProof="0" dirty="0">
                    <a:ln>
                      <a:noFill/>
                    </a:ln>
                    <a:solidFill>
                      <a:srgbClr val="0070C0"/>
                    </a:solidFill>
                    <a:effectLst/>
                    <a:uLnTx/>
                    <a:uFillTx/>
                    <a:latin typeface="幼圆" panose="02010509060101010101" pitchFamily="49" charset="-122"/>
                    <a:ea typeface="宋体" panose="02010600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计算矩阵</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t>
                </a:r>
                <a:r>
                  <a:rPr lang="zh-CN" altLang="en-US" sz="2400" b="1" dirty="0">
                    <a:solidFill>
                      <a:prstClr val="black"/>
                    </a:solidFill>
                    <a:latin typeface="幼圆" panose="02010509060101010101" pitchFamily="49" charset="-122"/>
                    <a:ea typeface="幼圆" panose="02010509060101010101" pitchFamily="49" charset="-122"/>
                  </a:rPr>
                  <a:t>或向量</a:t>
                </a:r>
                <a:r>
                  <a:rPr lang="en-US" altLang="zh-CN" sz="2400" b="1" dirty="0">
                    <a:solidFill>
                      <a:prstClr val="black"/>
                    </a:solidFill>
                    <a:latin typeface="幼圆" panose="02010509060101010101" pitchFamily="49" charset="-122"/>
                    <a:ea typeface="幼圆" panose="020105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范数，也称为谱范数</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marR="0" lvl="0" algn="l" defTabSz="914400" rtl="0" eaLnBrk="1" fontAlgn="auto" latinLnBrk="0" hangingPunct="1">
                  <a:lnSpc>
                    <a:spcPct val="100000"/>
                  </a:lnSpc>
                  <a:spcBef>
                    <a:spcPts val="580"/>
                  </a:spcBef>
                  <a:spcAft>
                    <a:spcPts val="0"/>
                  </a:spcAft>
                  <a:buClr>
                    <a:srgbClr val="00B050"/>
                  </a:buClr>
                  <a:buSzPct val="85000"/>
                  <a:tabLst/>
                  <a:defRPr/>
                </a:pPr>
                <a14:m>
                  <m:oMathPara xmlns:m="http://schemas.openxmlformats.org/officeDocument/2006/math">
                    <m:oMathParaPr>
                      <m:jc m:val="centerGroup"/>
                    </m:oMathParaPr>
                    <m:oMath xmlns:m="http://schemas.openxmlformats.org/officeDocument/2006/math">
                      <m:sSub>
                        <m:sSub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sSubPr>
                        <m:e>
                          <m:d>
                            <m:dPr>
                              <m:begChr m:val="‖"/>
                              <m:endChr m:val="‖"/>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m:t>
                              </m:r>
                            </m:e>
                          </m:d>
                        </m:e>
                        <m: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𝟐</m:t>
                          </m:r>
                        </m:sub>
                      </m:s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func>
                        <m:func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funcPr>
                        <m:fName>
                          <m:limLow>
                            <m:limLow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limLow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max</m:t>
                              </m:r>
                            </m:e>
                            <m:lim>
                              <m:sSub>
                                <m:sSub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sSubPr>
                                <m:e>
                                  <m:d>
                                    <m:dPr>
                                      <m:begChr m:val="‖"/>
                                      <m:endChr m:val="‖"/>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𝑥</m:t>
                                      </m:r>
                                    </m:e>
                                  </m:d>
                                </m:e>
                                <m: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𝟐</m:t>
                                  </m:r>
                                </m:sub>
                              </m:s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𝟏</m:t>
                              </m:r>
                            </m:lim>
                          </m:limLow>
                        </m:fName>
                        <m:e>
                          <m:sSub>
                            <m:sSub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sSubPr>
                            <m:e>
                              <m:d>
                                <m:dPr>
                                  <m:begChr m:val="‖"/>
                                  <m:endChr m:val="‖"/>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𝑨𝒙</m:t>
                                  </m:r>
                                </m:e>
                              </m:d>
                            </m:e>
                            <m: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𝟐</m:t>
                              </m:r>
                            </m:sub>
                          </m:sSub>
                        </m:e>
                      </m:func>
                      <m:r>
                        <a:rPr lang="en-US" altLang="zh-CN" sz="2400" b="1" i="1">
                          <a:solidFill>
                            <a:prstClr val="black"/>
                          </a:solidFill>
                          <a:latin typeface="Cambria Math" panose="02040503050406030204" pitchFamily="18" charset="0"/>
                          <a:ea typeface="幼圆" panose="02010509060101010101" pitchFamily="49" charset="-122"/>
                        </a:rPr>
                        <m:t>=</m:t>
                      </m:r>
                      <m:rad>
                        <m:radPr>
                          <m:degHide m:val="on"/>
                          <m:ctrlPr>
                            <a:rPr lang="en-US" altLang="zh-CN" sz="2400" b="1" i="1" smtClean="0">
                              <a:solidFill>
                                <a:prstClr val="black"/>
                              </a:solidFill>
                              <a:latin typeface="Cambria Math" panose="02040503050406030204" pitchFamily="18" charset="0"/>
                              <a:ea typeface="幼圆" panose="02010509060101010101" pitchFamily="49" charset="-122"/>
                            </a:rPr>
                          </m:ctrlPr>
                        </m:radPr>
                        <m:deg/>
                        <m:e>
                          <m:sSub>
                            <m:sSubPr>
                              <m:ctrlPr>
                                <a:rPr lang="en-US" altLang="zh-CN" sz="2400" b="1" i="1" smtClean="0">
                                  <a:solidFill>
                                    <a:prstClr val="black"/>
                                  </a:solidFill>
                                  <a:latin typeface="Cambria Math" panose="02040503050406030204" pitchFamily="18" charset="0"/>
                                  <a:ea typeface="幼圆" panose="02010509060101010101" pitchFamily="49" charset="-122"/>
                                </a:rPr>
                              </m:ctrlPr>
                            </m:sSubPr>
                            <m:e>
                              <m:r>
                                <a:rPr lang="en-US" altLang="zh-CN" sz="2400" b="1" i="1" smtClean="0">
                                  <a:solidFill>
                                    <a:prstClr val="black"/>
                                  </a:solidFill>
                                  <a:latin typeface="Cambria Math" panose="02040503050406030204" pitchFamily="18" charset="0"/>
                                  <a:ea typeface="幼圆" panose="02010509060101010101" pitchFamily="49" charset="-122"/>
                                </a:rPr>
                                <m:t>𝝀</m:t>
                              </m:r>
                            </m:e>
                            <m:sub>
                              <m:r>
                                <a:rPr lang="en-US" altLang="zh-CN" sz="2400" b="1" i="1" smtClean="0">
                                  <a:solidFill>
                                    <a:prstClr val="black"/>
                                  </a:solidFill>
                                  <a:latin typeface="Cambria Math" panose="02040503050406030204" pitchFamily="18" charset="0"/>
                                  <a:ea typeface="幼圆" panose="02010509060101010101" pitchFamily="49" charset="-122"/>
                                </a:rPr>
                                <m:t>𝒎𝒂𝒙</m:t>
                              </m:r>
                            </m:sub>
                          </m:sSub>
                          <m:r>
                            <a:rPr lang="en-US" altLang="zh-CN" sz="2400" b="1" i="1" smtClean="0">
                              <a:solidFill>
                                <a:prstClr val="black"/>
                              </a:solidFill>
                              <a:latin typeface="Cambria Math" panose="02040503050406030204" pitchFamily="18" charset="0"/>
                              <a:ea typeface="幼圆" panose="02010509060101010101" pitchFamily="49" charset="-122"/>
                            </a:rPr>
                            <m:t>(</m:t>
                          </m:r>
                          <m:sSup>
                            <m:sSupPr>
                              <m:ctrlPr>
                                <a:rPr lang="en-US" altLang="zh-CN" sz="2400" b="1" i="1" smtClean="0">
                                  <a:solidFill>
                                    <a:prstClr val="black"/>
                                  </a:solidFill>
                                  <a:latin typeface="Cambria Math" panose="02040503050406030204" pitchFamily="18" charset="0"/>
                                  <a:ea typeface="幼圆" panose="02010509060101010101" pitchFamily="49" charset="-122"/>
                                </a:rPr>
                              </m:ctrlPr>
                            </m:sSupPr>
                            <m:e>
                              <m:r>
                                <a:rPr lang="en-US" altLang="zh-CN" sz="2400" b="1" i="1" smtClean="0">
                                  <a:solidFill>
                                    <a:prstClr val="black"/>
                                  </a:solidFill>
                                  <a:latin typeface="Cambria Math" panose="02040503050406030204" pitchFamily="18" charset="0"/>
                                  <a:ea typeface="幼圆" panose="02010509060101010101" pitchFamily="49" charset="-122"/>
                                </a:rPr>
                                <m:t>𝑨</m:t>
                              </m:r>
                            </m:e>
                            <m:sup>
                              <m:r>
                                <a:rPr lang="en-US" altLang="zh-CN" sz="2400" b="1" i="1" smtClean="0">
                                  <a:solidFill>
                                    <a:prstClr val="black"/>
                                  </a:solidFill>
                                  <a:latin typeface="Cambria Math" panose="02040503050406030204" pitchFamily="18" charset="0"/>
                                  <a:ea typeface="幼圆" panose="02010509060101010101" pitchFamily="49" charset="-122"/>
                                </a:rPr>
                                <m:t>⊤</m:t>
                              </m:r>
                            </m:sup>
                          </m:sSup>
                          <m:r>
                            <a:rPr lang="en-US" altLang="zh-CN" sz="2400" b="1" i="1" smtClean="0">
                              <a:solidFill>
                                <a:prstClr val="black"/>
                              </a:solidFill>
                              <a:latin typeface="Cambria Math" panose="02040503050406030204" pitchFamily="18" charset="0"/>
                              <a:ea typeface="幼圆" panose="02010509060101010101" pitchFamily="49" charset="-122"/>
                            </a:rPr>
                            <m:t>𝑨</m:t>
                          </m:r>
                          <m:r>
                            <a:rPr lang="en-US" altLang="zh-CN" sz="2400" b="1" i="1" smtClean="0">
                              <a:solidFill>
                                <a:prstClr val="black"/>
                              </a:solidFill>
                              <a:latin typeface="Cambria Math" panose="02040503050406030204" pitchFamily="18" charset="0"/>
                              <a:ea typeface="幼圆" panose="02010509060101010101" pitchFamily="49" charset="-122"/>
                            </a:rPr>
                            <m:t>)</m:t>
                          </m:r>
                        </m:e>
                      </m:rad>
                    </m:oMath>
                  </m:oMathPara>
                </a14:m>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lvl="0">
                  <a:spcBef>
                    <a:spcPts val="580"/>
                  </a:spcBef>
                  <a:buClr>
                    <a:srgbClr val="00B050"/>
                  </a:buClr>
                  <a:buSzPct val="85000"/>
                  <a:defRPr/>
                </a:pPr>
                <a:r>
                  <a:rPr lang="zh-CN" altLang="en-US" sz="2400" b="1" noProof="0" dirty="0">
                    <a:solidFill>
                      <a:prstClr val="black"/>
                    </a:solidFill>
                    <a:latin typeface="幼圆" panose="02010509060101010101" pitchFamily="49" charset="-122"/>
                    <a:ea typeface="幼圆" panose="02010509060101010101" pitchFamily="49" charset="-122"/>
                  </a:rPr>
                  <a:t>其中</a:t>
                </a:r>
                <a:r>
                  <a:rPr lang="zh-CN" altLang="en-US" sz="2400" b="1" dirty="0">
                    <a:solidFill>
                      <a:srgbClr val="FF0000"/>
                    </a:solidFill>
                    <a:latin typeface="幼圆" panose="02010509060101010101" pitchFamily="49" charset="-122"/>
                    <a:ea typeface="幼圆" panose="02010509060101010101" pitchFamily="49" charset="-122"/>
                  </a:rPr>
                  <a:t>向量</a:t>
                </a:r>
                <a14:m>
                  <m:oMath xmlns:m="http://schemas.openxmlformats.org/officeDocument/2006/math">
                    <m:r>
                      <a:rPr lang="en-US" altLang="zh-CN" sz="2400" b="1" i="1">
                        <a:solidFill>
                          <a:srgbClr val="FF0000"/>
                        </a:solidFill>
                        <a:latin typeface="Cambria Math" panose="02040503050406030204" pitchFamily="18" charset="0"/>
                        <a:ea typeface="幼圆" panose="02010509060101010101" pitchFamily="49" charset="-122"/>
                      </a:rPr>
                      <m:t>𝒙</m:t>
                    </m:r>
                  </m:oMath>
                </a14:m>
                <a:r>
                  <a:rPr lang="zh-CN" altLang="en-US" sz="2400" b="1" dirty="0">
                    <a:solidFill>
                      <a:srgbClr val="FF0000"/>
                    </a:solidFill>
                    <a:latin typeface="幼圆" panose="02010509060101010101" pitchFamily="49" charset="-122"/>
                    <a:ea typeface="幼圆" panose="02010509060101010101" pitchFamily="49" charset="-122"/>
                  </a:rPr>
                  <a:t>的</a:t>
                </a:r>
                <a:r>
                  <a:rPr lang="en-US" altLang="zh-CN" sz="2400" b="1" dirty="0">
                    <a:solidFill>
                      <a:srgbClr val="FF0000"/>
                    </a:solidFill>
                    <a:latin typeface="幼圆" panose="02010509060101010101" pitchFamily="49" charset="-122"/>
                    <a:ea typeface="幼圆" panose="02010509060101010101" pitchFamily="49" charset="-122"/>
                  </a:rPr>
                  <a:t>2-</a:t>
                </a:r>
                <a:r>
                  <a:rPr lang="zh-CN" altLang="en-US" sz="2400" b="1" dirty="0">
                    <a:solidFill>
                      <a:srgbClr val="FF0000"/>
                    </a:solidFill>
                    <a:latin typeface="幼圆" panose="02010509060101010101" pitchFamily="49" charset="-122"/>
                    <a:ea typeface="幼圆" panose="02010509060101010101" pitchFamily="49" charset="-122"/>
                  </a:rPr>
                  <a:t>范数即欧氏空间长度，</a:t>
                </a:r>
                <a14:m>
                  <m:oMath xmlns:m="http://schemas.openxmlformats.org/officeDocument/2006/math">
                    <m:sSub>
                      <m:sSubPr>
                        <m:ctrlPr>
                          <a:rPr lang="en-US" altLang="zh-CN" sz="2400" b="1" i="1" smtClean="0">
                            <a:solidFill>
                              <a:schemeClr val="tx1"/>
                            </a:solidFill>
                            <a:latin typeface="Cambria Math" panose="02040503050406030204" pitchFamily="18" charset="0"/>
                            <a:ea typeface="幼圆" panose="02010509060101010101" pitchFamily="49" charset="-122"/>
                          </a:rPr>
                        </m:ctrlPr>
                      </m:sSubPr>
                      <m:e>
                        <m:r>
                          <a:rPr lang="en-US" altLang="zh-CN" sz="2400" b="1" i="1" smtClean="0">
                            <a:solidFill>
                              <a:schemeClr val="tx1"/>
                            </a:solidFill>
                            <a:latin typeface="Cambria Math" panose="02040503050406030204" pitchFamily="18" charset="0"/>
                            <a:ea typeface="幼圆" panose="02010509060101010101" pitchFamily="49" charset="-122"/>
                          </a:rPr>
                          <m:t>𝝀</m:t>
                        </m:r>
                      </m:e>
                      <m:sub>
                        <m:r>
                          <a:rPr lang="en-US" altLang="zh-CN" sz="2400" b="1" i="1" smtClean="0">
                            <a:solidFill>
                              <a:schemeClr val="tx1"/>
                            </a:solidFill>
                            <a:latin typeface="Cambria Math" panose="02040503050406030204" pitchFamily="18" charset="0"/>
                            <a:ea typeface="幼圆" panose="02010509060101010101" pitchFamily="49" charset="-122"/>
                          </a:rPr>
                          <m:t>𝒎𝒂𝒙</m:t>
                        </m:r>
                      </m:sub>
                    </m:sSub>
                  </m:oMath>
                </a14:m>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为</a:t>
                </a:r>
                <a14:m>
                  <m:oMath xmlns:m="http://schemas.openxmlformats.org/officeDocument/2006/math">
                    <m:sSup>
                      <m:sSupPr>
                        <m:ctrlPr>
                          <a:rPr lang="en-US" altLang="zh-CN" sz="2400" b="1" i="1">
                            <a:solidFill>
                              <a:prstClr val="black"/>
                            </a:solidFill>
                            <a:latin typeface="Cambria Math" panose="02040503050406030204" pitchFamily="18" charset="0"/>
                            <a:ea typeface="幼圆" panose="02010509060101010101" pitchFamily="49" charset="-122"/>
                          </a:rPr>
                        </m:ctrlPr>
                      </m:sSupPr>
                      <m:e>
                        <m:r>
                          <a:rPr lang="en-US" altLang="zh-CN" sz="2400" b="1" i="1">
                            <a:solidFill>
                              <a:prstClr val="black"/>
                            </a:solidFill>
                            <a:latin typeface="Cambria Math" panose="02040503050406030204" pitchFamily="18" charset="0"/>
                            <a:ea typeface="幼圆" panose="02010509060101010101" pitchFamily="49" charset="-122"/>
                          </a:rPr>
                          <m:t>𝑨</m:t>
                        </m:r>
                      </m:e>
                      <m:sup>
                        <m:r>
                          <a:rPr lang="en-US" altLang="zh-CN" sz="2400" b="1" i="1">
                            <a:solidFill>
                              <a:prstClr val="black"/>
                            </a:solidFill>
                            <a:latin typeface="Cambria Math" panose="02040503050406030204" pitchFamily="18" charset="0"/>
                            <a:ea typeface="幼圆" panose="02010509060101010101" pitchFamily="49" charset="-122"/>
                          </a:rPr>
                          <m:t>⊤</m:t>
                        </m:r>
                      </m:sup>
                    </m:sSup>
                    <m:r>
                      <a:rPr lang="en-US" altLang="zh-CN" sz="2400" b="1" i="1">
                        <a:solidFill>
                          <a:prstClr val="black"/>
                        </a:solidFill>
                        <a:latin typeface="Cambria Math" panose="02040503050406030204" pitchFamily="18" charset="0"/>
                        <a:ea typeface="幼圆" panose="02010509060101010101" pitchFamily="49" charset="-122"/>
                      </a:rPr>
                      <m:t>𝑨</m:t>
                    </m:r>
                  </m:oMath>
                </a14:m>
                <a:r>
                  <a:rPr kumimoji="0" lang="zh-CN" altLang="en-US" sz="2400" b="1" i="0" u="none" strike="noStrike" kern="1200" cap="none" spc="0" normalizeH="0" baseline="0" noProof="0" dirty="0">
                    <a:ln>
                      <a:noFill/>
                    </a:ln>
                    <a:effectLst/>
                    <a:uLnTx/>
                    <a:uFillTx/>
                    <a:latin typeface="幼圆" panose="02010509060101010101" pitchFamily="49" charset="-122"/>
                    <a:ea typeface="幼圆" panose="02010509060101010101" pitchFamily="49" charset="-122"/>
                    <a:cs typeface="+mn-cs"/>
                  </a:rPr>
                  <a:t>的</a:t>
                </a:r>
                <a:r>
                  <a:rPr kumimoji="0" lang="zh-CN" altLang="en-US" sz="2400" b="1" i="0" u="none" strike="noStrike" kern="1200" cap="none" spc="0" normalizeH="0" baseline="0" noProof="0" dirty="0">
                    <a:ln>
                      <a:noFill/>
                    </a:ln>
                    <a:solidFill>
                      <a:srgbClr val="FF0000"/>
                    </a:solidFill>
                    <a:effectLst/>
                    <a:uLnTx/>
                    <a:uFillTx/>
                    <a:latin typeface="幼圆" panose="02010509060101010101" pitchFamily="49" charset="-122"/>
                    <a:ea typeface="幼圆" panose="02010509060101010101" pitchFamily="49" charset="-122"/>
                    <a:cs typeface="+mn-cs"/>
                  </a:rPr>
                  <a:t>最大特征值因此谱范数也等于</a:t>
                </a:r>
                <a14:m>
                  <m:oMath xmlns:m="http://schemas.openxmlformats.org/officeDocument/2006/math">
                    <m:r>
                      <a:rPr kumimoji="0" lang="en-US" altLang="zh-CN" sz="2400" b="1" i="1" u="none" strike="noStrike" kern="1200" cap="none" spc="0" normalizeH="0" baseline="0" noProof="0" smtClean="0">
                        <a:ln>
                          <a:noFill/>
                        </a:ln>
                        <a:solidFill>
                          <a:srgbClr val="FF0000"/>
                        </a:solidFill>
                        <a:effectLst/>
                        <a:uLnTx/>
                        <a:uFillTx/>
                        <a:latin typeface="Cambria Math" panose="02040503050406030204" pitchFamily="18" charset="0"/>
                        <a:ea typeface="幼圆" panose="02010509060101010101" pitchFamily="49" charset="-122"/>
                        <a:cs typeface="+mn-cs"/>
                      </a:rPr>
                      <m:t>𝑨</m:t>
                    </m:r>
                  </m:oMath>
                </a14:m>
                <a:r>
                  <a:rPr kumimoji="0" lang="zh-CN" altLang="en-US" sz="2400" b="1" i="0" u="none" strike="noStrike" kern="1200" cap="none" spc="0" normalizeH="0" baseline="0" noProof="0" dirty="0">
                    <a:ln>
                      <a:noFill/>
                    </a:ln>
                    <a:solidFill>
                      <a:srgbClr val="FF0000"/>
                    </a:solidFill>
                    <a:effectLst/>
                    <a:uLnTx/>
                    <a:uFillTx/>
                    <a:latin typeface="幼圆" panose="02010509060101010101" pitchFamily="49" charset="-122"/>
                    <a:ea typeface="幼圆" panose="02010509060101010101" pitchFamily="49" charset="-122"/>
                    <a:cs typeface="+mn-cs"/>
                  </a:rPr>
                  <a:t>的最大奇异值，但不一定是最大特征值</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mc:Choice>
        <mc:Fallback xmlns="">
          <p:sp>
            <p:nvSpPr>
              <p:cNvPr id="7" name="矩形 6">
                <a:extLst>
                  <a:ext uri="{FF2B5EF4-FFF2-40B4-BE49-F238E27FC236}">
                    <a16:creationId xmlns:a16="http://schemas.microsoft.com/office/drawing/2014/main" id="{0935A4A0-0366-4D28-82CA-69C0552A191B}"/>
                  </a:ext>
                </a:extLst>
              </p:cNvPr>
              <p:cNvSpPr>
                <a:spLocks noRot="1" noChangeAspect="1" noMove="1" noResize="1" noEditPoints="1" noAdjustHandles="1" noChangeArrowheads="1" noChangeShapeType="1" noTextEdit="1"/>
              </p:cNvSpPr>
              <p:nvPr/>
            </p:nvSpPr>
            <p:spPr>
              <a:xfrm>
                <a:off x="155901" y="842313"/>
                <a:ext cx="8832198" cy="1882503"/>
              </a:xfrm>
              <a:prstGeom prst="rect">
                <a:avLst/>
              </a:prstGeom>
              <a:blipFill>
                <a:blip r:embed="rId2"/>
                <a:stretch>
                  <a:fillRect l="-1105" t="-4531" b="-55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E18CD95-B29D-4685-9B91-1552FDAC70CB}"/>
                  </a:ext>
                </a:extLst>
              </p:cNvPr>
              <p:cNvSpPr/>
              <p:nvPr/>
            </p:nvSpPr>
            <p:spPr>
              <a:xfrm>
                <a:off x="155901" y="2852936"/>
                <a:ext cx="8832198" cy="1922193"/>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norm(A</a:t>
                </a:r>
                <a:r>
                  <a:rPr lang="en-US" altLang="zh-CN" sz="2400" b="1" dirty="0">
                    <a:solidFill>
                      <a:srgbClr val="9B2D1F"/>
                    </a:solidFill>
                    <a:latin typeface="Courier New" panose="02070309020205020404" pitchFamily="49" charset="0"/>
                    <a:cs typeface="Courier New" panose="02070309020205020404" pitchFamily="49" charset="0"/>
                  </a:rPr>
                  <a:t>,'</a:t>
                </a:r>
                <a:r>
                  <a:rPr lang="en-US" altLang="zh-CN" sz="2400" b="1" dirty="0" err="1">
                    <a:solidFill>
                      <a:srgbClr val="9B2D1F"/>
                    </a:solidFill>
                    <a:latin typeface="Courier New" panose="02070309020205020404" pitchFamily="49" charset="0"/>
                    <a:cs typeface="Courier New" panose="02070309020205020404" pitchFamily="49" charset="0"/>
                  </a:rPr>
                  <a:t>fro</a:t>
                </a:r>
                <a:r>
                  <a:rPr lang="en-US" altLang="zh-CN" sz="2400" b="1" dirty="0">
                    <a:solidFill>
                      <a:srgbClr val="9B2D1F"/>
                    </a:solidFill>
                    <a:latin typeface="Courier New" panose="02070309020205020404" pitchFamily="49" charset="0"/>
                    <a:cs typeface="Courier New" panose="02070309020205020404" pitchFamily="49" charset="0"/>
                  </a:rPr>
                  <a:t>'</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计算矩阵</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a:t>
                </a:r>
                <a:r>
                  <a:rPr lang="en-US" altLang="zh-CN" sz="2400" b="1" dirty="0" err="1">
                    <a:solidFill>
                      <a:prstClr val="black"/>
                    </a:solidFill>
                    <a:latin typeface="幼圆" panose="02010509060101010101" pitchFamily="49" charset="-122"/>
                    <a:ea typeface="幼圆" panose="02010509060101010101" pitchFamily="49" charset="-122"/>
                  </a:rPr>
                  <a:t>Frobenius</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范数，</a:t>
                </a:r>
                <a:r>
                  <a:rPr lang="zh-CN" altLang="en-US" sz="2400" b="1" dirty="0">
                    <a:solidFill>
                      <a:prstClr val="black"/>
                    </a:solidFill>
                    <a:latin typeface="幼圆" panose="02010509060101010101" pitchFamily="49" charset="-122"/>
                    <a:ea typeface="幼圆" panose="02010509060101010101" pitchFamily="49" charset="-122"/>
                  </a:rPr>
                  <a:t>即把矩阵拉成一个长向量，再计算其</a:t>
                </a:r>
                <a:r>
                  <a:rPr lang="en-US" altLang="zh-CN" sz="2400" b="1" dirty="0">
                    <a:solidFill>
                      <a:prstClr val="black"/>
                    </a:solidFill>
                    <a:latin typeface="幼圆" panose="02010509060101010101" pitchFamily="49" charset="-122"/>
                    <a:ea typeface="幼圆" panose="02010509060101010101" pitchFamily="49" charset="-122"/>
                  </a:rPr>
                  <a:t>2-</a:t>
                </a:r>
                <a:r>
                  <a:rPr lang="zh-CN" altLang="en-US" sz="2400" b="1" dirty="0">
                    <a:solidFill>
                      <a:prstClr val="black"/>
                    </a:solidFill>
                    <a:latin typeface="幼圆" panose="02010509060101010101" pitchFamily="49" charset="-122"/>
                    <a:ea typeface="幼圆" panose="02010509060101010101" pitchFamily="49" charset="-122"/>
                  </a:rPr>
                  <a:t>向量</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范数，常用于</a:t>
                </a:r>
                <a:r>
                  <a:rPr kumimoji="0" lang="zh-CN" altLang="en-US" sz="2400" b="1" i="0" u="none" strike="noStrike" kern="1200" cap="none" spc="0" normalizeH="0" baseline="0" noProof="0" dirty="0">
                    <a:ln>
                      <a:noFill/>
                    </a:ln>
                    <a:solidFill>
                      <a:srgbClr val="FF0000"/>
                    </a:solidFill>
                    <a:effectLst/>
                    <a:uLnTx/>
                    <a:uFillTx/>
                    <a:latin typeface="幼圆" panose="02010509060101010101" pitchFamily="49" charset="-122"/>
                    <a:ea typeface="幼圆" panose="02010509060101010101" pitchFamily="49" charset="-122"/>
                    <a:cs typeface="+mn-cs"/>
                  </a:rPr>
                  <a:t>矩阵误差分析</a:t>
                </a:r>
                <a:endParaRPr kumimoji="0" lang="en-US" altLang="zh-CN" sz="2400" b="1" i="0" u="none" strike="noStrike" kern="1200" cap="none" spc="0" normalizeH="0" baseline="0" noProof="0" dirty="0">
                  <a:ln>
                    <a:noFill/>
                  </a:ln>
                  <a:solidFill>
                    <a:srgbClr val="FF0000"/>
                  </a:solidFill>
                  <a:effectLst/>
                  <a:uLnTx/>
                  <a:uFillTx/>
                  <a:latin typeface="幼圆" panose="02010509060101010101" pitchFamily="49" charset="-122"/>
                  <a:ea typeface="幼圆" panose="02010509060101010101" pitchFamily="49" charset="-122"/>
                  <a:cs typeface="+mn-cs"/>
                </a:endParaRPr>
              </a:p>
              <a:p>
                <a:pPr lvl="0">
                  <a:spcBef>
                    <a:spcPts val="580"/>
                  </a:spcBef>
                  <a:buClr>
                    <a:srgbClr val="00B050"/>
                  </a:buClr>
                  <a:buSzPct val="85000"/>
                  <a:defRPr/>
                </a:pPr>
                <a14:m>
                  <m:oMathPara xmlns:m="http://schemas.openxmlformats.org/officeDocument/2006/math">
                    <m:oMathParaPr>
                      <m:jc m:val="centerGroup"/>
                    </m:oMathParaPr>
                    <m:oMath xmlns:m="http://schemas.openxmlformats.org/officeDocument/2006/math">
                      <m:sSub>
                        <m:sSub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sSubPr>
                        <m:e>
                          <m:d>
                            <m:dPr>
                              <m:begChr m:val="‖"/>
                              <m:endChr m:val="‖"/>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m:t>
                              </m:r>
                            </m:e>
                          </m:d>
                        </m:e>
                        <m: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𝑭</m:t>
                          </m:r>
                        </m:sub>
                      </m:s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rad>
                        <m:radPr>
                          <m:degHide m:val="on"/>
                          <m:ctrlPr>
                            <a:rPr lang="en-US" altLang="zh-CN" sz="2400" b="1" i="1" smtClean="0">
                              <a:solidFill>
                                <a:prstClr val="black"/>
                              </a:solidFill>
                              <a:latin typeface="Cambria Math" panose="02040503050406030204" pitchFamily="18" charset="0"/>
                              <a:ea typeface="幼圆" panose="02010509060101010101" pitchFamily="49" charset="-122"/>
                            </a:rPr>
                          </m:ctrlPr>
                        </m:radPr>
                        <m:deg/>
                        <m:e>
                          <m:nary>
                            <m:naryPr>
                              <m:chr m:val="∑"/>
                              <m:limLoc m:val="subSup"/>
                              <m:ctrlPr>
                                <a:rPr lang="en-US" altLang="zh-CN" sz="2400" b="1" i="1" smtClean="0">
                                  <a:solidFill>
                                    <a:prstClr val="black"/>
                                  </a:solidFill>
                                  <a:latin typeface="Cambria Math" panose="02040503050406030204" pitchFamily="18" charset="0"/>
                                  <a:ea typeface="幼圆" panose="02010509060101010101" pitchFamily="49" charset="-122"/>
                                </a:rPr>
                              </m:ctrlPr>
                            </m:naryPr>
                            <m:sub>
                              <m:r>
                                <m:rPr>
                                  <m:brk m:alnAt="25"/>
                                </m:rPr>
                                <a:rPr lang="en-US" altLang="zh-CN" sz="2400" b="1" i="1" smtClean="0">
                                  <a:solidFill>
                                    <a:prstClr val="black"/>
                                  </a:solidFill>
                                  <a:latin typeface="Cambria Math" panose="02040503050406030204" pitchFamily="18" charset="0"/>
                                  <a:ea typeface="幼圆" panose="02010509060101010101" pitchFamily="49" charset="-122"/>
                                </a:rPr>
                                <m:t>𝒊</m:t>
                              </m:r>
                            </m:sub>
                            <m:sup/>
                            <m:e>
                              <m:sSub>
                                <m:sSubPr>
                                  <m:ctrlPr>
                                    <a:rPr lang="en-US" altLang="zh-CN" sz="2400" b="1" i="1" smtClean="0">
                                      <a:solidFill>
                                        <a:prstClr val="black"/>
                                      </a:solidFill>
                                      <a:latin typeface="Cambria Math" panose="02040503050406030204" pitchFamily="18" charset="0"/>
                                      <a:ea typeface="幼圆" panose="02010509060101010101" pitchFamily="49" charset="-122"/>
                                    </a:rPr>
                                  </m:ctrlPr>
                                </m:sSubPr>
                                <m:e>
                                  <m:d>
                                    <m:dPr>
                                      <m:ctrlPr>
                                        <a:rPr lang="en-US" altLang="zh-CN" sz="2400" b="1" i="1" smtClean="0">
                                          <a:solidFill>
                                            <a:prstClr val="black"/>
                                          </a:solidFill>
                                          <a:latin typeface="Cambria Math" panose="02040503050406030204" pitchFamily="18" charset="0"/>
                                          <a:ea typeface="幼圆" panose="02010509060101010101" pitchFamily="49" charset="-122"/>
                                        </a:rPr>
                                      </m:ctrlPr>
                                    </m:dPr>
                                    <m:e>
                                      <m:sSup>
                                        <m:sSupPr>
                                          <m:ctrlPr>
                                            <a:rPr lang="en-US" altLang="zh-CN" sz="2400" b="1" i="1" smtClean="0">
                                              <a:solidFill>
                                                <a:prstClr val="black"/>
                                              </a:solidFill>
                                              <a:latin typeface="Cambria Math" panose="02040503050406030204" pitchFamily="18" charset="0"/>
                                              <a:ea typeface="幼圆" panose="02010509060101010101" pitchFamily="49" charset="-122"/>
                                            </a:rPr>
                                          </m:ctrlPr>
                                        </m:sSupPr>
                                        <m:e>
                                          <m:r>
                                            <a:rPr lang="en-US" altLang="zh-CN" sz="2400" b="1" i="1" smtClean="0">
                                              <a:solidFill>
                                                <a:prstClr val="black"/>
                                              </a:solidFill>
                                              <a:latin typeface="Cambria Math" panose="02040503050406030204" pitchFamily="18" charset="0"/>
                                              <a:ea typeface="幼圆" panose="02010509060101010101" pitchFamily="49" charset="-122"/>
                                            </a:rPr>
                                            <m:t>𝑨</m:t>
                                          </m:r>
                                        </m:e>
                                        <m:sup>
                                          <m:r>
                                            <a:rPr lang="en-US" altLang="zh-CN" sz="2400" b="1" i="1" smtClean="0">
                                              <a:solidFill>
                                                <a:prstClr val="black"/>
                                              </a:solidFill>
                                              <a:latin typeface="Cambria Math" panose="02040503050406030204" pitchFamily="18" charset="0"/>
                                              <a:ea typeface="幼圆" panose="02010509060101010101" pitchFamily="49" charset="-122"/>
                                            </a:rPr>
                                            <m:t>⊤</m:t>
                                          </m:r>
                                        </m:sup>
                                      </m:sSup>
                                      <m:r>
                                        <a:rPr lang="en-US" altLang="zh-CN" sz="2400" b="1" i="1" smtClean="0">
                                          <a:solidFill>
                                            <a:prstClr val="black"/>
                                          </a:solidFill>
                                          <a:latin typeface="Cambria Math" panose="02040503050406030204" pitchFamily="18" charset="0"/>
                                          <a:ea typeface="幼圆" panose="02010509060101010101" pitchFamily="49" charset="-122"/>
                                        </a:rPr>
                                        <m:t>𝑨</m:t>
                                      </m:r>
                                    </m:e>
                                  </m:d>
                                </m:e>
                                <m:sub>
                                  <m:r>
                                    <a:rPr lang="en-US" altLang="zh-CN" sz="2400" b="1" i="1" smtClean="0">
                                      <a:solidFill>
                                        <a:prstClr val="black"/>
                                      </a:solidFill>
                                      <a:latin typeface="Cambria Math" panose="02040503050406030204" pitchFamily="18" charset="0"/>
                                      <a:ea typeface="幼圆" panose="02010509060101010101" pitchFamily="49" charset="-122"/>
                                    </a:rPr>
                                    <m:t>𝒊</m:t>
                                  </m:r>
                                  <m:r>
                                    <a:rPr lang="en-US" altLang="zh-CN" sz="2400" b="1" i="1" smtClean="0">
                                      <a:solidFill>
                                        <a:prstClr val="black"/>
                                      </a:solidFill>
                                      <a:latin typeface="Cambria Math" panose="02040503050406030204" pitchFamily="18" charset="0"/>
                                      <a:ea typeface="幼圆" panose="02010509060101010101" pitchFamily="49" charset="-122"/>
                                    </a:rPr>
                                    <m:t>,</m:t>
                                  </m:r>
                                  <m:r>
                                    <a:rPr lang="en-US" altLang="zh-CN" sz="2400" b="1" i="1" smtClean="0">
                                      <a:solidFill>
                                        <a:prstClr val="black"/>
                                      </a:solidFill>
                                      <a:latin typeface="Cambria Math" panose="02040503050406030204" pitchFamily="18" charset="0"/>
                                      <a:ea typeface="幼圆" panose="02010509060101010101" pitchFamily="49" charset="-122"/>
                                    </a:rPr>
                                    <m:t>𝒊</m:t>
                                  </m:r>
                                </m:sub>
                              </m:sSub>
                            </m:e>
                          </m:nary>
                          <m:r>
                            <a:rPr lang="en-US" altLang="zh-CN" sz="2400" b="1" i="1" smtClean="0">
                              <a:solidFill>
                                <a:prstClr val="black"/>
                              </a:solidFill>
                              <a:latin typeface="Cambria Math" panose="02040503050406030204" pitchFamily="18" charset="0"/>
                              <a:ea typeface="幼圆" panose="02010509060101010101" pitchFamily="49" charset="-122"/>
                            </a:rPr>
                            <m:t> </m:t>
                          </m:r>
                        </m:e>
                      </m:rad>
                      <m:r>
                        <a:rPr lang="en-US" altLang="zh-CN" sz="2400" b="1" i="1" smtClean="0">
                          <a:solidFill>
                            <a:prstClr val="black"/>
                          </a:solidFill>
                          <a:latin typeface="Cambria Math" panose="02040503050406030204" pitchFamily="18" charset="0"/>
                          <a:ea typeface="幼圆" panose="02010509060101010101" pitchFamily="49" charset="-122"/>
                        </a:rPr>
                        <m:t>=</m:t>
                      </m:r>
                      <m:rad>
                        <m:radPr>
                          <m:degHide m:val="on"/>
                          <m:ctrlPr>
                            <a:rPr lang="en-US" altLang="zh-CN" sz="2400" b="1" i="1" smtClean="0">
                              <a:solidFill>
                                <a:prstClr val="black"/>
                              </a:solidFill>
                              <a:latin typeface="Cambria Math" panose="02040503050406030204" pitchFamily="18" charset="0"/>
                              <a:ea typeface="幼圆" panose="02010509060101010101" pitchFamily="49" charset="-122"/>
                            </a:rPr>
                          </m:ctrlPr>
                        </m:radPr>
                        <m:deg/>
                        <m:e>
                          <m:r>
                            <a:rPr lang="en-US" altLang="zh-CN" sz="2400" b="1">
                              <a:solidFill>
                                <a:prstClr val="black"/>
                              </a:solidFill>
                              <a:latin typeface="Cambria Math" panose="02040503050406030204" pitchFamily="18" charset="0"/>
                              <a:ea typeface="幼圆" panose="02010509060101010101" pitchFamily="49" charset="-122"/>
                            </a:rPr>
                            <m:t>𝐭𝐫𝐚𝐜𝐞</m:t>
                          </m:r>
                          <m:r>
                            <a:rPr lang="en-US" altLang="zh-CN" sz="2400" b="1" i="1">
                              <a:solidFill>
                                <a:prstClr val="black"/>
                              </a:solidFill>
                              <a:latin typeface="Cambria Math" panose="02040503050406030204" pitchFamily="18" charset="0"/>
                              <a:ea typeface="幼圆" panose="02010509060101010101" pitchFamily="49" charset="-122"/>
                            </a:rPr>
                            <m:t>(</m:t>
                          </m:r>
                          <m:sSup>
                            <m:sSupPr>
                              <m:ctrlPr>
                                <a:rPr lang="en-US" altLang="zh-CN" sz="2400" b="1" i="1">
                                  <a:solidFill>
                                    <a:prstClr val="black"/>
                                  </a:solidFill>
                                  <a:latin typeface="Cambria Math" panose="02040503050406030204" pitchFamily="18" charset="0"/>
                                  <a:ea typeface="幼圆" panose="02010509060101010101" pitchFamily="49" charset="-122"/>
                                </a:rPr>
                              </m:ctrlPr>
                            </m:sSupPr>
                            <m:e>
                              <m:r>
                                <a:rPr lang="en-US" altLang="zh-CN" sz="2400" b="1" i="1">
                                  <a:solidFill>
                                    <a:prstClr val="black"/>
                                  </a:solidFill>
                                  <a:latin typeface="Cambria Math" panose="02040503050406030204" pitchFamily="18" charset="0"/>
                                  <a:ea typeface="幼圆" panose="02010509060101010101" pitchFamily="49" charset="-122"/>
                                </a:rPr>
                                <m:t>𝑨</m:t>
                              </m:r>
                            </m:e>
                            <m:sup>
                              <m:r>
                                <a:rPr lang="en-US" altLang="zh-CN" sz="2400" b="1" i="1">
                                  <a:solidFill>
                                    <a:prstClr val="black"/>
                                  </a:solidFill>
                                  <a:latin typeface="Cambria Math" panose="02040503050406030204" pitchFamily="18" charset="0"/>
                                  <a:ea typeface="幼圆" panose="02010509060101010101" pitchFamily="49" charset="-122"/>
                                </a:rPr>
                                <m:t>⊤</m:t>
                              </m:r>
                            </m:sup>
                          </m:sSup>
                          <m:r>
                            <a:rPr lang="en-US" altLang="zh-CN" sz="2400" b="1" i="1">
                              <a:solidFill>
                                <a:prstClr val="black"/>
                              </a:solidFill>
                              <a:latin typeface="Cambria Math" panose="02040503050406030204" pitchFamily="18" charset="0"/>
                              <a:ea typeface="幼圆" panose="02010509060101010101" pitchFamily="49" charset="-122"/>
                            </a:rPr>
                            <m:t>𝑨</m:t>
                          </m:r>
                          <m:r>
                            <a:rPr lang="en-US" altLang="zh-CN" sz="2400" b="1" i="1">
                              <a:solidFill>
                                <a:prstClr val="black"/>
                              </a:solidFill>
                              <a:latin typeface="Cambria Math" panose="02040503050406030204" pitchFamily="18" charset="0"/>
                              <a:ea typeface="幼圆" panose="02010509060101010101" pitchFamily="49" charset="-122"/>
                            </a:rPr>
                            <m:t>)</m:t>
                          </m:r>
                        </m:e>
                      </m:rad>
                    </m:oMath>
                  </m:oMathPara>
                </a14:m>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mc:Choice>
        <mc:Fallback xmlns="">
          <p:sp>
            <p:nvSpPr>
              <p:cNvPr id="4" name="矩形 3">
                <a:extLst>
                  <a:ext uri="{FF2B5EF4-FFF2-40B4-BE49-F238E27FC236}">
                    <a16:creationId xmlns:a16="http://schemas.microsoft.com/office/drawing/2014/main" id="{7E18CD95-B29D-4685-9B91-1552FDAC70CB}"/>
                  </a:ext>
                </a:extLst>
              </p:cNvPr>
              <p:cNvSpPr>
                <a:spLocks noRot="1" noChangeAspect="1" noMove="1" noResize="1" noEditPoints="1" noAdjustHandles="1" noChangeArrowheads="1" noChangeShapeType="1" noTextEdit="1"/>
              </p:cNvSpPr>
              <p:nvPr/>
            </p:nvSpPr>
            <p:spPr>
              <a:xfrm>
                <a:off x="155901" y="2852936"/>
                <a:ext cx="8832198" cy="1922193"/>
              </a:xfrm>
              <a:prstGeom prst="rect">
                <a:avLst/>
              </a:prstGeom>
              <a:blipFill>
                <a:blip r:embed="rId3"/>
                <a:stretch>
                  <a:fillRect l="-622" t="-4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47A534A-24ED-42FA-A6FE-CBACFA9F7E04}"/>
                  </a:ext>
                </a:extLst>
              </p:cNvPr>
              <p:cNvSpPr/>
              <p:nvPr/>
            </p:nvSpPr>
            <p:spPr>
              <a:xfrm>
                <a:off x="252187" y="4803749"/>
                <a:ext cx="8832198" cy="1985415"/>
              </a:xfrm>
              <a:prstGeom prst="rect">
                <a:avLst/>
              </a:prstGeom>
            </p:spPr>
            <p:txBody>
              <a:bodyPr wrap="square">
                <a:spAutoFit/>
              </a:bodyPr>
              <a:lstStyle/>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norm(A,1)</a:t>
                </a:r>
                <a:r>
                  <a:rPr kumimoji="0" lang="en-US" altLang="zh-CN" sz="2400" b="1" i="0" u="none" strike="noStrike" kern="1200" cap="none" spc="0" normalizeH="0" baseline="0" noProof="0" dirty="0">
                    <a:ln>
                      <a:noFill/>
                    </a:ln>
                    <a:solidFill>
                      <a:srgbClr val="0070C0"/>
                    </a:solidFill>
                    <a:effectLst/>
                    <a:uLnTx/>
                    <a:uFillTx/>
                    <a:latin typeface="幼圆" panose="02010509060101010101" pitchFamily="49" charset="-122"/>
                    <a:ea typeface="宋体" panose="02010600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计算矩阵</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t>
                </a:r>
                <a:r>
                  <a:rPr lang="zh-CN" altLang="en-US" sz="2400" b="1" dirty="0">
                    <a:solidFill>
                      <a:prstClr val="black"/>
                    </a:solidFill>
                    <a:latin typeface="幼圆" panose="02010509060101010101" pitchFamily="49" charset="-122"/>
                    <a:ea typeface="幼圆" panose="02010509060101010101" pitchFamily="49" charset="-122"/>
                  </a:rPr>
                  <a:t>或向量</a:t>
                </a:r>
                <a:r>
                  <a:rPr lang="en-US" altLang="zh-CN" sz="2400" b="1" dirty="0">
                    <a:solidFill>
                      <a:prstClr val="black"/>
                    </a:solidFill>
                    <a:latin typeface="幼圆" panose="02010509060101010101" pitchFamily="49" charset="-122"/>
                    <a:ea typeface="幼圆" panose="020105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a:t>
                </a:r>
                <a:r>
                  <a:rPr lang="en-US" altLang="zh-CN" sz="2400" b="1" dirty="0">
                    <a:solidFill>
                      <a:prstClr val="black"/>
                    </a:solidFill>
                    <a:latin typeface="幼圆" panose="02010509060101010101" pitchFamily="49" charset="-122"/>
                    <a:ea typeface="幼圆" panose="02010509060101010101" pitchFamily="49" charset="-122"/>
                  </a:rPr>
                  <a:t>1</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范数，也称为列范数</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lvl="0">
                  <a:spcBef>
                    <a:spcPts val="580"/>
                  </a:spcBef>
                  <a:buClr>
                    <a:srgbClr val="00B050"/>
                  </a:buClr>
                  <a:buSzPct val="85000"/>
                  <a:defRPr/>
                </a:pPr>
                <a14:m>
                  <m:oMathPara xmlns:m="http://schemas.openxmlformats.org/officeDocument/2006/math">
                    <m:oMathParaPr>
                      <m:jc m:val="centerGroup"/>
                    </m:oMathParaPr>
                    <m:oMath xmlns:m="http://schemas.openxmlformats.org/officeDocument/2006/math">
                      <m:sSub>
                        <m:sSub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sSubPr>
                        <m:e>
                          <m:d>
                            <m:dPr>
                              <m:begChr m:val="‖"/>
                              <m:endChr m:val="‖"/>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m:t>
                              </m:r>
                            </m:e>
                          </m:d>
                        </m:e>
                        <m: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𝟏</m:t>
                          </m:r>
                        </m:sub>
                      </m:s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func>
                        <m:func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funcPr>
                        <m:fName>
                          <m:limLow>
                            <m:limLow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limLow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max</m:t>
                              </m:r>
                            </m:e>
                            <m:lim>
                              <m:sSub>
                                <m:sSub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sSubPr>
                                <m:e>
                                  <m:d>
                                    <m:dPr>
                                      <m:begChr m:val="‖"/>
                                      <m:endChr m:val="‖"/>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𝑥</m:t>
                                      </m:r>
                                    </m:e>
                                  </m:d>
                                </m:e>
                                <m: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𝟏</m:t>
                                  </m:r>
                                </m:sub>
                              </m:s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𝟏</m:t>
                              </m:r>
                            </m:lim>
                          </m:limLow>
                        </m:fName>
                        <m:e>
                          <m:sSub>
                            <m:sSub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sSubPr>
                            <m:e>
                              <m:d>
                                <m:dPr>
                                  <m:begChr m:val="‖"/>
                                  <m:endChr m:val="‖"/>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𝑨𝒙</m:t>
                                  </m:r>
                                </m:e>
                              </m:d>
                            </m:e>
                            <m: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𝟏</m:t>
                              </m:r>
                            </m:sub>
                          </m:sSub>
                        </m:e>
                      </m:func>
                      <m:r>
                        <a:rPr lang="en-US" altLang="zh-CN" sz="2400" b="1" i="1">
                          <a:solidFill>
                            <a:prstClr val="black"/>
                          </a:solidFill>
                          <a:latin typeface="Cambria Math" panose="02040503050406030204" pitchFamily="18" charset="0"/>
                          <a:ea typeface="幼圆" panose="02010509060101010101" pitchFamily="49" charset="-122"/>
                        </a:rPr>
                        <m:t>=</m:t>
                      </m:r>
                      <m:func>
                        <m:funcPr>
                          <m:ctrlPr>
                            <a:rPr lang="en-US" altLang="zh-CN" sz="2400" b="1" i="1">
                              <a:solidFill>
                                <a:prstClr val="black"/>
                              </a:solidFill>
                              <a:latin typeface="Cambria Math" panose="02040503050406030204" pitchFamily="18" charset="0"/>
                              <a:ea typeface="幼圆" panose="02010509060101010101" pitchFamily="49" charset="-122"/>
                            </a:rPr>
                          </m:ctrlPr>
                        </m:funcPr>
                        <m:fName>
                          <m:limLow>
                            <m:limLowPr>
                              <m:ctrlPr>
                                <a:rPr lang="en-US" altLang="zh-CN" sz="2400" b="1" i="1">
                                  <a:solidFill>
                                    <a:prstClr val="black"/>
                                  </a:solidFill>
                                  <a:latin typeface="Cambria Math" panose="02040503050406030204" pitchFamily="18" charset="0"/>
                                  <a:ea typeface="幼圆" panose="02010509060101010101" pitchFamily="49" charset="-122"/>
                                </a:rPr>
                              </m:ctrlPr>
                            </m:limLowPr>
                            <m:e>
                              <m:r>
                                <m:rPr>
                                  <m:sty m:val="p"/>
                                </m:rPr>
                                <a:rPr lang="en-US" altLang="zh-CN" sz="2400">
                                  <a:solidFill>
                                    <a:prstClr val="black"/>
                                  </a:solidFill>
                                  <a:latin typeface="Cambria Math" panose="02040503050406030204" pitchFamily="18" charset="0"/>
                                  <a:ea typeface="幼圆" panose="02010509060101010101" pitchFamily="49" charset="-122"/>
                                </a:rPr>
                                <m:t>max</m:t>
                              </m:r>
                            </m:e>
                            <m:lim>
                              <m:r>
                                <a:rPr lang="en-US" altLang="zh-CN" sz="2400" b="1" i="1" smtClean="0">
                                  <a:solidFill>
                                    <a:prstClr val="black"/>
                                  </a:solidFill>
                                  <a:latin typeface="Cambria Math" panose="02040503050406030204" pitchFamily="18" charset="0"/>
                                  <a:ea typeface="幼圆" panose="02010509060101010101" pitchFamily="49" charset="-122"/>
                                </a:rPr>
                                <m:t>𝟏</m:t>
                              </m:r>
                              <m:r>
                                <a:rPr lang="en-US" altLang="zh-CN" sz="2400" b="1" i="1" smtClean="0">
                                  <a:solidFill>
                                    <a:prstClr val="black"/>
                                  </a:solidFill>
                                  <a:latin typeface="Cambria Math" panose="02040503050406030204" pitchFamily="18" charset="0"/>
                                  <a:ea typeface="幼圆" panose="02010509060101010101" pitchFamily="49" charset="-122"/>
                                </a:rPr>
                                <m:t>≤</m:t>
                              </m:r>
                              <m:r>
                                <a:rPr lang="en-US" altLang="zh-CN" sz="2400" b="1" i="1" smtClean="0">
                                  <a:solidFill>
                                    <a:prstClr val="black"/>
                                  </a:solidFill>
                                  <a:latin typeface="Cambria Math" panose="02040503050406030204" pitchFamily="18" charset="0"/>
                                  <a:ea typeface="幼圆" panose="02010509060101010101" pitchFamily="49" charset="-122"/>
                                </a:rPr>
                                <m:t>𝒋</m:t>
                              </m:r>
                              <m:r>
                                <a:rPr lang="en-US" altLang="zh-CN" sz="2400" b="1" i="1" smtClean="0">
                                  <a:solidFill>
                                    <a:prstClr val="black"/>
                                  </a:solidFill>
                                  <a:latin typeface="Cambria Math" panose="02040503050406030204" pitchFamily="18" charset="0"/>
                                  <a:ea typeface="幼圆" panose="02010509060101010101" pitchFamily="49" charset="-122"/>
                                </a:rPr>
                                <m:t>≤</m:t>
                              </m:r>
                              <m:r>
                                <a:rPr lang="en-US" altLang="zh-CN" sz="2400" b="1" i="1" smtClean="0">
                                  <a:solidFill>
                                    <a:prstClr val="black"/>
                                  </a:solidFill>
                                  <a:latin typeface="Cambria Math" panose="02040503050406030204" pitchFamily="18" charset="0"/>
                                  <a:ea typeface="幼圆" panose="02010509060101010101" pitchFamily="49" charset="-122"/>
                                </a:rPr>
                                <m:t>𝒏</m:t>
                              </m:r>
                            </m:lim>
                          </m:limLow>
                        </m:fName>
                        <m:e>
                          <m:nary>
                            <m:naryPr>
                              <m:chr m:val="∑"/>
                              <m:ctrlPr>
                                <a:rPr lang="en-US" altLang="zh-CN" sz="2400" b="1" i="1" smtClean="0">
                                  <a:solidFill>
                                    <a:prstClr val="black"/>
                                  </a:solidFill>
                                  <a:latin typeface="Cambria Math" panose="02040503050406030204" pitchFamily="18" charset="0"/>
                                  <a:ea typeface="幼圆" panose="02010509060101010101" pitchFamily="49" charset="-122"/>
                                </a:rPr>
                              </m:ctrlPr>
                            </m:naryPr>
                            <m:sub>
                              <m:r>
                                <m:rPr>
                                  <m:brk m:alnAt="23"/>
                                </m:rPr>
                                <a:rPr lang="en-US" altLang="zh-CN" sz="2400" b="1" i="1" smtClean="0">
                                  <a:solidFill>
                                    <a:prstClr val="black"/>
                                  </a:solidFill>
                                  <a:latin typeface="Cambria Math" panose="02040503050406030204" pitchFamily="18" charset="0"/>
                                  <a:ea typeface="幼圆" panose="02010509060101010101" pitchFamily="49" charset="-122"/>
                                </a:rPr>
                                <m:t>𝒊</m:t>
                              </m:r>
                              <m:r>
                                <a:rPr lang="en-US" altLang="zh-CN" sz="2400" b="1" i="1" smtClean="0">
                                  <a:solidFill>
                                    <a:prstClr val="black"/>
                                  </a:solidFill>
                                  <a:latin typeface="Cambria Math" panose="02040503050406030204" pitchFamily="18" charset="0"/>
                                  <a:ea typeface="幼圆" panose="02010509060101010101" pitchFamily="49" charset="-122"/>
                                </a:rPr>
                                <m:t>=</m:t>
                              </m:r>
                              <m:r>
                                <a:rPr lang="en-US" altLang="zh-CN" sz="2400" b="1" i="1" smtClean="0">
                                  <a:solidFill>
                                    <a:prstClr val="black"/>
                                  </a:solidFill>
                                  <a:latin typeface="Cambria Math" panose="02040503050406030204" pitchFamily="18" charset="0"/>
                                  <a:ea typeface="幼圆" panose="02010509060101010101" pitchFamily="49" charset="-122"/>
                                </a:rPr>
                                <m:t>𝟏</m:t>
                              </m:r>
                            </m:sub>
                            <m:sup>
                              <m:r>
                                <a:rPr lang="en-US" altLang="zh-CN" sz="2400" b="1" i="1" smtClean="0">
                                  <a:solidFill>
                                    <a:prstClr val="black"/>
                                  </a:solidFill>
                                  <a:latin typeface="Cambria Math" panose="02040503050406030204" pitchFamily="18" charset="0"/>
                                  <a:ea typeface="幼圆" panose="02010509060101010101" pitchFamily="49" charset="-122"/>
                                </a:rPr>
                                <m:t>𝒎</m:t>
                              </m:r>
                            </m:sup>
                            <m:e>
                              <m:d>
                                <m:dPr>
                                  <m:begChr m:val="|"/>
                                  <m:endChr m:val="|"/>
                                  <m:ctrlPr>
                                    <a:rPr lang="en-US" altLang="zh-CN" sz="2400" b="1" i="1" smtClean="0">
                                      <a:solidFill>
                                        <a:prstClr val="black"/>
                                      </a:solidFill>
                                      <a:latin typeface="Cambria Math" panose="02040503050406030204" pitchFamily="18" charset="0"/>
                                      <a:ea typeface="幼圆" panose="02010509060101010101" pitchFamily="49" charset="-122"/>
                                    </a:rPr>
                                  </m:ctrlPr>
                                </m:dPr>
                                <m:e>
                                  <m:sSub>
                                    <m:sSubPr>
                                      <m:ctrlPr>
                                        <a:rPr lang="en-US" altLang="zh-CN" sz="2400" b="1" i="1" smtClean="0">
                                          <a:solidFill>
                                            <a:prstClr val="black"/>
                                          </a:solidFill>
                                          <a:latin typeface="Cambria Math" panose="02040503050406030204" pitchFamily="18" charset="0"/>
                                          <a:ea typeface="幼圆" panose="02010509060101010101" pitchFamily="49" charset="-122"/>
                                        </a:rPr>
                                      </m:ctrlPr>
                                    </m:sSubPr>
                                    <m:e>
                                      <m:r>
                                        <a:rPr lang="en-US" altLang="zh-CN" sz="2400" b="1" i="1" smtClean="0">
                                          <a:solidFill>
                                            <a:prstClr val="black"/>
                                          </a:solidFill>
                                          <a:latin typeface="Cambria Math" panose="02040503050406030204" pitchFamily="18" charset="0"/>
                                          <a:ea typeface="幼圆" panose="02010509060101010101" pitchFamily="49" charset="-122"/>
                                        </a:rPr>
                                        <m:t>𝒂</m:t>
                                      </m:r>
                                    </m:e>
                                    <m:sub>
                                      <m:r>
                                        <a:rPr lang="en-US" altLang="zh-CN" sz="2400" b="1" i="1" smtClean="0">
                                          <a:solidFill>
                                            <a:prstClr val="black"/>
                                          </a:solidFill>
                                          <a:latin typeface="Cambria Math" panose="02040503050406030204" pitchFamily="18" charset="0"/>
                                          <a:ea typeface="幼圆" panose="02010509060101010101" pitchFamily="49" charset="-122"/>
                                        </a:rPr>
                                        <m:t>𝒊𝒋</m:t>
                                      </m:r>
                                    </m:sub>
                                  </m:sSub>
                                </m:e>
                              </m:d>
                            </m:e>
                          </m:nary>
                        </m:e>
                      </m:func>
                    </m:oMath>
                  </m:oMathPara>
                </a14:m>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lvl="0">
                  <a:spcBef>
                    <a:spcPts val="580"/>
                  </a:spcBef>
                  <a:buClr>
                    <a:srgbClr val="00B050"/>
                  </a:buClr>
                  <a:buSzPct val="85000"/>
                  <a:defRPr/>
                </a:pPr>
                <a:r>
                  <a:rPr lang="zh-CN" altLang="en-US" sz="2400" b="1" noProof="0" dirty="0">
                    <a:solidFill>
                      <a:schemeClr val="tx1"/>
                    </a:solidFill>
                    <a:latin typeface="幼圆" panose="02010509060101010101" pitchFamily="49" charset="-122"/>
                    <a:ea typeface="幼圆" panose="02010509060101010101" pitchFamily="49" charset="-122"/>
                  </a:rPr>
                  <a:t>其中</a:t>
                </a:r>
                <a:r>
                  <a:rPr lang="zh-CN" altLang="en-US" sz="2400" b="1" dirty="0">
                    <a:solidFill>
                      <a:schemeClr val="tx1"/>
                    </a:solidFill>
                    <a:latin typeface="幼圆" panose="02010509060101010101" pitchFamily="49" charset="-122"/>
                    <a:ea typeface="幼圆" panose="02010509060101010101" pitchFamily="49" charset="-122"/>
                  </a:rPr>
                  <a:t>向量</a:t>
                </a:r>
                <a14:m>
                  <m:oMath xmlns:m="http://schemas.openxmlformats.org/officeDocument/2006/math">
                    <m:r>
                      <a:rPr lang="en-US" altLang="zh-CN" sz="2400" b="1" i="1">
                        <a:solidFill>
                          <a:schemeClr val="tx1"/>
                        </a:solidFill>
                        <a:latin typeface="Cambria Math" panose="02040503050406030204" pitchFamily="18" charset="0"/>
                        <a:ea typeface="幼圆" panose="02010509060101010101" pitchFamily="49" charset="-122"/>
                      </a:rPr>
                      <m:t>𝒙</m:t>
                    </m:r>
                  </m:oMath>
                </a14:m>
                <a:r>
                  <a:rPr lang="zh-CN" altLang="en-US" sz="2400" b="1" dirty="0">
                    <a:solidFill>
                      <a:schemeClr val="tx1"/>
                    </a:solidFill>
                    <a:latin typeface="幼圆" panose="02010509060101010101" pitchFamily="49" charset="-122"/>
                    <a:ea typeface="幼圆" panose="02010509060101010101" pitchFamily="49" charset="-122"/>
                  </a:rPr>
                  <a:t>的</a:t>
                </a:r>
                <a:r>
                  <a:rPr lang="en-US" altLang="zh-CN" sz="2400" b="1" dirty="0">
                    <a:solidFill>
                      <a:schemeClr val="tx1"/>
                    </a:solidFill>
                    <a:latin typeface="幼圆" panose="02010509060101010101" pitchFamily="49" charset="-122"/>
                    <a:ea typeface="幼圆" panose="02010509060101010101" pitchFamily="49" charset="-122"/>
                  </a:rPr>
                  <a:t>1-</a:t>
                </a:r>
                <a:r>
                  <a:rPr lang="zh-CN" altLang="en-US" sz="2400" b="1" dirty="0">
                    <a:solidFill>
                      <a:schemeClr val="tx1"/>
                    </a:solidFill>
                    <a:latin typeface="幼圆" panose="02010509060101010101" pitchFamily="49" charset="-122"/>
                    <a:ea typeface="幼圆" panose="02010509060101010101" pitchFamily="49" charset="-122"/>
                  </a:rPr>
                  <a:t>范数为向量</a:t>
                </a:r>
                <a14:m>
                  <m:oMath xmlns:m="http://schemas.openxmlformats.org/officeDocument/2006/math">
                    <m:r>
                      <a:rPr lang="en-US" altLang="zh-CN" sz="2400" b="1" i="1" smtClean="0">
                        <a:solidFill>
                          <a:schemeClr val="tx1"/>
                        </a:solidFill>
                        <a:latin typeface="Cambria Math" panose="02040503050406030204" pitchFamily="18" charset="0"/>
                        <a:ea typeface="幼圆" panose="02010509060101010101" pitchFamily="49" charset="-122"/>
                      </a:rPr>
                      <m:t>𝒙</m:t>
                    </m:r>
                  </m:oMath>
                </a14:m>
                <a:r>
                  <a:rPr kumimoji="0" lang="zh-CN" altLang="en-US" sz="2400" b="1" i="0" u="none" strike="noStrike" kern="1200" cap="none" spc="0" normalizeH="0" baseline="0" noProof="0" dirty="0">
                    <a:ln>
                      <a:noFill/>
                    </a:ln>
                    <a:solidFill>
                      <a:schemeClr val="tx1"/>
                    </a:solidFill>
                    <a:effectLst/>
                    <a:uLnTx/>
                    <a:uFillTx/>
                    <a:latin typeface="幼圆" panose="02010509060101010101" pitchFamily="49" charset="-122"/>
                    <a:ea typeface="幼圆" panose="02010509060101010101" pitchFamily="49" charset="-122"/>
                    <a:cs typeface="+mn-cs"/>
                  </a:rPr>
                  <a:t>所有</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元素</a:t>
                </a:r>
                <a:r>
                  <a:rPr kumimoji="0" lang="zh-CN" altLang="en-US" sz="2400" b="1" i="0" u="none" strike="noStrike" kern="1200" cap="none" spc="0" normalizeH="0" baseline="0" noProof="0" dirty="0">
                    <a:ln>
                      <a:noFill/>
                    </a:ln>
                    <a:solidFill>
                      <a:srgbClr val="FF0000"/>
                    </a:solidFill>
                    <a:effectLst/>
                    <a:uLnTx/>
                    <a:uFillTx/>
                    <a:latin typeface="幼圆" panose="02010509060101010101" pitchFamily="49" charset="-122"/>
                    <a:ea typeface="幼圆" panose="02010509060101010101" pitchFamily="49" charset="-122"/>
                    <a:cs typeface="+mn-cs"/>
                  </a:rPr>
                  <a:t>绝对值的和</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mc:Choice>
        <mc:Fallback xmlns="">
          <p:sp>
            <p:nvSpPr>
              <p:cNvPr id="5" name="矩形 4">
                <a:extLst>
                  <a:ext uri="{FF2B5EF4-FFF2-40B4-BE49-F238E27FC236}">
                    <a16:creationId xmlns:a16="http://schemas.microsoft.com/office/drawing/2014/main" id="{047A534A-24ED-42FA-A6FE-CBACFA9F7E04}"/>
                  </a:ext>
                </a:extLst>
              </p:cNvPr>
              <p:cNvSpPr>
                <a:spLocks noRot="1" noChangeAspect="1" noMove="1" noResize="1" noEditPoints="1" noAdjustHandles="1" noChangeArrowheads="1" noChangeShapeType="1" noTextEdit="1"/>
              </p:cNvSpPr>
              <p:nvPr/>
            </p:nvSpPr>
            <p:spPr>
              <a:xfrm>
                <a:off x="252187" y="4803749"/>
                <a:ext cx="8832198" cy="1985415"/>
              </a:xfrm>
              <a:prstGeom prst="rect">
                <a:avLst/>
              </a:prstGeom>
              <a:blipFill>
                <a:blip r:embed="rId4"/>
                <a:stretch>
                  <a:fillRect l="-1035" t="-4294" b="-15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461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矩阵的范数</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935A4A0-0366-4D28-82CA-69C0552A191B}"/>
                  </a:ext>
                </a:extLst>
              </p:cNvPr>
              <p:cNvSpPr/>
              <p:nvPr/>
            </p:nvSpPr>
            <p:spPr>
              <a:xfrm>
                <a:off x="155901" y="764704"/>
                <a:ext cx="8832198" cy="1961819"/>
              </a:xfrm>
              <a:prstGeom prst="rect">
                <a:avLst/>
              </a:prstGeom>
            </p:spPr>
            <p:txBody>
              <a:bodyPr wrap="square">
                <a:spAutoFit/>
              </a:bodyPr>
              <a:lstStyle/>
              <a:p>
                <a:pPr marL="274320" marR="0" lvl="0" indent="-274320" algn="l" defTabSz="914400" rtl="0" eaLnBrk="1" fontAlgn="auto" latinLnBrk="0" hangingPunct="1">
                  <a:lnSpc>
                    <a:spcPct val="100000"/>
                  </a:lnSpc>
                  <a:spcBef>
                    <a:spcPts val="580"/>
                  </a:spcBef>
                  <a:spcAft>
                    <a:spcPts val="0"/>
                  </a:spcAft>
                  <a:buClr>
                    <a:srgbClr val="00B050"/>
                  </a:buClr>
                  <a:buSzPct val="85000"/>
                  <a:buFont typeface="Wingdings" pitchFamily="2" charset="2"/>
                  <a:buChar char="q"/>
                  <a:tabLst/>
                  <a:defRPr/>
                </a:pP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norm(A</a:t>
                </a:r>
                <a:r>
                  <a:rPr lang="en-US" altLang="zh-CN" sz="2400" b="1" dirty="0">
                    <a:solidFill>
                      <a:srgbClr val="9B2D1F"/>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b="1" dirty="0" err="1">
                    <a:solidFill>
                      <a:srgbClr val="9B2D1F"/>
                    </a:solidFill>
                    <a:latin typeface="Courier New" panose="02070309020205020404" pitchFamily="49" charset="0"/>
                    <a:ea typeface="宋体" panose="02010600030101010101" pitchFamily="2" charset="-122"/>
                    <a:cs typeface="Courier New" panose="02070309020205020404" pitchFamily="49" charset="0"/>
                  </a:rPr>
                  <a:t>inf</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en-US" altLang="zh-CN" sz="2400" b="1" i="0" u="none" strike="noStrike" kern="1200" cap="none" spc="0" normalizeH="0" baseline="0" noProof="0" dirty="0">
                    <a:ln>
                      <a:noFill/>
                    </a:ln>
                    <a:solidFill>
                      <a:srgbClr val="0070C0"/>
                    </a:solidFill>
                    <a:effectLst/>
                    <a:uLnTx/>
                    <a:uFillTx/>
                    <a:latin typeface="幼圆" panose="02010509060101010101" pitchFamily="49" charset="-122"/>
                    <a:ea typeface="宋体" panose="02010600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计算矩阵</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t>
                </a:r>
                <a:r>
                  <a:rPr lang="zh-CN" altLang="en-US" sz="2400" b="1" dirty="0">
                    <a:solidFill>
                      <a:prstClr val="black"/>
                    </a:solidFill>
                    <a:latin typeface="幼圆" panose="02010509060101010101" pitchFamily="49" charset="-122"/>
                    <a:ea typeface="幼圆" panose="02010509060101010101" pitchFamily="49" charset="-122"/>
                  </a:rPr>
                  <a:t>或向量</a:t>
                </a:r>
                <a:r>
                  <a:rPr lang="en-US" altLang="zh-CN" sz="2400" b="1" dirty="0">
                    <a:solidFill>
                      <a:prstClr val="black"/>
                    </a:solidFill>
                    <a:latin typeface="幼圆" panose="02010509060101010101" pitchFamily="49" charset="-122"/>
                    <a:ea typeface="幼圆" panose="020105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a:t>
                </a:r>
                <a14:m>
                  <m:oMath xmlns:m="http://schemas.openxmlformats.org/officeDocument/2006/math">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oMath>
                </a14:m>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范数，也称为行范数</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lvl="0">
                  <a:spcBef>
                    <a:spcPts val="580"/>
                  </a:spcBef>
                  <a:buClr>
                    <a:srgbClr val="00B050"/>
                  </a:buClr>
                  <a:buSzPct val="85000"/>
                  <a:defRPr/>
                </a:pPr>
                <a14:m>
                  <m:oMathPara xmlns:m="http://schemas.openxmlformats.org/officeDocument/2006/math">
                    <m:oMathParaPr>
                      <m:jc m:val="centerGroup"/>
                    </m:oMathParaPr>
                    <m:oMath xmlns:m="http://schemas.openxmlformats.org/officeDocument/2006/math">
                      <m:sSub>
                        <m:sSub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sSubPr>
                        <m:e>
                          <m:d>
                            <m:dPr>
                              <m:begChr m:val="‖"/>
                              <m:endChr m:val="‖"/>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m:t>
                              </m:r>
                            </m:e>
                          </m:d>
                        </m:e>
                        <m: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sub>
                      </m:s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func>
                        <m:func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funcPr>
                        <m:fName>
                          <m:limLow>
                            <m:limLow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limLow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max</m:t>
                              </m:r>
                            </m:e>
                            <m:lim>
                              <m:sSub>
                                <m:sSub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sSubPr>
                                <m:e>
                                  <m:d>
                                    <m:dPr>
                                      <m:begChr m:val="‖"/>
                                      <m:endChr m:val="‖"/>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𝑥</m:t>
                                      </m:r>
                                    </m:e>
                                  </m:d>
                                </m:e>
                                <m: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sub>
                              </m:s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𝟏</m:t>
                              </m:r>
                            </m:lim>
                          </m:limLow>
                        </m:fName>
                        <m:e>
                          <m:sSub>
                            <m:sSub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sSubPr>
                            <m:e>
                              <m:d>
                                <m:dPr>
                                  <m:begChr m:val="‖"/>
                                  <m:endChr m:val="‖"/>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𝑨𝒙</m:t>
                                  </m:r>
                                </m:e>
                              </m:d>
                            </m:e>
                            <m: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sub>
                          </m:sSub>
                        </m:e>
                      </m:func>
                      <m:r>
                        <a:rPr lang="en-US" altLang="zh-CN" sz="2400" b="1" i="1">
                          <a:solidFill>
                            <a:prstClr val="black"/>
                          </a:solidFill>
                          <a:latin typeface="Cambria Math" panose="02040503050406030204" pitchFamily="18" charset="0"/>
                          <a:ea typeface="幼圆" panose="02010509060101010101" pitchFamily="49" charset="-122"/>
                        </a:rPr>
                        <m:t>=</m:t>
                      </m:r>
                      <m:func>
                        <m:funcPr>
                          <m:ctrlPr>
                            <a:rPr lang="en-US" altLang="zh-CN" sz="2400" b="1" i="1">
                              <a:solidFill>
                                <a:prstClr val="black"/>
                              </a:solidFill>
                              <a:latin typeface="Cambria Math" panose="02040503050406030204" pitchFamily="18" charset="0"/>
                              <a:ea typeface="幼圆" panose="02010509060101010101" pitchFamily="49" charset="-122"/>
                            </a:rPr>
                          </m:ctrlPr>
                        </m:funcPr>
                        <m:fName>
                          <m:limLow>
                            <m:limLowPr>
                              <m:ctrlPr>
                                <a:rPr lang="en-US" altLang="zh-CN" sz="2400" b="1" i="1">
                                  <a:solidFill>
                                    <a:prstClr val="black"/>
                                  </a:solidFill>
                                  <a:latin typeface="Cambria Math" panose="02040503050406030204" pitchFamily="18" charset="0"/>
                                  <a:ea typeface="幼圆" panose="02010509060101010101" pitchFamily="49" charset="-122"/>
                                </a:rPr>
                              </m:ctrlPr>
                            </m:limLowPr>
                            <m:e>
                              <m:r>
                                <m:rPr>
                                  <m:sty m:val="p"/>
                                </m:rPr>
                                <a:rPr lang="en-US" altLang="zh-CN" sz="2400">
                                  <a:solidFill>
                                    <a:prstClr val="black"/>
                                  </a:solidFill>
                                  <a:latin typeface="Cambria Math" panose="02040503050406030204" pitchFamily="18" charset="0"/>
                                  <a:ea typeface="幼圆" panose="02010509060101010101" pitchFamily="49" charset="-122"/>
                                </a:rPr>
                                <m:t>max</m:t>
                              </m:r>
                            </m:e>
                            <m:lim>
                              <m:r>
                                <a:rPr lang="en-US" altLang="zh-CN" sz="2400" b="1" i="1">
                                  <a:solidFill>
                                    <a:prstClr val="black"/>
                                  </a:solidFill>
                                  <a:latin typeface="Cambria Math" panose="02040503050406030204" pitchFamily="18" charset="0"/>
                                  <a:ea typeface="幼圆" panose="02010509060101010101" pitchFamily="49" charset="-122"/>
                                </a:rPr>
                                <m:t>𝟏</m:t>
                              </m:r>
                              <m:r>
                                <a:rPr lang="en-US" altLang="zh-CN" sz="2400" b="1" i="1">
                                  <a:solidFill>
                                    <a:prstClr val="black"/>
                                  </a:solidFill>
                                  <a:latin typeface="Cambria Math" panose="02040503050406030204" pitchFamily="18" charset="0"/>
                                  <a:ea typeface="幼圆" panose="02010509060101010101" pitchFamily="49" charset="-122"/>
                                </a:rPr>
                                <m:t>≤</m:t>
                              </m:r>
                              <m:r>
                                <a:rPr lang="en-US" altLang="zh-CN" sz="2400" b="1" i="1" smtClean="0">
                                  <a:solidFill>
                                    <a:prstClr val="black"/>
                                  </a:solidFill>
                                  <a:latin typeface="Cambria Math" panose="02040503050406030204" pitchFamily="18" charset="0"/>
                                  <a:ea typeface="幼圆" panose="02010509060101010101" pitchFamily="49" charset="-122"/>
                                </a:rPr>
                                <m:t>𝒊</m:t>
                              </m:r>
                              <m:r>
                                <a:rPr lang="en-US" altLang="zh-CN" sz="2400" b="1" i="1">
                                  <a:solidFill>
                                    <a:prstClr val="black"/>
                                  </a:solidFill>
                                  <a:latin typeface="Cambria Math" panose="02040503050406030204" pitchFamily="18" charset="0"/>
                                  <a:ea typeface="幼圆" panose="02010509060101010101" pitchFamily="49" charset="-122"/>
                                </a:rPr>
                                <m:t>≤</m:t>
                              </m:r>
                              <m:r>
                                <a:rPr lang="en-US" altLang="zh-CN" sz="2400" b="1" i="1" smtClean="0">
                                  <a:solidFill>
                                    <a:prstClr val="black"/>
                                  </a:solidFill>
                                  <a:latin typeface="Cambria Math" panose="02040503050406030204" pitchFamily="18" charset="0"/>
                                  <a:ea typeface="幼圆" panose="02010509060101010101" pitchFamily="49" charset="-122"/>
                                </a:rPr>
                                <m:t>𝒎</m:t>
                              </m:r>
                            </m:lim>
                          </m:limLow>
                        </m:fName>
                        <m:e>
                          <m:nary>
                            <m:naryPr>
                              <m:chr m:val="∑"/>
                              <m:ctrlPr>
                                <a:rPr lang="en-US" altLang="zh-CN" sz="2400" b="1" i="1">
                                  <a:solidFill>
                                    <a:prstClr val="black"/>
                                  </a:solidFill>
                                  <a:latin typeface="Cambria Math" panose="02040503050406030204" pitchFamily="18" charset="0"/>
                                  <a:ea typeface="幼圆" panose="02010509060101010101" pitchFamily="49" charset="-122"/>
                                </a:rPr>
                              </m:ctrlPr>
                            </m:naryPr>
                            <m:sub>
                              <m:r>
                                <a:rPr lang="en-US" altLang="zh-CN" sz="2400" b="1" i="1" smtClean="0">
                                  <a:solidFill>
                                    <a:prstClr val="black"/>
                                  </a:solidFill>
                                  <a:latin typeface="Cambria Math" panose="02040503050406030204" pitchFamily="18" charset="0"/>
                                  <a:ea typeface="幼圆" panose="02010509060101010101" pitchFamily="49" charset="-122"/>
                                </a:rPr>
                                <m:t>𝒋</m:t>
                              </m:r>
                              <m:r>
                                <a:rPr lang="en-US" altLang="zh-CN" sz="2400" b="1" i="1">
                                  <a:solidFill>
                                    <a:prstClr val="black"/>
                                  </a:solidFill>
                                  <a:latin typeface="Cambria Math" panose="02040503050406030204" pitchFamily="18" charset="0"/>
                                  <a:ea typeface="幼圆" panose="02010509060101010101" pitchFamily="49" charset="-122"/>
                                </a:rPr>
                                <m:t>=</m:t>
                              </m:r>
                              <m:r>
                                <a:rPr lang="en-US" altLang="zh-CN" sz="2400" b="1" i="1">
                                  <a:solidFill>
                                    <a:prstClr val="black"/>
                                  </a:solidFill>
                                  <a:latin typeface="Cambria Math" panose="02040503050406030204" pitchFamily="18" charset="0"/>
                                  <a:ea typeface="幼圆" panose="02010509060101010101" pitchFamily="49" charset="-122"/>
                                </a:rPr>
                                <m:t>𝟏</m:t>
                              </m:r>
                            </m:sub>
                            <m:sup>
                              <m:r>
                                <a:rPr lang="en-US" altLang="zh-CN" sz="2400" b="1" i="1" smtClean="0">
                                  <a:solidFill>
                                    <a:prstClr val="black"/>
                                  </a:solidFill>
                                  <a:latin typeface="Cambria Math" panose="02040503050406030204" pitchFamily="18" charset="0"/>
                                  <a:ea typeface="幼圆" panose="02010509060101010101" pitchFamily="49" charset="-122"/>
                                </a:rPr>
                                <m:t>𝒏</m:t>
                              </m:r>
                            </m:sup>
                            <m:e>
                              <m:d>
                                <m:dPr>
                                  <m:begChr m:val="|"/>
                                  <m:endChr m:val="|"/>
                                  <m:ctrlPr>
                                    <a:rPr lang="en-US" altLang="zh-CN" sz="2400" b="1" i="1">
                                      <a:solidFill>
                                        <a:prstClr val="black"/>
                                      </a:solidFill>
                                      <a:latin typeface="Cambria Math" panose="02040503050406030204" pitchFamily="18" charset="0"/>
                                      <a:ea typeface="幼圆" panose="02010509060101010101" pitchFamily="49" charset="-122"/>
                                    </a:rPr>
                                  </m:ctrlPr>
                                </m:dPr>
                                <m:e>
                                  <m:sSub>
                                    <m:sSubPr>
                                      <m:ctrlPr>
                                        <a:rPr lang="en-US" altLang="zh-CN" sz="2400" b="1" i="1">
                                          <a:solidFill>
                                            <a:prstClr val="black"/>
                                          </a:solidFill>
                                          <a:latin typeface="Cambria Math" panose="02040503050406030204" pitchFamily="18" charset="0"/>
                                          <a:ea typeface="幼圆" panose="02010509060101010101" pitchFamily="49" charset="-122"/>
                                        </a:rPr>
                                      </m:ctrlPr>
                                    </m:sSubPr>
                                    <m:e>
                                      <m:r>
                                        <a:rPr lang="en-US" altLang="zh-CN" sz="2400" b="1" i="1">
                                          <a:solidFill>
                                            <a:prstClr val="black"/>
                                          </a:solidFill>
                                          <a:latin typeface="Cambria Math" panose="02040503050406030204" pitchFamily="18" charset="0"/>
                                          <a:ea typeface="幼圆" panose="02010509060101010101" pitchFamily="49" charset="-122"/>
                                        </a:rPr>
                                        <m:t>𝒂</m:t>
                                      </m:r>
                                    </m:e>
                                    <m:sub>
                                      <m:r>
                                        <a:rPr lang="en-US" altLang="zh-CN" sz="2400" b="1" i="1">
                                          <a:solidFill>
                                            <a:prstClr val="black"/>
                                          </a:solidFill>
                                          <a:latin typeface="Cambria Math" panose="02040503050406030204" pitchFamily="18" charset="0"/>
                                          <a:ea typeface="幼圆" panose="02010509060101010101" pitchFamily="49" charset="-122"/>
                                        </a:rPr>
                                        <m:t>𝒊𝒋</m:t>
                                      </m:r>
                                    </m:sub>
                                  </m:sSub>
                                </m:e>
                              </m:d>
                            </m:e>
                          </m:nary>
                        </m:e>
                      </m:func>
                    </m:oMath>
                  </m:oMathPara>
                </a14:m>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lvl="0">
                  <a:spcBef>
                    <a:spcPts val="580"/>
                  </a:spcBef>
                  <a:buClr>
                    <a:srgbClr val="00B050"/>
                  </a:buClr>
                  <a:buSzPct val="85000"/>
                  <a:defRPr/>
                </a:pPr>
                <a:r>
                  <a:rPr lang="zh-CN" altLang="en-US" sz="2400" b="1" noProof="0" dirty="0">
                    <a:solidFill>
                      <a:schemeClr val="tx1"/>
                    </a:solidFill>
                    <a:latin typeface="幼圆" panose="02010509060101010101" pitchFamily="49" charset="-122"/>
                    <a:ea typeface="幼圆" panose="02010509060101010101" pitchFamily="49" charset="-122"/>
                  </a:rPr>
                  <a:t>其中</a:t>
                </a:r>
                <a:r>
                  <a:rPr lang="zh-CN" altLang="en-US" sz="2400" b="1" dirty="0">
                    <a:solidFill>
                      <a:schemeClr val="tx1"/>
                    </a:solidFill>
                    <a:latin typeface="幼圆" panose="02010509060101010101" pitchFamily="49" charset="-122"/>
                    <a:ea typeface="幼圆" panose="02010509060101010101" pitchFamily="49" charset="-122"/>
                  </a:rPr>
                  <a:t>向量</a:t>
                </a:r>
                <a14:m>
                  <m:oMath xmlns:m="http://schemas.openxmlformats.org/officeDocument/2006/math">
                    <m:r>
                      <a:rPr lang="en-US" altLang="zh-CN" sz="2400" b="1" i="1">
                        <a:solidFill>
                          <a:schemeClr val="tx1"/>
                        </a:solidFill>
                        <a:latin typeface="Cambria Math" panose="02040503050406030204" pitchFamily="18" charset="0"/>
                        <a:ea typeface="幼圆" panose="02010509060101010101" pitchFamily="49" charset="-122"/>
                      </a:rPr>
                      <m:t>𝒙</m:t>
                    </m:r>
                  </m:oMath>
                </a14:m>
                <a:r>
                  <a:rPr lang="zh-CN" altLang="en-US" sz="2400" b="1" dirty="0">
                    <a:solidFill>
                      <a:schemeClr val="tx1"/>
                    </a:solidFill>
                    <a:latin typeface="幼圆" panose="02010509060101010101" pitchFamily="49" charset="-122"/>
                    <a:ea typeface="幼圆" panose="02010509060101010101" pitchFamily="49" charset="-122"/>
                  </a:rPr>
                  <a:t>的</a:t>
                </a:r>
                <a14:m>
                  <m:oMath xmlns:m="http://schemas.openxmlformats.org/officeDocument/2006/math">
                    <m:r>
                      <a:rPr lang="en-US" altLang="zh-CN" sz="2400" b="1" i="1" dirty="0" smtClean="0">
                        <a:solidFill>
                          <a:schemeClr val="tx1"/>
                        </a:solidFill>
                        <a:latin typeface="Cambria Math" panose="02040503050406030204" pitchFamily="18" charset="0"/>
                        <a:ea typeface="幼圆" panose="02010509060101010101" pitchFamily="49" charset="-122"/>
                      </a:rPr>
                      <m:t>∞</m:t>
                    </m:r>
                  </m:oMath>
                </a14:m>
                <a:r>
                  <a:rPr lang="en-US" altLang="zh-CN" sz="2400" b="1" dirty="0">
                    <a:solidFill>
                      <a:schemeClr val="tx1"/>
                    </a:solidFill>
                    <a:latin typeface="幼圆" panose="02010509060101010101" pitchFamily="49" charset="-122"/>
                    <a:ea typeface="幼圆" panose="02010509060101010101" pitchFamily="49" charset="-122"/>
                  </a:rPr>
                  <a:t>-</a:t>
                </a:r>
                <a:r>
                  <a:rPr lang="zh-CN" altLang="en-US" sz="2400" b="1" dirty="0">
                    <a:solidFill>
                      <a:schemeClr val="tx1"/>
                    </a:solidFill>
                    <a:latin typeface="幼圆" panose="02010509060101010101" pitchFamily="49" charset="-122"/>
                    <a:ea typeface="幼圆" panose="02010509060101010101" pitchFamily="49" charset="-122"/>
                  </a:rPr>
                  <a:t>范数即</a:t>
                </a:r>
                <a14:m>
                  <m:oMath xmlns:m="http://schemas.openxmlformats.org/officeDocument/2006/math">
                    <m:r>
                      <a:rPr lang="en-US" altLang="zh-CN" sz="2400" b="1" i="1" smtClean="0">
                        <a:solidFill>
                          <a:schemeClr val="tx1"/>
                        </a:solidFill>
                        <a:latin typeface="Cambria Math" panose="02040503050406030204" pitchFamily="18" charset="0"/>
                        <a:ea typeface="幼圆" panose="02010509060101010101" pitchFamily="49" charset="-122"/>
                      </a:rPr>
                      <m:t>𝒙</m:t>
                    </m:r>
                  </m:oMath>
                </a14:m>
                <a:r>
                  <a:rPr kumimoji="0" lang="zh-CN" altLang="en-US" sz="2400" b="1" i="0" u="none" strike="noStrike" kern="1200" cap="none" spc="0" normalizeH="0" baseline="0" noProof="0" dirty="0">
                    <a:ln>
                      <a:noFill/>
                    </a:ln>
                    <a:solidFill>
                      <a:schemeClr val="tx1"/>
                    </a:solidFill>
                    <a:effectLst/>
                    <a:uLnTx/>
                    <a:uFillTx/>
                    <a:latin typeface="幼圆" panose="02010509060101010101" pitchFamily="49" charset="-122"/>
                    <a:ea typeface="幼圆" panose="02010509060101010101" pitchFamily="49" charset="-122"/>
                    <a:cs typeface="+mn-cs"/>
                  </a:rPr>
                  <a:t>所有</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元素的</a:t>
                </a:r>
                <a:r>
                  <a:rPr kumimoji="0" lang="zh-CN" altLang="en-US" sz="2400" b="1" i="0" u="none" strike="noStrike" kern="1200" cap="none" spc="0" normalizeH="0" baseline="0" noProof="0" dirty="0">
                    <a:ln>
                      <a:noFill/>
                    </a:ln>
                    <a:solidFill>
                      <a:srgbClr val="FF0000"/>
                    </a:solidFill>
                    <a:effectLst/>
                    <a:uLnTx/>
                    <a:uFillTx/>
                    <a:latin typeface="幼圆" panose="02010509060101010101" pitchFamily="49" charset="-122"/>
                    <a:ea typeface="幼圆" panose="02010509060101010101" pitchFamily="49" charset="-122"/>
                    <a:cs typeface="+mn-cs"/>
                  </a:rPr>
                  <a:t>最大绝对值</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mc:Choice>
        <mc:Fallback xmlns="">
          <p:sp>
            <p:nvSpPr>
              <p:cNvPr id="7" name="矩形 6">
                <a:extLst>
                  <a:ext uri="{FF2B5EF4-FFF2-40B4-BE49-F238E27FC236}">
                    <a16:creationId xmlns:a16="http://schemas.microsoft.com/office/drawing/2014/main" id="{0935A4A0-0366-4D28-82CA-69C0552A191B}"/>
                  </a:ext>
                </a:extLst>
              </p:cNvPr>
              <p:cNvSpPr>
                <a:spLocks noRot="1" noChangeAspect="1" noMove="1" noResize="1" noEditPoints="1" noAdjustHandles="1" noChangeArrowheads="1" noChangeShapeType="1" noTextEdit="1"/>
              </p:cNvSpPr>
              <p:nvPr/>
            </p:nvSpPr>
            <p:spPr>
              <a:xfrm>
                <a:off x="155901" y="764704"/>
                <a:ext cx="8832198" cy="1961819"/>
              </a:xfrm>
              <a:prstGeom prst="rect">
                <a:avLst/>
              </a:prstGeom>
              <a:blipFill>
                <a:blip r:embed="rId2"/>
                <a:stretch>
                  <a:fillRect l="-1105" t="-4348" b="-5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E18CD95-B29D-4685-9B91-1552FDAC70CB}"/>
                  </a:ext>
                </a:extLst>
              </p:cNvPr>
              <p:cNvSpPr/>
              <p:nvPr/>
            </p:nvSpPr>
            <p:spPr>
              <a:xfrm>
                <a:off x="155901" y="2852936"/>
                <a:ext cx="8832198" cy="1681614"/>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en-US" altLang="zh-CN" sz="2400" b="1" dirty="0">
                    <a:solidFill>
                      <a:srgbClr val="9B2D1F"/>
                    </a:solidFill>
                    <a:latin typeface="Courier New" panose="02070309020205020404" pitchFamily="49" charset="0"/>
                    <a:cs typeface="Courier New" panose="02070309020205020404" pitchFamily="49" charset="0"/>
                  </a:rPr>
                  <a:t>sum(sum(A~=0.0))</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计算矩阵</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a:t>
                </a:r>
                <a:r>
                  <a:rPr lang="en-US" altLang="zh-CN" sz="2400" b="1" noProof="0" dirty="0">
                    <a:solidFill>
                      <a:prstClr val="black"/>
                    </a:solidFill>
                    <a:latin typeface="幼圆" panose="02010509060101010101" pitchFamily="49" charset="-122"/>
                    <a:ea typeface="幼圆" panose="02010509060101010101" pitchFamily="49" charset="-122"/>
                  </a:rPr>
                  <a:t>0-</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范数（但这并不是真正的范数，为什么），含义为矩阵</a:t>
                </a:r>
                <a14:m>
                  <m:oMath xmlns:m="http://schemas.openxmlformats.org/officeDocument/2006/math">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m:t>
                    </m:r>
                  </m:oMath>
                </a14:m>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a:t>
                </a:r>
                <a:r>
                  <a:rPr kumimoji="0" lang="zh-CN" altLang="en-US" sz="2400" b="1" i="0" u="none" strike="noStrike" kern="1200" cap="none" spc="0" normalizeH="0" baseline="0" noProof="0" dirty="0">
                    <a:ln>
                      <a:noFill/>
                    </a:ln>
                    <a:solidFill>
                      <a:srgbClr val="FF0000"/>
                    </a:solidFill>
                    <a:effectLst/>
                    <a:uLnTx/>
                    <a:uFillTx/>
                    <a:latin typeface="幼圆" panose="02010509060101010101" pitchFamily="49" charset="-122"/>
                    <a:ea typeface="幼圆" panose="02010509060101010101" pitchFamily="49" charset="-122"/>
                    <a:cs typeface="+mn-cs"/>
                  </a:rPr>
                  <a:t>非零元素的个数</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。记为</a:t>
                </a:r>
                <a:endParaRPr lang="en-US" altLang="zh-CN" sz="2400" b="1" noProof="0" dirty="0">
                  <a:solidFill>
                    <a:prstClr val="black"/>
                  </a:solidFill>
                  <a:latin typeface="幼圆" panose="02010509060101010101" pitchFamily="49" charset="-122"/>
                  <a:ea typeface="幼圆" panose="02010509060101010101" pitchFamily="49" charset="-122"/>
                </a:endParaRPr>
              </a:p>
              <a:p>
                <a:pPr lvl="0">
                  <a:spcBef>
                    <a:spcPts val="580"/>
                  </a:spcBef>
                  <a:buClr>
                    <a:srgbClr val="00B050"/>
                  </a:buClr>
                  <a:buSzPct val="85000"/>
                  <a:defRPr/>
                </a:pPr>
                <a14:m>
                  <m:oMathPara xmlns:m="http://schemas.openxmlformats.org/officeDocument/2006/math">
                    <m:oMathParaPr>
                      <m:jc m:val="centerGroup"/>
                    </m:oMathParaPr>
                    <m:oMath xmlns:m="http://schemas.openxmlformats.org/officeDocument/2006/math">
                      <m:sSub>
                        <m:sSub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sSubPr>
                        <m:e>
                          <m:d>
                            <m:dPr>
                              <m:begChr m:val="‖"/>
                              <m:endChr m:val="‖"/>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m:t>
                              </m:r>
                            </m:e>
                          </m:d>
                        </m:e>
                        <m: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𝟎</m:t>
                          </m:r>
                        </m:sub>
                      </m:s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sSub>
                        <m:sSub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sSub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m:t>
                          </m:r>
                        </m:e>
                        <m: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𝒊𝒋</m:t>
                          </m:r>
                        </m:sub>
                      </m:s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𝟎</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oMath>
                  </m:oMathPara>
                </a14:m>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a:p>
                <a:pPr lvl="0">
                  <a:spcBef>
                    <a:spcPts val="580"/>
                  </a:spcBef>
                  <a:buClr>
                    <a:srgbClr val="00B050"/>
                  </a:buClr>
                  <a:buSzPct val="85000"/>
                  <a:defRPr/>
                </a:pPr>
                <a:r>
                  <a:rPr lang="en-US" altLang="zh-CN" sz="2400" b="1" dirty="0">
                    <a:solidFill>
                      <a:prstClr val="black"/>
                    </a:solidFill>
                    <a:latin typeface="幼圆" panose="02010509060101010101" pitchFamily="49" charset="-122"/>
                    <a:ea typeface="幼圆" panose="02010509060101010101" pitchFamily="49" charset="-122"/>
                  </a:rPr>
                  <a:t>0-</a:t>
                </a:r>
                <a:r>
                  <a:rPr lang="zh-CN" altLang="en-US" sz="2400" b="1" dirty="0">
                    <a:solidFill>
                      <a:prstClr val="black"/>
                    </a:solidFill>
                    <a:latin typeface="幼圆" panose="02010509060101010101" pitchFamily="49" charset="-122"/>
                    <a:ea typeface="幼圆" panose="02010509060101010101" pitchFamily="49" charset="-122"/>
                  </a:rPr>
                  <a:t>范数是对</a:t>
                </a:r>
                <a:r>
                  <a:rPr lang="zh-CN" altLang="en-US" sz="2400" b="1" dirty="0">
                    <a:solidFill>
                      <a:srgbClr val="FF0000"/>
                    </a:solidFill>
                    <a:latin typeface="幼圆" panose="02010509060101010101" pitchFamily="49" charset="-122"/>
                    <a:ea typeface="幼圆" panose="02010509060101010101" pitchFamily="49" charset="-122"/>
                  </a:rPr>
                  <a:t>矩阵稀疏性</a:t>
                </a:r>
                <a:r>
                  <a:rPr lang="zh-CN" altLang="en-US" sz="2400" b="1" dirty="0">
                    <a:solidFill>
                      <a:prstClr val="black"/>
                    </a:solidFill>
                    <a:latin typeface="幼圆" panose="02010509060101010101" pitchFamily="49" charset="-122"/>
                    <a:ea typeface="幼圆" panose="02010509060101010101" pitchFamily="49" charset="-122"/>
                  </a:rPr>
                  <a:t>的一种最直接、最准确的度量</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mc:Choice>
        <mc:Fallback xmlns="">
          <p:sp>
            <p:nvSpPr>
              <p:cNvPr id="4" name="矩形 3">
                <a:extLst>
                  <a:ext uri="{FF2B5EF4-FFF2-40B4-BE49-F238E27FC236}">
                    <a16:creationId xmlns:a16="http://schemas.microsoft.com/office/drawing/2014/main" id="{7E18CD95-B29D-4685-9B91-1552FDAC70CB}"/>
                  </a:ext>
                </a:extLst>
              </p:cNvPr>
              <p:cNvSpPr>
                <a:spLocks noRot="1" noChangeAspect="1" noMove="1" noResize="1" noEditPoints="1" noAdjustHandles="1" noChangeArrowheads="1" noChangeShapeType="1" noTextEdit="1"/>
              </p:cNvSpPr>
              <p:nvPr/>
            </p:nvSpPr>
            <p:spPr>
              <a:xfrm>
                <a:off x="155901" y="2852936"/>
                <a:ext cx="8832198" cy="1681614"/>
              </a:xfrm>
              <a:prstGeom prst="rect">
                <a:avLst/>
              </a:prstGeom>
              <a:blipFill>
                <a:blip r:embed="rId3"/>
                <a:stretch>
                  <a:fillRect l="-1105" t="-5072" r="-69" b="-7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47A534A-24ED-42FA-A6FE-CBACFA9F7E04}"/>
                  </a:ext>
                </a:extLst>
              </p:cNvPr>
              <p:cNvSpPr/>
              <p:nvPr/>
            </p:nvSpPr>
            <p:spPr>
              <a:xfrm>
                <a:off x="155901" y="4534550"/>
                <a:ext cx="8832198" cy="2254784"/>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en-US" altLang="zh-CN" sz="2400" b="1" dirty="0">
                    <a:solidFill>
                      <a:srgbClr val="9B2D1F"/>
                    </a:solidFill>
                    <a:latin typeface="Courier New" panose="02070309020205020404" pitchFamily="49" charset="0"/>
                    <a:ea typeface="宋体" panose="02010600030101010101" pitchFamily="2" charset="-122"/>
                    <a:cs typeface="Courier New" panose="02070309020205020404" pitchFamily="49" charset="0"/>
                  </a:rPr>
                  <a:t>[U S V] =</a:t>
                </a:r>
                <a:r>
                  <a:rPr lang="en-US" altLang="zh-CN" sz="2400" b="1" dirty="0" err="1">
                    <a:solidFill>
                      <a:srgbClr val="9B2D1F"/>
                    </a:solidFill>
                    <a:latin typeface="Courier New" panose="02070309020205020404" pitchFamily="49" charset="0"/>
                    <a:ea typeface="宋体" panose="02010600030101010101" pitchFamily="2" charset="-122"/>
                    <a:cs typeface="Courier New" panose="02070309020205020404" pitchFamily="49" charset="0"/>
                  </a:rPr>
                  <a:t>svd</a:t>
                </a:r>
                <a:r>
                  <a:rPr lang="en-US" altLang="zh-CN" sz="2400" b="1" dirty="0">
                    <a:solidFill>
                      <a:srgbClr val="9B2D1F"/>
                    </a:solidFill>
                    <a:latin typeface="Courier New" panose="02070309020205020404" pitchFamily="49" charset="0"/>
                    <a:ea typeface="宋体" panose="02010600030101010101" pitchFamily="2" charset="-122"/>
                    <a:cs typeface="Courier New" panose="02070309020205020404" pitchFamily="49" charset="0"/>
                  </a:rPr>
                  <a:t>(A);</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norm(</a:t>
                </a:r>
                <a:r>
                  <a:rPr kumimoji="0" lang="en-US" altLang="zh-CN" sz="2400" b="1" i="0" u="none" strike="noStrike" kern="1200" cap="none" spc="0" normalizeH="0" baseline="0" noProof="0" dirty="0" err="1">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diag</a:t>
                </a:r>
                <a:r>
                  <a:rPr kumimoji="0" lang="en-US" altLang="zh-CN" sz="2400" b="1" i="0" u="none" strike="noStrike" kern="1200" cap="none" spc="0" normalizeH="0" baseline="0" noProof="0" dirty="0">
                    <a:ln>
                      <a:noFill/>
                    </a:ln>
                    <a:solidFill>
                      <a:srgbClr val="9B2D1F"/>
                    </a:solidFill>
                    <a:effectLst/>
                    <a:uLnTx/>
                    <a:uFillTx/>
                    <a:latin typeface="Courier New" panose="02070309020205020404" pitchFamily="49" charset="0"/>
                    <a:ea typeface="宋体" panose="02010600030101010101" pitchFamily="2" charset="-122"/>
                    <a:cs typeface="Courier New" panose="02070309020205020404" pitchFamily="49" charset="0"/>
                  </a:rPr>
                  <a:t>(S),1)</a:t>
                </a:r>
                <a:r>
                  <a:rPr kumimoji="0" lang="en-US" altLang="zh-CN" sz="2400" b="1" i="0" u="none" strike="noStrike" kern="1200" cap="none" spc="0" normalizeH="0" baseline="0" noProof="0" dirty="0">
                    <a:ln>
                      <a:noFill/>
                    </a:ln>
                    <a:solidFill>
                      <a:srgbClr val="0070C0"/>
                    </a:solidFill>
                    <a:effectLst/>
                    <a:uLnTx/>
                    <a:uFillTx/>
                    <a:latin typeface="幼圆" panose="02010509060101010101" pitchFamily="49" charset="-122"/>
                    <a:ea typeface="宋体" panose="02010600030101010101" pitchFamily="2" charset="-122"/>
                    <a:cs typeface="+mn-cs"/>
                  </a:rPr>
                  <a:t> </a:t>
                </a:r>
                <a:r>
                  <a:rPr lang="zh-CN" altLang="en-US" sz="2400" b="1" dirty="0">
                    <a:solidFill>
                      <a:prstClr val="black"/>
                    </a:solidFill>
                    <a:latin typeface="幼圆" panose="02010509060101010101" pitchFamily="49" charset="-122"/>
                    <a:ea typeface="幼圆" panose="02010509060101010101" pitchFamily="49" charset="-122"/>
                  </a:rPr>
                  <a:t>可计</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算矩阵</a:t>
                </a:r>
                <a:r>
                  <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A</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的</a:t>
                </a:r>
                <a:r>
                  <a:rPr lang="zh-CN" altLang="en-US" sz="2400" b="1" noProof="0" dirty="0">
                    <a:solidFill>
                      <a:prstClr val="black"/>
                    </a:solidFill>
                    <a:latin typeface="幼圆" panose="02010509060101010101" pitchFamily="49" charset="-122"/>
                    <a:ea typeface="幼圆" panose="02010509060101010101" pitchFamily="49" charset="-122"/>
                  </a:rPr>
                  <a:t>核</a:t>
                </a:r>
                <a:r>
                  <a:rPr kumimoji="0" lang="zh-CN" altLang="en-US"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范数，</a:t>
                </a:r>
                <a:r>
                  <a:rPr lang="zh-CN" altLang="en-US" sz="2400" b="1" dirty="0">
                    <a:latin typeface="幼圆" panose="02010509060101010101" pitchFamily="49" charset="-122"/>
                    <a:ea typeface="幼圆" panose="02010509060101010101" pitchFamily="49" charset="-122"/>
                  </a:rPr>
                  <a:t>其定义为矩阵</a:t>
                </a:r>
                <a14:m>
                  <m:oMath xmlns:m="http://schemas.openxmlformats.org/officeDocument/2006/math">
                    <m:r>
                      <a:rPr lang="en-US" altLang="zh-CN" sz="2400" b="1" i="1" smtClean="0">
                        <a:latin typeface="Cambria Math" panose="02040503050406030204" pitchFamily="18" charset="0"/>
                        <a:ea typeface="幼圆" panose="02010509060101010101" pitchFamily="49" charset="-122"/>
                      </a:rPr>
                      <m:t>𝑨</m:t>
                    </m:r>
                  </m:oMath>
                </a14:m>
                <a:r>
                  <a:rPr lang="zh-CN" altLang="en-US" sz="2400" b="1" dirty="0">
                    <a:solidFill>
                      <a:srgbClr val="FF0000"/>
                    </a:solidFill>
                    <a:latin typeface="幼圆" panose="02010509060101010101" pitchFamily="49" charset="-122"/>
                    <a:ea typeface="幼圆" panose="02010509060101010101" pitchFamily="49" charset="-122"/>
                  </a:rPr>
                  <a:t>所有奇异值的和</a:t>
                </a:r>
                <a:r>
                  <a:rPr lang="zh-CN" altLang="en-US" sz="2400" b="1" dirty="0">
                    <a:latin typeface="幼圆" panose="02010509060101010101" pitchFamily="49" charset="-122"/>
                    <a:ea typeface="幼圆" panose="02010509060101010101" pitchFamily="49" charset="-122"/>
                  </a:rPr>
                  <a:t>，对核范数的约束是低秩逼近与低秩求解最常用的方法。</a:t>
                </a:r>
                <a:r>
                  <a:rPr lang="en-US" altLang="zh-CN" sz="2400" b="1" dirty="0">
                    <a:latin typeface="幼圆" panose="02010509060101010101" pitchFamily="49" charset="-122"/>
                    <a:ea typeface="幼圆" panose="02010509060101010101" pitchFamily="49" charset="-122"/>
                  </a:rPr>
                  <a:t>(</a:t>
                </a:r>
                <a:r>
                  <a:rPr lang="zh-CN" altLang="en-US" sz="2400" b="1" dirty="0">
                    <a:solidFill>
                      <a:srgbClr val="FF0000"/>
                    </a:solidFill>
                    <a:latin typeface="幼圆" panose="02010509060101010101" pitchFamily="49" charset="-122"/>
                    <a:ea typeface="幼圆" panose="02010509060101010101" pitchFamily="49" charset="-122"/>
                  </a:rPr>
                  <a:t>思考最后一个等式？</a:t>
                </a:r>
                <a:r>
                  <a:rPr lang="zh-CN" altLang="en-US" sz="2400" b="1" dirty="0">
                    <a:latin typeface="幼圆" panose="02010509060101010101" pitchFamily="49" charset="-122"/>
                    <a:ea typeface="幼圆" panose="02010509060101010101" pitchFamily="49" charset="-122"/>
                  </a:rPr>
                  <a:t>）</a:t>
                </a:r>
                <a:endParaRPr lang="en-US" altLang="zh-CN" sz="2400" b="1" dirty="0">
                  <a:latin typeface="幼圆" panose="02010509060101010101" pitchFamily="49" charset="-122"/>
                  <a:ea typeface="幼圆" panose="02010509060101010101" pitchFamily="49" charset="-122"/>
                </a:endParaRPr>
              </a:p>
              <a:p>
                <a:pPr lvl="0">
                  <a:spcBef>
                    <a:spcPts val="580"/>
                  </a:spcBef>
                  <a:buClr>
                    <a:srgbClr val="00B050"/>
                  </a:buClr>
                  <a:buSzPct val="85000"/>
                  <a:defRPr/>
                </a:pPr>
                <a14:m>
                  <m:oMathPara xmlns:m="http://schemas.openxmlformats.org/officeDocument/2006/math">
                    <m:oMathParaPr>
                      <m:jc m:val="centerGroup"/>
                    </m:oMathParaPr>
                    <m:oMath xmlns:m="http://schemas.openxmlformats.org/officeDocument/2006/math">
                      <m:sSub>
                        <m:sSub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sSubPr>
                        <m:e>
                          <m:d>
                            <m:dPr>
                              <m:begChr m:val="‖"/>
                              <m:endChr m:val="‖"/>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m:t>
                              </m:r>
                            </m:e>
                          </m:d>
                        </m:e>
                        <m: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sub>
                      </m:sSub>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nary>
                        <m:naryPr>
                          <m:chr m:val="∑"/>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naryPr>
                        <m:sub>
                          <m:r>
                            <m:rPr>
                              <m:brk m:alnAt="23"/>
                            </m:r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𝒊</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𝟏</m:t>
                          </m:r>
                        </m:sub>
                        <m:sup>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𝒏</m:t>
                          </m:r>
                        </m:sup>
                        <m:e>
                          <m:rad>
                            <m:radPr>
                              <m:degHide m:val="on"/>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ctrlPr>
                            </m:radPr>
                            <m:deg/>
                            <m:e>
                              <m:sSub>
                                <m:sSubPr>
                                  <m:ctrlPr>
                                    <a:rPr lang="en-US" altLang="zh-CN" sz="2400" b="1" i="1">
                                      <a:solidFill>
                                        <a:prstClr val="black"/>
                                      </a:solidFill>
                                      <a:latin typeface="Cambria Math" panose="02040503050406030204" pitchFamily="18" charset="0"/>
                                      <a:ea typeface="幼圆" panose="02010509060101010101" pitchFamily="49" charset="-122"/>
                                    </a:rPr>
                                  </m:ctrlPr>
                                </m:sSubPr>
                                <m:e>
                                  <m:r>
                                    <a:rPr lang="en-US" altLang="zh-CN" sz="2400" b="1" i="1">
                                      <a:solidFill>
                                        <a:prstClr val="black"/>
                                      </a:solidFill>
                                      <a:latin typeface="Cambria Math" panose="02040503050406030204" pitchFamily="18" charset="0"/>
                                      <a:ea typeface="幼圆" panose="02010509060101010101" pitchFamily="49" charset="-122"/>
                                    </a:rPr>
                                    <m:t>𝝀</m:t>
                                  </m:r>
                                </m:e>
                                <m:sub>
                                  <m:r>
                                    <a:rPr lang="en-US" altLang="zh-CN" sz="2400" b="1" i="1">
                                      <a:solidFill>
                                        <a:prstClr val="black"/>
                                      </a:solidFill>
                                      <a:latin typeface="Cambria Math" panose="02040503050406030204" pitchFamily="18" charset="0"/>
                                      <a:ea typeface="幼圆" panose="02010509060101010101" pitchFamily="49" charset="-122"/>
                                    </a:rPr>
                                    <m:t>𝒊</m:t>
                                  </m:r>
                                </m:sub>
                              </m:sSub>
                              <m:r>
                                <a:rPr lang="en-US" altLang="zh-CN" sz="2400" b="1" i="1">
                                  <a:solidFill>
                                    <a:prstClr val="black"/>
                                  </a:solidFill>
                                  <a:latin typeface="Cambria Math" panose="02040503050406030204" pitchFamily="18" charset="0"/>
                                  <a:ea typeface="幼圆" panose="02010509060101010101" pitchFamily="49" charset="-122"/>
                                </a:rPr>
                                <m:t>(</m:t>
                              </m:r>
                              <m:sSup>
                                <m:sSupPr>
                                  <m:ctrlPr>
                                    <a:rPr lang="en-US" altLang="zh-CN" sz="2400" b="1" i="1">
                                      <a:solidFill>
                                        <a:prstClr val="black"/>
                                      </a:solidFill>
                                      <a:latin typeface="Cambria Math" panose="02040503050406030204" pitchFamily="18" charset="0"/>
                                      <a:ea typeface="幼圆" panose="02010509060101010101" pitchFamily="49" charset="-122"/>
                                    </a:rPr>
                                  </m:ctrlPr>
                                </m:sSupPr>
                                <m:e>
                                  <m:r>
                                    <a:rPr lang="en-US" altLang="zh-CN" sz="2400" b="1" i="1">
                                      <a:solidFill>
                                        <a:prstClr val="black"/>
                                      </a:solidFill>
                                      <a:latin typeface="Cambria Math" panose="02040503050406030204" pitchFamily="18" charset="0"/>
                                      <a:ea typeface="幼圆" panose="02010509060101010101" pitchFamily="49" charset="-122"/>
                                    </a:rPr>
                                    <m:t>𝑨</m:t>
                                  </m:r>
                                </m:e>
                                <m:sup>
                                  <m:r>
                                    <a:rPr lang="en-US" altLang="zh-CN" sz="2400" b="1" i="1">
                                      <a:solidFill>
                                        <a:prstClr val="black"/>
                                      </a:solidFill>
                                      <a:latin typeface="Cambria Math" panose="02040503050406030204" pitchFamily="18" charset="0"/>
                                      <a:ea typeface="幼圆" panose="02010509060101010101" pitchFamily="49" charset="-122"/>
                                    </a:rPr>
                                    <m:t>⊤</m:t>
                                  </m:r>
                                </m:sup>
                              </m:sSup>
                              <m:r>
                                <a:rPr lang="en-US" altLang="zh-CN" sz="2400" b="1" i="1">
                                  <a:solidFill>
                                    <a:prstClr val="black"/>
                                  </a:solidFill>
                                  <a:latin typeface="Cambria Math" panose="02040503050406030204" pitchFamily="18" charset="0"/>
                                  <a:ea typeface="幼圆" panose="02010509060101010101" pitchFamily="49" charset="-122"/>
                                </a:rPr>
                                <m:t>𝑨</m:t>
                              </m:r>
                              <m:r>
                                <a:rPr lang="en-US" altLang="zh-CN" sz="2400" b="1" i="1">
                                  <a:solidFill>
                                    <a:prstClr val="black"/>
                                  </a:solidFill>
                                  <a:latin typeface="Cambria Math" panose="02040503050406030204" pitchFamily="18" charset="0"/>
                                  <a:ea typeface="幼圆" panose="02010509060101010101" pitchFamily="49" charset="-122"/>
                                </a:rPr>
                                <m:t>)</m:t>
                              </m:r>
                            </m:e>
                          </m:rad>
                        </m:e>
                      </m:nary>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r>
                        <a:rPr kumimoji="0" lang="en-US" altLang="zh-CN" sz="2400" b="1" i="0"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𝐭𝐫𝐚𝐜𝐞</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𝑨</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幼圆" panose="02010509060101010101" pitchFamily="49" charset="-122"/>
                          <a:cs typeface="+mn-cs"/>
                        </a:rPr>
                        <m:t>)(</m:t>
                      </m:r>
                      <m:r>
                        <a:rPr lang="zh-CN" altLang="en-US" sz="2400" b="1" i="1">
                          <a:solidFill>
                            <a:srgbClr val="FF0000"/>
                          </a:solidFill>
                          <a:latin typeface="Cambria Math" panose="02040503050406030204" pitchFamily="18" charset="0"/>
                          <a:ea typeface="幼圆" panose="02010509060101010101" pitchFamily="49" charset="-122"/>
                        </a:rPr>
                        <m:t>若</m:t>
                      </m:r>
                      <m:r>
                        <a:rPr lang="en-US" altLang="zh-CN" sz="2400" b="1" i="1" smtClean="0">
                          <a:solidFill>
                            <a:srgbClr val="FF0000"/>
                          </a:solidFill>
                          <a:latin typeface="Cambria Math" panose="02040503050406030204" pitchFamily="18" charset="0"/>
                          <a:ea typeface="幼圆" panose="02010509060101010101" pitchFamily="49" charset="-122"/>
                        </a:rPr>
                        <m:t>𝑨</m:t>
                      </m:r>
                      <m:r>
                        <a:rPr lang="zh-CN" altLang="en-US" sz="2400" b="1" i="1">
                          <a:solidFill>
                            <a:srgbClr val="FF0000"/>
                          </a:solidFill>
                          <a:latin typeface="Cambria Math" panose="02040503050406030204" pitchFamily="18" charset="0"/>
                          <a:ea typeface="幼圆" panose="02010509060101010101" pitchFamily="49" charset="-122"/>
                        </a:rPr>
                        <m:t>对称半正定</m:t>
                      </m:r>
                      <m:r>
                        <a:rPr kumimoji="0" lang="en-US" altLang="zh-CN" sz="2400" b="1" i="1" u="none" strike="noStrike" kern="1200" cap="none" spc="0" normalizeH="0" baseline="0" noProof="0" smtClean="0">
                          <a:ln>
                            <a:noFill/>
                          </a:ln>
                          <a:solidFill>
                            <a:srgbClr val="FF0000"/>
                          </a:solidFill>
                          <a:effectLst/>
                          <a:uLnTx/>
                          <a:uFillTx/>
                          <a:latin typeface="Cambria Math" panose="02040503050406030204" pitchFamily="18" charset="0"/>
                          <a:ea typeface="幼圆" panose="02010509060101010101" pitchFamily="49" charset="-122"/>
                          <a:cs typeface="+mn-cs"/>
                        </a:rPr>
                        <m:t>)</m:t>
                      </m:r>
                    </m:oMath>
                  </m:oMathPara>
                </a14:m>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mc:Choice>
        <mc:Fallback xmlns="">
          <p:sp>
            <p:nvSpPr>
              <p:cNvPr id="5" name="矩形 4">
                <a:extLst>
                  <a:ext uri="{FF2B5EF4-FFF2-40B4-BE49-F238E27FC236}">
                    <a16:creationId xmlns:a16="http://schemas.microsoft.com/office/drawing/2014/main" id="{047A534A-24ED-42FA-A6FE-CBACFA9F7E04}"/>
                  </a:ext>
                </a:extLst>
              </p:cNvPr>
              <p:cNvSpPr>
                <a:spLocks noRot="1" noChangeAspect="1" noMove="1" noResize="1" noEditPoints="1" noAdjustHandles="1" noChangeArrowheads="1" noChangeShapeType="1" noTextEdit="1"/>
              </p:cNvSpPr>
              <p:nvPr/>
            </p:nvSpPr>
            <p:spPr>
              <a:xfrm>
                <a:off x="155901" y="4534550"/>
                <a:ext cx="8832198" cy="2254784"/>
              </a:xfrm>
              <a:prstGeom prst="rect">
                <a:avLst/>
              </a:prstGeom>
              <a:blipFill>
                <a:blip r:embed="rId4"/>
                <a:stretch>
                  <a:fillRect l="-622" t="-37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769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hlinkClick r:id="rId2" action="ppaction://hlinkfile"/>
              </a:rPr>
              <a:t>矩阵的其余标量特征</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hlinkClick r:id="rId2" action="ppaction://hlinkfile"/>
              </a:rPr>
              <a:t>-</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hlinkClick r:id="rId2" action="ppaction://hlinkfile"/>
              </a:rPr>
              <a:t>例</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hlinkClick r:id="rId2" action="ppaction://hlinkfile"/>
              </a:rPr>
              <a:t>4.2-1,2</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7" name="矩形 6">
            <a:extLst>
              <a:ext uri="{FF2B5EF4-FFF2-40B4-BE49-F238E27FC236}">
                <a16:creationId xmlns:a16="http://schemas.microsoft.com/office/drawing/2014/main" id="{0935A4A0-0366-4D28-82CA-69C0552A191B}"/>
              </a:ext>
            </a:extLst>
          </p:cNvPr>
          <p:cNvSpPr/>
          <p:nvPr/>
        </p:nvSpPr>
        <p:spPr>
          <a:xfrm>
            <a:off x="155900" y="842313"/>
            <a:ext cx="8988099" cy="461665"/>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zh-CN" altLang="en-US" sz="2400" b="1" dirty="0">
                <a:solidFill>
                  <a:prstClr val="black"/>
                </a:solidFill>
                <a:latin typeface="幼圆" panose="02010509060101010101" pitchFamily="49" charset="-122"/>
                <a:ea typeface="幼圆" panose="02010509060101010101" pitchFamily="49" charset="-122"/>
              </a:rPr>
              <a:t>除行列式与秩外，矩阵的迹</a:t>
            </a:r>
            <a:r>
              <a:rPr lang="en-US" altLang="zh-CN" sz="2400" b="1" dirty="0">
                <a:solidFill>
                  <a:prstClr val="black"/>
                </a:solidFill>
                <a:latin typeface="幼圆" panose="02010509060101010101" pitchFamily="49" charset="-122"/>
                <a:ea typeface="幼圆" panose="02010509060101010101" pitchFamily="49" charset="-122"/>
              </a:rPr>
              <a:t>(</a:t>
            </a:r>
            <a:r>
              <a:rPr lang="zh-CN" altLang="en-US" sz="2400" b="1" dirty="0">
                <a:solidFill>
                  <a:prstClr val="black"/>
                </a:solidFill>
                <a:latin typeface="幼圆" panose="02010509060101010101" pitchFamily="49" charset="-122"/>
                <a:ea typeface="幼圆" panose="02010509060101010101" pitchFamily="49" charset="-122"/>
              </a:rPr>
              <a:t>方阵对角元的和</a:t>
            </a:r>
            <a:r>
              <a:rPr lang="en-US" altLang="zh-CN" sz="2400" b="1" dirty="0">
                <a:solidFill>
                  <a:prstClr val="black"/>
                </a:solidFill>
                <a:latin typeface="幼圆" panose="02010509060101010101" pitchFamily="49" charset="-122"/>
                <a:ea typeface="幼圆" panose="02010509060101010101" pitchFamily="49" charset="-122"/>
              </a:rPr>
              <a:t>)</a:t>
            </a:r>
            <a:r>
              <a:rPr lang="zh-CN" altLang="en-US" sz="2400" b="1" dirty="0">
                <a:solidFill>
                  <a:prstClr val="black"/>
                </a:solidFill>
                <a:latin typeface="幼圆" panose="02010509060101010101" pitchFamily="49" charset="-122"/>
                <a:ea typeface="幼圆" panose="02010509060101010101" pitchFamily="49" charset="-122"/>
              </a:rPr>
              <a:t>由</a:t>
            </a:r>
            <a:r>
              <a:rPr lang="en-US" altLang="zh-CN" sz="2400" b="1" dirty="0">
                <a:solidFill>
                  <a:srgbClr val="9B2D1F"/>
                </a:solidFill>
                <a:latin typeface="Courier New" panose="02070309020205020404" pitchFamily="49" charset="0"/>
                <a:cs typeface="Courier New" panose="02070309020205020404" pitchFamily="49" charset="0"/>
              </a:rPr>
              <a:t>trace(A)</a:t>
            </a:r>
            <a:r>
              <a:rPr lang="zh-CN" altLang="en-US" sz="2400" b="1" dirty="0">
                <a:latin typeface="+mj-ea"/>
                <a:ea typeface="+mj-ea"/>
                <a:cs typeface="Courier New" panose="02070309020205020404" pitchFamily="49" charset="0"/>
              </a:rPr>
              <a:t>实现</a:t>
            </a:r>
            <a:r>
              <a:rPr lang="en-US" altLang="zh-CN" sz="2400" b="1" dirty="0">
                <a:solidFill>
                  <a:srgbClr val="0070C0"/>
                </a:solidFill>
                <a:latin typeface="幼圆" panose="02010509060101010101" pitchFamily="49" charset="-122"/>
              </a:rPr>
              <a:t> </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p:sp>
        <p:nvSpPr>
          <p:cNvPr id="3" name="矩形 2">
            <a:extLst>
              <a:ext uri="{FF2B5EF4-FFF2-40B4-BE49-F238E27FC236}">
                <a16:creationId xmlns:a16="http://schemas.microsoft.com/office/drawing/2014/main" id="{4BEA92B7-BA03-4DF7-8569-E4381E60DF2E}"/>
              </a:ext>
            </a:extLst>
          </p:cNvPr>
          <p:cNvSpPr/>
          <p:nvPr/>
        </p:nvSpPr>
        <p:spPr>
          <a:xfrm>
            <a:off x="251520" y="1320062"/>
            <a:ext cx="8424936" cy="3508653"/>
          </a:xfrm>
          <a:prstGeom prst="rect">
            <a:avLst/>
          </a:prstGeom>
        </p:spPr>
        <p:txBody>
          <a:bodyPr wrap="square">
            <a:spAutoFit/>
          </a:bodyPr>
          <a:lstStyle/>
          <a:p>
            <a:pPr algn="just" hangingPunct="0">
              <a:spcAft>
                <a:spcPts val="0"/>
              </a:spcAft>
              <a:tabLst>
                <a:tab pos="269875" algn="l"/>
              </a:tabLst>
            </a:pPr>
            <a:r>
              <a:rPr lang="zh-CN" altLang="zh-CN" dirty="0">
                <a:latin typeface="Times New Roman" panose="02020603050405020304" pitchFamily="18" charset="0"/>
              </a:rPr>
              <a:t>【例</a:t>
            </a:r>
            <a:r>
              <a:rPr lang="en-US" altLang="zh-CN" dirty="0">
                <a:latin typeface="Times New Roman" panose="02020603050405020304" pitchFamily="18" charset="0"/>
              </a:rPr>
              <a:t>4.2-1</a:t>
            </a:r>
            <a:r>
              <a:rPr lang="zh-CN" altLang="zh-CN" dirty="0">
                <a:latin typeface="Times New Roman" panose="02020603050405020304" pitchFamily="18" charset="0"/>
              </a:rPr>
              <a:t>】</a:t>
            </a: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A=reshape(1:9,3,3)	</a:t>
            </a:r>
            <a:r>
              <a:rPr lang="en-US" altLang="zh-CN" dirty="0">
                <a:solidFill>
                  <a:srgbClr val="0000FF"/>
                </a:solidFill>
                <a:latin typeface="Courier New" panose="02070309020205020404" pitchFamily="49" charset="0"/>
                <a:cs typeface="Times New Roman" panose="02020603050405020304" pitchFamily="18" charset="0"/>
              </a:rPr>
              <a:t>A =</a:t>
            </a:r>
            <a:endParaRPr lang="zh-CN" altLang="zh-CN" dirty="0">
              <a:latin typeface="Courier New" panose="02070309020205020404" pitchFamily="49" charset="0"/>
              <a:cs typeface="Times New Roman" panose="02020603050405020304" pitchFamily="18" charset="0"/>
            </a:endParaRPr>
          </a:p>
          <a:p>
            <a:pPr lvl="6" algn="just" hangingPunct="0">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1              4              7       </a:t>
            </a:r>
            <a:endParaRPr lang="zh-CN" altLang="zh-CN" dirty="0">
              <a:latin typeface="Courier New" panose="02070309020205020404" pitchFamily="49" charset="0"/>
              <a:cs typeface="Times New Roman" panose="02020603050405020304" pitchFamily="18" charset="0"/>
            </a:endParaRPr>
          </a:p>
          <a:p>
            <a:pPr lvl="6" algn="just" hangingPunct="0">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2              5              8       </a:t>
            </a:r>
            <a:endParaRPr lang="zh-CN" altLang="zh-CN" dirty="0">
              <a:latin typeface="Courier New" panose="02070309020205020404" pitchFamily="49" charset="0"/>
              <a:cs typeface="Times New Roman" panose="02020603050405020304" pitchFamily="18" charset="0"/>
            </a:endParaRPr>
          </a:p>
          <a:p>
            <a:pPr lvl="6" algn="just" hangingPunct="0">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3              6              9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r=rank(A)			%</a:t>
            </a:r>
            <a:r>
              <a:rPr lang="zh-CN" altLang="en-US" b="1" dirty="0">
                <a:solidFill>
                  <a:srgbClr val="FF0000"/>
                </a:solidFill>
                <a:latin typeface="Courier New" panose="02070309020205020404" pitchFamily="49" charset="0"/>
                <a:cs typeface="Times New Roman" panose="02020603050405020304" pitchFamily="18" charset="0"/>
              </a:rPr>
              <a:t>显然秩为</a:t>
            </a:r>
            <a:r>
              <a:rPr lang="en-US" altLang="zh-CN" b="1" dirty="0">
                <a:solidFill>
                  <a:srgbClr val="FF0000"/>
                </a:solidFill>
                <a:latin typeface="Courier New" panose="02070309020205020404" pitchFamily="49" charset="0"/>
                <a:cs typeface="Times New Roman" panose="02020603050405020304" pitchFamily="18" charset="0"/>
              </a:rPr>
              <a:t>2</a:t>
            </a:r>
            <a:r>
              <a:rPr lang="zh-CN" altLang="en-US" b="1" dirty="0">
                <a:solidFill>
                  <a:srgbClr val="FF0000"/>
                </a:solidFill>
                <a:latin typeface="Courier New" panose="02070309020205020404" pitchFamily="49" charset="0"/>
                <a:cs typeface="Times New Roman" panose="02020603050405020304" pitchFamily="18" charset="0"/>
              </a:rPr>
              <a:t>（行列式为</a:t>
            </a:r>
            <a:r>
              <a:rPr lang="en-US" altLang="zh-CN" b="1" dirty="0">
                <a:solidFill>
                  <a:srgbClr val="FF0000"/>
                </a:solidFill>
                <a:latin typeface="Courier New" panose="02070309020205020404" pitchFamily="49" charset="0"/>
                <a:cs typeface="Times New Roman" panose="02020603050405020304" pitchFamily="18" charset="0"/>
              </a:rPr>
              <a:t>0,3</a:t>
            </a:r>
            <a:r>
              <a:rPr lang="zh-CN" altLang="en-US" b="1" dirty="0">
                <a:solidFill>
                  <a:srgbClr val="FF0000"/>
                </a:solidFill>
                <a:latin typeface="Courier New" panose="02070309020205020404" pitchFamily="49" charset="0"/>
                <a:cs typeface="Times New Roman" panose="02020603050405020304" pitchFamily="18" charset="0"/>
              </a:rPr>
              <a:t>行不成比例）</a:t>
            </a:r>
            <a:endParaRPr lang="zh-CN" altLang="zh-CN" sz="2000" dirty="0">
              <a:solidFill>
                <a:srgbClr val="FF0000"/>
              </a:solidFill>
              <a:latin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r = 2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d3=</a:t>
            </a:r>
            <a:r>
              <a:rPr lang="en-US" altLang="zh-CN" b="1" dirty="0" err="1">
                <a:solidFill>
                  <a:srgbClr val="008000"/>
                </a:solidFill>
                <a:latin typeface="Courier New" panose="02070309020205020404" pitchFamily="49" charset="0"/>
                <a:cs typeface="Times New Roman" panose="02020603050405020304" pitchFamily="18" charset="0"/>
              </a:rPr>
              <a:t>det</a:t>
            </a:r>
            <a:r>
              <a:rPr lang="en-US" altLang="zh-CN" b="1" dirty="0">
                <a:solidFill>
                  <a:srgbClr val="008000"/>
                </a:solidFill>
                <a:latin typeface="Courier New" panose="02070309020205020404" pitchFamily="49" charset="0"/>
                <a:cs typeface="Times New Roman" panose="02020603050405020304" pitchFamily="18" charset="0"/>
              </a:rPr>
              <a:t>(A)			</a:t>
            </a:r>
            <a:r>
              <a:rPr lang="en-US" altLang="zh-CN" sz="2000" dirty="0">
                <a:solidFill>
                  <a:srgbClr val="0000FF"/>
                </a:solidFill>
                <a:latin typeface="Courier New" panose="02070309020205020404" pitchFamily="49" charset="0"/>
                <a:cs typeface="Times New Roman" panose="02020603050405020304" pitchFamily="18" charset="0"/>
              </a:rPr>
              <a:t>d3 = 0       </a:t>
            </a:r>
            <a:endParaRPr lang="zh-CN" altLang="zh-CN" sz="2000" dirty="0">
              <a:latin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d2=</a:t>
            </a:r>
            <a:r>
              <a:rPr lang="en-US" altLang="zh-CN" b="1" dirty="0" err="1">
                <a:solidFill>
                  <a:srgbClr val="008000"/>
                </a:solidFill>
                <a:latin typeface="Courier New" panose="02070309020205020404" pitchFamily="49" charset="0"/>
                <a:cs typeface="Times New Roman" panose="02020603050405020304" pitchFamily="18" charset="0"/>
              </a:rPr>
              <a:t>det</a:t>
            </a:r>
            <a:r>
              <a:rPr lang="en-US" altLang="zh-CN" b="1" dirty="0">
                <a:solidFill>
                  <a:srgbClr val="008000"/>
                </a:solidFill>
                <a:latin typeface="Courier New" panose="02070309020205020404" pitchFamily="49" charset="0"/>
                <a:cs typeface="Times New Roman" panose="02020603050405020304" pitchFamily="18" charset="0"/>
              </a:rPr>
              <a:t>(A(1:2,1:2))		%</a:t>
            </a:r>
            <a:r>
              <a:rPr lang="en-US" altLang="zh-CN" b="1" dirty="0">
                <a:solidFill>
                  <a:srgbClr val="FF0000"/>
                </a:solidFill>
                <a:latin typeface="Courier New" panose="02070309020205020404" pitchFamily="49" charset="0"/>
                <a:cs typeface="Times New Roman" panose="02020603050405020304" pitchFamily="18" charset="0"/>
              </a:rPr>
              <a:t>A</a:t>
            </a:r>
            <a:r>
              <a:rPr lang="zh-CN" altLang="en-US" b="1" dirty="0">
                <a:solidFill>
                  <a:srgbClr val="FF0000"/>
                </a:solidFill>
                <a:latin typeface="Courier New" panose="02070309020205020404" pitchFamily="49" charset="0"/>
                <a:cs typeface="Times New Roman" panose="02020603050405020304" pitchFamily="18" charset="0"/>
              </a:rPr>
              <a:t>的前两行、前两列构成的子矩阵行列式</a:t>
            </a:r>
            <a:endParaRPr lang="en-US" altLang="zh-CN" b="1"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sz="2000" dirty="0">
                <a:solidFill>
                  <a:srgbClr val="0000FF"/>
                </a:solidFill>
                <a:latin typeface="Courier New" panose="02070309020205020404" pitchFamily="49" charset="0"/>
                <a:cs typeface="Times New Roman" panose="02020603050405020304" pitchFamily="18" charset="0"/>
              </a:rPr>
              <a:t>d2 = -3       </a:t>
            </a: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t=trace(A)			%</a:t>
            </a:r>
            <a:r>
              <a:rPr lang="en-US" altLang="zh-CN" b="1" dirty="0">
                <a:solidFill>
                  <a:srgbClr val="FF0000"/>
                </a:solidFill>
                <a:latin typeface="Courier New" panose="02070309020205020404" pitchFamily="49" charset="0"/>
                <a:cs typeface="Times New Roman" panose="02020603050405020304" pitchFamily="18" charset="0"/>
              </a:rPr>
              <a:t>A</a:t>
            </a:r>
            <a:r>
              <a:rPr lang="zh-CN" altLang="en-US" b="1" dirty="0">
                <a:solidFill>
                  <a:srgbClr val="FF0000"/>
                </a:solidFill>
                <a:latin typeface="Courier New" panose="02070309020205020404" pitchFamily="49" charset="0"/>
                <a:cs typeface="Times New Roman" panose="02020603050405020304" pitchFamily="18" charset="0"/>
              </a:rPr>
              <a:t>的主对角元的和，若</a:t>
            </a:r>
            <a:r>
              <a:rPr lang="en-US" altLang="zh-CN" b="1" dirty="0">
                <a:solidFill>
                  <a:srgbClr val="FF0000"/>
                </a:solidFill>
                <a:latin typeface="Courier New" panose="02070309020205020404" pitchFamily="49" charset="0"/>
                <a:cs typeface="Times New Roman" panose="02020603050405020304" pitchFamily="18" charset="0"/>
              </a:rPr>
              <a:t>A</a:t>
            </a:r>
            <a:r>
              <a:rPr lang="zh-CN" altLang="en-US" b="1" dirty="0">
                <a:solidFill>
                  <a:srgbClr val="FF0000"/>
                </a:solidFill>
                <a:latin typeface="Courier New" panose="02070309020205020404" pitchFamily="49" charset="0"/>
                <a:cs typeface="Times New Roman" panose="02020603050405020304" pitchFamily="18" charset="0"/>
              </a:rPr>
              <a:t>不是方阵则报错</a:t>
            </a:r>
            <a:endParaRPr lang="en-US" altLang="zh-CN" b="1"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sz="2000" dirty="0">
                <a:solidFill>
                  <a:srgbClr val="0000FF"/>
                </a:solidFill>
                <a:latin typeface="Courier New" panose="02070309020205020404" pitchFamily="49" charset="0"/>
                <a:cs typeface="Times New Roman" panose="02020603050405020304" pitchFamily="18" charset="0"/>
              </a:rPr>
              <a:t>t = 15   </a:t>
            </a:r>
            <a:endParaRPr lang="zh-CN" altLang="zh-CN" sz="2000" dirty="0">
              <a:solidFill>
                <a:srgbClr val="0000FF"/>
              </a:solidFill>
              <a:latin typeface="Courier New" panose="02070309020205020404" pitchFamily="49" charset="0"/>
              <a:cs typeface="Times New Roman" panose="02020603050405020304" pitchFamily="18" charset="0"/>
            </a:endParaRPr>
          </a:p>
        </p:txBody>
      </p:sp>
      <p:sp>
        <p:nvSpPr>
          <p:cNvPr id="6" name="矩形 5">
            <a:extLst>
              <a:ext uri="{FF2B5EF4-FFF2-40B4-BE49-F238E27FC236}">
                <a16:creationId xmlns:a16="http://schemas.microsoft.com/office/drawing/2014/main" id="{8E50BE5B-D50B-46D6-9DEF-03583647AB86}"/>
              </a:ext>
            </a:extLst>
          </p:cNvPr>
          <p:cNvSpPr/>
          <p:nvPr/>
        </p:nvSpPr>
        <p:spPr>
          <a:xfrm>
            <a:off x="251520" y="4795897"/>
            <a:ext cx="8712968" cy="1754326"/>
          </a:xfrm>
          <a:prstGeom prst="rect">
            <a:avLst/>
          </a:prstGeom>
        </p:spPr>
        <p:txBody>
          <a:bodyPr wrap="square">
            <a:spAutoFit/>
          </a:bodyPr>
          <a:lstStyle/>
          <a:p>
            <a:pPr algn="just" hangingPunct="0">
              <a:spcAft>
                <a:spcPts val="0"/>
              </a:spcAft>
              <a:tabLst>
                <a:tab pos="269875" algn="l"/>
              </a:tabLst>
            </a:pPr>
            <a:r>
              <a:rPr lang="zh-CN" altLang="zh-CN" dirty="0">
                <a:latin typeface="Times New Roman" panose="02020603050405020304" pitchFamily="18" charset="0"/>
              </a:rPr>
              <a:t>【例</a:t>
            </a:r>
            <a:r>
              <a:rPr lang="en-US" altLang="zh-CN" dirty="0">
                <a:latin typeface="Times New Roman" panose="02020603050405020304" pitchFamily="18" charset="0"/>
              </a:rPr>
              <a:t>4.2-2</a:t>
            </a:r>
            <a:r>
              <a:rPr lang="zh-CN" altLang="zh-CN" dirty="0">
                <a:latin typeface="Times New Roman" panose="02020603050405020304" pitchFamily="18" charset="0"/>
              </a:rPr>
              <a:t>】</a:t>
            </a: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format </a:t>
            </a:r>
            <a:r>
              <a:rPr lang="en-US" altLang="zh-CN" b="1" dirty="0" err="1">
                <a:solidFill>
                  <a:srgbClr val="008000"/>
                </a:solidFill>
                <a:latin typeface="Courier New" panose="02070309020205020404" pitchFamily="49" charset="0"/>
                <a:cs typeface="Times New Roman" panose="02020603050405020304" pitchFamily="18" charset="0"/>
              </a:rPr>
              <a:t>short,rng</a:t>
            </a:r>
            <a:r>
              <a:rPr lang="en-US" altLang="zh-CN" b="1" dirty="0">
                <a:solidFill>
                  <a:srgbClr val="008000"/>
                </a:solidFill>
                <a:latin typeface="Courier New" panose="02070309020205020404" pitchFamily="49" charset="0"/>
                <a:cs typeface="Times New Roman" panose="02020603050405020304" pitchFamily="18" charset="0"/>
              </a:rPr>
              <a:t> default	%</a:t>
            </a:r>
            <a:r>
              <a:rPr lang="zh-CN" altLang="en-US" b="1" dirty="0">
                <a:solidFill>
                  <a:srgbClr val="FF0000"/>
                </a:solidFill>
                <a:latin typeface="Courier New" panose="02070309020205020404" pitchFamily="49" charset="0"/>
                <a:cs typeface="Times New Roman" panose="02020603050405020304" pitchFamily="18" charset="0"/>
              </a:rPr>
              <a:t>短输出格式，随机种子至默认位置</a:t>
            </a:r>
            <a:endParaRPr lang="zh-CN" altLang="zh-CN" sz="2000" dirty="0">
              <a:solidFill>
                <a:srgbClr val="FF0000"/>
              </a:solidFill>
              <a:latin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A=rand(3,3);		%</a:t>
            </a:r>
            <a:r>
              <a:rPr lang="en-US" altLang="zh-CN" b="1" dirty="0">
                <a:solidFill>
                  <a:srgbClr val="FF0000"/>
                </a:solidFill>
                <a:latin typeface="Courier New" panose="02070309020205020404" pitchFamily="49" charset="0"/>
                <a:cs typeface="Times New Roman" panose="02020603050405020304" pitchFamily="18" charset="0"/>
              </a:rPr>
              <a:t>A</a:t>
            </a:r>
            <a:r>
              <a:rPr lang="zh-CN" altLang="en-US" b="1" dirty="0">
                <a:solidFill>
                  <a:srgbClr val="FF0000"/>
                </a:solidFill>
                <a:latin typeface="Courier New" panose="02070309020205020404" pitchFamily="49" charset="0"/>
                <a:cs typeface="Times New Roman" panose="02020603050405020304" pitchFamily="18" charset="0"/>
              </a:rPr>
              <a:t>和</a:t>
            </a:r>
            <a:r>
              <a:rPr lang="en-US" altLang="zh-CN" b="1" dirty="0">
                <a:solidFill>
                  <a:srgbClr val="FF0000"/>
                </a:solidFill>
                <a:latin typeface="Courier New" panose="02070309020205020404" pitchFamily="49" charset="0"/>
                <a:cs typeface="Times New Roman" panose="02020603050405020304" pitchFamily="18" charset="0"/>
              </a:rPr>
              <a:t>B</a:t>
            </a:r>
            <a:r>
              <a:rPr lang="zh-CN" altLang="en-US" b="1" dirty="0">
                <a:solidFill>
                  <a:srgbClr val="FF0000"/>
                </a:solidFill>
                <a:latin typeface="Courier New" panose="02070309020205020404" pitchFamily="49" charset="0"/>
                <a:cs typeface="Times New Roman" panose="02020603050405020304" pitchFamily="18" charset="0"/>
              </a:rPr>
              <a:t>为两个不同的</a:t>
            </a:r>
            <a:r>
              <a:rPr lang="en-US" altLang="zh-CN" b="1" dirty="0">
                <a:solidFill>
                  <a:srgbClr val="FF0000"/>
                </a:solidFill>
                <a:latin typeface="Courier New" panose="02070309020205020404" pitchFamily="49" charset="0"/>
                <a:cs typeface="Times New Roman" panose="02020603050405020304" pitchFamily="18" charset="0"/>
              </a:rPr>
              <a:t>3X3</a:t>
            </a:r>
            <a:r>
              <a:rPr lang="zh-CN" altLang="en-US" b="1" dirty="0">
                <a:solidFill>
                  <a:srgbClr val="FF0000"/>
                </a:solidFill>
                <a:latin typeface="Courier New" panose="02070309020205020404" pitchFamily="49" charset="0"/>
                <a:cs typeface="Times New Roman" panose="02020603050405020304" pitchFamily="18" charset="0"/>
              </a:rPr>
              <a:t>随机阵</a:t>
            </a:r>
            <a:r>
              <a:rPr lang="en-US" altLang="zh-CN" b="1" dirty="0">
                <a:solidFill>
                  <a:srgbClr val="FF0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元素服从</a:t>
            </a:r>
            <a:r>
              <a:rPr lang="en-US" altLang="zh-CN" b="1" dirty="0">
                <a:solidFill>
                  <a:srgbClr val="FF0000"/>
                </a:solidFill>
                <a:latin typeface="Courier New" panose="02070309020205020404" pitchFamily="49" charset="0"/>
                <a:cs typeface="Times New Roman" panose="02020603050405020304" pitchFamily="18" charset="0"/>
              </a:rPr>
              <a:t>[0,1]</a:t>
            </a:r>
            <a:r>
              <a:rPr lang="zh-CN" altLang="en-US" b="1" dirty="0">
                <a:solidFill>
                  <a:srgbClr val="FF0000"/>
                </a:solidFill>
                <a:latin typeface="Courier New" panose="02070309020205020404" pitchFamily="49" charset="0"/>
                <a:cs typeface="Times New Roman" panose="02020603050405020304" pitchFamily="18" charset="0"/>
              </a:rPr>
              <a:t>均匀分布</a:t>
            </a:r>
            <a:endParaRPr lang="zh-CN" altLang="zh-CN" sz="2000" dirty="0">
              <a:solidFill>
                <a:srgbClr val="FF0000"/>
              </a:solidFill>
              <a:latin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B=rand(3,3);			</a:t>
            </a:r>
            <a:endParaRPr lang="zh-CN" altLang="zh-CN" sz="2000" dirty="0">
              <a:latin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C=rand(3,4);		%</a:t>
            </a:r>
            <a:r>
              <a:rPr lang="en-US" altLang="zh-CN" b="1" dirty="0">
                <a:solidFill>
                  <a:srgbClr val="FF0000"/>
                </a:solidFill>
                <a:latin typeface="Courier New" panose="02070309020205020404" pitchFamily="49" charset="0"/>
                <a:cs typeface="Times New Roman" panose="02020603050405020304" pitchFamily="18" charset="0"/>
              </a:rPr>
              <a:t>C</a:t>
            </a:r>
            <a:r>
              <a:rPr lang="zh-CN" altLang="en-US" b="1" dirty="0">
                <a:solidFill>
                  <a:srgbClr val="FF0000"/>
                </a:solidFill>
                <a:latin typeface="Courier New" panose="02070309020205020404" pitchFamily="49" charset="0"/>
                <a:cs typeface="Times New Roman" panose="02020603050405020304" pitchFamily="18" charset="0"/>
              </a:rPr>
              <a:t>和</a:t>
            </a:r>
            <a:r>
              <a:rPr lang="en-US" altLang="zh-CN" b="1" dirty="0">
                <a:solidFill>
                  <a:srgbClr val="FF0000"/>
                </a:solidFill>
                <a:latin typeface="Courier New" panose="02070309020205020404" pitchFamily="49" charset="0"/>
                <a:cs typeface="Times New Roman" panose="02020603050405020304" pitchFamily="18" charset="0"/>
              </a:rPr>
              <a:t>D</a:t>
            </a:r>
            <a:r>
              <a:rPr lang="zh-CN" altLang="en-US" b="1" dirty="0">
                <a:solidFill>
                  <a:srgbClr val="FF0000"/>
                </a:solidFill>
                <a:latin typeface="Courier New" panose="02070309020205020404" pitchFamily="49" charset="0"/>
                <a:cs typeface="Times New Roman" panose="02020603050405020304" pitchFamily="18" charset="0"/>
              </a:rPr>
              <a:t>为两个随机非方阵</a:t>
            </a:r>
            <a:r>
              <a:rPr lang="en-US" altLang="zh-CN" b="1" dirty="0">
                <a:solidFill>
                  <a:srgbClr val="FF0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元素服从</a:t>
            </a:r>
            <a:r>
              <a:rPr lang="en-US" altLang="zh-CN" b="1" dirty="0">
                <a:solidFill>
                  <a:srgbClr val="FF0000"/>
                </a:solidFill>
                <a:latin typeface="Courier New" panose="02070309020205020404" pitchFamily="49" charset="0"/>
                <a:cs typeface="Times New Roman" panose="02020603050405020304" pitchFamily="18" charset="0"/>
              </a:rPr>
              <a:t>[0,1]</a:t>
            </a:r>
            <a:r>
              <a:rPr lang="zh-CN" altLang="en-US" b="1" dirty="0">
                <a:solidFill>
                  <a:srgbClr val="FF0000"/>
                </a:solidFill>
                <a:latin typeface="Courier New" panose="02070309020205020404" pitchFamily="49" charset="0"/>
                <a:cs typeface="Times New Roman" panose="02020603050405020304" pitchFamily="18" charset="0"/>
              </a:rPr>
              <a:t>均匀分布</a:t>
            </a:r>
            <a:endParaRPr lang="zh-CN" altLang="zh-CN" sz="2000" dirty="0">
              <a:solidFill>
                <a:srgbClr val="FF0000"/>
              </a:solidFill>
              <a:latin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D=rand(4,3);</a:t>
            </a:r>
            <a:endParaRPr lang="zh-CN" altLang="zh-CN" sz="2000" dirty="0">
              <a:latin typeface="Times New Roman" panose="02020603050405020304" pitchFamily="18" charset="0"/>
            </a:endParaRPr>
          </a:p>
        </p:txBody>
      </p:sp>
    </p:spTree>
    <p:extLst>
      <p:ext uri="{BB962C8B-B14F-4D97-AF65-F5344CB8AC3E}">
        <p14:creationId xmlns:p14="http://schemas.microsoft.com/office/powerpoint/2010/main" val="19024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193556"/>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例</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4.2-2</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18A05AB-1507-4FC2-802B-1841BD051596}"/>
                  </a:ext>
                </a:extLst>
              </p:cNvPr>
              <p:cNvSpPr/>
              <p:nvPr/>
            </p:nvSpPr>
            <p:spPr>
              <a:xfrm>
                <a:off x="107504" y="1124744"/>
                <a:ext cx="8280920" cy="5355312"/>
              </a:xfrm>
              <a:prstGeom prst="rect">
                <a:avLst/>
              </a:prstGeom>
            </p:spPr>
            <p:txBody>
              <a:bodyPr wrap="square">
                <a:spAutoFit/>
              </a:bodyPr>
              <a:lstStyle/>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tAB=trace(A*B)		</a:t>
                </a:r>
                <a:r>
                  <a:rPr lang="en-US" altLang="zh-CN" dirty="0" err="1">
                    <a:solidFill>
                      <a:srgbClr val="0000FF"/>
                    </a:solidFill>
                    <a:latin typeface="Courier New" panose="02070309020205020404" pitchFamily="49" charset="0"/>
                    <a:cs typeface="Times New Roman" panose="02020603050405020304" pitchFamily="18" charset="0"/>
                  </a:rPr>
                  <a:t>tAB</a:t>
                </a:r>
                <a:r>
                  <a:rPr lang="en-US" altLang="zh-CN" dirty="0">
                    <a:solidFill>
                      <a:srgbClr val="0000FF"/>
                    </a:solidFill>
                    <a:latin typeface="Courier New" panose="02070309020205020404" pitchFamily="49" charset="0"/>
                    <a:cs typeface="Times New Roman" panose="02020603050405020304" pitchFamily="18" charset="0"/>
                  </a:rPr>
                  <a:t> = 3.7479</a:t>
                </a:r>
                <a:endParaRPr lang="zh-CN" altLang="zh-CN" dirty="0">
                  <a:latin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tBA</a:t>
                </a:r>
                <a:r>
                  <a:rPr lang="en-US" altLang="zh-CN" b="1" dirty="0">
                    <a:solidFill>
                      <a:srgbClr val="008000"/>
                    </a:solidFill>
                    <a:latin typeface="Courier New" panose="02070309020205020404" pitchFamily="49" charset="0"/>
                    <a:cs typeface="Times New Roman" panose="02020603050405020304" pitchFamily="18" charset="0"/>
                  </a:rPr>
                  <a:t>=trace(B*A)  		</a:t>
                </a:r>
                <a:r>
                  <a:rPr lang="en-US" altLang="zh-CN" dirty="0" err="1">
                    <a:solidFill>
                      <a:srgbClr val="0000FF"/>
                    </a:solidFill>
                    <a:latin typeface="Courier New" panose="02070309020205020404" pitchFamily="49" charset="0"/>
                    <a:cs typeface="Times New Roman" panose="02020603050405020304" pitchFamily="18" charset="0"/>
                  </a:rPr>
                  <a:t>tBA</a:t>
                </a:r>
                <a:r>
                  <a:rPr lang="en-US" altLang="zh-CN" dirty="0">
                    <a:solidFill>
                      <a:srgbClr val="0000FF"/>
                    </a:solidFill>
                    <a:latin typeface="Courier New" panose="02070309020205020404" pitchFamily="49" charset="0"/>
                    <a:cs typeface="Times New Roman" panose="02020603050405020304" pitchFamily="18" charset="0"/>
                  </a:rPr>
                  <a:t> = 3.7479</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tCD</a:t>
                </a:r>
                <a:r>
                  <a:rPr lang="en-US" altLang="zh-CN" b="1" dirty="0">
                    <a:solidFill>
                      <a:srgbClr val="008000"/>
                    </a:solidFill>
                    <a:latin typeface="Courier New" panose="02070309020205020404" pitchFamily="49" charset="0"/>
                    <a:cs typeface="Times New Roman" panose="02020603050405020304" pitchFamily="18" charset="0"/>
                  </a:rPr>
                  <a:t>=trace(C*D)		</a:t>
                </a:r>
                <a:r>
                  <a:rPr lang="en-US" altLang="zh-CN" dirty="0" err="1">
                    <a:solidFill>
                      <a:srgbClr val="0000FF"/>
                    </a:solidFill>
                    <a:latin typeface="Courier New" panose="02070309020205020404" pitchFamily="49" charset="0"/>
                    <a:cs typeface="Times New Roman" panose="02020603050405020304" pitchFamily="18" charset="0"/>
                  </a:rPr>
                  <a:t>tCD</a:t>
                </a:r>
                <a:r>
                  <a:rPr lang="en-US" altLang="zh-CN" dirty="0">
                    <a:solidFill>
                      <a:srgbClr val="0000FF"/>
                    </a:solidFill>
                    <a:latin typeface="Courier New" panose="02070309020205020404" pitchFamily="49" charset="0"/>
                    <a:cs typeface="Times New Roman" panose="02020603050405020304" pitchFamily="18" charset="0"/>
                  </a:rPr>
                  <a:t> = 3.3399</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tDC</a:t>
                </a:r>
                <a:r>
                  <a:rPr lang="en-US" altLang="zh-CN" b="1" dirty="0">
                    <a:solidFill>
                      <a:srgbClr val="008000"/>
                    </a:solidFill>
                    <a:latin typeface="Courier New" panose="02070309020205020404" pitchFamily="49" charset="0"/>
                    <a:cs typeface="Times New Roman" panose="02020603050405020304" pitchFamily="18" charset="0"/>
                  </a:rPr>
                  <a:t>=trace(D*C) </a:t>
                </a:r>
                <a:r>
                  <a:rPr lang="en-US" altLang="zh-CN" dirty="0">
                    <a:latin typeface="Courier New" panose="02070309020205020404" pitchFamily="49" charset="0"/>
                    <a:cs typeface="Times New Roman" panose="02020603050405020304" pitchFamily="18" charset="0"/>
                  </a:rPr>
                  <a:t> 		</a:t>
                </a:r>
                <a:r>
                  <a:rPr lang="en-US" altLang="zh-CN" dirty="0" err="1">
                    <a:solidFill>
                      <a:srgbClr val="0000FF"/>
                    </a:solidFill>
                    <a:latin typeface="Courier New" panose="02070309020205020404" pitchFamily="49" charset="0"/>
                    <a:cs typeface="Times New Roman" panose="02020603050405020304" pitchFamily="18" charset="0"/>
                  </a:rPr>
                  <a:t>tDC</a:t>
                </a:r>
                <a:r>
                  <a:rPr lang="en-US" altLang="zh-CN" dirty="0">
                    <a:solidFill>
                      <a:srgbClr val="0000FF"/>
                    </a:solidFill>
                    <a:latin typeface="Courier New" panose="02070309020205020404" pitchFamily="49" charset="0"/>
                    <a:cs typeface="Times New Roman" panose="02020603050405020304" pitchFamily="18" charset="0"/>
                  </a:rPr>
                  <a:t> = 3.3399 </a:t>
                </a:r>
                <a:r>
                  <a:rPr lang="en-US" altLang="zh-CN" dirty="0">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同阶方阵或“内维”相等的矩阵相乘，交换次序迹不变</a:t>
                </a:r>
                <a:endParaRPr lang="en-US" altLang="zh-CN" b="1"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endParaRPr lang="en-US"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endParaRPr lang="en-US"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d_A_B</a:t>
                </a:r>
                <a:r>
                  <a:rPr lang="en-US" altLang="zh-CN" b="1" dirty="0">
                    <a:solidFill>
                      <a:srgbClr val="008000"/>
                    </a:solidFill>
                    <a:latin typeface="Courier New" panose="02070309020205020404" pitchFamily="49" charset="0"/>
                    <a:cs typeface="Times New Roman" panose="02020603050405020304" pitchFamily="18" charset="0"/>
                  </a:rPr>
                  <a:t>=</a:t>
                </a:r>
                <a:r>
                  <a:rPr lang="en-US" altLang="zh-CN" b="1" dirty="0" err="1">
                    <a:solidFill>
                      <a:srgbClr val="008000"/>
                    </a:solidFill>
                    <a:latin typeface="Courier New" panose="02070309020205020404" pitchFamily="49" charset="0"/>
                    <a:cs typeface="Times New Roman" panose="02020603050405020304" pitchFamily="18" charset="0"/>
                  </a:rPr>
                  <a:t>det</a:t>
                </a:r>
                <a:r>
                  <a:rPr lang="en-US" altLang="zh-CN" b="1" dirty="0">
                    <a:solidFill>
                      <a:srgbClr val="008000"/>
                    </a:solidFill>
                    <a:latin typeface="Courier New" panose="02070309020205020404" pitchFamily="49" charset="0"/>
                    <a:cs typeface="Times New Roman" panose="02020603050405020304" pitchFamily="18" charset="0"/>
                  </a:rPr>
                  <a:t>(A)*</a:t>
                </a:r>
                <a:r>
                  <a:rPr lang="en-US" altLang="zh-CN" b="1" dirty="0" err="1">
                    <a:solidFill>
                      <a:srgbClr val="008000"/>
                    </a:solidFill>
                    <a:latin typeface="Courier New" panose="02070309020205020404" pitchFamily="49" charset="0"/>
                    <a:cs typeface="Times New Roman" panose="02020603050405020304" pitchFamily="18" charset="0"/>
                  </a:rPr>
                  <a:t>det</a:t>
                </a:r>
                <a:r>
                  <a:rPr lang="en-US" altLang="zh-CN" b="1" dirty="0">
                    <a:solidFill>
                      <a:srgbClr val="008000"/>
                    </a:solidFill>
                    <a:latin typeface="Courier New" panose="02070309020205020404" pitchFamily="49" charset="0"/>
                    <a:cs typeface="Times New Roman" panose="02020603050405020304" pitchFamily="18" charset="0"/>
                  </a:rPr>
                  <a:t>(B)		</a:t>
                </a:r>
                <a:r>
                  <a:rPr lang="en-US" altLang="zh-CN" dirty="0" err="1">
                    <a:solidFill>
                      <a:srgbClr val="0000FF"/>
                    </a:solidFill>
                    <a:latin typeface="Courier New" panose="02070309020205020404" pitchFamily="49" charset="0"/>
                    <a:cs typeface="Times New Roman" panose="02020603050405020304" pitchFamily="18" charset="0"/>
                  </a:rPr>
                  <a:t>d_A_B</a:t>
                </a:r>
                <a:r>
                  <a:rPr lang="en-US" altLang="zh-CN" dirty="0">
                    <a:solidFill>
                      <a:srgbClr val="0000FF"/>
                    </a:solidFill>
                    <a:latin typeface="Courier New" panose="02070309020205020404" pitchFamily="49" charset="0"/>
                    <a:cs typeface="Times New Roman" panose="02020603050405020304" pitchFamily="18" charset="0"/>
                  </a:rPr>
                  <a:t> = -0.0852</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dAB</a:t>
                </a:r>
                <a:r>
                  <a:rPr lang="en-US" altLang="zh-CN" b="1" dirty="0">
                    <a:solidFill>
                      <a:srgbClr val="008000"/>
                    </a:solidFill>
                    <a:latin typeface="Courier New" panose="02070309020205020404" pitchFamily="49" charset="0"/>
                    <a:cs typeface="Times New Roman" panose="02020603050405020304" pitchFamily="18" charset="0"/>
                  </a:rPr>
                  <a:t>=</a:t>
                </a:r>
                <a:r>
                  <a:rPr lang="en-US" altLang="zh-CN" b="1" dirty="0" err="1">
                    <a:solidFill>
                      <a:srgbClr val="008000"/>
                    </a:solidFill>
                    <a:latin typeface="Courier New" panose="02070309020205020404" pitchFamily="49" charset="0"/>
                    <a:cs typeface="Times New Roman" panose="02020603050405020304" pitchFamily="18" charset="0"/>
                  </a:rPr>
                  <a:t>det</a:t>
                </a:r>
                <a:r>
                  <a:rPr lang="en-US" altLang="zh-CN" b="1" dirty="0">
                    <a:solidFill>
                      <a:srgbClr val="008000"/>
                    </a:solidFill>
                    <a:latin typeface="Courier New" panose="02070309020205020404" pitchFamily="49" charset="0"/>
                    <a:cs typeface="Times New Roman" panose="02020603050405020304" pitchFamily="18" charset="0"/>
                  </a:rPr>
                  <a:t>(A*B)			</a:t>
                </a:r>
                <a:r>
                  <a:rPr lang="en-US" altLang="zh-CN" dirty="0" err="1">
                    <a:solidFill>
                      <a:srgbClr val="0000FF"/>
                    </a:solidFill>
                    <a:latin typeface="Courier New" panose="02070309020205020404" pitchFamily="49" charset="0"/>
                    <a:cs typeface="Times New Roman" panose="02020603050405020304" pitchFamily="18" charset="0"/>
                  </a:rPr>
                  <a:t>dAB</a:t>
                </a:r>
                <a:r>
                  <a:rPr lang="en-US" altLang="zh-CN" dirty="0">
                    <a:solidFill>
                      <a:srgbClr val="0000FF"/>
                    </a:solidFill>
                    <a:latin typeface="Courier New" panose="02070309020205020404" pitchFamily="49" charset="0"/>
                    <a:cs typeface="Times New Roman" panose="02020603050405020304" pitchFamily="18" charset="0"/>
                  </a:rPr>
                  <a:t> = -0.0852</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dBA</a:t>
                </a:r>
                <a:r>
                  <a:rPr lang="en-US" altLang="zh-CN" b="1" dirty="0">
                    <a:solidFill>
                      <a:srgbClr val="008000"/>
                    </a:solidFill>
                    <a:latin typeface="Courier New" panose="02070309020205020404" pitchFamily="49" charset="0"/>
                    <a:cs typeface="Times New Roman" panose="02020603050405020304" pitchFamily="18" charset="0"/>
                  </a:rPr>
                  <a:t>=</a:t>
                </a:r>
                <a:r>
                  <a:rPr lang="en-US" altLang="zh-CN" b="1" dirty="0" err="1">
                    <a:solidFill>
                      <a:srgbClr val="008000"/>
                    </a:solidFill>
                    <a:latin typeface="Courier New" panose="02070309020205020404" pitchFamily="49" charset="0"/>
                    <a:cs typeface="Times New Roman" panose="02020603050405020304" pitchFamily="18" charset="0"/>
                  </a:rPr>
                  <a:t>det</a:t>
                </a:r>
                <a:r>
                  <a:rPr lang="en-US" altLang="zh-CN" b="1" dirty="0">
                    <a:solidFill>
                      <a:srgbClr val="008000"/>
                    </a:solidFill>
                    <a:latin typeface="Courier New" panose="02070309020205020404" pitchFamily="49" charset="0"/>
                    <a:cs typeface="Times New Roman" panose="02020603050405020304" pitchFamily="18" charset="0"/>
                  </a:rPr>
                  <a:t>(B*A) </a:t>
                </a:r>
                <a:r>
                  <a:rPr lang="en-US" altLang="zh-CN" dirty="0">
                    <a:latin typeface="Courier New" panose="02070309020205020404" pitchFamily="49" charset="0"/>
                    <a:cs typeface="Times New Roman" panose="02020603050405020304" pitchFamily="18" charset="0"/>
                  </a:rPr>
                  <a:t> 		</a:t>
                </a:r>
                <a:r>
                  <a:rPr lang="en-US" altLang="zh-CN" dirty="0" err="1">
                    <a:solidFill>
                      <a:srgbClr val="0000FF"/>
                    </a:solidFill>
                    <a:latin typeface="Courier New" panose="02070309020205020404" pitchFamily="49" charset="0"/>
                    <a:cs typeface="Times New Roman" panose="02020603050405020304" pitchFamily="18" charset="0"/>
                  </a:rPr>
                  <a:t>dBA</a:t>
                </a:r>
                <a:r>
                  <a:rPr lang="en-US" altLang="zh-CN" dirty="0">
                    <a:solidFill>
                      <a:srgbClr val="0000FF"/>
                    </a:solidFill>
                    <a:latin typeface="Courier New" panose="02070309020205020404" pitchFamily="49" charset="0"/>
                    <a:cs typeface="Times New Roman" panose="02020603050405020304" pitchFamily="18" charset="0"/>
                  </a:rPr>
                  <a:t> = -0.0852</a:t>
                </a:r>
                <a:r>
                  <a:rPr lang="en-US" altLang="zh-CN" dirty="0">
                    <a:solidFill>
                      <a:srgbClr val="FF00FF"/>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经典代数结论</a:t>
                </a:r>
                <a14:m>
                  <m:oMath xmlns:m="http://schemas.openxmlformats.org/officeDocument/2006/math">
                    <m:d>
                      <m:dPr>
                        <m:begChr m:val="|"/>
                        <m:endChr m:val="|"/>
                        <m:ctrlPr>
                          <a:rPr lang="en-US" altLang="zh-CN" b="1" i="1" smtClean="0">
                            <a:solidFill>
                              <a:srgbClr val="FF0000"/>
                            </a:solidFill>
                            <a:latin typeface="Cambria Math" panose="02040503050406030204" pitchFamily="18" charset="0"/>
                            <a:cs typeface="Times New Roman" panose="02020603050405020304" pitchFamily="18" charset="0"/>
                          </a:rPr>
                        </m:ctrlPr>
                      </m:dPr>
                      <m:e>
                        <m:r>
                          <a:rPr lang="en-US" altLang="zh-CN" b="1" i="1" smtClean="0">
                            <a:solidFill>
                              <a:srgbClr val="FF0000"/>
                            </a:solidFill>
                            <a:latin typeface="Cambria Math" panose="02040503050406030204" pitchFamily="18" charset="0"/>
                            <a:cs typeface="Times New Roman" panose="02020603050405020304" pitchFamily="18" charset="0"/>
                          </a:rPr>
                          <m:t>𝑨𝑩</m:t>
                        </m:r>
                      </m:e>
                    </m:d>
                    <m:r>
                      <a:rPr lang="en-US" altLang="zh-CN" b="1" i="1" smtClean="0">
                        <a:solidFill>
                          <a:srgbClr val="FF0000"/>
                        </a:solidFill>
                        <a:latin typeface="Cambria Math" panose="02040503050406030204" pitchFamily="18" charset="0"/>
                        <a:cs typeface="Times New Roman" panose="02020603050405020304" pitchFamily="18" charset="0"/>
                      </a:rPr>
                      <m:t>=</m:t>
                    </m:r>
                    <m:d>
                      <m:dPr>
                        <m:begChr m:val="|"/>
                        <m:endChr m:val="|"/>
                        <m:ctrlPr>
                          <a:rPr lang="en-US" altLang="zh-CN" b="1" i="1" smtClean="0">
                            <a:solidFill>
                              <a:srgbClr val="FF0000"/>
                            </a:solidFill>
                            <a:latin typeface="Cambria Math" panose="02040503050406030204" pitchFamily="18" charset="0"/>
                            <a:cs typeface="Times New Roman" panose="02020603050405020304" pitchFamily="18" charset="0"/>
                          </a:rPr>
                        </m:ctrlPr>
                      </m:dPr>
                      <m:e>
                        <m:r>
                          <a:rPr lang="en-US" altLang="zh-CN" b="1" i="1" smtClean="0">
                            <a:solidFill>
                              <a:srgbClr val="FF0000"/>
                            </a:solidFill>
                            <a:latin typeface="Cambria Math" panose="02040503050406030204" pitchFamily="18" charset="0"/>
                            <a:cs typeface="Times New Roman" panose="02020603050405020304" pitchFamily="18" charset="0"/>
                          </a:rPr>
                          <m:t>𝑩𝑨</m:t>
                        </m:r>
                      </m:e>
                    </m:d>
                    <m:r>
                      <a:rPr lang="en-US" altLang="zh-CN" b="1" i="1" smtClean="0">
                        <a:solidFill>
                          <a:srgbClr val="FF0000"/>
                        </a:solidFill>
                        <a:latin typeface="Cambria Math" panose="02040503050406030204" pitchFamily="18" charset="0"/>
                        <a:cs typeface="Times New Roman" panose="02020603050405020304" pitchFamily="18" charset="0"/>
                      </a:rPr>
                      <m:t>=</m:t>
                    </m:r>
                    <m:d>
                      <m:dPr>
                        <m:begChr m:val="|"/>
                        <m:endChr m:val="|"/>
                        <m:ctrlPr>
                          <a:rPr lang="en-US" altLang="zh-CN" b="1" i="1" smtClean="0">
                            <a:solidFill>
                              <a:srgbClr val="FF0000"/>
                            </a:solidFill>
                            <a:latin typeface="Cambria Math" panose="02040503050406030204" pitchFamily="18" charset="0"/>
                            <a:cs typeface="Times New Roman" panose="02020603050405020304" pitchFamily="18" charset="0"/>
                          </a:rPr>
                        </m:ctrlPr>
                      </m:dPr>
                      <m:e>
                        <m:r>
                          <a:rPr lang="en-US" altLang="zh-CN" b="1" i="1" smtClean="0">
                            <a:solidFill>
                              <a:srgbClr val="FF0000"/>
                            </a:solidFill>
                            <a:latin typeface="Cambria Math" panose="02040503050406030204" pitchFamily="18" charset="0"/>
                            <a:cs typeface="Times New Roman" panose="02020603050405020304" pitchFamily="18" charset="0"/>
                          </a:rPr>
                          <m:t>𝑨</m:t>
                        </m:r>
                      </m:e>
                    </m:d>
                    <m:r>
                      <a:rPr lang="en-US" altLang="zh-CN" b="1" i="1" smtClean="0">
                        <a:solidFill>
                          <a:srgbClr val="FF0000"/>
                        </a:solidFill>
                        <a:latin typeface="Cambria Math" panose="02040503050406030204" pitchFamily="18" charset="0"/>
                        <a:cs typeface="Times New Roman" panose="02020603050405020304" pitchFamily="18" charset="0"/>
                      </a:rPr>
                      <m:t>⋅</m:t>
                    </m:r>
                    <m:d>
                      <m:dPr>
                        <m:begChr m:val="|"/>
                        <m:endChr m:val="|"/>
                        <m:ctrlPr>
                          <a:rPr lang="en-US" altLang="zh-CN" b="1" i="1" smtClean="0">
                            <a:solidFill>
                              <a:srgbClr val="FF0000"/>
                            </a:solidFill>
                            <a:latin typeface="Cambria Math" panose="02040503050406030204" pitchFamily="18" charset="0"/>
                            <a:cs typeface="Times New Roman" panose="02020603050405020304" pitchFamily="18" charset="0"/>
                          </a:rPr>
                        </m:ctrlPr>
                      </m:dPr>
                      <m:e>
                        <m:r>
                          <a:rPr lang="en-US" altLang="zh-CN" b="1" i="1" smtClean="0">
                            <a:solidFill>
                              <a:srgbClr val="FF0000"/>
                            </a:solidFill>
                            <a:latin typeface="Cambria Math" panose="02040503050406030204" pitchFamily="18" charset="0"/>
                            <a:cs typeface="Times New Roman" panose="02020603050405020304" pitchFamily="18" charset="0"/>
                          </a:rPr>
                          <m:t>𝑩</m:t>
                        </m:r>
                      </m:e>
                    </m:d>
                    <m:r>
                      <a:rPr lang="en-US" altLang="zh-CN" b="1" i="1" smtClean="0">
                        <a:solidFill>
                          <a:srgbClr val="FF0000"/>
                        </a:solidFill>
                        <a:latin typeface="Cambria Math" panose="02040503050406030204" pitchFamily="18" charset="0"/>
                        <a:cs typeface="Times New Roman" panose="02020603050405020304" pitchFamily="18" charset="0"/>
                      </a:rPr>
                      <m:t>=</m:t>
                    </m:r>
                    <m:d>
                      <m:dPr>
                        <m:begChr m:val="|"/>
                        <m:endChr m:val="|"/>
                        <m:ctrlPr>
                          <a:rPr lang="en-US" altLang="zh-CN" b="1" i="1" smtClean="0">
                            <a:solidFill>
                              <a:srgbClr val="FF0000"/>
                            </a:solidFill>
                            <a:latin typeface="Cambria Math" panose="02040503050406030204" pitchFamily="18" charset="0"/>
                            <a:cs typeface="Times New Roman" panose="02020603050405020304" pitchFamily="18" charset="0"/>
                          </a:rPr>
                        </m:ctrlPr>
                      </m:dPr>
                      <m:e>
                        <m:r>
                          <a:rPr lang="en-US" altLang="zh-CN" b="1" i="1" smtClean="0">
                            <a:solidFill>
                              <a:srgbClr val="FF0000"/>
                            </a:solidFill>
                            <a:latin typeface="Cambria Math" panose="02040503050406030204" pitchFamily="18" charset="0"/>
                            <a:cs typeface="Times New Roman" panose="02020603050405020304" pitchFamily="18" charset="0"/>
                          </a:rPr>
                          <m:t>𝑩</m:t>
                        </m:r>
                      </m:e>
                    </m:d>
                    <m:r>
                      <a:rPr lang="en-US" altLang="zh-CN" b="1" i="1" smtClean="0">
                        <a:solidFill>
                          <a:srgbClr val="FF0000"/>
                        </a:solidFill>
                        <a:latin typeface="Cambria Math" panose="02040503050406030204" pitchFamily="18" charset="0"/>
                        <a:cs typeface="Times New Roman" panose="02020603050405020304" pitchFamily="18" charset="0"/>
                      </a:rPr>
                      <m:t>⋅</m:t>
                    </m:r>
                    <m:d>
                      <m:dPr>
                        <m:begChr m:val="|"/>
                        <m:endChr m:val="|"/>
                        <m:ctrlPr>
                          <a:rPr lang="en-US" altLang="zh-CN" b="1" i="1" smtClean="0">
                            <a:solidFill>
                              <a:srgbClr val="FF0000"/>
                            </a:solidFill>
                            <a:latin typeface="Cambria Math" panose="02040503050406030204" pitchFamily="18" charset="0"/>
                            <a:cs typeface="Times New Roman" panose="02020603050405020304" pitchFamily="18" charset="0"/>
                          </a:rPr>
                        </m:ctrlPr>
                      </m:dPr>
                      <m:e>
                        <m:r>
                          <a:rPr lang="en-US" altLang="zh-CN" b="1" i="1" smtClean="0">
                            <a:solidFill>
                              <a:srgbClr val="FF0000"/>
                            </a:solidFill>
                            <a:latin typeface="Cambria Math" panose="02040503050406030204" pitchFamily="18" charset="0"/>
                            <a:cs typeface="Times New Roman" panose="02020603050405020304" pitchFamily="18" charset="0"/>
                          </a:rPr>
                          <m:t>𝑨</m:t>
                        </m:r>
                      </m:e>
                    </m:d>
                  </m:oMath>
                </a14:m>
                <a:endParaRPr lang="zh-CN" altLang="zh-CN" dirty="0">
                  <a:latin typeface="Times New Roman" panose="02020603050405020304" pitchFamily="18" charset="0"/>
                </a:endParaRPr>
              </a:p>
              <a:p>
                <a:pPr algn="just" hangingPunct="0">
                  <a:spcAft>
                    <a:spcPts val="0"/>
                  </a:spcAft>
                  <a:tabLst>
                    <a:tab pos="269875" algn="l"/>
                  </a:tabLst>
                </a:pPr>
                <a:endParaRPr lang="en-US" altLang="zh-CN" b="1" dirty="0">
                  <a:solidFill>
                    <a:srgbClr val="008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endParaRPr lang="en-US" altLang="zh-CN" b="1" dirty="0">
                  <a:solidFill>
                    <a:srgbClr val="008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endParaRPr lang="en-US" altLang="zh-CN" b="1" dirty="0">
                  <a:solidFill>
                    <a:srgbClr val="008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dCD</a:t>
                </a:r>
                <a:r>
                  <a:rPr lang="en-US" altLang="zh-CN" b="1" dirty="0">
                    <a:solidFill>
                      <a:srgbClr val="008000"/>
                    </a:solidFill>
                    <a:latin typeface="Courier New" panose="02070309020205020404" pitchFamily="49" charset="0"/>
                    <a:cs typeface="Times New Roman" panose="02020603050405020304" pitchFamily="18" charset="0"/>
                  </a:rPr>
                  <a:t>=</a:t>
                </a:r>
                <a:r>
                  <a:rPr lang="en-US" altLang="zh-CN" b="1" dirty="0" err="1">
                    <a:solidFill>
                      <a:srgbClr val="008000"/>
                    </a:solidFill>
                    <a:latin typeface="Courier New" panose="02070309020205020404" pitchFamily="49" charset="0"/>
                    <a:cs typeface="Times New Roman" panose="02020603050405020304" pitchFamily="18" charset="0"/>
                  </a:rPr>
                  <a:t>det</a:t>
                </a:r>
                <a:r>
                  <a:rPr lang="en-US" altLang="zh-CN" b="1" dirty="0">
                    <a:solidFill>
                      <a:srgbClr val="008000"/>
                    </a:solidFill>
                    <a:latin typeface="Courier New" panose="02070309020205020404" pitchFamily="49" charset="0"/>
                    <a:cs typeface="Times New Roman" panose="02020603050405020304" pitchFamily="18" charset="0"/>
                  </a:rPr>
                  <a:t>(C*D)			</a:t>
                </a:r>
                <a:r>
                  <a:rPr lang="en-US" altLang="zh-CN" dirty="0" err="1">
                    <a:solidFill>
                      <a:srgbClr val="0000FF"/>
                    </a:solidFill>
                    <a:latin typeface="Courier New" panose="02070309020205020404" pitchFamily="49" charset="0"/>
                    <a:cs typeface="Times New Roman" panose="02020603050405020304" pitchFamily="18" charset="0"/>
                  </a:rPr>
                  <a:t>dCD</a:t>
                </a:r>
                <a:r>
                  <a:rPr lang="en-US" altLang="zh-CN" dirty="0">
                    <a:solidFill>
                      <a:srgbClr val="0000FF"/>
                    </a:solidFill>
                    <a:latin typeface="Courier New" panose="02070309020205020404" pitchFamily="49" charset="0"/>
                    <a:cs typeface="Times New Roman" panose="02020603050405020304" pitchFamily="18" charset="0"/>
                  </a:rPr>
                  <a:t> = -0.0557</a:t>
                </a:r>
                <a:endParaRPr lang="zh-CN" altLang="zh-CN" dirty="0">
                  <a:latin typeface="Times New Roman" panose="02020603050405020304" pitchFamily="18" charset="0"/>
                </a:endParaRPr>
              </a:p>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dDC</a:t>
                </a:r>
                <a:r>
                  <a:rPr lang="en-US" altLang="zh-CN" b="1" dirty="0">
                    <a:solidFill>
                      <a:srgbClr val="008000"/>
                    </a:solidFill>
                    <a:latin typeface="Courier New" panose="02070309020205020404" pitchFamily="49" charset="0"/>
                    <a:cs typeface="Times New Roman" panose="02020603050405020304" pitchFamily="18" charset="0"/>
                  </a:rPr>
                  <a:t>=</a:t>
                </a:r>
                <a:r>
                  <a:rPr lang="en-US" altLang="zh-CN" b="1" dirty="0" err="1">
                    <a:solidFill>
                      <a:srgbClr val="008000"/>
                    </a:solidFill>
                    <a:latin typeface="Courier New" panose="02070309020205020404" pitchFamily="49" charset="0"/>
                    <a:cs typeface="Times New Roman" panose="02020603050405020304" pitchFamily="18" charset="0"/>
                  </a:rPr>
                  <a:t>det</a:t>
                </a:r>
                <a:r>
                  <a:rPr lang="en-US" altLang="zh-CN" b="1" dirty="0">
                    <a:solidFill>
                      <a:srgbClr val="008000"/>
                    </a:solidFill>
                    <a:latin typeface="Courier New" panose="02070309020205020404" pitchFamily="49" charset="0"/>
                    <a:cs typeface="Times New Roman" panose="02020603050405020304" pitchFamily="18" charset="0"/>
                  </a:rPr>
                  <a:t>(D*C)			</a:t>
                </a:r>
                <a:r>
                  <a:rPr lang="en-US" altLang="zh-CN" dirty="0" err="1">
                    <a:solidFill>
                      <a:srgbClr val="0000FF"/>
                    </a:solidFill>
                    <a:latin typeface="Courier New" panose="02070309020205020404" pitchFamily="49" charset="0"/>
                    <a:cs typeface="Times New Roman" panose="02020603050405020304" pitchFamily="18" charset="0"/>
                  </a:rPr>
                  <a:t>dDC</a:t>
                </a:r>
                <a:r>
                  <a:rPr lang="en-US" altLang="zh-CN" dirty="0">
                    <a:solidFill>
                      <a:srgbClr val="0000FF"/>
                    </a:solidFill>
                    <a:latin typeface="Courier New" panose="02070309020205020404" pitchFamily="49" charset="0"/>
                    <a:cs typeface="Times New Roman" panose="02020603050405020304" pitchFamily="18" charset="0"/>
                  </a:rPr>
                  <a:t> = 1.5085e-017</a:t>
                </a:r>
                <a:r>
                  <a:rPr lang="en-US" altLang="zh-CN" dirty="0">
                    <a:solidFill>
                      <a:srgbClr val="FF00FF"/>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“内维”相等的矩阵相乘</a:t>
                </a:r>
                <a:r>
                  <a:rPr lang="en-US" altLang="zh-CN" b="1" dirty="0">
                    <a:solidFill>
                      <a:srgbClr val="FF0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交换次序行列式可能会改变</a:t>
                </a:r>
                <a:endParaRPr lang="zh-CN" altLang="zh-CN" dirty="0">
                  <a:latin typeface="Courier New" panose="02070309020205020404" pitchFamily="49"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018A05AB-1507-4FC2-802B-1841BD051596}"/>
                  </a:ext>
                </a:extLst>
              </p:cNvPr>
              <p:cNvSpPr>
                <a:spLocks noRot="1" noChangeAspect="1" noMove="1" noResize="1" noEditPoints="1" noAdjustHandles="1" noChangeArrowheads="1" noChangeShapeType="1" noTextEdit="1"/>
              </p:cNvSpPr>
              <p:nvPr/>
            </p:nvSpPr>
            <p:spPr>
              <a:xfrm>
                <a:off x="107504" y="1124744"/>
                <a:ext cx="8280920" cy="5355312"/>
              </a:xfrm>
              <a:prstGeom prst="rect">
                <a:avLst/>
              </a:prstGeom>
              <a:blipFill>
                <a:blip r:embed="rId2"/>
                <a:stretch>
                  <a:fillRect l="-663" t="-569" b="-1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317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7" end="1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矩阵变换与特征值分解</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a:t>
            </a: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例</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4.2-3</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7" name="矩形 6">
            <a:extLst>
              <a:ext uri="{FF2B5EF4-FFF2-40B4-BE49-F238E27FC236}">
                <a16:creationId xmlns:a16="http://schemas.microsoft.com/office/drawing/2014/main" id="{0935A4A0-0366-4D28-82CA-69C0552A191B}"/>
              </a:ext>
            </a:extLst>
          </p:cNvPr>
          <p:cNvSpPr/>
          <p:nvPr/>
        </p:nvSpPr>
        <p:spPr>
          <a:xfrm>
            <a:off x="155900" y="842313"/>
            <a:ext cx="8988099" cy="830997"/>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en-US" altLang="zh-CN" sz="2400" b="1" dirty="0">
                <a:solidFill>
                  <a:srgbClr val="9B2D1F"/>
                </a:solidFill>
                <a:latin typeface="Courier New" panose="02070309020205020404" pitchFamily="49" charset="0"/>
                <a:cs typeface="Courier New" panose="02070309020205020404" pitchFamily="49" charset="0"/>
              </a:rPr>
              <a:t>[</a:t>
            </a:r>
            <a:r>
              <a:rPr lang="en-US" altLang="zh-CN" sz="2400" b="1" dirty="0" err="1">
                <a:solidFill>
                  <a:srgbClr val="9B2D1F"/>
                </a:solidFill>
                <a:latin typeface="Courier New" panose="02070309020205020404" pitchFamily="49" charset="0"/>
                <a:cs typeface="Courier New" panose="02070309020205020404" pitchFamily="49" charset="0"/>
              </a:rPr>
              <a:t>R,ci</a:t>
            </a:r>
            <a:r>
              <a:rPr lang="en-US" altLang="zh-CN" sz="2400" b="1" dirty="0">
                <a:solidFill>
                  <a:srgbClr val="9B2D1F"/>
                </a:solidFill>
                <a:latin typeface="Courier New" panose="02070309020205020404" pitchFamily="49" charset="0"/>
                <a:cs typeface="Courier New" panose="02070309020205020404" pitchFamily="49" charset="0"/>
              </a:rPr>
              <a:t>] = </a:t>
            </a:r>
            <a:r>
              <a:rPr lang="en-US" altLang="zh-CN" sz="2400" b="1" dirty="0" err="1">
                <a:solidFill>
                  <a:srgbClr val="9B2D1F"/>
                </a:solidFill>
                <a:latin typeface="Courier New" panose="02070309020205020404" pitchFamily="49" charset="0"/>
                <a:cs typeface="Courier New" panose="02070309020205020404" pitchFamily="49" charset="0"/>
              </a:rPr>
              <a:t>rref</a:t>
            </a:r>
            <a:r>
              <a:rPr lang="en-US" altLang="zh-CN" sz="2400" b="1" dirty="0">
                <a:solidFill>
                  <a:srgbClr val="9B2D1F"/>
                </a:solidFill>
                <a:latin typeface="Courier New" panose="02070309020205020404" pitchFamily="49" charset="0"/>
                <a:cs typeface="Courier New" panose="02070309020205020404" pitchFamily="49" charset="0"/>
              </a:rPr>
              <a:t>(A)</a:t>
            </a:r>
            <a:r>
              <a:rPr lang="zh-CN" altLang="en-US" sz="2400" b="1" dirty="0">
                <a:latin typeface="+mj-ea"/>
                <a:ea typeface="+mj-ea"/>
                <a:cs typeface="Courier New" panose="02070309020205020404" pitchFamily="49" charset="0"/>
              </a:rPr>
              <a:t>实现初等变换将</a:t>
            </a:r>
            <a:r>
              <a:rPr lang="en-US" altLang="zh-CN" sz="2400" b="1" dirty="0">
                <a:latin typeface="+mj-ea"/>
                <a:ea typeface="+mj-ea"/>
                <a:cs typeface="Courier New" panose="02070309020205020404" pitchFamily="49" charset="0"/>
              </a:rPr>
              <a:t>A</a:t>
            </a:r>
            <a:r>
              <a:rPr lang="zh-CN" altLang="en-US" sz="2400" b="1" dirty="0">
                <a:latin typeface="+mj-ea"/>
                <a:ea typeface="+mj-ea"/>
                <a:cs typeface="Courier New" panose="02070309020205020404" pitchFamily="49" charset="0"/>
              </a:rPr>
              <a:t>化为行阶梯型矩阵</a:t>
            </a:r>
            <a:r>
              <a:rPr lang="en-US" altLang="zh-CN" sz="2400" b="1" dirty="0">
                <a:latin typeface="+mj-ea"/>
                <a:ea typeface="+mj-ea"/>
                <a:cs typeface="Courier New" panose="02070309020205020404" pitchFamily="49" charset="0"/>
              </a:rPr>
              <a:t>,</a:t>
            </a:r>
            <a:r>
              <a:rPr lang="zh-CN" altLang="en-US" sz="2400" b="1" dirty="0">
                <a:latin typeface="+mj-ea"/>
                <a:ea typeface="+mj-ea"/>
                <a:cs typeface="Courier New" panose="02070309020205020404" pitchFamily="49" charset="0"/>
              </a:rPr>
              <a:t>其中</a:t>
            </a:r>
            <a:r>
              <a:rPr lang="en-US" altLang="zh-CN" sz="2400" b="1" dirty="0">
                <a:latin typeface="+mj-ea"/>
                <a:ea typeface="+mj-ea"/>
                <a:cs typeface="Courier New" panose="02070309020205020404" pitchFamily="49" charset="0"/>
              </a:rPr>
              <a:t>R</a:t>
            </a:r>
            <a:r>
              <a:rPr lang="zh-CN" altLang="en-US" sz="2400" b="1" dirty="0">
                <a:latin typeface="+mj-ea"/>
                <a:ea typeface="+mj-ea"/>
                <a:cs typeface="Courier New" panose="02070309020205020404" pitchFamily="49" charset="0"/>
              </a:rPr>
              <a:t>储存了行阶梯型的矩阵，</a:t>
            </a:r>
            <a:r>
              <a:rPr lang="en-US" altLang="zh-CN" sz="2400" b="1" dirty="0">
                <a:latin typeface="+mj-ea"/>
                <a:ea typeface="+mj-ea"/>
                <a:cs typeface="Courier New" panose="02070309020205020404" pitchFamily="49" charset="0"/>
              </a:rPr>
              <a:t>ci</a:t>
            </a:r>
            <a:r>
              <a:rPr lang="zh-CN" altLang="en-US" sz="2400" b="1" dirty="0">
                <a:latin typeface="+mj-ea"/>
                <a:ea typeface="+mj-ea"/>
                <a:cs typeface="Courier New" panose="02070309020205020404" pitchFamily="49" charset="0"/>
              </a:rPr>
              <a:t>表示</a:t>
            </a:r>
            <a:r>
              <a:rPr lang="zh-CN" altLang="en-US" sz="2400" b="1" dirty="0">
                <a:solidFill>
                  <a:srgbClr val="FF0000"/>
                </a:solidFill>
                <a:latin typeface="+mj-ea"/>
                <a:ea typeface="+mj-ea"/>
                <a:cs typeface="Courier New" panose="02070309020205020404" pitchFamily="49" charset="0"/>
              </a:rPr>
              <a:t>阶梯元素</a:t>
            </a:r>
            <a:r>
              <a:rPr lang="en-US" altLang="zh-CN" sz="2400" b="1" dirty="0">
                <a:latin typeface="+mj-ea"/>
                <a:ea typeface="+mj-ea"/>
                <a:cs typeface="Courier New" panose="02070309020205020404" pitchFamily="49" charset="0"/>
              </a:rPr>
              <a:t>(</a:t>
            </a:r>
            <a:r>
              <a:rPr lang="zh-CN" altLang="en-US" sz="2400" b="1" dirty="0">
                <a:latin typeface="+mj-ea"/>
                <a:ea typeface="+mj-ea"/>
                <a:cs typeface="Courier New" panose="02070309020205020404" pitchFamily="49" charset="0"/>
              </a:rPr>
              <a:t>线性独立</a:t>
            </a:r>
            <a:r>
              <a:rPr lang="en-US" altLang="zh-CN" sz="2400" b="1" dirty="0">
                <a:latin typeface="+mj-ea"/>
                <a:ea typeface="+mj-ea"/>
                <a:cs typeface="Courier New" panose="02070309020205020404" pitchFamily="49" charset="0"/>
              </a:rPr>
              <a:t>)</a:t>
            </a:r>
            <a:r>
              <a:rPr lang="zh-CN" altLang="en-US" sz="2400" b="1" dirty="0">
                <a:latin typeface="+mj-ea"/>
                <a:ea typeface="+mj-ea"/>
                <a:cs typeface="Courier New" panose="02070309020205020404" pitchFamily="49" charset="0"/>
              </a:rPr>
              <a:t>的列指标</a:t>
            </a:r>
            <a:r>
              <a:rPr lang="en-US" altLang="zh-CN" sz="2400" b="1" dirty="0">
                <a:solidFill>
                  <a:srgbClr val="0070C0"/>
                </a:solidFill>
                <a:latin typeface="幼圆" panose="02010509060101010101" pitchFamily="49" charset="-122"/>
              </a:rPr>
              <a:t> </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p:sp>
        <p:nvSpPr>
          <p:cNvPr id="8" name="矩形 7">
            <a:extLst>
              <a:ext uri="{FF2B5EF4-FFF2-40B4-BE49-F238E27FC236}">
                <a16:creationId xmlns:a16="http://schemas.microsoft.com/office/drawing/2014/main" id="{364E5FE5-1943-418C-9817-A476932FA443}"/>
              </a:ext>
            </a:extLst>
          </p:cNvPr>
          <p:cNvSpPr/>
          <p:nvPr/>
        </p:nvSpPr>
        <p:spPr>
          <a:xfrm>
            <a:off x="155899" y="1673310"/>
            <a:ext cx="8988099" cy="461665"/>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en-US" altLang="zh-CN" sz="2400" b="1" dirty="0">
                <a:solidFill>
                  <a:srgbClr val="9B2D1F"/>
                </a:solidFill>
                <a:latin typeface="Courier New" panose="02070309020205020404" pitchFamily="49" charset="0"/>
                <a:cs typeface="Courier New" panose="02070309020205020404" pitchFamily="49" charset="0"/>
              </a:rPr>
              <a:t>null(A)</a:t>
            </a:r>
            <a:r>
              <a:rPr lang="zh-CN" altLang="en-US" sz="2400" b="1" dirty="0">
                <a:latin typeface="+mj-ea"/>
                <a:ea typeface="+mj-ea"/>
                <a:cs typeface="Courier New" panose="02070309020205020404" pitchFamily="49" charset="0"/>
              </a:rPr>
              <a:t>得到</a:t>
            </a:r>
            <a:r>
              <a:rPr lang="en-US" altLang="zh-CN" sz="2400" b="1" dirty="0">
                <a:latin typeface="+mj-ea"/>
                <a:ea typeface="+mj-ea"/>
                <a:cs typeface="Courier New" panose="02070309020205020404" pitchFamily="49" charset="0"/>
              </a:rPr>
              <a:t>A</a:t>
            </a:r>
            <a:r>
              <a:rPr lang="zh-CN" altLang="en-US" sz="2400" b="1" dirty="0">
                <a:latin typeface="+mj-ea"/>
                <a:ea typeface="+mj-ea"/>
                <a:cs typeface="Courier New" panose="02070309020205020404" pitchFamily="49" charset="0"/>
              </a:rPr>
              <a:t>的零空间（核）的一组标准正交基</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p:sp>
        <p:nvSpPr>
          <p:cNvPr id="9" name="矩形 8">
            <a:extLst>
              <a:ext uri="{FF2B5EF4-FFF2-40B4-BE49-F238E27FC236}">
                <a16:creationId xmlns:a16="http://schemas.microsoft.com/office/drawing/2014/main" id="{264CAD66-F021-4820-BA3E-6887A4BDB176}"/>
              </a:ext>
            </a:extLst>
          </p:cNvPr>
          <p:cNvSpPr/>
          <p:nvPr/>
        </p:nvSpPr>
        <p:spPr>
          <a:xfrm>
            <a:off x="155901" y="2150227"/>
            <a:ext cx="8988099" cy="461665"/>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defRPr/>
            </a:pPr>
            <a:r>
              <a:rPr lang="en-US" altLang="zh-CN" sz="2400" b="1" dirty="0" err="1">
                <a:solidFill>
                  <a:srgbClr val="9B2D1F"/>
                </a:solidFill>
                <a:latin typeface="Courier New" panose="02070309020205020404" pitchFamily="49" charset="0"/>
                <a:cs typeface="Courier New" panose="02070309020205020404" pitchFamily="49" charset="0"/>
              </a:rPr>
              <a:t>orth</a:t>
            </a:r>
            <a:r>
              <a:rPr lang="en-US" altLang="zh-CN" sz="2400" b="1" dirty="0">
                <a:solidFill>
                  <a:srgbClr val="9B2D1F"/>
                </a:solidFill>
                <a:latin typeface="Courier New" panose="02070309020205020404" pitchFamily="49" charset="0"/>
                <a:cs typeface="Courier New" panose="02070309020205020404" pitchFamily="49" charset="0"/>
              </a:rPr>
              <a:t>(A)</a:t>
            </a:r>
            <a:r>
              <a:rPr lang="zh-CN" altLang="en-US" sz="2400" b="1" dirty="0">
                <a:latin typeface="+mj-ea"/>
                <a:ea typeface="+mj-ea"/>
                <a:cs typeface="Courier New" panose="02070309020205020404" pitchFamily="49" charset="0"/>
              </a:rPr>
              <a:t>得到</a:t>
            </a:r>
            <a:r>
              <a:rPr lang="en-US" altLang="zh-CN" sz="2400" b="1" dirty="0">
                <a:latin typeface="+mj-ea"/>
                <a:ea typeface="+mj-ea"/>
                <a:cs typeface="Courier New" panose="02070309020205020404" pitchFamily="49" charset="0"/>
              </a:rPr>
              <a:t>A</a:t>
            </a:r>
            <a:r>
              <a:rPr lang="zh-CN" altLang="en-US" sz="2400" b="1" dirty="0">
                <a:latin typeface="+mj-ea"/>
                <a:ea typeface="+mj-ea"/>
                <a:cs typeface="Courier New" panose="02070309020205020404" pitchFamily="49" charset="0"/>
              </a:rPr>
              <a:t>的值空间（像）的一组标准正交基</a:t>
            </a:r>
            <a:endParaRPr kumimoji="0" lang="en-US" altLang="zh-CN" sz="2400" b="1"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p:sp>
        <p:nvSpPr>
          <p:cNvPr id="4" name="矩形 3">
            <a:extLst>
              <a:ext uri="{FF2B5EF4-FFF2-40B4-BE49-F238E27FC236}">
                <a16:creationId xmlns:a16="http://schemas.microsoft.com/office/drawing/2014/main" id="{8B407E54-DCF0-46D9-81C6-6EFBEFD7ED9F}"/>
              </a:ext>
            </a:extLst>
          </p:cNvPr>
          <p:cNvSpPr/>
          <p:nvPr/>
        </p:nvSpPr>
        <p:spPr>
          <a:xfrm>
            <a:off x="169850" y="2504307"/>
            <a:ext cx="8650622" cy="4247317"/>
          </a:xfrm>
          <a:prstGeom prst="rect">
            <a:avLst/>
          </a:prstGeom>
        </p:spPr>
        <p:txBody>
          <a:bodyPr wrap="square">
            <a:spAutoFit/>
          </a:bodyPr>
          <a:lstStyle/>
          <a:p>
            <a:pPr algn="just" hangingPunct="0">
              <a:spcAft>
                <a:spcPts val="0"/>
              </a:spcAft>
              <a:tabLst>
                <a:tab pos="269875" algn="l"/>
              </a:tabLst>
            </a:pPr>
            <a:r>
              <a:rPr lang="zh-CN" altLang="zh-CN" dirty="0">
                <a:latin typeface="Times New Roman" panose="02020603050405020304" pitchFamily="18" charset="0"/>
              </a:rPr>
              <a:t>【例</a:t>
            </a:r>
            <a:r>
              <a:rPr lang="en-US" altLang="zh-CN" dirty="0">
                <a:latin typeface="Times New Roman" panose="02020603050405020304" pitchFamily="18" charset="0"/>
              </a:rPr>
              <a:t>4.2-3</a:t>
            </a:r>
            <a:r>
              <a:rPr lang="zh-CN" altLang="zh-CN" dirty="0">
                <a:latin typeface="Times New Roman" panose="02020603050405020304" pitchFamily="18" charset="0"/>
              </a:rPr>
              <a:t>】</a:t>
            </a:r>
            <a:endParaRPr lang="zh-CN" altLang="zh-CN" sz="2000" dirty="0">
              <a:latin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A=magic(4)			</a:t>
            </a:r>
            <a:endParaRPr lang="zh-CN" altLang="zh-CN" sz="2000" dirty="0">
              <a:latin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A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16     2     3    13</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5    11    10     8</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9     7     6    12</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4    14    15     1</a:t>
            </a:r>
          </a:p>
          <a:p>
            <a:pPr algn="just" hangingPunct="0">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t>
            </a:r>
            <a:r>
              <a:rPr lang="en-US" altLang="zh-CN" b="1" dirty="0" err="1">
                <a:solidFill>
                  <a:srgbClr val="008000"/>
                </a:solidFill>
                <a:latin typeface="Courier New" panose="02070309020205020404" pitchFamily="49" charset="0"/>
                <a:cs typeface="Times New Roman" panose="02020603050405020304" pitchFamily="18" charset="0"/>
              </a:rPr>
              <a:t>R,ci</a:t>
            </a:r>
            <a:r>
              <a:rPr lang="en-US" altLang="zh-CN" b="1" dirty="0">
                <a:solidFill>
                  <a:srgbClr val="008000"/>
                </a:solidFill>
                <a:latin typeface="Courier New" panose="02070309020205020404" pitchFamily="49" charset="0"/>
                <a:cs typeface="Times New Roman" panose="02020603050405020304" pitchFamily="18" charset="0"/>
              </a:rPr>
              <a:t>]=</a:t>
            </a:r>
            <a:r>
              <a:rPr lang="en-US" altLang="zh-CN" b="1" dirty="0" err="1">
                <a:solidFill>
                  <a:srgbClr val="008000"/>
                </a:solidFill>
                <a:latin typeface="Courier New" panose="02070309020205020404" pitchFamily="49" charset="0"/>
                <a:cs typeface="Times New Roman" panose="02020603050405020304" pitchFamily="18" charset="0"/>
              </a:rPr>
              <a:t>rref</a:t>
            </a:r>
            <a:r>
              <a:rPr lang="en-US" altLang="zh-CN" b="1" dirty="0">
                <a:solidFill>
                  <a:srgbClr val="008000"/>
                </a:solidFill>
                <a:latin typeface="Courier New" panose="02070309020205020404" pitchFamily="49" charset="0"/>
                <a:cs typeface="Times New Roman" panose="02020603050405020304" pitchFamily="18" charset="0"/>
              </a:rPr>
              <a:t>(A)%</a:t>
            </a:r>
            <a:r>
              <a:rPr lang="en-US" altLang="zh-CN" b="1" dirty="0">
                <a:solidFill>
                  <a:srgbClr val="FF0000"/>
                </a:solidFill>
                <a:latin typeface="Courier New" panose="02070309020205020404" pitchFamily="49" charset="0"/>
                <a:cs typeface="Times New Roman" panose="02020603050405020304" pitchFamily="18" charset="0"/>
              </a:rPr>
              <a:t>A</a:t>
            </a:r>
            <a:r>
              <a:rPr lang="zh-CN" altLang="en-US" b="1" dirty="0">
                <a:solidFill>
                  <a:srgbClr val="FF0000"/>
                </a:solidFill>
                <a:latin typeface="Courier New" panose="02070309020205020404" pitchFamily="49" charset="0"/>
                <a:cs typeface="Times New Roman" panose="02020603050405020304" pitchFamily="18" charset="0"/>
              </a:rPr>
              <a:t>的秩等于</a:t>
            </a:r>
            <a:r>
              <a:rPr lang="en-US" altLang="zh-CN" b="1" dirty="0">
                <a:solidFill>
                  <a:srgbClr val="FF0000"/>
                </a:solidFill>
                <a:latin typeface="Courier New" panose="02070309020205020404" pitchFamily="49" charset="0"/>
                <a:cs typeface="Times New Roman" panose="02020603050405020304" pitchFamily="18" charset="0"/>
              </a:rPr>
              <a:t>3</a:t>
            </a:r>
            <a:r>
              <a:rPr lang="zh-CN" altLang="en-US" b="1" dirty="0">
                <a:solidFill>
                  <a:srgbClr val="FF0000"/>
                </a:solidFill>
                <a:latin typeface="Courier New" panose="02070309020205020404" pitchFamily="49" charset="0"/>
                <a:cs typeface="Times New Roman" panose="02020603050405020304" pitchFamily="18" charset="0"/>
              </a:rPr>
              <a:t>，行阶梯型共有</a:t>
            </a:r>
            <a:r>
              <a:rPr lang="en-US" altLang="zh-CN" b="1" dirty="0">
                <a:solidFill>
                  <a:srgbClr val="FF0000"/>
                </a:solidFill>
                <a:latin typeface="Courier New" panose="02070309020205020404" pitchFamily="49" charset="0"/>
                <a:cs typeface="Times New Roman" panose="02020603050405020304" pitchFamily="18" charset="0"/>
              </a:rPr>
              <a:t>3</a:t>
            </a:r>
            <a:r>
              <a:rPr lang="zh-CN" altLang="en-US" b="1" dirty="0">
                <a:solidFill>
                  <a:srgbClr val="FF0000"/>
                </a:solidFill>
                <a:latin typeface="Courier New" panose="02070309020205020404" pitchFamily="49" charset="0"/>
                <a:cs typeface="Times New Roman" panose="02020603050405020304" pitchFamily="18" charset="0"/>
              </a:rPr>
              <a:t>层，阶梯元素在前三列</a:t>
            </a:r>
            <a:endParaRPr lang="zh-CN" altLang="zh-CN" sz="2000" dirty="0">
              <a:solidFill>
                <a:srgbClr val="FF0000"/>
              </a:solidFill>
              <a:latin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R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1     0     0     1</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0     1     0     3</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     0     1    -3</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0     0     0     0</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ci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1     2     3 </a:t>
            </a:r>
            <a:r>
              <a:rPr lang="en-US" altLang="zh-CN" dirty="0">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55505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例</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4.2-3</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3" name="矩形 2">
            <a:extLst>
              <a:ext uri="{FF2B5EF4-FFF2-40B4-BE49-F238E27FC236}">
                <a16:creationId xmlns:a16="http://schemas.microsoft.com/office/drawing/2014/main" id="{3B046F30-8CB7-49CC-B440-0398C8DF1F57}"/>
              </a:ext>
            </a:extLst>
          </p:cNvPr>
          <p:cNvSpPr/>
          <p:nvPr/>
        </p:nvSpPr>
        <p:spPr>
          <a:xfrm>
            <a:off x="251520" y="818875"/>
            <a:ext cx="8784976" cy="5663089"/>
          </a:xfrm>
          <a:prstGeom prst="rect">
            <a:avLst/>
          </a:prstGeom>
        </p:spPr>
        <p:txBody>
          <a:bodyPr wrap="square">
            <a:spAutoFit/>
          </a:bodyPr>
          <a:lstStyle/>
          <a:p>
            <a:pPr algn="just" hangingPunct="0">
              <a:spcAft>
                <a:spcPts val="0"/>
              </a:spcAft>
              <a:tabLst>
                <a:tab pos="269875" algn="l"/>
              </a:tabLst>
            </a:pPr>
            <a:r>
              <a:rPr lang="en-US" altLang="zh-CN" b="1" dirty="0" err="1">
                <a:solidFill>
                  <a:srgbClr val="008000"/>
                </a:solidFill>
                <a:latin typeface="Courier New" panose="02070309020205020404" pitchFamily="49" charset="0"/>
                <a:cs typeface="Times New Roman" panose="02020603050405020304" pitchFamily="18" charset="0"/>
              </a:rPr>
              <a:t>r_A</a:t>
            </a:r>
            <a:r>
              <a:rPr lang="en-US" altLang="zh-CN" b="1" dirty="0">
                <a:solidFill>
                  <a:srgbClr val="008000"/>
                </a:solidFill>
                <a:latin typeface="Courier New" panose="02070309020205020404" pitchFamily="49" charset="0"/>
                <a:cs typeface="Times New Roman" panose="02020603050405020304" pitchFamily="18" charset="0"/>
              </a:rPr>
              <a:t>=length(ci)%</a:t>
            </a:r>
            <a:r>
              <a:rPr lang="zh-CN" altLang="en-US" b="1" dirty="0">
                <a:solidFill>
                  <a:srgbClr val="FF0000"/>
                </a:solidFill>
                <a:latin typeface="Courier New" panose="02070309020205020404" pitchFamily="49" charset="0"/>
                <a:cs typeface="Times New Roman" panose="02020603050405020304" pitchFamily="18" charset="0"/>
              </a:rPr>
              <a:t>秩的另一种解读</a:t>
            </a:r>
            <a:r>
              <a:rPr lang="en-US" altLang="zh-CN" sz="2000" dirty="0">
                <a:latin typeface="Times New Roman" panose="02020603050405020304" pitchFamily="18" charset="0"/>
              </a:rPr>
              <a:t> 	</a:t>
            </a:r>
          </a:p>
          <a:p>
            <a:pPr algn="just" hangingPunct="0">
              <a:spcAft>
                <a:spcPts val="0"/>
              </a:spcAft>
              <a:tabLst>
                <a:tab pos="269875" algn="l"/>
              </a:tabLst>
            </a:pPr>
            <a:r>
              <a:rPr lang="en-US" altLang="zh-CN" dirty="0" err="1">
                <a:solidFill>
                  <a:srgbClr val="0000FF"/>
                </a:solidFill>
                <a:latin typeface="Courier New" panose="02070309020205020404" pitchFamily="49" charset="0"/>
                <a:cs typeface="Times New Roman" panose="02020603050405020304" pitchFamily="18" charset="0"/>
              </a:rPr>
              <a:t>r_A</a:t>
            </a:r>
            <a:r>
              <a:rPr lang="en-US" altLang="zh-CN" dirty="0">
                <a:solidFill>
                  <a:srgbClr val="0000FF"/>
                </a:solidFill>
                <a:latin typeface="Courier New" panose="02070309020205020404" pitchFamily="49" charset="0"/>
                <a:cs typeface="Times New Roman" panose="02020603050405020304" pitchFamily="18" charset="0"/>
              </a:rPr>
              <a:t> =</a:t>
            </a: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3</a:t>
            </a:r>
            <a:r>
              <a:rPr lang="en-US" altLang="zh-CN" b="1" dirty="0">
                <a:solidFill>
                  <a:srgbClr val="FF0000"/>
                </a:solidFill>
                <a:latin typeface="Courier New" panose="02070309020205020404" pitchFamily="49" charset="0"/>
                <a:cs typeface="Times New Roman" panose="02020603050405020304" pitchFamily="18" charset="0"/>
              </a:rPr>
              <a:t> </a:t>
            </a:r>
            <a:r>
              <a:rPr lang="en-US" altLang="zh-CN" dirty="0">
                <a:latin typeface="Courier New" panose="02070309020205020404" pitchFamily="49" charset="0"/>
                <a:cs typeface="Times New Roman" panose="02020603050405020304" pitchFamily="18" charset="0"/>
              </a:rPr>
              <a:t> </a:t>
            </a:r>
          </a:p>
          <a:p>
            <a:pPr algn="just" hangingPunct="0">
              <a:spcAft>
                <a:spcPts val="0"/>
              </a:spcAft>
              <a:tabLst>
                <a:tab pos="269875" algn="l"/>
              </a:tabLst>
            </a:pP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aa=A(:,1:3)*R(1:3,4)	</a:t>
            </a:r>
          </a:p>
          <a:p>
            <a:pPr algn="just" hangingPunct="0">
              <a:tabLst>
                <a:tab pos="269875" algn="l"/>
              </a:tabLst>
            </a:pPr>
            <a:r>
              <a:rPr lang="en-US" altLang="zh-CN" b="1" dirty="0">
                <a:solidFill>
                  <a:srgbClr val="FF0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以</a:t>
            </a:r>
            <a:r>
              <a:rPr lang="en-US" altLang="zh-CN" b="1" dirty="0">
                <a:solidFill>
                  <a:srgbClr val="FF0000"/>
                </a:solidFill>
                <a:latin typeface="Courier New" panose="02070309020205020404" pitchFamily="49" charset="0"/>
                <a:cs typeface="Times New Roman" panose="02020603050405020304" pitchFamily="18" charset="0"/>
              </a:rPr>
              <a:t>R</a:t>
            </a:r>
            <a:r>
              <a:rPr lang="zh-CN" altLang="en-US" b="1" dirty="0">
                <a:solidFill>
                  <a:srgbClr val="FF0000"/>
                </a:solidFill>
                <a:latin typeface="Courier New" panose="02070309020205020404" pitchFamily="49" charset="0"/>
                <a:cs typeface="Times New Roman" panose="02020603050405020304" pitchFamily="18" charset="0"/>
              </a:rPr>
              <a:t>第四列为系数，利用</a:t>
            </a:r>
            <a:r>
              <a:rPr lang="en-US" altLang="zh-CN" b="1" dirty="0">
                <a:solidFill>
                  <a:srgbClr val="FF0000"/>
                </a:solidFill>
                <a:latin typeface="Courier New" panose="02070309020205020404" pitchFamily="49" charset="0"/>
                <a:cs typeface="Times New Roman" panose="02020603050405020304" pitchFamily="18" charset="0"/>
              </a:rPr>
              <a:t>A</a:t>
            </a:r>
            <a:r>
              <a:rPr lang="zh-CN" altLang="en-US" b="1" dirty="0">
                <a:solidFill>
                  <a:srgbClr val="FF0000"/>
                </a:solidFill>
                <a:latin typeface="Courier New" panose="02070309020205020404" pitchFamily="49" charset="0"/>
                <a:cs typeface="Times New Roman" panose="02020603050405020304" pitchFamily="18" charset="0"/>
              </a:rPr>
              <a:t>的前三列线性表示</a:t>
            </a:r>
            <a:r>
              <a:rPr lang="en-US" altLang="zh-CN" b="1" dirty="0">
                <a:solidFill>
                  <a:srgbClr val="FF0000"/>
                </a:solidFill>
                <a:latin typeface="Courier New" panose="02070309020205020404" pitchFamily="49" charset="0"/>
                <a:cs typeface="Times New Roman" panose="02020603050405020304" pitchFamily="18" charset="0"/>
              </a:rPr>
              <a:t>A</a:t>
            </a:r>
            <a:r>
              <a:rPr lang="zh-CN" altLang="en-US" b="1" dirty="0">
                <a:solidFill>
                  <a:srgbClr val="FF0000"/>
                </a:solidFill>
                <a:latin typeface="Courier New" panose="02070309020205020404" pitchFamily="49" charset="0"/>
                <a:cs typeface="Times New Roman" panose="02020603050405020304" pitchFamily="18" charset="0"/>
              </a:rPr>
              <a:t>的第四列</a:t>
            </a:r>
            <a:endParaRPr lang="en-US" altLang="zh-CN" b="1" dirty="0">
              <a:solidFill>
                <a:srgbClr val="FF0000"/>
              </a:solidFill>
              <a:latin typeface="Courier New" panose="02070309020205020404" pitchFamily="49" charset="0"/>
              <a:cs typeface="Times New Roman" panose="02020603050405020304" pitchFamily="18" charset="0"/>
            </a:endParaRPr>
          </a:p>
          <a:p>
            <a:pPr algn="just" hangingPunct="0">
              <a:tabLst>
                <a:tab pos="269875" algn="l"/>
              </a:tabLst>
            </a:pPr>
            <a:r>
              <a:rPr lang="en-US" altLang="zh-CN" b="1" dirty="0">
                <a:solidFill>
                  <a:srgbClr val="FF0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注意到</a:t>
            </a:r>
            <a:r>
              <a:rPr lang="en-US" altLang="zh-CN" b="1" dirty="0">
                <a:solidFill>
                  <a:srgbClr val="FF0000"/>
                </a:solidFill>
                <a:latin typeface="Courier New" panose="02070309020205020404" pitchFamily="49" charset="0"/>
                <a:cs typeface="Times New Roman" panose="02020603050405020304" pitchFamily="18" charset="0"/>
              </a:rPr>
              <a:t>R(:,4)=R(:,1)+3*R(:,2)-3*R(:,3)=R(:,1:3)*R(1:3,4)</a:t>
            </a:r>
          </a:p>
          <a:p>
            <a:pPr algn="just" hangingPunct="0">
              <a:tabLst>
                <a:tab pos="269875" algn="l"/>
              </a:tabLst>
            </a:pPr>
            <a:r>
              <a:rPr lang="en-US" altLang="zh-CN" b="1" dirty="0">
                <a:solidFill>
                  <a:srgbClr val="FF0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因此有</a:t>
            </a:r>
            <a:r>
              <a:rPr lang="en-US" altLang="zh-CN" b="1" dirty="0">
                <a:solidFill>
                  <a:srgbClr val="FF0000"/>
                </a:solidFill>
                <a:latin typeface="Courier New" panose="02070309020205020404" pitchFamily="49" charset="0"/>
                <a:cs typeface="Times New Roman" panose="02020603050405020304" pitchFamily="18" charset="0"/>
              </a:rPr>
              <a:t>A(:,4)=A(:,1)+3*A(:,2)-3*A(:,3)=A(:,1:3)*R(1:3,4)</a:t>
            </a: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aa =</a:t>
            </a: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13</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8</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12</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a:t>
            </a:r>
          </a:p>
          <a:p>
            <a:pPr algn="just" hangingPunct="0">
              <a:spcAft>
                <a:spcPts val="0"/>
              </a:spcAft>
              <a:tabLst>
                <a:tab pos="269875" algn="l"/>
              </a:tabLst>
            </a:pPr>
            <a:endParaRPr lang="en-US" altLang="zh-CN" dirty="0">
              <a:solidFill>
                <a:srgbClr val="0000FF"/>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err=norm(A(:,4)-aa)		</a:t>
            </a: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err =</a:t>
            </a: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a:t>
            </a:r>
            <a:r>
              <a:rPr lang="en-US" altLang="zh-CN" b="1" dirty="0">
                <a:solidFill>
                  <a:srgbClr val="FF0000"/>
                </a:solidFill>
                <a:latin typeface="Courier New" panose="02070309020205020404" pitchFamily="49" charset="0"/>
                <a:cs typeface="Times New Roman" panose="02020603050405020304" pitchFamily="18" charset="0"/>
              </a:rPr>
              <a:t> </a:t>
            </a:r>
            <a:r>
              <a:rPr lang="en-US" altLang="zh-CN" dirty="0">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FF0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理论依据，初等行变换不改变线性方程组的解</a:t>
            </a:r>
            <a:endParaRPr lang="en-US" altLang="zh-CN" b="1"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FF0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也不改变列向量组内部的相互线性表示、线性相关与线性无关的性质</a:t>
            </a:r>
            <a:endParaRPr lang="en-US" altLang="zh-CN" b="1"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FF0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所以利用相同的线性表示的系数，我们可以用</a:t>
            </a:r>
            <a:r>
              <a:rPr lang="en-US" altLang="zh-CN" b="1" dirty="0">
                <a:solidFill>
                  <a:srgbClr val="FF0000"/>
                </a:solidFill>
                <a:latin typeface="Courier New" panose="02070309020205020404" pitchFamily="49" charset="0"/>
                <a:cs typeface="Times New Roman" panose="02020603050405020304" pitchFamily="18" charset="0"/>
              </a:rPr>
              <a:t>A</a:t>
            </a:r>
            <a:r>
              <a:rPr lang="zh-CN" altLang="en-US" b="1" dirty="0">
                <a:solidFill>
                  <a:srgbClr val="FF0000"/>
                </a:solidFill>
                <a:latin typeface="Courier New" panose="02070309020205020404" pitchFamily="49" charset="0"/>
                <a:cs typeface="Times New Roman" panose="02020603050405020304" pitchFamily="18" charset="0"/>
              </a:rPr>
              <a:t>的前三列线性表示</a:t>
            </a:r>
            <a:r>
              <a:rPr lang="en-US" altLang="zh-CN" b="1" dirty="0">
                <a:solidFill>
                  <a:srgbClr val="FF0000"/>
                </a:solidFill>
                <a:latin typeface="Courier New" panose="02070309020205020404" pitchFamily="49" charset="0"/>
                <a:cs typeface="Times New Roman" panose="02020603050405020304" pitchFamily="18" charset="0"/>
              </a:rPr>
              <a:t>A</a:t>
            </a:r>
            <a:r>
              <a:rPr lang="zh-CN" altLang="en-US" b="1" dirty="0">
                <a:solidFill>
                  <a:srgbClr val="FF0000"/>
                </a:solidFill>
                <a:latin typeface="Courier New" panose="02070309020205020404" pitchFamily="49" charset="0"/>
                <a:cs typeface="Times New Roman" panose="02020603050405020304" pitchFamily="18" charset="0"/>
              </a:rPr>
              <a:t>的第四列</a:t>
            </a:r>
            <a:endParaRPr lang="zh-CN" altLang="zh-CN" dirty="0">
              <a:solidFill>
                <a:srgbClr val="FF0000"/>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76374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6" y="-315416"/>
            <a:ext cx="7772400" cy="1143000"/>
          </a:xfrm>
        </p:spPr>
        <p:txBody>
          <a:bodyPr>
            <a:normAutofit/>
          </a:bodyPr>
          <a:lstStyle/>
          <a:p>
            <a:pPr algn="ctr" eaLnBrk="0" fontAlgn="base" hangingPunct="0">
              <a:spcAft>
                <a:spcPct val="0"/>
              </a:spcAft>
              <a:defRPr/>
            </a:pPr>
            <a:r>
              <a:rPr lang="zh-CN" alt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例</a:t>
            </a:r>
            <a:r>
              <a:rPr lang="en-US" altLang="zh-CN"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rPr>
              <a:t>4.2-4</a:t>
            </a:r>
            <a:endParaRPr lang="en-US" sz="3600" dirty="0">
              <a:solidFill>
                <a:schemeClr val="accent1">
                  <a:lumMod val="50000"/>
                </a:schemeClr>
              </a:solidFill>
              <a:latin typeface="微软雅黑" panose="020B0503020204020204" pitchFamily="34" charset="-122"/>
              <a:ea typeface="微软雅黑" panose="020B0503020204020204" pitchFamily="34" charset="-122"/>
              <a:cs typeface="Calibri" pitchFamily="34" charset="0"/>
            </a:endParaRPr>
          </a:p>
        </p:txBody>
      </p:sp>
      <p:sp>
        <p:nvSpPr>
          <p:cNvPr id="4" name="矩形 3">
            <a:extLst>
              <a:ext uri="{FF2B5EF4-FFF2-40B4-BE49-F238E27FC236}">
                <a16:creationId xmlns:a16="http://schemas.microsoft.com/office/drawing/2014/main" id="{6E977A77-6EA8-4992-8089-D8C987B230D8}"/>
              </a:ext>
            </a:extLst>
          </p:cNvPr>
          <p:cNvSpPr/>
          <p:nvPr/>
        </p:nvSpPr>
        <p:spPr>
          <a:xfrm>
            <a:off x="251520" y="827584"/>
            <a:ext cx="8712968" cy="5909310"/>
          </a:xfrm>
          <a:prstGeom prst="rect">
            <a:avLst/>
          </a:prstGeom>
        </p:spPr>
        <p:txBody>
          <a:bodyPr wrap="square">
            <a:spAutoFit/>
          </a:bodyPr>
          <a:lstStyle/>
          <a:p>
            <a:pPr algn="just" hangingPunct="0">
              <a:spcAft>
                <a:spcPts val="0"/>
              </a:spcAft>
              <a:tabLst>
                <a:tab pos="269875" algn="l"/>
              </a:tabLst>
            </a:pPr>
            <a:r>
              <a:rPr lang="zh-CN" altLang="zh-CN" dirty="0">
                <a:latin typeface="Times New Roman" panose="02020603050405020304" pitchFamily="18" charset="0"/>
              </a:rPr>
              <a:t>【例</a:t>
            </a:r>
            <a:r>
              <a:rPr lang="en-US" altLang="zh-CN" dirty="0">
                <a:latin typeface="Times New Roman" panose="02020603050405020304" pitchFamily="18" charset="0"/>
              </a:rPr>
              <a:t>4.2-4</a:t>
            </a:r>
            <a:r>
              <a:rPr lang="zh-CN" altLang="zh-CN" dirty="0">
                <a:latin typeface="Times New Roman" panose="02020603050405020304" pitchFamily="18" charset="0"/>
              </a:rPr>
              <a:t>】</a:t>
            </a: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A=reshape(1:15,5,3);		%</a:t>
            </a:r>
            <a:r>
              <a:rPr lang="en-US" altLang="zh-CN" b="1" dirty="0">
                <a:solidFill>
                  <a:srgbClr val="FF0000"/>
                </a:solidFill>
                <a:latin typeface="Courier New" panose="02070309020205020404" pitchFamily="49" charset="0"/>
                <a:cs typeface="Times New Roman" panose="02020603050405020304" pitchFamily="18" charset="0"/>
              </a:rPr>
              <a:t>1~15</a:t>
            </a:r>
            <a:r>
              <a:rPr lang="zh-CN" altLang="en-US" b="1" dirty="0">
                <a:solidFill>
                  <a:srgbClr val="FF0000"/>
                </a:solidFill>
                <a:latin typeface="Courier New" panose="02070309020205020404" pitchFamily="49" charset="0"/>
                <a:cs typeface="Times New Roman" panose="02020603050405020304" pitchFamily="18" charset="0"/>
              </a:rPr>
              <a:t>按照</a:t>
            </a:r>
            <a:r>
              <a:rPr lang="en-US" altLang="zh-CN" b="1" dirty="0">
                <a:solidFill>
                  <a:srgbClr val="FF0000"/>
                </a:solidFill>
                <a:latin typeface="Courier New" panose="02070309020205020404" pitchFamily="49" charset="0"/>
                <a:cs typeface="Times New Roman" panose="02020603050405020304" pitchFamily="18" charset="0"/>
              </a:rPr>
              <a:t>5</a:t>
            </a:r>
            <a:r>
              <a:rPr lang="zh-CN" altLang="en-US" b="1" dirty="0">
                <a:solidFill>
                  <a:srgbClr val="FF0000"/>
                </a:solidFill>
                <a:latin typeface="Courier New" panose="02070309020205020404" pitchFamily="49" charset="0"/>
                <a:cs typeface="Times New Roman" panose="02020603050405020304" pitchFamily="18" charset="0"/>
              </a:rPr>
              <a:t>行</a:t>
            </a:r>
            <a:r>
              <a:rPr lang="en-US" altLang="zh-CN" b="1" dirty="0">
                <a:solidFill>
                  <a:srgbClr val="FF0000"/>
                </a:solidFill>
                <a:latin typeface="Courier New" panose="02070309020205020404" pitchFamily="49" charset="0"/>
                <a:cs typeface="Times New Roman" panose="02020603050405020304" pitchFamily="18" charset="0"/>
              </a:rPr>
              <a:t>3</a:t>
            </a:r>
            <a:r>
              <a:rPr lang="zh-CN" altLang="en-US" b="1" dirty="0">
                <a:solidFill>
                  <a:srgbClr val="FF0000"/>
                </a:solidFill>
                <a:latin typeface="Courier New" panose="02070309020205020404" pitchFamily="49" charset="0"/>
                <a:cs typeface="Times New Roman" panose="02020603050405020304" pitchFamily="18" charset="0"/>
              </a:rPr>
              <a:t>列重排（</a:t>
            </a:r>
            <a:r>
              <a:rPr lang="en-US" altLang="zh-CN" b="1" dirty="0">
                <a:solidFill>
                  <a:srgbClr val="FF0000"/>
                </a:solidFill>
                <a:latin typeface="Courier New" panose="02070309020205020404" pitchFamily="49" charset="0"/>
                <a:cs typeface="Times New Roman" panose="02020603050405020304" pitchFamily="18" charset="0"/>
              </a:rPr>
              <a:t>1~5</a:t>
            </a:r>
            <a:r>
              <a:rPr lang="zh-CN" altLang="en-US" b="1" dirty="0">
                <a:solidFill>
                  <a:srgbClr val="FF0000"/>
                </a:solidFill>
                <a:latin typeface="Courier New" panose="02070309020205020404" pitchFamily="49" charset="0"/>
                <a:cs typeface="Times New Roman" panose="02020603050405020304" pitchFamily="18" charset="0"/>
              </a:rPr>
              <a:t>在第一列）</a:t>
            </a:r>
            <a:endParaRPr lang="zh-CN" altLang="zh-CN" dirty="0">
              <a:solidFill>
                <a:srgbClr val="FF0000"/>
              </a:solidFill>
              <a:latin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X=null(A)			%</a:t>
            </a:r>
            <a:r>
              <a:rPr lang="zh-CN" altLang="en-US" b="1" dirty="0">
                <a:solidFill>
                  <a:srgbClr val="FF0000"/>
                </a:solidFill>
                <a:latin typeface="Courier New" panose="02070309020205020404" pitchFamily="49" charset="0"/>
                <a:cs typeface="Times New Roman" panose="02020603050405020304" pitchFamily="18" charset="0"/>
              </a:rPr>
              <a:t>零空间向量</a:t>
            </a:r>
            <a:endParaRPr lang="en-US" altLang="zh-CN" b="1"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X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-0.4082</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0.8165</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-0.4082</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S=A*X				%</a:t>
            </a:r>
            <a:r>
              <a:rPr lang="zh-CN" altLang="en-US" b="1" dirty="0">
                <a:solidFill>
                  <a:srgbClr val="FF0000"/>
                </a:solidFill>
                <a:latin typeface="Courier New" panose="02070309020205020404" pitchFamily="49" charset="0"/>
                <a:cs typeface="Times New Roman" panose="02020603050405020304" pitchFamily="18" charset="0"/>
              </a:rPr>
              <a:t>代入后应该得到零向量</a:t>
            </a:r>
            <a:endParaRPr lang="en-US" altLang="zh-CN" b="1"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S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1.0e-014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0.2665</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0.2665</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0.3553</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0.4441</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0.6217</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n=size(A,2);			%</a:t>
            </a:r>
            <a:r>
              <a:rPr lang="en-US" altLang="zh-CN" b="1" dirty="0">
                <a:solidFill>
                  <a:srgbClr val="FF0000"/>
                </a:solidFill>
                <a:latin typeface="Courier New" panose="02070309020205020404" pitchFamily="49" charset="0"/>
                <a:cs typeface="Times New Roman" panose="02020603050405020304" pitchFamily="18" charset="0"/>
              </a:rPr>
              <a:t>A</a:t>
            </a:r>
            <a:r>
              <a:rPr lang="zh-CN" altLang="en-US" b="1" dirty="0">
                <a:solidFill>
                  <a:srgbClr val="FF0000"/>
                </a:solidFill>
                <a:latin typeface="Courier New" panose="02070309020205020404" pitchFamily="49" charset="0"/>
                <a:cs typeface="Times New Roman" panose="02020603050405020304" pitchFamily="18" charset="0"/>
              </a:rPr>
              <a:t>的列数</a:t>
            </a:r>
            <a:endParaRPr lang="zh-CN" altLang="zh-CN"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l=size(X,2);			%</a:t>
            </a:r>
            <a:r>
              <a:rPr lang="en-US" altLang="zh-CN" b="1" dirty="0">
                <a:solidFill>
                  <a:srgbClr val="FF0000"/>
                </a:solidFill>
                <a:latin typeface="Courier New" panose="02070309020205020404" pitchFamily="49" charset="0"/>
                <a:cs typeface="Times New Roman" panose="02020603050405020304" pitchFamily="18" charset="0"/>
              </a:rPr>
              <a:t>X</a:t>
            </a:r>
            <a:r>
              <a:rPr lang="zh-CN" altLang="en-US" b="1" dirty="0">
                <a:solidFill>
                  <a:srgbClr val="FF0000"/>
                </a:solidFill>
                <a:latin typeface="Courier New" panose="02070309020205020404" pitchFamily="49" charset="0"/>
                <a:cs typeface="Times New Roman" panose="02020603050405020304" pitchFamily="18" charset="0"/>
              </a:rPr>
              <a:t>的列数（即零空间维数）</a:t>
            </a:r>
            <a:r>
              <a:rPr lang="en-US" altLang="zh-CN" b="1" dirty="0">
                <a:solidFill>
                  <a:srgbClr val="008000"/>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b="1" dirty="0">
                <a:solidFill>
                  <a:srgbClr val="008000"/>
                </a:solidFill>
                <a:latin typeface="Courier New" panose="02070309020205020404" pitchFamily="49" charset="0"/>
                <a:cs typeface="Times New Roman" panose="02020603050405020304" pitchFamily="18" charset="0"/>
              </a:rPr>
              <a:t>n-l==rank(A)			%</a:t>
            </a:r>
            <a:r>
              <a:rPr lang="zh-CN" altLang="en-US" b="1" dirty="0">
                <a:solidFill>
                  <a:srgbClr val="FF0000"/>
                </a:solidFill>
                <a:latin typeface="Courier New" panose="02070309020205020404" pitchFamily="49" charset="0"/>
                <a:cs typeface="Times New Roman" panose="02020603050405020304" pitchFamily="18" charset="0"/>
              </a:rPr>
              <a:t>判断矩阵秩是否等于（列数</a:t>
            </a:r>
            <a:r>
              <a:rPr lang="en-US" altLang="zh-CN" b="1" dirty="0">
                <a:solidFill>
                  <a:srgbClr val="FF0000"/>
                </a:solidFill>
                <a:latin typeface="Courier New" panose="02070309020205020404" pitchFamily="49" charset="0"/>
                <a:cs typeface="Times New Roman" panose="02020603050405020304" pitchFamily="18" charset="0"/>
              </a:rPr>
              <a:t>-</a:t>
            </a:r>
            <a:r>
              <a:rPr lang="zh-CN" altLang="en-US" b="1" dirty="0">
                <a:solidFill>
                  <a:srgbClr val="FF0000"/>
                </a:solidFill>
                <a:latin typeface="Courier New" panose="02070309020205020404" pitchFamily="49" charset="0"/>
                <a:cs typeface="Times New Roman" panose="02020603050405020304" pitchFamily="18" charset="0"/>
              </a:rPr>
              <a:t>零空间维数）</a:t>
            </a:r>
            <a:endParaRPr lang="zh-CN" altLang="zh-CN" dirty="0">
              <a:solidFill>
                <a:srgbClr val="FF0000"/>
              </a:solidFill>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err="1">
                <a:solidFill>
                  <a:srgbClr val="0000FF"/>
                </a:solidFill>
                <a:latin typeface="Courier New" panose="02070309020205020404" pitchFamily="49" charset="0"/>
                <a:cs typeface="Times New Roman" panose="02020603050405020304" pitchFamily="18" charset="0"/>
              </a:rPr>
              <a:t>ans</a:t>
            </a:r>
            <a:r>
              <a:rPr lang="en-US" altLang="zh-CN" dirty="0">
                <a:solidFill>
                  <a:srgbClr val="0000FF"/>
                </a:solidFill>
                <a:latin typeface="Courier New" panose="02070309020205020404" pitchFamily="49" charset="0"/>
                <a:cs typeface="Times New Roman" panose="02020603050405020304" pitchFamily="18" charset="0"/>
              </a:rPr>
              <a:t> =</a:t>
            </a:r>
            <a:endParaRPr lang="zh-CN" altLang="zh-CN" dirty="0">
              <a:latin typeface="Courier New" panose="02070309020205020404" pitchFamily="49" charset="0"/>
              <a:cs typeface="Times New Roman" panose="02020603050405020304" pitchFamily="18" charset="0"/>
            </a:endParaRPr>
          </a:p>
          <a:p>
            <a:pPr algn="just" hangingPunct="0">
              <a:spcAft>
                <a:spcPts val="0"/>
              </a:spcAft>
              <a:tabLst>
                <a:tab pos="269875" algn="l"/>
              </a:tabLst>
            </a:pPr>
            <a:r>
              <a:rPr lang="en-US" altLang="zh-CN" dirty="0">
                <a:solidFill>
                  <a:srgbClr val="0000FF"/>
                </a:solidFill>
                <a:latin typeface="Courier New" panose="02070309020205020404" pitchFamily="49" charset="0"/>
                <a:cs typeface="Times New Roman" panose="02020603050405020304" pitchFamily="18" charset="0"/>
              </a:rPr>
              <a:t>     1  </a:t>
            </a:r>
            <a:endParaRPr lang="zh-CN" altLang="zh-CN"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9799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54"/>
  <p:tag name="DEFAULTHEIGHT" val="383"/>
</p:tagLst>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10396</TotalTime>
  <Words>2263</Words>
  <Application>Microsoft Office PowerPoint</Application>
  <PresentationFormat>全屏显示(4:3)</PresentationFormat>
  <Paragraphs>394</Paragraphs>
  <Slides>29</Slides>
  <Notes>2</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1</vt:i4>
      </vt:variant>
      <vt:variant>
        <vt:lpstr>幻灯片标题</vt:lpstr>
      </vt:variant>
      <vt:variant>
        <vt:i4>29</vt:i4>
      </vt:variant>
    </vt:vector>
  </HeadingPairs>
  <TitlesOfParts>
    <vt:vector size="47" baseType="lpstr">
      <vt:lpstr>Wingdings</vt:lpstr>
      <vt:lpstr>Perpetua</vt:lpstr>
      <vt:lpstr>微软雅黑</vt:lpstr>
      <vt:lpstr>Courier New</vt:lpstr>
      <vt:lpstr>Times New Roman</vt:lpstr>
      <vt:lpstr>Cambria Math</vt:lpstr>
      <vt:lpstr>Franklin Gothic Book</vt:lpstr>
      <vt:lpstr>Franklin Gothic Medium</vt:lpstr>
      <vt:lpstr>宋体</vt:lpstr>
      <vt:lpstr>Wingdings 2</vt:lpstr>
      <vt:lpstr>Arial</vt:lpstr>
      <vt:lpstr>Arial Narrow</vt:lpstr>
      <vt:lpstr>幼圆</vt:lpstr>
      <vt:lpstr>Calibri</vt:lpstr>
      <vt:lpstr>极目远眺</vt:lpstr>
      <vt:lpstr>Equity</vt:lpstr>
      <vt:lpstr>暗香扑面</vt:lpstr>
      <vt:lpstr>公式</vt:lpstr>
      <vt:lpstr>数学实验与数学软件 </vt:lpstr>
      <vt:lpstr>复习-矩阵分析函数概览(符号矩阵通用)</vt:lpstr>
      <vt:lpstr>矩阵的范数</vt:lpstr>
      <vt:lpstr>矩阵的范数</vt:lpstr>
      <vt:lpstr>矩阵的其余标量特征-例4.2-1,2</vt:lpstr>
      <vt:lpstr>例4.2-2</vt:lpstr>
      <vt:lpstr>矩阵变换与特征值分解-例4.2-3</vt:lpstr>
      <vt:lpstr>例4.2-3</vt:lpstr>
      <vt:lpstr>例4.2-4</vt:lpstr>
      <vt:lpstr>特征值分解-例4.2-5</vt:lpstr>
      <vt:lpstr>特征值分解-例4.2-5</vt:lpstr>
      <vt:lpstr>MATLAB解线性方程组-例4.2-6</vt:lpstr>
      <vt:lpstr>例4.2-6</vt:lpstr>
      <vt:lpstr>函数inv并不如左右除，例4.2-7</vt:lpstr>
      <vt:lpstr>例4.2-7</vt:lpstr>
      <vt:lpstr>线性方程组的具体解法算法举例</vt:lpstr>
      <vt:lpstr>线性方程组的数值迭代法</vt:lpstr>
      <vt:lpstr>雅可比迭代法</vt:lpstr>
      <vt:lpstr>雅可比迭代法的数值实现</vt:lpstr>
      <vt:lpstr>高斯-塞德尔迭代法</vt:lpstr>
      <vt:lpstr>基于变分法解线性方程组</vt:lpstr>
      <vt:lpstr>变分-最速梯度下降法解线性方程组</vt:lpstr>
      <vt:lpstr>变分-最速梯度下降法的实现</vt:lpstr>
      <vt:lpstr>变分-共轭梯度法解线性方程组</vt:lpstr>
      <vt:lpstr>变分-共轭梯度法的实现（了解）</vt:lpstr>
      <vt:lpstr>使用MATLAB函数pcg完成共轭梯度法</vt:lpstr>
      <vt:lpstr>第十一周作业在纸上手写完成（下周三交）</vt:lpstr>
      <vt:lpstr>不用交的作业（重要）</vt:lpstr>
      <vt:lpstr>感谢同学们认真听课!</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Wavelet Frames and application</dc:title>
  <dc:creator>JIA LI</dc:creator>
  <cp:lastModifiedBy>JIA LI</cp:lastModifiedBy>
  <cp:revision>971</cp:revision>
  <dcterms:created xsi:type="dcterms:W3CDTF">2014-07-04T06:51:09Z</dcterms:created>
  <dcterms:modified xsi:type="dcterms:W3CDTF">2019-11-04T06:19:24Z</dcterms:modified>
</cp:coreProperties>
</file>